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96" r:id="rId2"/>
    <p:sldId id="395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</p:sldIdLst>
  <p:sldSz cx="12188825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2">
          <p15:clr>
            <a:srgbClr val="A4A3A4"/>
          </p15:clr>
        </p15:guide>
        <p15:guide id="2" orient="horz" pos="347">
          <p15:clr>
            <a:srgbClr val="A4A3A4"/>
          </p15:clr>
        </p15:guide>
        <p15:guide id="3" orient="horz" pos="1872">
          <p15:clr>
            <a:srgbClr val="A4A3A4"/>
          </p15:clr>
        </p15:guide>
        <p15:guide id="4" pos="7112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5782" autoAdjust="0"/>
  </p:normalViewPr>
  <p:slideViewPr>
    <p:cSldViewPr snapToGrid="0" snapToObjects="1" showGuides="1">
      <p:cViewPr varScale="1">
        <p:scale>
          <a:sx n="95" d="100"/>
          <a:sy n="95" d="100"/>
        </p:scale>
        <p:origin x="2016" y="184"/>
      </p:cViewPr>
      <p:guideLst>
        <p:guide orient="horz" pos="3972"/>
        <p:guide orient="horz" pos="347"/>
        <p:guide orient="horz" pos="1872"/>
        <p:guide pos="711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737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C1E3F199-45B7-4D1C-A7DD-AEF26F95B55A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4" tIns="47352" rIns="94704" bIns="473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59" y="4620496"/>
            <a:ext cx="5853483" cy="3780555"/>
          </a:xfrm>
          <a:prstGeom prst="rect">
            <a:avLst/>
          </a:prstGeom>
        </p:spPr>
        <p:txBody>
          <a:bodyPr vert="horz" lIns="94704" tIns="47352" rIns="94704" bIns="4735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737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75EDA10C-9FFD-4792-B993-D4610234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Disclaimer—we’ve had 1 month to prepare for this class. It involves coming up with completely new curriculum, and a multiple server lab environment. Complaints about lack of organization will be ignored. We will adapt what we’re doing based on our observations of your behavior. And I will never count against you for something that we didn’t do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A10C-9FFD-4792-B993-D4610234A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interested in specifics, my research in the area were mostly done in a now archaic language called SNOBOL, which was particularly well suited for user-defined pattern-matching expressions—looking at the small sample above you can see that there are special characters that don’t fit within an ASCII character set, so we had to program those in. I was specifically looking to identify authors and/or scribes of different works based on language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A10C-9FFD-4792-B993-D4610234A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9620" y="-9622"/>
            <a:ext cx="12211242" cy="6877243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977163"/>
            <a:ext cx="10360501" cy="108327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4079676"/>
            <a:ext cx="8532178" cy="1327821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Presenter(s)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 descr="OSU_vertic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61" y="467917"/>
            <a:ext cx="1953304" cy="205739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6201" y="6075181"/>
            <a:ext cx="1062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Verdana"/>
                <a:cs typeface="Verdana"/>
              </a:rPr>
              <a:t>COLLEGE OF ENGINEERING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School</a:t>
            </a:r>
            <a:r>
              <a:rPr lang="en-US" sz="1600" b="1" baseline="0" dirty="0">
                <a:solidFill>
                  <a:schemeClr val="bg1"/>
                </a:solidFill>
                <a:latin typeface="Verdana"/>
                <a:cs typeface="Verdana"/>
              </a:rPr>
              <a:t> of Electrical Engineering and Computer Science</a:t>
            </a: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86201" y="6027385"/>
            <a:ext cx="3646956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04AE-93D1-4663-931D-36D190BD7393}" type="datetime4">
              <a:rPr lang="en-US" smtClean="0"/>
              <a:t>January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979" y="306584"/>
            <a:ext cx="10362867" cy="1193114"/>
          </a:xfrm>
        </p:spPr>
        <p:txBody>
          <a:bodyPr/>
          <a:lstStyle>
            <a:lvl1pPr algn="l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79" y="1499698"/>
            <a:ext cx="10362867" cy="4339314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F26DD35-FEB0-4B36-BD86-B8A2691ED829}" type="datetime4">
              <a:rPr lang="en-US" smtClean="0"/>
              <a:t>January 9, 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9" y="6215628"/>
            <a:ext cx="1823586" cy="52156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990311" y="6385024"/>
            <a:ext cx="420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DC4400"/>
                </a:solidFill>
              </a:rPr>
              <a:t>School</a:t>
            </a:r>
            <a:r>
              <a:rPr lang="en-US" sz="1400" b="1" baseline="0" dirty="0">
                <a:solidFill>
                  <a:srgbClr val="DC4400"/>
                </a:solidFill>
              </a:rPr>
              <a:t> of Electrical Engineering and Computer Science</a:t>
            </a:r>
            <a:endParaRPr lang="en-US" sz="1400" b="1" dirty="0">
              <a:solidFill>
                <a:srgbClr val="DC4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7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</p:spPr>
        <p:txBody>
          <a:bodyPr/>
          <a:lstStyle>
            <a:lvl1pPr algn="ctr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63DC6B7-C497-4A1B-B5BD-FD3672D638DC}" type="datetime4">
              <a:rPr lang="en-US" smtClean="0"/>
              <a:t>January 9,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D3A0F971-87C9-44D0-97A3-9AABA6D3F957}" type="datetime4">
              <a:rPr lang="en-US" smtClean="0"/>
              <a:t>January 9, 2024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2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DD83-CDDB-4785-9326-B3B741FC56CD}" type="datetime4">
              <a:rPr lang="en-US" smtClean="0"/>
              <a:t>January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DD83-CDDB-4785-9326-B3B741FC56CD}" type="datetime4">
              <a:rPr lang="en-US" smtClean="0"/>
              <a:t>January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6186-681F-7246-9274-0E5FA005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4" r:id="rId4"/>
    <p:sldLayoutId id="2147483655" r:id="rId5"/>
    <p:sldLayoutId id="2147483657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/>
          <a:ea typeface="+mj-ea"/>
          <a:cs typeface="Impac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5693-2A00-2571-32DE-4DF93A8F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499/579 Special Topics: Enterprise Defense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89163-AD89-D950-03DB-2E6F8541D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324" y="4079676"/>
            <a:ext cx="8532178" cy="1784411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Dave Nevin, Asst. Professor of Practice</a:t>
            </a:r>
          </a:p>
          <a:p>
            <a:r>
              <a:rPr lang="en-US" sz="4300" dirty="0"/>
              <a:t>Brandon Ellis, Asst. Professor of Practice</a:t>
            </a:r>
          </a:p>
          <a:p>
            <a:r>
              <a:rPr lang="en-US" sz="4300" dirty="0"/>
              <a:t>Matt Ruff, Asst. Professor of Practice</a:t>
            </a:r>
          </a:p>
          <a:p>
            <a:endParaRPr lang="en-US" dirty="0"/>
          </a:p>
          <a:p>
            <a:r>
              <a:rPr lang="en-US" dirty="0"/>
              <a:t>January 9, 2024</a:t>
            </a:r>
          </a:p>
        </p:txBody>
      </p:sp>
    </p:spTree>
    <p:extLst>
      <p:ext uri="{BB962C8B-B14F-4D97-AF65-F5344CB8AC3E}">
        <p14:creationId xmlns:p14="http://schemas.microsoft.com/office/powerpoint/2010/main" val="106954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E2FB-841E-F967-CFB5-EAD76816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we’ll determine your grade…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4E93-3155-02C0-7906-4F5148FB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Tests/exams/quizzes (duh)</a:t>
            </a:r>
          </a:p>
          <a:p>
            <a:r>
              <a:rPr lang="en-US" dirty="0"/>
              <a:t>Journal (following mid-term)</a:t>
            </a:r>
          </a:p>
          <a:p>
            <a:r>
              <a:rPr lang="en-US" dirty="0"/>
              <a:t>Attendance &amp; Participation</a:t>
            </a:r>
          </a:p>
          <a:p>
            <a:pPr lvl="1"/>
            <a:r>
              <a:rPr lang="en-US" dirty="0"/>
              <a:t>If you show up and don’t do anything but sit there, you probably shouldn’t expect to get any points for attendance.</a:t>
            </a:r>
          </a:p>
          <a:p>
            <a:pPr lvl="1"/>
            <a:r>
              <a:rPr lang="en-US" dirty="0"/>
              <a:t>If you are going to be absent, let us know in advance (through Canvas) so we arrange make-up</a:t>
            </a:r>
          </a:p>
          <a:p>
            <a:pPr lvl="1"/>
            <a:r>
              <a:rPr lang="en-US" dirty="0"/>
              <a:t>Don’t show up sick.</a:t>
            </a:r>
          </a:p>
          <a:p>
            <a:r>
              <a:rPr lang="en-US" dirty="0"/>
              <a:t>Graduate students are required to read a weekly research paper and submit a review (assigned through Canvas)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56ED-9C6D-F8FA-AB21-80A7463B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8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56BE-6B44-2AE1-6FFD-928F33E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see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AB94-0703-61E5-4B02-6B752CD4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Dave’s Office hours:</a:t>
            </a:r>
          </a:p>
          <a:p>
            <a:pPr lvl="1"/>
            <a:r>
              <a:rPr lang="en-US" dirty="0"/>
              <a:t>Wednesdays, 1-3pm and by appointment</a:t>
            </a:r>
          </a:p>
          <a:p>
            <a:pPr lvl="1"/>
            <a:r>
              <a:rPr lang="en-US" dirty="0"/>
              <a:t>KEC 3075</a:t>
            </a:r>
          </a:p>
          <a:p>
            <a:r>
              <a:rPr lang="en-US" dirty="0"/>
              <a:t>Brandon’s Office hours:</a:t>
            </a:r>
          </a:p>
          <a:p>
            <a:pPr lvl="1"/>
            <a:r>
              <a:rPr lang="en-US" dirty="0"/>
              <a:t>Monday/Friday 12-1pm</a:t>
            </a:r>
          </a:p>
          <a:p>
            <a:pPr lvl="1"/>
            <a:r>
              <a:rPr lang="en-US" dirty="0"/>
              <a:t>KEC 3065</a:t>
            </a:r>
          </a:p>
          <a:p>
            <a:r>
              <a:rPr lang="en-US" dirty="0"/>
              <a:t>Matt’s Office hours:</a:t>
            </a:r>
          </a:p>
          <a:p>
            <a:pPr lvl="1"/>
            <a:r>
              <a:rPr lang="en-US" dirty="0"/>
              <a:t>Tues/Th 10-11am</a:t>
            </a:r>
          </a:p>
          <a:p>
            <a:pPr lvl="1"/>
            <a:r>
              <a:rPr lang="en-US" dirty="0"/>
              <a:t>KEC 3065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0A62-9F61-5BCF-46ED-EB3A04B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DFEB-4DD3-F9AE-B505-24D228C7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9777-D7BD-BDA8-D39C-586BC8D4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class?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Enterprise Defense is a highly marketable skill</a:t>
            </a:r>
          </a:p>
          <a:p>
            <a:r>
              <a:rPr lang="en-US" dirty="0"/>
              <a:t>It will be helpful for students pursuing the ORTSOC track</a:t>
            </a:r>
          </a:p>
          <a:p>
            <a:r>
              <a:rPr lang="en-US" dirty="0"/>
              <a:t>Potential future replacement for CS 373 (this is an initial test run)	</a:t>
            </a:r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r>
              <a:rPr lang="en-US" dirty="0"/>
              <a:t>It didn’t seem fair to not have a Corvallis campus offering of CS 373 this year when it is a required class for the new option.</a:t>
            </a:r>
          </a:p>
          <a:p>
            <a:r>
              <a:rPr lang="en-US" dirty="0"/>
              <a:t>(oh, and I decided to slash it so Grad Students could have fun too)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9C3-C191-95FD-940B-661FBA69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instructors…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A44C-901D-F80F-D4FC-F5F5529C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5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C33B-AB22-F2D6-1C5D-0D4B487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78" y="399624"/>
            <a:ext cx="10362867" cy="1193114"/>
          </a:xfrm>
        </p:spPr>
        <p:txBody>
          <a:bodyPr/>
          <a:lstStyle/>
          <a:p>
            <a:r>
              <a:rPr lang="en-US" dirty="0"/>
              <a:t>Dave Nevin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187DE-0429-E695-2460-885EEFB1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7" descr="A close up of a manuscript&#10;&#10;Description automatically generated">
            <a:extLst>
              <a:ext uri="{FF2B5EF4-FFF2-40B4-BE49-F238E27FC236}">
                <a16:creationId xmlns:a16="http://schemas.microsoft.com/office/drawing/2014/main" id="{2A47D111-858F-5C18-1BA6-5A79AC17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85" y="1499698"/>
            <a:ext cx="3638112" cy="181172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8A01A5-2BED-1790-DDC3-1A9B2867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79" y="1499697"/>
            <a:ext cx="6999933" cy="4739737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BA, MA, ABD English Literature</a:t>
            </a:r>
          </a:p>
          <a:p>
            <a:pPr lvl="1"/>
            <a:r>
              <a:rPr lang="en-US" sz="3400" dirty="0"/>
              <a:t>Minor in physics</a:t>
            </a:r>
          </a:p>
          <a:p>
            <a:pPr lvl="1"/>
            <a:r>
              <a:rPr lang="en-US" sz="3400" dirty="0"/>
              <a:t>Computer-intensive research on Old English language </a:t>
            </a:r>
          </a:p>
          <a:p>
            <a:pPr lvl="1"/>
            <a:r>
              <a:rPr lang="en-US" sz="3400" dirty="0"/>
              <a:t>Taught classes on use of computers in study of literature</a:t>
            </a:r>
          </a:p>
          <a:p>
            <a:r>
              <a:rPr lang="en-US" sz="3800" dirty="0"/>
              <a:t>3 decades of IT experience</a:t>
            </a:r>
          </a:p>
          <a:p>
            <a:r>
              <a:rPr lang="en-US" sz="3800" dirty="0"/>
              <a:t>Decided to specialize in Cybersecurity ≃ 2000.</a:t>
            </a:r>
          </a:p>
          <a:p>
            <a:r>
              <a:rPr lang="en-US" sz="3800" dirty="0"/>
              <a:t>CISSP since 2004</a:t>
            </a:r>
          </a:p>
          <a:p>
            <a:r>
              <a:rPr lang="en-US" sz="3800" dirty="0"/>
              <a:t>1,000+ hours of continuing professional education credit in cybersecurity topics</a:t>
            </a:r>
          </a:p>
          <a:p>
            <a:r>
              <a:rPr lang="en-US" sz="3800" dirty="0"/>
              <a:t>Certified Computer Forensics Technician in 2006</a:t>
            </a:r>
          </a:p>
          <a:p>
            <a:r>
              <a:rPr lang="en-US" sz="3800" dirty="0"/>
              <a:t>OSU’s first ”real” CISO </a:t>
            </a:r>
          </a:p>
          <a:p>
            <a:pPr lvl="1"/>
            <a:r>
              <a:rPr lang="en-US" sz="3400" dirty="0"/>
              <a:t>Established the Office of Information Security in 2012</a:t>
            </a:r>
          </a:p>
          <a:p>
            <a:pPr lvl="1"/>
            <a:r>
              <a:rPr lang="en-US" sz="3400" dirty="0"/>
              <a:t>Established the (proto) ORTSOC in 2015</a:t>
            </a:r>
          </a:p>
          <a:p>
            <a:r>
              <a:rPr lang="en-US" sz="3800" dirty="0"/>
              <a:t>Joined the EECS faculty as an instructor in 2019</a:t>
            </a:r>
          </a:p>
          <a:p>
            <a:r>
              <a:rPr lang="en-US" sz="3800" dirty="0"/>
              <a:t>Joined the EECS faculty full-time as a Professor of Practice and Director of ORTSOC in 2021</a:t>
            </a:r>
          </a:p>
          <a:p>
            <a:r>
              <a:rPr lang="en-US" sz="3800" dirty="0"/>
              <a:t>REN-ISAC Peer Assessor, Higher Education Information Security Council Leadership Team Member, etc.,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690F-6781-19D2-DE1B-7B0C5359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Ellis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8F0-292F-9BB1-A9A7-895DBC13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BS/MS in Computer Science from OSU</a:t>
            </a:r>
          </a:p>
          <a:p>
            <a:r>
              <a:rPr lang="en-US" dirty="0"/>
              <a:t>Member of ORTSOC Core design team</a:t>
            </a:r>
          </a:p>
          <a:p>
            <a:r>
              <a:rPr lang="en-US" dirty="0"/>
              <a:t>Active member/officer/participant in OSUSEC CCDC, CTPC, etc. teams</a:t>
            </a:r>
          </a:p>
          <a:p>
            <a:r>
              <a:rPr lang="en-US" dirty="0"/>
              <a:t>Penetration Testing/Red Team Mentor @ ORTSOC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5A8A-95C6-CC48-E206-C4235A1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9D48-640E-098E-31A9-C2E3D2E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 Ruff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C059-67A6-10D3-D318-9A9BD4DA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– Cybersecurity Analytics &amp; Operations</a:t>
            </a:r>
          </a:p>
          <a:p>
            <a:r>
              <a:rPr lang="en-US" dirty="0"/>
              <a:t>BS – Security &amp; Risk Analysis</a:t>
            </a:r>
          </a:p>
          <a:p>
            <a:pPr lvl="1"/>
            <a:r>
              <a:rPr lang="en-US" dirty="0"/>
              <a:t>Both from Penn State University</a:t>
            </a:r>
          </a:p>
          <a:p>
            <a:r>
              <a:rPr lang="en-US" dirty="0"/>
              <a:t>Former Diplomat (U.S. Dept. of State)</a:t>
            </a:r>
          </a:p>
          <a:p>
            <a:r>
              <a:rPr lang="en-US" dirty="0"/>
              <a:t>Former CIA – Technical Operations Officer / Cyber Operations Officer</a:t>
            </a:r>
          </a:p>
          <a:p>
            <a:r>
              <a:rPr lang="en-US" dirty="0"/>
              <a:t>Former Booz Allen Hamilton Employee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76FB-E9A4-E7D2-4B62-8856071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F54E-BC86-A474-3339-81DF3BB1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be doing this term…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CFA8-ADE4-CE75-6783-DE949433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3 (or so) weeks (traditional classroom)—</a:t>
            </a:r>
          </a:p>
          <a:p>
            <a:pPr lvl="1"/>
            <a:r>
              <a:rPr lang="en-US" dirty="0"/>
              <a:t>Learning about Enterprise Architecture</a:t>
            </a:r>
          </a:p>
          <a:p>
            <a:pPr lvl="1"/>
            <a:r>
              <a:rPr lang="en-US" dirty="0"/>
              <a:t>Learning about common tactics to defend that Architecture</a:t>
            </a:r>
          </a:p>
          <a:p>
            <a:pPr lvl="1"/>
            <a:r>
              <a:rPr lang="en-US" dirty="0"/>
              <a:t>Basic (applied)networking refresher</a:t>
            </a:r>
          </a:p>
          <a:p>
            <a:pPr lvl="1"/>
            <a:r>
              <a:rPr lang="en-US" dirty="0"/>
              <a:t>Basic intro to attacker tactics/tradecraft</a:t>
            </a:r>
          </a:p>
          <a:p>
            <a:pPr lvl="1"/>
            <a:r>
              <a:rPr lang="en-US" dirty="0"/>
              <a:t>Mid-term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4BA1-846E-4D9E-ACB1-E4A929F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84FC-BDA1-D858-7C04-016EFF67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mid-term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64E5-BACB-9C91-5892-9E3E69C8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Labs!</a:t>
            </a:r>
          </a:p>
          <a:p>
            <a:pPr lvl="1"/>
            <a:r>
              <a:rPr lang="en-US" dirty="0"/>
              <a:t>Break out into teams</a:t>
            </a:r>
          </a:p>
          <a:p>
            <a:pPr lvl="2"/>
            <a:r>
              <a:rPr lang="en-US" dirty="0"/>
              <a:t>We’ll make the teams.</a:t>
            </a:r>
          </a:p>
          <a:p>
            <a:pPr lvl="1"/>
            <a:r>
              <a:rPr lang="en-US" dirty="0"/>
              <a:t>Introduction to virtual environments</a:t>
            </a:r>
          </a:p>
          <a:p>
            <a:pPr lvl="1"/>
            <a:r>
              <a:rPr lang="en-US" dirty="0"/>
              <a:t>Auditing, hardening and applied security architecture </a:t>
            </a:r>
          </a:p>
          <a:p>
            <a:pPr lvl="1"/>
            <a:r>
              <a:rPr lang="en-US" dirty="0"/>
              <a:t>Attack of the Instructors #1, presentation of findings</a:t>
            </a:r>
          </a:p>
          <a:p>
            <a:pPr lvl="1"/>
            <a:r>
              <a:rPr lang="en-US" dirty="0"/>
              <a:t>Lather, rinse, repeat</a:t>
            </a:r>
          </a:p>
          <a:p>
            <a:pPr lvl="1"/>
            <a:r>
              <a:rPr lang="en-US" dirty="0"/>
              <a:t>Board of Directors presentation</a:t>
            </a:r>
          </a:p>
          <a:p>
            <a:pPr lvl="1"/>
            <a:r>
              <a:rPr lang="en-US" dirty="0"/>
              <a:t>Live, spectacular, final event (during Week 10)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A2B9-C15E-8881-29F1-58445C01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76B8-DA4D-061D-48AB-DFC1B627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ED66-08FE-EB79-4F2B-6C87083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Attend, participate, do well.</a:t>
            </a:r>
          </a:p>
          <a:p>
            <a:r>
              <a:rPr lang="en-US" dirty="0"/>
              <a:t>Do not end up in jail.</a:t>
            </a:r>
          </a:p>
          <a:p>
            <a:r>
              <a:rPr lang="en-US" dirty="0"/>
              <a:t>Work as a part of a team. Engage your teammates.</a:t>
            </a:r>
          </a:p>
          <a:p>
            <a:pPr lvl="1"/>
            <a:r>
              <a:rPr lang="en-US" dirty="0"/>
              <a:t>No Cowboys!</a:t>
            </a:r>
          </a:p>
          <a:p>
            <a:r>
              <a:rPr lang="en-US" dirty="0"/>
              <a:t>We’re going to </a:t>
            </a:r>
            <a:r>
              <a:rPr lang="en-US" dirty="0" err="1"/>
              <a:t>pwn</a:t>
            </a:r>
            <a:r>
              <a:rPr lang="en-US" dirty="0"/>
              <a:t> your systems. </a:t>
            </a:r>
          </a:p>
          <a:p>
            <a:pPr lvl="1"/>
            <a:r>
              <a:rPr lang="en-US" dirty="0"/>
              <a:t>We’re going to totally own them multiple times.</a:t>
            </a:r>
          </a:p>
          <a:p>
            <a:pPr lvl="2"/>
            <a:r>
              <a:rPr lang="en-US" dirty="0"/>
              <a:t>That’s how you’ll learn.</a:t>
            </a:r>
          </a:p>
          <a:p>
            <a:pPr lvl="1"/>
            <a:r>
              <a:rPr lang="en-US" dirty="0"/>
              <a:t>Get over it.</a:t>
            </a:r>
          </a:p>
          <a:p>
            <a:r>
              <a:rPr lang="en-US" dirty="0"/>
              <a:t>Have fun! (I know we will…)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94C2-0E7E-8664-1FC1-8DA2527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CS IAB Zoom Meeting 200503 template[88]  -  Read-Only" id="{97C33847-4124-3048-8E25-714CACCCAA3E}" vid="{2A2AA329-C9F5-BE49-84E4-510B3D143F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784</Words>
  <Application>Microsoft Macintosh PowerPoint</Application>
  <PresentationFormat>Custom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Verdana</vt:lpstr>
      <vt:lpstr>Office Theme</vt:lpstr>
      <vt:lpstr>CS 499/579 Special Topics: Enterprise Defense </vt:lpstr>
      <vt:lpstr>Why this class?</vt:lpstr>
      <vt:lpstr>About your instructors…</vt:lpstr>
      <vt:lpstr>Dave Nevin</vt:lpstr>
      <vt:lpstr>Brandon Ellis</vt:lpstr>
      <vt:lpstr>Matt Ruff</vt:lpstr>
      <vt:lpstr>What we’ll be doing this term…</vt:lpstr>
      <vt:lpstr>Following the mid-term</vt:lpstr>
      <vt:lpstr>Our expectations</vt:lpstr>
      <vt:lpstr>How we’ll determine your grade…</vt:lpstr>
      <vt:lpstr>Come see us!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499/579 Special Topics: Enterprise Defense </dc:title>
  <dc:creator>Nevin, Dave</dc:creator>
  <cp:lastModifiedBy>Nevin, Dave</cp:lastModifiedBy>
  <cp:revision>1</cp:revision>
  <cp:lastPrinted>2019-12-09T06:17:52Z</cp:lastPrinted>
  <dcterms:created xsi:type="dcterms:W3CDTF">2024-01-09T17:47:55Z</dcterms:created>
  <dcterms:modified xsi:type="dcterms:W3CDTF">2024-01-09T22:39:07Z</dcterms:modified>
</cp:coreProperties>
</file>