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049" autoAdjust="0"/>
  </p:normalViewPr>
  <p:slideViewPr>
    <p:cSldViewPr snapToGrid="0">
      <p:cViewPr>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8BCD66-D891-4BBD-A5A1-8BB77C9AFF6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99E22-90C6-48D6-B245-4D32A6B2B69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2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BCD66-D891-4BBD-A5A1-8BB77C9AFF6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99E22-90C6-48D6-B245-4D32A6B2B69B}" type="slidenum">
              <a:rPr lang="en-US" smtClean="0"/>
              <a:t>‹#›</a:t>
            </a:fld>
            <a:endParaRPr lang="en-US"/>
          </a:p>
        </p:txBody>
      </p:sp>
    </p:spTree>
    <p:extLst>
      <p:ext uri="{BB962C8B-B14F-4D97-AF65-F5344CB8AC3E}">
        <p14:creationId xmlns:p14="http://schemas.microsoft.com/office/powerpoint/2010/main" val="152013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BCD66-D891-4BBD-A5A1-8BB77C9AFF6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99E22-90C6-48D6-B245-4D32A6B2B69B}" type="slidenum">
              <a:rPr lang="en-US" smtClean="0"/>
              <a:t>‹#›</a:t>
            </a:fld>
            <a:endParaRPr lang="en-US"/>
          </a:p>
        </p:txBody>
      </p:sp>
    </p:spTree>
    <p:extLst>
      <p:ext uri="{BB962C8B-B14F-4D97-AF65-F5344CB8AC3E}">
        <p14:creationId xmlns:p14="http://schemas.microsoft.com/office/powerpoint/2010/main" val="236939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BCD66-D891-4BBD-A5A1-8BB77C9AFF6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99E22-90C6-48D6-B245-4D32A6B2B69B}" type="slidenum">
              <a:rPr lang="en-US" smtClean="0"/>
              <a:t>‹#›</a:t>
            </a:fld>
            <a:endParaRPr lang="en-US"/>
          </a:p>
        </p:txBody>
      </p:sp>
    </p:spTree>
    <p:extLst>
      <p:ext uri="{BB962C8B-B14F-4D97-AF65-F5344CB8AC3E}">
        <p14:creationId xmlns:p14="http://schemas.microsoft.com/office/powerpoint/2010/main" val="133413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BCD66-D891-4BBD-A5A1-8BB77C9AFF6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99E22-90C6-48D6-B245-4D32A6B2B69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68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8BCD66-D891-4BBD-A5A1-8BB77C9AFF6F}"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99E22-90C6-48D6-B245-4D32A6B2B69B}" type="slidenum">
              <a:rPr lang="en-US" smtClean="0"/>
              <a:t>‹#›</a:t>
            </a:fld>
            <a:endParaRPr lang="en-US"/>
          </a:p>
        </p:txBody>
      </p:sp>
    </p:spTree>
    <p:extLst>
      <p:ext uri="{BB962C8B-B14F-4D97-AF65-F5344CB8AC3E}">
        <p14:creationId xmlns:p14="http://schemas.microsoft.com/office/powerpoint/2010/main" val="156494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8BCD66-D891-4BBD-A5A1-8BB77C9AFF6F}"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99E22-90C6-48D6-B245-4D32A6B2B69B}" type="slidenum">
              <a:rPr lang="en-US" smtClean="0"/>
              <a:t>‹#›</a:t>
            </a:fld>
            <a:endParaRPr lang="en-US"/>
          </a:p>
        </p:txBody>
      </p:sp>
    </p:spTree>
    <p:extLst>
      <p:ext uri="{BB962C8B-B14F-4D97-AF65-F5344CB8AC3E}">
        <p14:creationId xmlns:p14="http://schemas.microsoft.com/office/powerpoint/2010/main" val="244587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8BCD66-D891-4BBD-A5A1-8BB77C9AFF6F}"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99E22-90C6-48D6-B245-4D32A6B2B69B}" type="slidenum">
              <a:rPr lang="en-US" smtClean="0"/>
              <a:t>‹#›</a:t>
            </a:fld>
            <a:endParaRPr lang="en-US"/>
          </a:p>
        </p:txBody>
      </p:sp>
    </p:spTree>
    <p:extLst>
      <p:ext uri="{BB962C8B-B14F-4D97-AF65-F5344CB8AC3E}">
        <p14:creationId xmlns:p14="http://schemas.microsoft.com/office/powerpoint/2010/main" val="189564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8BCD66-D891-4BBD-A5A1-8BB77C9AFF6F}" type="datetimeFigureOut">
              <a:rPr lang="en-US" smtClean="0"/>
              <a:t>4/19/2023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099E22-90C6-48D6-B245-4D32A6B2B69B}" type="slidenum">
              <a:rPr lang="en-US" smtClean="0"/>
              <a:t>‹#›</a:t>
            </a:fld>
            <a:endParaRPr lang="en-US"/>
          </a:p>
        </p:txBody>
      </p:sp>
    </p:spTree>
    <p:extLst>
      <p:ext uri="{BB962C8B-B14F-4D97-AF65-F5344CB8AC3E}">
        <p14:creationId xmlns:p14="http://schemas.microsoft.com/office/powerpoint/2010/main" val="56977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8BCD66-D891-4BBD-A5A1-8BB77C9AFF6F}" type="datetimeFigureOut">
              <a:rPr lang="en-US" smtClean="0"/>
              <a:t>4/19/2023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099E22-90C6-48D6-B245-4D32A6B2B69B}" type="slidenum">
              <a:rPr lang="en-US" smtClean="0"/>
              <a:t>‹#›</a:t>
            </a:fld>
            <a:endParaRPr lang="en-US"/>
          </a:p>
        </p:txBody>
      </p:sp>
    </p:spTree>
    <p:extLst>
      <p:ext uri="{BB962C8B-B14F-4D97-AF65-F5344CB8AC3E}">
        <p14:creationId xmlns:p14="http://schemas.microsoft.com/office/powerpoint/2010/main" val="1294418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BCD66-D891-4BBD-A5A1-8BB77C9AFF6F}"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99E22-90C6-48D6-B245-4D32A6B2B69B}" type="slidenum">
              <a:rPr lang="en-US" smtClean="0"/>
              <a:t>‹#›</a:t>
            </a:fld>
            <a:endParaRPr lang="en-US"/>
          </a:p>
        </p:txBody>
      </p:sp>
    </p:spTree>
    <p:extLst>
      <p:ext uri="{BB962C8B-B14F-4D97-AF65-F5344CB8AC3E}">
        <p14:creationId xmlns:p14="http://schemas.microsoft.com/office/powerpoint/2010/main" val="173474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8BCD66-D891-4BBD-A5A1-8BB77C9AFF6F}" type="datetimeFigureOut">
              <a:rPr lang="en-US" smtClean="0"/>
              <a:t>4/19/2023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099E22-90C6-48D6-B245-4D32A6B2B69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658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68E0-E70F-708C-C3A1-116769ADA1AA}"/>
              </a:ext>
            </a:extLst>
          </p:cNvPr>
          <p:cNvSpPr>
            <a:spLocks noGrp="1"/>
          </p:cNvSpPr>
          <p:nvPr>
            <p:ph type="ctrTitle"/>
          </p:nvPr>
        </p:nvSpPr>
        <p:spPr/>
        <p:txBody>
          <a:bodyPr/>
          <a:lstStyle/>
          <a:p>
            <a:r>
              <a:rPr lang="en-US" dirty="0"/>
              <a:t>Judges</a:t>
            </a:r>
          </a:p>
        </p:txBody>
      </p:sp>
    </p:spTree>
    <p:extLst>
      <p:ext uri="{BB962C8B-B14F-4D97-AF65-F5344CB8AC3E}">
        <p14:creationId xmlns:p14="http://schemas.microsoft.com/office/powerpoint/2010/main" val="20332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FD5B-10C5-2A28-71D4-EA0F6CD9DC7B}"/>
              </a:ext>
            </a:extLst>
          </p:cNvPr>
          <p:cNvSpPr>
            <a:spLocks noGrp="1"/>
          </p:cNvSpPr>
          <p:nvPr>
            <p:ph type="title"/>
          </p:nvPr>
        </p:nvSpPr>
        <p:spPr/>
        <p:txBody>
          <a:bodyPr/>
          <a:lstStyle/>
          <a:p>
            <a:pPr algn="ctr"/>
            <a:r>
              <a:rPr lang="en-US" dirty="0"/>
              <a:t>What do Judges do?</a:t>
            </a:r>
          </a:p>
        </p:txBody>
      </p:sp>
      <p:sp>
        <p:nvSpPr>
          <p:cNvPr id="3" name="Content Placeholder 2">
            <a:extLst>
              <a:ext uri="{FF2B5EF4-FFF2-40B4-BE49-F238E27FC236}">
                <a16:creationId xmlns:a16="http://schemas.microsoft.com/office/drawing/2014/main" id="{6B94B702-A203-B29D-E1F7-54C76B9B3033}"/>
              </a:ext>
            </a:extLst>
          </p:cNvPr>
          <p:cNvSpPr>
            <a:spLocks noGrp="1"/>
          </p:cNvSpPr>
          <p:nvPr>
            <p:ph idx="1"/>
          </p:nvPr>
        </p:nvSpPr>
        <p:spPr>
          <a:xfrm>
            <a:off x="838200" y="2255393"/>
            <a:ext cx="10515600" cy="4351338"/>
          </a:xfrm>
        </p:spPr>
        <p:txBody>
          <a:bodyPr/>
          <a:lstStyle/>
          <a:p>
            <a:pPr>
              <a:buFont typeface="Arial" panose="020B0604020202020204" pitchFamily="34" charset="0"/>
              <a:buChar char="•"/>
            </a:pPr>
            <a:r>
              <a:rPr lang="en-US" dirty="0"/>
              <a:t> Make decisions about whether or not to admit evidence into trials</a:t>
            </a:r>
          </a:p>
          <a:p>
            <a:pPr>
              <a:buFont typeface="Arial" panose="020B0604020202020204" pitchFamily="34" charset="0"/>
              <a:buChar char="•"/>
            </a:pPr>
            <a:r>
              <a:rPr lang="en-US" dirty="0"/>
              <a:t> Judges preside over trials, and they make decisions about what kinds of evidence go in</a:t>
            </a:r>
          </a:p>
          <a:p>
            <a:pPr>
              <a:buFont typeface="Arial" panose="020B0604020202020204" pitchFamily="34" charset="0"/>
              <a:buChar char="•"/>
            </a:pPr>
            <a:r>
              <a:rPr lang="en-US" dirty="0"/>
              <a:t> Have to decide on whether the expert evidence is reliable and valid</a:t>
            </a:r>
          </a:p>
        </p:txBody>
      </p:sp>
    </p:spTree>
    <p:extLst>
      <p:ext uri="{BB962C8B-B14F-4D97-AF65-F5344CB8AC3E}">
        <p14:creationId xmlns:p14="http://schemas.microsoft.com/office/powerpoint/2010/main" val="111339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4110-A533-5C56-3189-BEA73B3AF93D}"/>
              </a:ext>
            </a:extLst>
          </p:cNvPr>
          <p:cNvSpPr>
            <a:spLocks noGrp="1"/>
          </p:cNvSpPr>
          <p:nvPr>
            <p:ph type="title"/>
          </p:nvPr>
        </p:nvSpPr>
        <p:spPr/>
        <p:txBody>
          <a:bodyPr/>
          <a:lstStyle/>
          <a:p>
            <a:pPr algn="ctr"/>
            <a:r>
              <a:rPr lang="en-US" dirty="0"/>
              <a:t>Who can be a Judge?</a:t>
            </a:r>
          </a:p>
        </p:txBody>
      </p:sp>
      <p:sp>
        <p:nvSpPr>
          <p:cNvPr id="3" name="Content Placeholder 2">
            <a:extLst>
              <a:ext uri="{FF2B5EF4-FFF2-40B4-BE49-F238E27FC236}">
                <a16:creationId xmlns:a16="http://schemas.microsoft.com/office/drawing/2014/main" id="{327992B7-339E-47A5-BFFB-0FD12A93ACD0}"/>
              </a:ext>
            </a:extLst>
          </p:cNvPr>
          <p:cNvSpPr>
            <a:spLocks noGrp="1"/>
          </p:cNvSpPr>
          <p:nvPr>
            <p:ph idx="1"/>
          </p:nvPr>
        </p:nvSpPr>
        <p:spPr>
          <a:xfrm>
            <a:off x="1161288" y="1845734"/>
            <a:ext cx="9994392" cy="4023360"/>
          </a:xfrm>
        </p:spPr>
        <p:txBody>
          <a:bodyPr>
            <a:normAutofit lnSpcReduction="10000"/>
          </a:bodyPr>
          <a:lstStyle/>
          <a:p>
            <a:pPr>
              <a:buFont typeface="Arial" panose="020B0604020202020204" pitchFamily="34" charset="0"/>
              <a:buChar char="•"/>
            </a:pPr>
            <a:r>
              <a:rPr lang="en-US" dirty="0"/>
              <a:t>To become a judge, an individual must be an Attorney</a:t>
            </a:r>
          </a:p>
          <a:p>
            <a:pPr>
              <a:buFont typeface="Arial" panose="020B0604020202020204" pitchFamily="34" charset="0"/>
              <a:buChar char="•"/>
            </a:pPr>
            <a:r>
              <a:rPr lang="en-US" dirty="0"/>
              <a:t>Oregon Supreme Court</a:t>
            </a:r>
          </a:p>
          <a:p>
            <a:pPr lvl="1">
              <a:buFont typeface="Arial" panose="020B0604020202020204" pitchFamily="34" charset="0"/>
              <a:buChar char="•"/>
            </a:pPr>
            <a:r>
              <a:rPr lang="en-US" dirty="0"/>
              <a:t>a U.S. citizen</a:t>
            </a:r>
          </a:p>
          <a:p>
            <a:pPr lvl="1">
              <a:buFont typeface="Arial" panose="020B0604020202020204" pitchFamily="34" charset="0"/>
              <a:buChar char="•"/>
            </a:pPr>
            <a:r>
              <a:rPr lang="en-US" dirty="0"/>
              <a:t>a state resident for at least three years</a:t>
            </a:r>
          </a:p>
          <a:p>
            <a:pPr lvl="1">
              <a:buFont typeface="Arial" panose="020B0604020202020204" pitchFamily="34" charset="0"/>
              <a:buChar char="•"/>
            </a:pPr>
            <a:r>
              <a:rPr lang="en-US" dirty="0"/>
              <a:t>state bar member</a:t>
            </a:r>
          </a:p>
          <a:p>
            <a:pPr lvl="1">
              <a:buFont typeface="Arial" panose="020B0604020202020204" pitchFamily="34" charset="0"/>
              <a:buChar char="•"/>
            </a:pPr>
            <a:r>
              <a:rPr lang="en-US" dirty="0"/>
              <a:t>under the age of 75</a:t>
            </a:r>
          </a:p>
          <a:p>
            <a:pPr lvl="1">
              <a:buFont typeface="Arial" panose="020B0604020202020204" pitchFamily="34" charset="0"/>
              <a:buChar char="•"/>
            </a:pPr>
            <a:endParaRPr lang="en-US" dirty="0"/>
          </a:p>
          <a:p>
            <a:pPr>
              <a:buFont typeface="Arial" panose="020B0604020202020204" pitchFamily="34" charset="0"/>
              <a:buChar char="•"/>
            </a:pPr>
            <a:r>
              <a:rPr lang="en-US" dirty="0"/>
              <a:t>Oregon Court of Appeals</a:t>
            </a:r>
          </a:p>
          <a:p>
            <a:pPr lvl="1">
              <a:buFont typeface="Arial" panose="020B0604020202020204" pitchFamily="34" charset="0"/>
              <a:buChar char="•"/>
            </a:pPr>
            <a:r>
              <a:rPr lang="en-US" dirty="0"/>
              <a:t> a U.S. citizen</a:t>
            </a:r>
          </a:p>
          <a:p>
            <a:pPr lvl="1">
              <a:buFont typeface="Arial" panose="020B0604020202020204" pitchFamily="34" charset="0"/>
              <a:buChar char="•"/>
            </a:pPr>
            <a:r>
              <a:rPr lang="en-US" dirty="0"/>
              <a:t>a qualified elector of his or her county of residence</a:t>
            </a:r>
          </a:p>
          <a:p>
            <a:pPr lvl="1">
              <a:buFont typeface="Arial" panose="020B0604020202020204" pitchFamily="34" charset="0"/>
              <a:buChar char="•"/>
            </a:pPr>
            <a:r>
              <a:rPr lang="en-US" dirty="0"/>
              <a:t>state bar member</a:t>
            </a:r>
          </a:p>
          <a:p>
            <a:pPr lvl="1">
              <a:buFont typeface="Arial" panose="020B0604020202020204" pitchFamily="34" charset="0"/>
              <a:buChar char="•"/>
            </a:pPr>
            <a:r>
              <a:rPr lang="en-US" dirty="0"/>
              <a:t>under the age of 75</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94863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C3EA-0F66-B241-A149-B454F90CB359}"/>
              </a:ext>
            </a:extLst>
          </p:cNvPr>
          <p:cNvSpPr>
            <a:spLocks noGrp="1"/>
          </p:cNvSpPr>
          <p:nvPr>
            <p:ph type="title"/>
          </p:nvPr>
        </p:nvSpPr>
        <p:spPr/>
        <p:txBody>
          <a:bodyPr/>
          <a:lstStyle/>
          <a:p>
            <a:pPr algn="ctr"/>
            <a:r>
              <a:rPr lang="en-US" dirty="0"/>
              <a:t>How are Judges chosen in Oregon?</a:t>
            </a:r>
          </a:p>
        </p:txBody>
      </p:sp>
      <p:sp>
        <p:nvSpPr>
          <p:cNvPr id="3" name="Content Placeholder 2">
            <a:extLst>
              <a:ext uri="{FF2B5EF4-FFF2-40B4-BE49-F238E27FC236}">
                <a16:creationId xmlns:a16="http://schemas.microsoft.com/office/drawing/2014/main" id="{64BD2085-7BD9-86D4-19BD-4A54DA6F4E45}"/>
              </a:ext>
            </a:extLst>
          </p:cNvPr>
          <p:cNvSpPr>
            <a:spLocks noGrp="1"/>
          </p:cNvSpPr>
          <p:nvPr>
            <p:ph idx="1"/>
          </p:nvPr>
        </p:nvSpPr>
        <p:spPr>
          <a:xfrm>
            <a:off x="838200" y="2141537"/>
            <a:ext cx="10515600" cy="4351338"/>
          </a:xfrm>
        </p:spPr>
        <p:txBody>
          <a:bodyPr/>
          <a:lstStyle/>
          <a:p>
            <a:pPr>
              <a:buFont typeface="Arial" panose="020B0604020202020204" pitchFamily="34" charset="0"/>
              <a:buChar char="•"/>
            </a:pPr>
            <a:r>
              <a:rPr lang="en-US" dirty="0"/>
              <a:t>As of April 2023, state court judges in Oregon were selected exclusively through nonpartisan elections. </a:t>
            </a:r>
          </a:p>
          <a:p>
            <a:pPr>
              <a:buFont typeface="Arial" panose="020B0604020202020204" pitchFamily="34" charset="0"/>
              <a:buChar char="•"/>
            </a:pPr>
            <a:r>
              <a:rPr lang="en-US" dirty="0"/>
              <a:t>The nonpartisan election of judges is a selection method where judges are chosen through elections where they are listed on the ballot without an indication of their political affiliation. </a:t>
            </a:r>
          </a:p>
          <a:p>
            <a:pPr>
              <a:buFont typeface="Arial" panose="020B0604020202020204" pitchFamily="34" charset="0"/>
              <a:buChar char="•"/>
            </a:pPr>
            <a:r>
              <a:rPr lang="en-US" dirty="0"/>
              <a:t>If a primary election is held, it is not to narrow the candidates to one from each party. Instead, these primary elections typically narrow the field to two candidates for the general election.</a:t>
            </a:r>
          </a:p>
        </p:txBody>
      </p:sp>
    </p:spTree>
    <p:extLst>
      <p:ext uri="{BB962C8B-B14F-4D97-AF65-F5344CB8AC3E}">
        <p14:creationId xmlns:p14="http://schemas.microsoft.com/office/powerpoint/2010/main" val="413863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10;&#10;Description automatically generated">
            <a:extLst>
              <a:ext uri="{FF2B5EF4-FFF2-40B4-BE49-F238E27FC236}">
                <a16:creationId xmlns:a16="http://schemas.microsoft.com/office/drawing/2014/main" id="{26D8A294-BBA3-A20C-3A30-C921D5580BC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6558" y="638439"/>
            <a:ext cx="7617834" cy="5581122"/>
          </a:xfrm>
          <a:prstGeom prst="rect">
            <a:avLst/>
          </a:prstGeom>
          <a:noFill/>
          <a:ln>
            <a:noFill/>
          </a:ln>
        </p:spPr>
      </p:pic>
    </p:spTree>
    <p:extLst>
      <p:ext uri="{BB962C8B-B14F-4D97-AF65-F5344CB8AC3E}">
        <p14:creationId xmlns:p14="http://schemas.microsoft.com/office/powerpoint/2010/main" val="255411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D4AF-F022-B8B0-154B-9228E1A00822}"/>
              </a:ext>
            </a:extLst>
          </p:cNvPr>
          <p:cNvSpPr>
            <a:spLocks noGrp="1"/>
          </p:cNvSpPr>
          <p:nvPr>
            <p:ph type="title"/>
          </p:nvPr>
        </p:nvSpPr>
        <p:spPr/>
        <p:txBody>
          <a:bodyPr/>
          <a:lstStyle/>
          <a:p>
            <a:pPr algn="ctr"/>
            <a:r>
              <a:rPr lang="en-US" dirty="0"/>
              <a:t>Can be Judges be removed?</a:t>
            </a:r>
          </a:p>
        </p:txBody>
      </p:sp>
      <p:sp>
        <p:nvSpPr>
          <p:cNvPr id="3" name="Content Placeholder 2">
            <a:extLst>
              <a:ext uri="{FF2B5EF4-FFF2-40B4-BE49-F238E27FC236}">
                <a16:creationId xmlns:a16="http://schemas.microsoft.com/office/drawing/2014/main" id="{DC56CE09-38D1-CC8A-3C99-26E6D5C6CA92}"/>
              </a:ext>
            </a:extLst>
          </p:cNvPr>
          <p:cNvSpPr>
            <a:spLocks noGrp="1"/>
          </p:cNvSpPr>
          <p:nvPr>
            <p:ph idx="1"/>
          </p:nvPr>
        </p:nvSpPr>
        <p:spPr/>
        <p:txBody>
          <a:bodyPr/>
          <a:lstStyle/>
          <a:p>
            <a:pPr>
              <a:buFont typeface="Arial" panose="020B0604020202020204" pitchFamily="34" charset="0"/>
              <a:buChar char="•"/>
            </a:pPr>
            <a:r>
              <a:rPr lang="en-US" dirty="0"/>
              <a:t>Judges can be disciplined or reprimanded for reasons including ethical violations, criminal conduct or incapacity to perform their duties.</a:t>
            </a:r>
          </a:p>
          <a:p>
            <a:pPr>
              <a:buFont typeface="Arial" panose="020B0604020202020204" pitchFamily="34" charset="0"/>
              <a:buChar char="•"/>
            </a:pPr>
            <a:r>
              <a:rPr lang="en-US" dirty="0"/>
              <a:t>Hearing, investigations, and other forms of inquiry.</a:t>
            </a:r>
          </a:p>
          <a:p>
            <a:pPr>
              <a:buFont typeface="Arial" panose="020B0604020202020204" pitchFamily="34" charset="0"/>
              <a:buChar char="•"/>
            </a:pPr>
            <a:r>
              <a:rPr lang="en-US" dirty="0"/>
              <a:t>Oregon Judges are subject to retention elections.</a:t>
            </a:r>
          </a:p>
          <a:p>
            <a:pPr>
              <a:buFont typeface="Arial" panose="020B0604020202020204" pitchFamily="34" charset="0"/>
              <a:buChar char="•"/>
            </a:pPr>
            <a:r>
              <a:rPr lang="en-US" dirty="0"/>
              <a:t>Overall, judges can be removed through a process overseen by the Oregon Commission on Judicial Fitness and Disability.</a:t>
            </a:r>
          </a:p>
        </p:txBody>
      </p:sp>
    </p:spTree>
    <p:extLst>
      <p:ext uri="{BB962C8B-B14F-4D97-AF65-F5344CB8AC3E}">
        <p14:creationId xmlns:p14="http://schemas.microsoft.com/office/powerpoint/2010/main" val="3278349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TotalTime>
  <Words>275</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Judges</vt:lpstr>
      <vt:lpstr>What do Judges do?</vt:lpstr>
      <vt:lpstr>Who can be a Judge?</vt:lpstr>
      <vt:lpstr>How are Judges chosen in Oregon?</vt:lpstr>
      <vt:lpstr>PowerPoint Presentation</vt:lpstr>
      <vt:lpstr>Can be Judges be removed?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Judges</dc:title>
  <dc:creator>Atharva Deshpande</dc:creator>
  <cp:lastModifiedBy>Atharva Deshpande</cp:lastModifiedBy>
  <cp:revision>2</cp:revision>
  <dcterms:created xsi:type="dcterms:W3CDTF">2023-04-19T23:53:27Z</dcterms:created>
  <dcterms:modified xsi:type="dcterms:W3CDTF">2023-04-20T00:11:09Z</dcterms:modified>
</cp:coreProperties>
</file>