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c0da4946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c0da4946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c0da4946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c0da4946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c0da494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c0da494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c0c0ecf75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c0c0ecf75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c0da494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c0da494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c0da494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c0da494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824b271d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824b271d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c0da494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c0da494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c166c3f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c166c3f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824b271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824b271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c0da4946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c0da4946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24125" y="15131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BITS BRIGADE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No. :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24125" y="3560225"/>
            <a:ext cx="50175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Intel® Unnati Industrial Training Program 2024</a:t>
            </a:r>
            <a:r>
              <a:rPr lang="en-GB" sz="2100"/>
              <a:t>.</a:t>
            </a:r>
            <a:endParaRPr sz="21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63" y="3092075"/>
            <a:ext cx="2156137" cy="14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/>
          <p:nvPr/>
        </p:nvSpPr>
        <p:spPr>
          <a:xfrm>
            <a:off x="3481925" y="1505000"/>
            <a:ext cx="5165400" cy="275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167025" y="378750"/>
            <a:ext cx="7038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</a:rPr>
              <a:t>Technologies Used :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082300" y="1099950"/>
            <a:ext cx="76650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22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b="1" lang="en-GB" sz="5901">
                <a:solidFill>
                  <a:schemeClr val="dk1"/>
                </a:solidFill>
              </a:rPr>
              <a:t>Intel Extension for Transformers (IET)</a:t>
            </a:r>
            <a:r>
              <a:rPr b="1" lang="en-GB" sz="5901">
                <a:solidFill>
                  <a:schemeClr val="dk1"/>
                </a:solidFill>
              </a:rPr>
              <a:t>:</a:t>
            </a:r>
            <a:r>
              <a:rPr lang="en-GB" sz="5901">
                <a:solidFill>
                  <a:schemeClr val="dk1"/>
                </a:solidFill>
              </a:rPr>
              <a:t>  (NeuralChat)</a:t>
            </a:r>
            <a:endParaRPr sz="5901">
              <a:solidFill>
                <a:schemeClr val="dk1"/>
              </a:solidFill>
            </a:endParaRPr>
          </a:p>
          <a:p>
            <a:pPr indent="-32228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◆"/>
            </a:pPr>
            <a:r>
              <a:rPr lang="en-GB" sz="5901">
                <a:solidFill>
                  <a:schemeClr val="dk1"/>
                </a:solidFill>
              </a:rPr>
              <a:t>Purpose: Optimizes transformer models for Intel hardware. </a:t>
            </a:r>
            <a:endParaRPr sz="5901">
              <a:solidFill>
                <a:schemeClr val="dk1"/>
              </a:solidFill>
            </a:endParaRPr>
          </a:p>
          <a:p>
            <a:pPr indent="-3222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b="1" lang="en-GB" sz="5901">
                <a:solidFill>
                  <a:schemeClr val="dk1"/>
                </a:solidFill>
              </a:rPr>
              <a:t>Mixed Precision (BF16):  </a:t>
            </a:r>
            <a:endParaRPr b="1" sz="5901">
              <a:solidFill>
                <a:schemeClr val="dk1"/>
              </a:solidFill>
            </a:endParaRPr>
          </a:p>
          <a:p>
            <a:pPr indent="-32228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◆"/>
            </a:pPr>
            <a:r>
              <a:rPr lang="en-GB" sz="5901">
                <a:solidFill>
                  <a:schemeClr val="dk1"/>
                </a:solidFill>
              </a:rPr>
              <a:t>Speed up model training and inference without significantly affecting accuracy.</a:t>
            </a:r>
            <a:endParaRPr sz="5901">
              <a:solidFill>
                <a:schemeClr val="dk1"/>
              </a:solidFill>
            </a:endParaRPr>
          </a:p>
          <a:p>
            <a:pPr indent="-3222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b="1" lang="en-GB" sz="5901">
                <a:solidFill>
                  <a:schemeClr val="dk1"/>
                </a:solidFill>
              </a:rPr>
              <a:t>Chatbot Framework:</a:t>
            </a:r>
            <a:r>
              <a:rPr lang="en-GB" sz="5901">
                <a:solidFill>
                  <a:schemeClr val="dk1"/>
                </a:solidFill>
              </a:rPr>
              <a:t>  ( build_chatbot, PipelineConfig )</a:t>
            </a:r>
            <a:endParaRPr sz="5901">
              <a:solidFill>
                <a:schemeClr val="dk1"/>
              </a:solidFill>
            </a:endParaRPr>
          </a:p>
          <a:p>
            <a:pPr indent="-32228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◆"/>
            </a:pPr>
            <a:r>
              <a:rPr lang="en-GB" sz="5901">
                <a:solidFill>
                  <a:schemeClr val="dk1"/>
                </a:solidFill>
              </a:rPr>
              <a:t>Purpose: Builds and runs the chatbot model.</a:t>
            </a:r>
            <a:endParaRPr sz="5901">
              <a:solidFill>
                <a:schemeClr val="dk1"/>
              </a:solidFill>
            </a:endParaRPr>
          </a:p>
          <a:p>
            <a:pPr indent="-3222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b="1" lang="en-GB" sz="5901">
                <a:solidFill>
                  <a:schemeClr val="dk1"/>
                </a:solidFill>
              </a:rPr>
              <a:t>Plugins:</a:t>
            </a:r>
            <a:r>
              <a:rPr lang="en-GB" sz="5901">
                <a:solidFill>
                  <a:schemeClr val="dk1"/>
                </a:solidFill>
              </a:rPr>
              <a:t>  ( Text-to-Speech(TTS), Automatic Speech Recognition (ASR) )	</a:t>
            </a:r>
            <a:endParaRPr sz="5901">
              <a:solidFill>
                <a:schemeClr val="dk1"/>
              </a:solidFill>
            </a:endParaRPr>
          </a:p>
          <a:p>
            <a:pPr indent="-32228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◆"/>
            </a:pPr>
            <a:r>
              <a:rPr lang="en-GB" sz="5901">
                <a:solidFill>
                  <a:schemeClr val="dk1"/>
                </a:solidFill>
              </a:rPr>
              <a:t>Purpose: Extends the chatbot functionality to include speech  features.</a:t>
            </a:r>
            <a:endParaRPr sz="5901">
              <a:solidFill>
                <a:schemeClr val="dk1"/>
              </a:solidFill>
            </a:endParaRPr>
          </a:p>
          <a:p>
            <a:pPr indent="-3222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b="1" lang="en-GB" sz="5901">
                <a:solidFill>
                  <a:schemeClr val="dk1"/>
                </a:solidFill>
              </a:rPr>
              <a:t>Tools:</a:t>
            </a:r>
            <a:endParaRPr b="1" sz="5901">
              <a:solidFill>
                <a:schemeClr val="dk1"/>
              </a:solidFill>
            </a:endParaRPr>
          </a:p>
          <a:p>
            <a:pPr indent="-32228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◆"/>
            </a:pPr>
            <a:r>
              <a:rPr lang="en-GB" sz="5901">
                <a:solidFill>
                  <a:schemeClr val="dk1"/>
                </a:solidFill>
              </a:rPr>
              <a:t>Intel Developer Cloud, Huggin Face, GitHub</a:t>
            </a:r>
            <a:endParaRPr sz="5901">
              <a:solidFill>
                <a:schemeClr val="dk1"/>
              </a:solidFill>
            </a:endParaRPr>
          </a:p>
          <a:p>
            <a:pPr indent="-32228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b="1" lang="en-GB" sz="5901">
                <a:solidFill>
                  <a:schemeClr val="dk1"/>
                </a:solidFill>
              </a:rPr>
              <a:t>Libraries : </a:t>
            </a:r>
            <a:endParaRPr b="1" sz="5901">
              <a:solidFill>
                <a:schemeClr val="dk1"/>
              </a:solidFill>
            </a:endParaRPr>
          </a:p>
          <a:p>
            <a:pPr indent="-32228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◆"/>
            </a:pPr>
            <a:r>
              <a:rPr lang="en-GB" sz="5901">
                <a:solidFill>
                  <a:schemeClr val="dk1"/>
                </a:solidFill>
              </a:rPr>
              <a:t>Pytorch , accelerate , transformers 4.35.2 , huggingface_hub , tensorflow 2.13.0 , etc.</a:t>
            </a:r>
            <a:endParaRPr sz="5901">
              <a:solidFill>
                <a:schemeClr val="dk1"/>
              </a:solidFill>
            </a:endParaRPr>
          </a:p>
        </p:txBody>
      </p:sp>
      <p:sp>
        <p:nvSpPr>
          <p:cNvPr id="200" name="Google Shape;200;p22"/>
          <p:cNvSpPr/>
          <p:nvPr/>
        </p:nvSpPr>
        <p:spPr>
          <a:xfrm flipH="1" rot="10800000">
            <a:off x="1224000" y="884900"/>
            <a:ext cx="3348000" cy="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200" y="2435138"/>
            <a:ext cx="1484557" cy="7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1200" y="3626256"/>
            <a:ext cx="1484550" cy="65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5850" y="3686985"/>
            <a:ext cx="1065975" cy="5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6819" y="939525"/>
            <a:ext cx="1065975" cy="1080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351875" y="556850"/>
            <a:ext cx="70389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22">
                <a:solidFill>
                  <a:schemeClr val="dk1"/>
                </a:solidFill>
              </a:rPr>
              <a:t>Team Members and Contribution:</a:t>
            </a:r>
            <a:endParaRPr b="1" sz="2622">
              <a:solidFill>
                <a:schemeClr val="dk1"/>
              </a:solidFill>
            </a:endParaRPr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243150" y="1263075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Char char="★"/>
            </a:pPr>
            <a:r>
              <a:rPr lang="en-GB" sz="1480">
                <a:solidFill>
                  <a:schemeClr val="dk1"/>
                </a:solidFill>
              </a:rPr>
              <a:t>Atharva Date (Lead)</a:t>
            </a:r>
            <a:endParaRPr sz="1480">
              <a:solidFill>
                <a:schemeClr val="dk1"/>
              </a:solidFill>
            </a:endParaRPr>
          </a:p>
          <a:p>
            <a:pPr indent="-3181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"/>
              <a:buChar char="○"/>
            </a:pPr>
            <a:r>
              <a:rPr lang="en-GB" sz="1410">
                <a:solidFill>
                  <a:schemeClr val="dk1"/>
                </a:solidFill>
              </a:rPr>
              <a:t>Voice Chat Training for building chatbot, </a:t>
            </a:r>
            <a:endParaRPr sz="1410">
              <a:solidFill>
                <a:schemeClr val="dk1"/>
              </a:solidFill>
            </a:endParaRPr>
          </a:p>
          <a:p>
            <a:pPr indent="-3181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"/>
              <a:buChar char="○"/>
            </a:pPr>
            <a:r>
              <a:rPr lang="en-GB" sz="1410">
                <a:solidFill>
                  <a:schemeClr val="dk1"/>
                </a:solidFill>
              </a:rPr>
              <a:t>Fine tuning model for Code Generation </a:t>
            </a:r>
            <a:endParaRPr sz="141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Char char="★"/>
            </a:pPr>
            <a:r>
              <a:rPr lang="en-GB" sz="1480">
                <a:solidFill>
                  <a:schemeClr val="dk1"/>
                </a:solidFill>
              </a:rPr>
              <a:t>Anshu Vairagade</a:t>
            </a:r>
            <a:endParaRPr sz="1480">
              <a:solidFill>
                <a:schemeClr val="dk1"/>
              </a:solidFill>
            </a:endParaRPr>
          </a:p>
          <a:p>
            <a:pPr indent="-3181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"/>
              <a:buChar char="○"/>
            </a:pPr>
            <a:r>
              <a:rPr lang="en-GB" sz="1410">
                <a:solidFill>
                  <a:schemeClr val="dk1"/>
                </a:solidFill>
              </a:rPr>
              <a:t>Text Chat Training for building chatbot, </a:t>
            </a:r>
            <a:endParaRPr sz="1410">
              <a:solidFill>
                <a:schemeClr val="dk1"/>
              </a:solidFill>
            </a:endParaRPr>
          </a:p>
          <a:p>
            <a:pPr indent="-3181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"/>
              <a:buChar char="○"/>
            </a:pPr>
            <a:r>
              <a:rPr lang="en-GB" sz="1410">
                <a:solidFill>
                  <a:schemeClr val="dk1"/>
                </a:solidFill>
              </a:rPr>
              <a:t>Fine tuning model on Summarization task</a:t>
            </a:r>
            <a:endParaRPr sz="1410">
              <a:solidFill>
                <a:schemeClr val="dk1"/>
              </a:solidFill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Char char="★"/>
            </a:pPr>
            <a:r>
              <a:rPr lang="en-GB" sz="1480">
                <a:solidFill>
                  <a:schemeClr val="dk1"/>
                </a:solidFill>
              </a:rPr>
              <a:t>Yash Ukirde</a:t>
            </a:r>
            <a:endParaRPr sz="1480">
              <a:solidFill>
                <a:schemeClr val="dk1"/>
              </a:solidFill>
            </a:endParaRPr>
          </a:p>
          <a:p>
            <a:pPr indent="-3181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"/>
              <a:buChar char="○"/>
            </a:pPr>
            <a:r>
              <a:rPr lang="en-GB" sz="1410">
                <a:solidFill>
                  <a:schemeClr val="dk1"/>
                </a:solidFill>
              </a:rPr>
              <a:t>Low Precision Optimization</a:t>
            </a:r>
            <a:r>
              <a:rPr lang="en-GB" sz="1410">
                <a:solidFill>
                  <a:schemeClr val="dk1"/>
                </a:solidFill>
              </a:rPr>
              <a:t> for building chatbot</a:t>
            </a:r>
            <a:r>
              <a:rPr lang="en-GB" sz="1410">
                <a:solidFill>
                  <a:schemeClr val="dk1"/>
                </a:solidFill>
              </a:rPr>
              <a:t>, </a:t>
            </a:r>
            <a:endParaRPr sz="1410">
              <a:solidFill>
                <a:schemeClr val="dk1"/>
              </a:solidFill>
            </a:endParaRPr>
          </a:p>
          <a:p>
            <a:pPr indent="-3181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"/>
              <a:buChar char="○"/>
            </a:pPr>
            <a:r>
              <a:rPr lang="en-GB" sz="1410">
                <a:solidFill>
                  <a:schemeClr val="dk1"/>
                </a:solidFill>
              </a:rPr>
              <a:t>Fine tuning model for Text Generation task</a:t>
            </a:r>
            <a:endParaRPr sz="1410">
              <a:solidFill>
                <a:schemeClr val="dk1"/>
              </a:solidFill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1351875" y="1001775"/>
            <a:ext cx="5087700" cy="3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578600"/>
            <a:ext cx="70389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Conclusion 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297500" y="1529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In summary, our project exemplifies the strategic application of a pre-trained LLM, optimized for CPU-based inference and meticulously fine-tuned for distinct tasks. The integration of advanced features like mixed precision optimization and speech processing plugins positions our chatbot as a versatile and high-performance solution. This initiative not only showcases the potential of custom fine-tuning in enhancing language models but also underscores its applicability across diverse domains, thus providing a significant advancement in AI-driven communication technologies.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1297500" y="1056150"/>
            <a:ext cx="2142300" cy="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556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dk1"/>
                </a:solidFill>
              </a:rPr>
              <a:t>Problem Statement :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54000" y="1590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-GB" sz="2000">
                <a:solidFill>
                  <a:schemeClr val="dk1"/>
                </a:solidFill>
              </a:rPr>
              <a:t>Introduction to GenAI and Simple LLM Inference on CPU and fine tuning of LLM Model to create a Custom Chatbot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325" y="2772850"/>
            <a:ext cx="7733726" cy="19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/>
          <p:nvPr/>
        </p:nvSpPr>
        <p:spPr>
          <a:xfrm>
            <a:off x="1297500" y="1132275"/>
            <a:ext cx="4598400" cy="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Unique Idea Brief (Solution) 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113525"/>
            <a:ext cx="72627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-GB" sz="1700">
                <a:solidFill>
                  <a:schemeClr val="dk1"/>
                </a:solidFill>
              </a:rPr>
              <a:t>Our project focuses on the innovative utilization of a pre-trained Language Learning Model (LLM) to develop a bespoke chatbot.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-GB" sz="1700">
                <a:solidFill>
                  <a:schemeClr val="dk1"/>
                </a:solidFill>
              </a:rPr>
              <a:t>By implementing straightforward LLM inference on a CPU and fine-tuning the model, we aim to create a highly adaptable chatbot capable of addressing a variety of needs.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❏"/>
            </a:pPr>
            <a:r>
              <a:rPr lang="en-GB" sz="1700">
                <a:solidFill>
                  <a:schemeClr val="dk1"/>
                </a:solidFill>
              </a:rPr>
              <a:t>This approach leverages advanced AI techniques to enhance interaction capabilities, including text generation, summarization, and voice communication, thereby providing a comprehensive solution for modern communication challenges.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1297500" y="914775"/>
            <a:ext cx="4685400" cy="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Features Offered 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</a:rPr>
              <a:t>Text Chat Training:</a:t>
            </a:r>
            <a:r>
              <a:rPr lang="en-GB" sz="1600">
                <a:solidFill>
                  <a:srgbClr val="000000"/>
                </a:solidFill>
              </a:rPr>
              <a:t> Our chatbot is meticulously trained to handle text-based interactions, ensuring fluid and coherent conversations.</a:t>
            </a:r>
            <a:br>
              <a:rPr lang="en-GB" sz="1600">
                <a:solidFill>
                  <a:srgbClr val="000000"/>
                </a:solidFill>
              </a:rPr>
            </a:br>
            <a:br>
              <a:rPr lang="en-GB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</a:rPr>
              <a:t>Voice Chat Training:</a:t>
            </a:r>
            <a:r>
              <a:rPr lang="en-GB" sz="1600">
                <a:solidFill>
                  <a:srgbClr val="000000"/>
                </a:solidFill>
              </a:rPr>
              <a:t> Equipped with voice processing capabilities, the chatbot can seamlessly manage and respond to voice inputs, offering a more interactive user experience.</a:t>
            </a:r>
            <a:br>
              <a:rPr lang="en-GB" sz="1600">
                <a:solidFill>
                  <a:srgbClr val="000000"/>
                </a:solidFill>
              </a:rPr>
            </a:br>
            <a:br>
              <a:rPr lang="en-GB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</a:rPr>
              <a:t>Mixed Precision (BF16) Optimization:</a:t>
            </a:r>
            <a:r>
              <a:rPr lang="en-GB" sz="1600">
                <a:solidFill>
                  <a:srgbClr val="000000"/>
                </a:solidFill>
              </a:rPr>
              <a:t> The incorporation of mixed precision optimization accelerates model training and inference, significantly boosting performance without compromising accuracy.</a:t>
            </a:r>
            <a:br>
              <a:rPr lang="en-GB" sz="1600">
                <a:solidFill>
                  <a:srgbClr val="000000"/>
                </a:solidFill>
              </a:rPr>
            </a:br>
            <a:endParaRPr sz="1600">
              <a:solidFill>
                <a:schemeClr val="dk1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384525" y="893000"/>
            <a:ext cx="3032700" cy="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756250"/>
            <a:ext cx="70389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32978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2120">
                <a:solidFill>
                  <a:srgbClr val="000000"/>
                </a:solidFill>
              </a:rPr>
              <a:t>Plugins for Text-to-Speech (TTS) and Automatic Speech Recognition (ASR):</a:t>
            </a:r>
            <a:r>
              <a:rPr lang="en-GB" sz="2120">
                <a:solidFill>
                  <a:srgbClr val="000000"/>
                </a:solidFill>
              </a:rPr>
              <a:t> These plugins enhance the </a:t>
            </a:r>
            <a:r>
              <a:rPr lang="en-GB" sz="2120">
                <a:solidFill>
                  <a:srgbClr val="000000"/>
                </a:solidFill>
              </a:rPr>
              <a:t>chatbot’s</a:t>
            </a:r>
            <a:r>
              <a:rPr lang="en-GB" sz="2120">
                <a:solidFill>
                  <a:srgbClr val="000000"/>
                </a:solidFill>
              </a:rPr>
              <a:t> functionality, enabling it to convert text to speech and recognize spoken language, thereby broadening its application scope.</a:t>
            </a:r>
            <a:br>
              <a:rPr lang="en-GB" sz="2120">
                <a:solidFill>
                  <a:srgbClr val="000000"/>
                </a:solidFill>
              </a:rPr>
            </a:br>
            <a:endParaRPr sz="2120">
              <a:solidFill>
                <a:srgbClr val="000000"/>
              </a:solidFill>
            </a:endParaRPr>
          </a:p>
          <a:p>
            <a:pPr indent="-332978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2120">
                <a:solidFill>
                  <a:srgbClr val="000000"/>
                </a:solidFill>
              </a:rPr>
              <a:t>Custom Fine-Tuning:</a:t>
            </a:r>
            <a:r>
              <a:rPr lang="en-GB" sz="2120">
                <a:solidFill>
                  <a:srgbClr val="000000"/>
                </a:solidFill>
              </a:rPr>
              <a:t> The model is fine-tuned for specialized tasks such as code generation, summarization, and text generation, ensuring it meets specific user requirements with high efficiency.</a:t>
            </a:r>
            <a:br>
              <a:rPr lang="en-GB" sz="2120">
                <a:solidFill>
                  <a:srgbClr val="000000"/>
                </a:solidFill>
              </a:rPr>
            </a:br>
            <a:endParaRPr sz="2120">
              <a:solidFill>
                <a:srgbClr val="000000"/>
              </a:solidFill>
            </a:endParaRPr>
          </a:p>
          <a:p>
            <a:pPr indent="-332978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2120">
                <a:solidFill>
                  <a:srgbClr val="000000"/>
                </a:solidFill>
              </a:rPr>
              <a:t>Integrated Tools and Libraries:</a:t>
            </a:r>
            <a:r>
              <a:rPr lang="en-GB" sz="2120">
                <a:solidFill>
                  <a:srgbClr val="000000"/>
                </a:solidFill>
              </a:rPr>
              <a:t> Utilizing a robust suite of tools and libraries, including Intel Extension for Transformers, pytorch, peft, tensorflow, and accelerate, we optimize performance and streamline the development process.</a:t>
            </a:r>
            <a:endParaRPr sz="212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052550" y="469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</a:rPr>
              <a:t>Process  Flow :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980900" y="1676350"/>
            <a:ext cx="791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1.  Importing Required Libraries 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2.  Configuring BF16 Optimization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3.  Enabling Plugins for Text-to-Speech (TTS) and Automatic Speech Recognition (ASR)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4.  Reapplying BF16 Optimization for a Different Query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5.  Finetuning of Custom dataset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1" name="Google Shape;171;p18"/>
          <p:cNvSpPr/>
          <p:nvPr/>
        </p:nvSpPr>
        <p:spPr>
          <a:xfrm flipH="1" rot="10800000">
            <a:off x="1156150" y="1146275"/>
            <a:ext cx="2521500" cy="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</a:rPr>
              <a:t>Process  Flow :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120350" y="1307850"/>
            <a:ext cx="7393200" cy="3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57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2186">
                <a:solidFill>
                  <a:schemeClr val="dk1"/>
                </a:solidFill>
              </a:rPr>
              <a:t>Importing Required Libraries</a:t>
            </a:r>
            <a:r>
              <a:rPr b="1" lang="en-GB" sz="2186">
                <a:solidFill>
                  <a:schemeClr val="dk1"/>
                </a:solidFill>
              </a:rPr>
              <a:t>:</a:t>
            </a:r>
            <a:r>
              <a:rPr lang="en-GB" sz="2186">
                <a:solidFill>
                  <a:schemeClr val="dk1"/>
                </a:solidFill>
              </a:rPr>
              <a:t> Prepare the environment by importing the necessary modules.</a:t>
            </a:r>
            <a:endParaRPr sz="2186">
              <a:solidFill>
                <a:schemeClr val="dk1"/>
              </a:solidFill>
            </a:endParaRPr>
          </a:p>
          <a:p>
            <a:pPr indent="-3257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2186">
                <a:solidFill>
                  <a:schemeClr val="dk1"/>
                </a:solidFill>
              </a:rPr>
              <a:t>Configuring BF16 Optimization</a:t>
            </a:r>
            <a:r>
              <a:rPr b="1" lang="en-GB" sz="2186">
                <a:solidFill>
                  <a:schemeClr val="dk1"/>
                </a:solidFill>
              </a:rPr>
              <a:t>: </a:t>
            </a:r>
            <a:r>
              <a:rPr lang="en-GB" sz="2186">
                <a:solidFill>
                  <a:schemeClr val="dk1"/>
                </a:solidFill>
              </a:rPr>
              <a:t>Set up mixed precision optimization for improved performance.</a:t>
            </a:r>
            <a:endParaRPr sz="2186">
              <a:solidFill>
                <a:schemeClr val="dk1"/>
              </a:solidFill>
            </a:endParaRPr>
          </a:p>
          <a:p>
            <a:pPr indent="-3257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2186">
                <a:solidFill>
                  <a:schemeClr val="dk1"/>
                </a:solidFill>
              </a:rPr>
              <a:t>Enabling Plugins for Text-to-Speech (TTS) and Automatic Speech Recognition (ASR) </a:t>
            </a:r>
            <a:r>
              <a:rPr b="1" lang="en-GB" sz="2186">
                <a:solidFill>
                  <a:schemeClr val="dk1"/>
                </a:solidFill>
              </a:rPr>
              <a:t>: </a:t>
            </a:r>
            <a:r>
              <a:rPr lang="en-GB" sz="2186">
                <a:solidFill>
                  <a:schemeClr val="dk1"/>
                </a:solidFill>
              </a:rPr>
              <a:t>Set up plugins for additional functionalities like TTS and ASR.</a:t>
            </a:r>
            <a:endParaRPr sz="2186">
              <a:solidFill>
                <a:schemeClr val="dk1"/>
              </a:solidFill>
            </a:endParaRPr>
          </a:p>
          <a:p>
            <a:pPr indent="-3257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2186">
                <a:solidFill>
                  <a:schemeClr val="dk1"/>
                </a:solidFill>
              </a:rPr>
              <a:t>Reapplying BF16 Optimization for a Different Query </a:t>
            </a:r>
            <a:r>
              <a:rPr b="1" lang="en-GB" sz="2186">
                <a:solidFill>
                  <a:schemeClr val="dk1"/>
                </a:solidFill>
              </a:rPr>
              <a:t>:</a:t>
            </a:r>
            <a:r>
              <a:rPr lang="en-GB" sz="2186">
                <a:solidFill>
                  <a:schemeClr val="dk1"/>
                </a:solidFill>
              </a:rPr>
              <a:t> Optionally </a:t>
            </a:r>
            <a:r>
              <a:rPr lang="en-GB" sz="2186">
                <a:solidFill>
                  <a:schemeClr val="dk1"/>
                </a:solidFill>
              </a:rPr>
              <a:t>configure</a:t>
            </a:r>
            <a:r>
              <a:rPr lang="en-GB" sz="2186">
                <a:solidFill>
                  <a:schemeClr val="dk1"/>
                </a:solidFill>
              </a:rPr>
              <a:t> and make predictions with different queries or configurations.</a:t>
            </a:r>
            <a:endParaRPr sz="2186">
              <a:solidFill>
                <a:schemeClr val="dk1"/>
              </a:solidFill>
            </a:endParaRPr>
          </a:p>
          <a:p>
            <a:pPr indent="-32579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2186">
                <a:solidFill>
                  <a:schemeClr val="dk1"/>
                </a:solidFill>
              </a:rPr>
              <a:t>Finetuning of custom dataset:</a:t>
            </a:r>
            <a:r>
              <a:rPr lang="en-GB" sz="2186">
                <a:solidFill>
                  <a:schemeClr val="dk1"/>
                </a:solidFill>
              </a:rPr>
              <a:t> Finetuning of alpaca_cleaned_dataset for meta-llama/Llama-2-7b-chat-hf model.</a:t>
            </a:r>
            <a:endParaRPr sz="2186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1297500" y="903875"/>
            <a:ext cx="2902200" cy="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709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Architecture Diagram :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50" y="1777275"/>
            <a:ext cx="7848600" cy="27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/>
          <p:nvPr/>
        </p:nvSpPr>
        <p:spPr>
          <a:xfrm>
            <a:off x="1221400" y="1154000"/>
            <a:ext cx="3804600" cy="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611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Architecture Diagram 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1449750" y="1099650"/>
            <a:ext cx="3598200" cy="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250" y="1525325"/>
            <a:ext cx="759142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/>
          <p:nvPr/>
        </p:nvSpPr>
        <p:spPr>
          <a:xfrm>
            <a:off x="2807675" y="1542388"/>
            <a:ext cx="5805000" cy="294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