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xf9KwqLKs7hsyriYMk8T6gMsP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99191-8A2D-4AFF-9239-A401891487F5}" v="581" dt="2023-09-10T21:05:29.613"/>
    <p1510:client id="{488B20D2-70A6-4120-88EA-F2AE82955B99}" v="1584" dt="2023-09-10T20:33:09.927"/>
    <p1510:client id="{50ECC3DE-9BCA-47F2-B2EB-DB28E82E2ABA}" v="54" dt="2023-09-10T20:50:49.949"/>
    <p1510:client id="{7B89AAA4-21EA-454A-BA43-06B67D83B7B7}" v="77" dt="2023-09-10T20:12:11.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 Id="rId22"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557050" y="1299860"/>
            <a:ext cx="6045695" cy="52247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Ministry/Organization Name/Student Innovation: </a:t>
            </a:r>
            <a:endParaRPr sz="1600" dirty="0"/>
          </a:p>
          <a:p>
            <a:pPr marL="0" lvl="0" indent="0" algn="l" rtl="0">
              <a:lnSpc>
                <a:spcPct val="90000"/>
              </a:lnSpc>
              <a:spcBef>
                <a:spcPts val="1000"/>
              </a:spcBef>
              <a:spcAft>
                <a:spcPts val="0"/>
              </a:spcAft>
              <a:buClr>
                <a:schemeClr val="lt2"/>
              </a:buClr>
              <a:buSzPts val="1800"/>
              <a:buNone/>
            </a:pPr>
            <a:r>
              <a:rPr lang="en-IN" sz="1600" dirty="0">
                <a:solidFill>
                  <a:schemeClr val="tx1"/>
                </a:solidFill>
                <a:latin typeface="+mj-lt"/>
                <a:ea typeface="Franklin Gothic"/>
                <a:cs typeface="Franklin Gothic"/>
                <a:sym typeface="Franklin Gothic"/>
              </a:rPr>
              <a:t>Ministry Of AYUSH</a:t>
            </a:r>
          </a:p>
          <a:p>
            <a:pPr marL="0" lvl="0" indent="0" algn="l" rtl="0">
              <a:lnSpc>
                <a:spcPct val="90000"/>
              </a:lnSpc>
              <a:spcBef>
                <a:spcPts val="1000"/>
              </a:spcBef>
              <a:spcAft>
                <a:spcPts val="0"/>
              </a:spcAft>
              <a:buClr>
                <a:schemeClr val="lt2"/>
              </a:buClr>
              <a:buSzPts val="1800"/>
              <a:buNone/>
            </a:pPr>
            <a:endParaRPr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PS Code: </a:t>
            </a:r>
            <a:r>
              <a:rPr lang="en-US" sz="1600" dirty="0">
                <a:solidFill>
                  <a:schemeClr val="tx1"/>
                </a:solidFill>
                <a:latin typeface="+mj-lt"/>
                <a:ea typeface="Franklin Gothic"/>
                <a:cs typeface="Franklin Gothic"/>
                <a:sym typeface="Franklin Gothic"/>
              </a:rPr>
              <a:t>1347</a:t>
            </a: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Title: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 software that suggests drugs and formulations for a disease/pharmacological property based on the Ayurvedic classical books/Repositories.</a:t>
            </a:r>
          </a:p>
          <a:p>
            <a:pPr marL="0" indent="0"/>
            <a:endParaRPr lang="en-US" sz="1600" dirty="0">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Team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DevRishi</a:t>
            </a:r>
          </a:p>
          <a:p>
            <a:pPr marL="0" indent="0"/>
            <a:br>
              <a:rPr lang="en-US" sz="1600" dirty="0">
                <a:latin typeface="Franklin Gothic"/>
                <a:ea typeface="Franklin Gothic"/>
                <a:cs typeface="Franklin Gothic"/>
              </a:rPr>
            </a:br>
            <a:r>
              <a:rPr lang="en-US" sz="1600" dirty="0">
                <a:latin typeface="Franklin Gothic"/>
                <a:ea typeface="Franklin Gothic"/>
                <a:cs typeface="Franklin Gothic"/>
                <a:sym typeface="Franklin Gothic"/>
              </a:rPr>
              <a:t>Team Leader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Atharva Deopujari</a:t>
            </a:r>
          </a:p>
          <a:p>
            <a:pPr marL="0" indent="0"/>
            <a:br>
              <a:rPr lang="en-US" sz="1600" dirty="0">
                <a:latin typeface="+mj-lt"/>
                <a:ea typeface="Franklin Gothic"/>
                <a:cs typeface="Franklin Gothic"/>
                <a:sym typeface="Franklin Gothic"/>
              </a:rPr>
            </a:br>
            <a:r>
              <a:rPr lang="en-US" sz="1600" dirty="0">
                <a:latin typeface="Franklin Gothic"/>
                <a:ea typeface="Franklin Gothic"/>
                <a:cs typeface="Franklin Gothic"/>
                <a:sym typeface="Franklin Gothic"/>
              </a:rPr>
              <a:t>Institute Code (AISHE):</a:t>
            </a:r>
          </a:p>
          <a:p>
            <a:pPr marL="0" indent="0"/>
            <a:r>
              <a:rPr lang="en-US" sz="1600" dirty="0">
                <a:latin typeface="Franklin Gothic"/>
                <a:ea typeface="Franklin Gothic"/>
                <a:cs typeface="Franklin Gothic"/>
                <a:sym typeface="Franklin Gothic"/>
              </a:rPr>
              <a:t>Institute Name: </a:t>
            </a:r>
            <a:r>
              <a:rPr lang="en-US" sz="1600" dirty="0">
                <a:solidFill>
                  <a:schemeClr val="tx1"/>
                </a:solidFill>
                <a:latin typeface="+mj-lt"/>
                <a:ea typeface="Franklin Gothic"/>
                <a:cs typeface="Franklin Gothic"/>
                <a:sym typeface="Franklin Gothic"/>
              </a:rPr>
              <a:t>Indian Institute of Information Technology, Nagpur</a:t>
            </a:r>
          </a:p>
          <a:p>
            <a:pPr marL="0" indent="0"/>
            <a:r>
              <a:rPr lang="en-US" sz="1600" dirty="0">
                <a:latin typeface="Franklin Gothic"/>
                <a:ea typeface="Franklin Gothic"/>
                <a:cs typeface="Franklin Gothic"/>
                <a:sym typeface="Franklin Gothic"/>
              </a:rPr>
              <a:t>Theme Name:</a:t>
            </a:r>
            <a:endParaRPr lang="en-US" sz="1600" dirty="0">
              <a:solidFill>
                <a:schemeClr val="tx1"/>
              </a:solidFill>
              <a:latin typeface="+mj-lt"/>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61784" y="1123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a:t>Idea/Approach Details</a:t>
            </a:r>
          </a:p>
        </p:txBody>
      </p:sp>
      <p:sp>
        <p:nvSpPr>
          <p:cNvPr id="218" name="Google Shape;218;p2"/>
          <p:cNvSpPr txBox="1">
            <a:spLocks noGrp="1"/>
          </p:cNvSpPr>
          <p:nvPr>
            <p:ph type="body" idx="1"/>
          </p:nvPr>
        </p:nvSpPr>
        <p:spPr>
          <a:xfrm>
            <a:off x="379095" y="2000250"/>
            <a:ext cx="6372669" cy="474538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spcBef>
                <a:spcPts val="0"/>
              </a:spcBef>
              <a:buFont typeface="Wingdings"/>
              <a:buChar char="Ø"/>
            </a:pPr>
            <a:r>
              <a:rPr lang="en-US" sz="1300" dirty="0">
                <a:solidFill>
                  <a:schemeClr val="tx1"/>
                </a:solidFill>
                <a:latin typeface="+mj-lt"/>
                <a:ea typeface="Franklin Gothic"/>
                <a:cs typeface="Franklin Gothic"/>
              </a:rPr>
              <a:t>The user will use the </a:t>
            </a:r>
            <a:r>
              <a:rPr lang="en-US" sz="1300" b="1" dirty="0">
                <a:solidFill>
                  <a:schemeClr val="tx1"/>
                </a:solidFill>
                <a:latin typeface="+mj-lt"/>
                <a:ea typeface="Franklin Gothic"/>
                <a:cs typeface="Franklin Gothic"/>
              </a:rPr>
              <a:t>Sushruta</a:t>
            </a:r>
            <a:r>
              <a:rPr lang="en-US" sz="1300" dirty="0">
                <a:solidFill>
                  <a:schemeClr val="tx1"/>
                </a:solidFill>
                <a:latin typeface="+mj-lt"/>
                <a:ea typeface="Franklin Gothic"/>
                <a:cs typeface="Franklin Gothic"/>
              </a:rPr>
              <a:t> </a:t>
            </a:r>
            <a:r>
              <a:rPr lang="en-US" sz="1300" b="1" dirty="0">
                <a:solidFill>
                  <a:schemeClr val="tx1"/>
                </a:solidFill>
                <a:latin typeface="+mj-lt"/>
                <a:ea typeface="Franklin Gothic"/>
                <a:cs typeface="Franklin Gothic"/>
              </a:rPr>
              <a:t>chat-bot</a:t>
            </a:r>
            <a:r>
              <a:rPr lang="en-US" sz="1300" dirty="0">
                <a:solidFill>
                  <a:schemeClr val="tx1"/>
                </a:solidFill>
                <a:latin typeface="+mj-lt"/>
                <a:ea typeface="Franklin Gothic"/>
                <a:cs typeface="Franklin Gothic"/>
              </a:rPr>
              <a:t> to access the knowledge about Ayurveda. This chat-bot will suggest the </a:t>
            </a:r>
            <a:r>
              <a:rPr lang="en-US" sz="1300" b="1" dirty="0">
                <a:solidFill>
                  <a:schemeClr val="tx1"/>
                </a:solidFill>
                <a:latin typeface="+mj-lt"/>
                <a:ea typeface="Franklin Gothic"/>
                <a:cs typeface="Franklin Gothic"/>
              </a:rPr>
              <a:t>drug</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dosage</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formulations</a:t>
            </a:r>
            <a:r>
              <a:rPr lang="en-US" sz="1300" dirty="0">
                <a:solidFill>
                  <a:schemeClr val="tx1"/>
                </a:solidFill>
                <a:latin typeface="+mj-lt"/>
                <a:ea typeface="Franklin Gothic"/>
                <a:cs typeface="Franklin Gothic"/>
              </a:rPr>
              <a:t> using </a:t>
            </a:r>
            <a:r>
              <a:rPr lang="en-US" sz="1300" b="1" dirty="0">
                <a:solidFill>
                  <a:schemeClr val="tx1"/>
                </a:solidFill>
                <a:latin typeface="+mj-lt"/>
                <a:ea typeface="Franklin Gothic"/>
                <a:cs typeface="Franklin Gothic"/>
              </a:rPr>
              <a:t>Artificial Intelligence(AI)</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Machine Learning(ML) </a:t>
            </a:r>
            <a:r>
              <a:rPr lang="en-US" sz="1300" dirty="0">
                <a:solidFill>
                  <a:schemeClr val="tx1"/>
                </a:solidFill>
                <a:latin typeface="+mj-lt"/>
                <a:ea typeface="Franklin Gothic"/>
                <a:cs typeface="Franklin Gothic"/>
              </a:rPr>
              <a:t>when the user mentions theirs symptoms to this chat-bot by its huge </a:t>
            </a:r>
            <a:r>
              <a:rPr lang="en-US" sz="1300" b="1" dirty="0">
                <a:solidFill>
                  <a:schemeClr val="tx1"/>
                </a:solidFill>
                <a:latin typeface="+mj-lt"/>
                <a:ea typeface="Franklin Gothic"/>
                <a:cs typeface="Franklin Gothic"/>
              </a:rPr>
              <a:t>database </a:t>
            </a:r>
            <a:r>
              <a:rPr lang="en-US" sz="1300" dirty="0">
                <a:solidFill>
                  <a:schemeClr val="tx1"/>
                </a:solidFill>
                <a:latin typeface="+mj-lt"/>
                <a:ea typeface="Franklin Gothic"/>
                <a:cs typeface="Franklin Gothic"/>
              </a:rPr>
              <a:t>on </a:t>
            </a:r>
            <a:r>
              <a:rPr lang="en-US" sz="1300" b="1" dirty="0">
                <a:solidFill>
                  <a:schemeClr val="tx1"/>
                </a:solidFill>
                <a:latin typeface="+mj-lt"/>
                <a:ea typeface="Franklin Gothic"/>
                <a:cs typeface="Franklin Gothic"/>
              </a:rPr>
              <a:t>Ayurvedic texts</a:t>
            </a:r>
            <a:r>
              <a:rPr lang="en-US" sz="1300" dirty="0">
                <a:solidFill>
                  <a:schemeClr val="tx1"/>
                </a:solidFill>
                <a:latin typeface="+mj-lt"/>
                <a:ea typeface="Franklin Gothic"/>
                <a:cs typeface="Franklin Gothic"/>
              </a:rPr>
              <a:t>. </a:t>
            </a:r>
            <a:endParaRPr lang="en-US" dirty="0">
              <a:solidFill>
                <a:schemeClr val="tx1"/>
              </a:solidFill>
              <a:latin typeface="+mj-lt"/>
            </a:endParaRPr>
          </a:p>
          <a:p>
            <a:pPr marL="285750" indent="-285750">
              <a:spcBef>
                <a:spcPts val="0"/>
              </a:spcBef>
              <a:buFont typeface="Wingdings"/>
              <a:buChar char="Ø"/>
            </a:pPr>
            <a:r>
              <a:rPr lang="en-US" sz="1300" dirty="0">
                <a:solidFill>
                  <a:schemeClr val="tx1"/>
                </a:solidFill>
                <a:latin typeface="+mj-lt"/>
              </a:rPr>
              <a:t>After Sushruta suggests the drug to the user, it will also give the necessary drug details to the user like price, nearby shop via </a:t>
            </a:r>
            <a:r>
              <a:rPr lang="en-US" sz="1300" b="1" dirty="0">
                <a:solidFill>
                  <a:schemeClr val="tx1"/>
                </a:solidFill>
                <a:latin typeface="+mj-lt"/>
              </a:rPr>
              <a:t>GPS system</a:t>
            </a:r>
            <a:r>
              <a:rPr lang="en-US" sz="1300" dirty="0">
                <a:solidFill>
                  <a:schemeClr val="tx1"/>
                </a:solidFill>
                <a:latin typeface="+mj-lt"/>
              </a:rPr>
              <a:t>.</a:t>
            </a:r>
          </a:p>
          <a:p>
            <a:pPr marL="285750" indent="-285750">
              <a:spcBef>
                <a:spcPts val="0"/>
              </a:spcBef>
              <a:buFont typeface="Wingdings"/>
              <a:buChar char="Ø"/>
            </a:pPr>
            <a:r>
              <a:rPr lang="en-US" sz="1300" dirty="0">
                <a:solidFill>
                  <a:schemeClr val="tx1"/>
                </a:solidFill>
                <a:latin typeface="+mj-lt"/>
                <a:ea typeface="Franklin Gothic"/>
                <a:cs typeface="Franklin Gothic"/>
              </a:rPr>
              <a:t>We have complete control over data by which we monitor the information that is fed into our chat-bot and to check whether this data aligns with our </a:t>
            </a:r>
            <a:r>
              <a:rPr lang="en-US" sz="1300" b="1" dirty="0">
                <a:solidFill>
                  <a:schemeClr val="tx1"/>
                </a:solidFill>
                <a:latin typeface="+mj-lt"/>
                <a:ea typeface="Franklin Gothic"/>
                <a:cs typeface="Franklin Gothic"/>
              </a:rPr>
              <a:t>ethical and quality standards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Sushruta will also take </a:t>
            </a:r>
            <a:r>
              <a:rPr lang="en-US" sz="1300" b="1" dirty="0">
                <a:solidFill>
                  <a:schemeClr val="tx1"/>
                </a:solidFill>
                <a:latin typeface="+mj-lt"/>
              </a:rPr>
              <a:t>speech input </a:t>
            </a:r>
            <a:r>
              <a:rPr lang="en-US" sz="1300" dirty="0">
                <a:solidFill>
                  <a:schemeClr val="tx1"/>
                </a:solidFill>
                <a:latin typeface="+mj-lt"/>
              </a:rPr>
              <a:t>in with </a:t>
            </a:r>
            <a:r>
              <a:rPr lang="en-US" sz="1300" b="1" dirty="0">
                <a:solidFill>
                  <a:schemeClr val="tx1"/>
                </a:solidFill>
                <a:latin typeface="+mj-lt"/>
              </a:rPr>
              <a:t>Multilingual Support </a:t>
            </a:r>
            <a:r>
              <a:rPr lang="en-US" sz="1300" dirty="0">
                <a:solidFill>
                  <a:schemeClr val="tx1"/>
                </a:solidFill>
                <a:latin typeface="+mj-lt"/>
              </a:rPr>
              <a:t>by which people from rural could also get to know about the Ayurvedic cure about their medicine. </a:t>
            </a:r>
          </a:p>
          <a:p>
            <a:pPr marL="285750" indent="-285750">
              <a:spcBef>
                <a:spcPts val="0"/>
              </a:spcBef>
              <a:buFont typeface="Wingdings"/>
              <a:buChar char="Ø"/>
            </a:pPr>
            <a:r>
              <a:rPr lang="en-US" sz="1300" dirty="0">
                <a:solidFill>
                  <a:schemeClr val="tx1"/>
                </a:solidFill>
                <a:latin typeface="+mj-lt"/>
                <a:ea typeface="Franklin Gothic"/>
                <a:cs typeface="Franklin Gothic"/>
              </a:rPr>
              <a:t>This Sushruta chat-bot will be</a:t>
            </a:r>
            <a:r>
              <a:rPr lang="en-US" sz="1300" b="1" dirty="0">
                <a:solidFill>
                  <a:schemeClr val="tx1"/>
                </a:solidFill>
                <a:latin typeface="+mj-lt"/>
                <a:ea typeface="Franklin Gothic"/>
                <a:cs typeface="Franklin Gothic"/>
              </a:rPr>
              <a:t> </a:t>
            </a:r>
            <a:r>
              <a:rPr lang="en-US" sz="1300" dirty="0">
                <a:solidFill>
                  <a:schemeClr val="tx1"/>
                </a:solidFill>
                <a:latin typeface="+mj-lt"/>
                <a:ea typeface="Franklin Gothic"/>
                <a:cs typeface="Franklin Gothic"/>
              </a:rPr>
              <a:t>integrated to the primary website </a:t>
            </a:r>
            <a:r>
              <a:rPr lang="en-US" sz="1300" b="1" dirty="0">
                <a:solidFill>
                  <a:schemeClr val="tx1"/>
                </a:solidFill>
                <a:latin typeface="+mj-lt"/>
                <a:ea typeface="Franklin Gothic"/>
                <a:cs typeface="Franklin Gothic"/>
              </a:rPr>
              <a:t>DevRishi</a:t>
            </a:r>
            <a:r>
              <a:rPr lang="en-US" sz="1300" dirty="0">
                <a:solidFill>
                  <a:schemeClr val="tx1"/>
                </a:solidFill>
                <a:latin typeface="+mj-lt"/>
                <a:ea typeface="Franklin Gothic"/>
                <a:cs typeface="Franklin Gothic"/>
              </a:rPr>
              <a:t>. This website will contain the information about each medicines in Ayurveda till date divided into its sub sections.</a:t>
            </a:r>
          </a:p>
          <a:p>
            <a:pPr marL="285750" indent="-285750">
              <a:spcBef>
                <a:spcPts val="0"/>
              </a:spcBef>
              <a:buFont typeface="Wingdings"/>
              <a:buChar char="Ø"/>
            </a:pPr>
            <a:r>
              <a:rPr lang="en-US" sz="1300" dirty="0">
                <a:solidFill>
                  <a:schemeClr val="tx1"/>
                </a:solidFill>
                <a:latin typeface="+mj-lt"/>
              </a:rPr>
              <a:t>This website will also contain a </a:t>
            </a:r>
            <a:r>
              <a:rPr lang="en-US" sz="1300" b="1" dirty="0">
                <a:solidFill>
                  <a:schemeClr val="tx1"/>
                </a:solidFill>
                <a:latin typeface="+mj-lt"/>
              </a:rPr>
              <a:t>contribution page</a:t>
            </a:r>
            <a:r>
              <a:rPr lang="en-US" sz="1300" dirty="0">
                <a:solidFill>
                  <a:schemeClr val="tx1"/>
                </a:solidFill>
                <a:latin typeface="+mj-lt"/>
              </a:rPr>
              <a:t> where the students and doctors will share information gathered by them on their specific domains on our website.</a:t>
            </a:r>
          </a:p>
          <a:p>
            <a:pPr marL="285750" indent="-285750">
              <a:spcBef>
                <a:spcPts val="0"/>
              </a:spcBef>
              <a:buFont typeface="Wingdings"/>
              <a:buChar char="Ø"/>
            </a:pPr>
            <a:r>
              <a:rPr lang="en-US" sz="1300" dirty="0">
                <a:solidFill>
                  <a:schemeClr val="tx1"/>
                </a:solidFill>
                <a:latin typeface="+mj-lt"/>
              </a:rPr>
              <a:t>This website will contain </a:t>
            </a:r>
            <a:r>
              <a:rPr lang="en-US" sz="1300" b="1" dirty="0">
                <a:solidFill>
                  <a:schemeClr val="tx1"/>
                </a:solidFill>
                <a:latin typeface="+mj-lt"/>
              </a:rPr>
              <a:t>E-books and pdf links</a:t>
            </a:r>
            <a:r>
              <a:rPr lang="en-US" sz="1300" dirty="0">
                <a:solidFill>
                  <a:schemeClr val="tx1"/>
                </a:solidFill>
                <a:latin typeface="+mj-lt"/>
              </a:rPr>
              <a:t> of some important books used by the students and also some online tutorials</a:t>
            </a:r>
          </a:p>
          <a:p>
            <a:pPr marL="285750" indent="-285750">
              <a:spcBef>
                <a:spcPts val="0"/>
              </a:spcBef>
              <a:buFont typeface="Wingdings"/>
              <a:buChar char="Ø"/>
            </a:pPr>
            <a:r>
              <a:rPr lang="en-US" sz="1300" dirty="0">
                <a:solidFill>
                  <a:schemeClr val="tx1"/>
                </a:solidFill>
                <a:latin typeface="+mj-lt"/>
              </a:rPr>
              <a:t>This website will also provide </a:t>
            </a:r>
            <a:r>
              <a:rPr lang="en-US" sz="1300" b="1" dirty="0">
                <a:solidFill>
                  <a:schemeClr val="tx1"/>
                </a:solidFill>
                <a:latin typeface="+mj-lt"/>
              </a:rPr>
              <a:t>multilingual support </a:t>
            </a:r>
            <a:r>
              <a:rPr lang="en-US" sz="1300" dirty="0">
                <a:solidFill>
                  <a:schemeClr val="tx1"/>
                </a:solidFill>
                <a:latin typeface="+mj-lt"/>
              </a:rPr>
              <a:t>to its users, this will turn the whole page to the language the user wants.</a:t>
            </a:r>
          </a:p>
          <a:p>
            <a:pPr marL="285750" indent="-285750">
              <a:spcBef>
                <a:spcPts val="0"/>
              </a:spcBef>
              <a:buFont typeface="Wingdings"/>
              <a:buChar char="Ø"/>
            </a:pPr>
            <a:r>
              <a:rPr lang="en-US" sz="1300" dirty="0">
                <a:solidFill>
                  <a:schemeClr val="tx1"/>
                </a:solidFill>
                <a:latin typeface="+mj-lt"/>
              </a:rPr>
              <a:t>Later, patients can use AR and VR to interact with Ayurvedic practitioners alongside the chatbot for valuable feedback.</a:t>
            </a:r>
          </a:p>
          <a:p>
            <a:pPr marL="285750" indent="-285750">
              <a:spcBef>
                <a:spcPts val="0"/>
              </a:spcBef>
              <a:buFont typeface="Wingdings"/>
              <a:buChar char="Ø"/>
            </a:pPr>
            <a:endParaRPr lang="en-US" sz="1300" dirty="0">
              <a:solidFill>
                <a:schemeClr val="tx1"/>
              </a:solidFill>
              <a:latin typeface="+mj-lt"/>
            </a:endParaRPr>
          </a:p>
          <a:p>
            <a:pPr marL="285750" lvl="0" indent="-285750" algn="l" rtl="0">
              <a:lnSpc>
                <a:spcPct val="100000"/>
              </a:lnSpc>
              <a:spcBef>
                <a:spcPts val="0"/>
              </a:spcBef>
              <a:spcAft>
                <a:spcPts val="0"/>
              </a:spcAft>
              <a:buClr>
                <a:schemeClr val="dk1"/>
              </a:buClr>
              <a:buFont typeface="Wingdings"/>
              <a:buChar char="Ø"/>
            </a:pPr>
            <a:endParaRPr lang="en-US" sz="1300" dirty="0">
              <a:latin typeface="+mj-lt"/>
            </a:endParaRPr>
          </a:p>
          <a:p>
            <a:pPr marL="285750" indent="-285750">
              <a:spcBef>
                <a:spcPts val="0"/>
              </a:spcBef>
              <a:buFont typeface="Wingdings"/>
              <a:buChar char="Ø"/>
            </a:pPr>
            <a:endParaRPr lang="en-US" sz="1300" dirty="0">
              <a:latin typeface="Franklin Gothic"/>
            </a:endParaRPr>
          </a:p>
          <a:p>
            <a:pPr marL="285750" indent="-285750">
              <a:spcBef>
                <a:spcPts val="0"/>
              </a:spcBef>
              <a:buFont typeface="Wingdings"/>
              <a:buChar char="Ø"/>
            </a:pPr>
            <a:endParaRPr lang="en-US" sz="1300" dirty="0">
              <a:latin typeface="Franklin Gothic"/>
            </a:endParaRPr>
          </a:p>
          <a:p>
            <a:pPr marL="285750" indent="-285750">
              <a:buFont typeface="Noto Sans Symbols,Sans-Serif"/>
              <a:buChar char="⮚"/>
            </a:pPr>
            <a:endParaRPr lang="en-US" dirty="0"/>
          </a:p>
          <a:p>
            <a:pPr marL="0" indent="0">
              <a:spcBef>
                <a:spcPts val="0"/>
              </a:spcBef>
              <a:buSzPts val="1800"/>
            </a:pPr>
            <a:endParaRPr lang="en-US" dirty="0">
              <a:latin typeface="Franklin Gothic"/>
            </a:endParaRPr>
          </a:p>
          <a:p>
            <a:pPr marL="285750" indent="-285750">
              <a:buFont typeface="Noto Sans Symbols"/>
              <a:buChar char="⮚"/>
            </a:pPr>
            <a:endParaRPr lang="en-US" dirty="0"/>
          </a:p>
          <a:p>
            <a:pPr marL="285750" indent="-285750">
              <a:buFont typeface="Noto Sans Symbols"/>
              <a:buChar char="⮚"/>
            </a:pPr>
            <a:endParaRPr lang="en-US" dirty="0"/>
          </a:p>
        </p:txBody>
      </p:sp>
      <p:sp>
        <p:nvSpPr>
          <p:cNvPr id="219" name="Google Shape;219;p2"/>
          <p:cNvSpPr txBox="1">
            <a:spLocks noGrp="1"/>
          </p:cNvSpPr>
          <p:nvPr>
            <p:ph type="sldNum" idx="12"/>
          </p:nvPr>
        </p:nvSpPr>
        <p:spPr>
          <a:xfrm flipH="1" flipV="1">
            <a:off x="129984" y="6579871"/>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dirty="0"/>
          </a:p>
        </p:txBody>
      </p:sp>
      <p:pic>
        <p:nvPicPr>
          <p:cNvPr id="4" name="Picture Placeholder 3">
            <a:extLst>
              <a:ext uri="{FF2B5EF4-FFF2-40B4-BE49-F238E27FC236}">
                <a16:creationId xmlns:a16="http://schemas.microsoft.com/office/drawing/2014/main" id="{6A241501-E935-604E-6714-4EE0EEA169A9}"/>
              </a:ext>
            </a:extLst>
          </p:cNvPr>
          <p:cNvPicPr>
            <a:picLocks noGrp="1" noChangeAspect="1"/>
          </p:cNvPicPr>
          <p:nvPr>
            <p:ph type="pic" idx="2"/>
          </p:nvPr>
        </p:nvPicPr>
        <p:blipFill>
          <a:blip r:embed="rId3"/>
          <a:srcRect l="3791" r="3791"/>
          <a:stretch/>
        </p:blipFill>
        <p:spPr>
          <a:xfrm>
            <a:off x="8022101" y="4134733"/>
            <a:ext cx="945043" cy="653660"/>
          </a:xfrm>
          <a:prstGeom prst="rect">
            <a:avLst/>
          </a:prstGeom>
          <a:noFill/>
          <a:ln>
            <a:noFill/>
          </a:ln>
        </p:spPr>
      </p:pic>
      <p:sp>
        <p:nvSpPr>
          <p:cNvPr id="222" name="Google Shape;222;p2"/>
          <p:cNvSpPr txBox="1"/>
          <p:nvPr/>
        </p:nvSpPr>
        <p:spPr>
          <a:xfrm>
            <a:off x="7000875" y="3820783"/>
            <a:ext cx="49497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a:solidFill>
                  <a:schemeClr val="lt2"/>
                </a:solidFill>
                <a:latin typeface="Franklin Gothic"/>
                <a:ea typeface="Franklin Gothic"/>
                <a:cs typeface="Franklin Gothic"/>
                <a:sym typeface="Franklin Gothic"/>
              </a:rPr>
              <a:t>Describe your Technology stack here</a:t>
            </a:r>
            <a:r>
              <a:rPr lang="en-US" sz="1600" b="0" i="0" u="none" strike="noStrike" cap="none">
                <a:solidFill>
                  <a:schemeClr val="dk1"/>
                </a:solidFill>
                <a:latin typeface="Libre Franklin"/>
                <a:ea typeface="Libre Franklin"/>
                <a:cs typeface="Libre Franklin"/>
                <a:sym typeface="Libre Franklin"/>
              </a:rPr>
              <a:t>:</a:t>
            </a:r>
            <a:endParaRPr lang="en-IN" sz="1400" b="0" i="0" u="none" strike="noStrike" cap="none">
              <a:latin typeface="Arial"/>
              <a:ea typeface="Arial"/>
              <a:cs typeface="Arial"/>
              <a:sym typeface="Arial"/>
            </a:endParaRPr>
          </a:p>
          <a:p>
            <a:pPr>
              <a:spcBef>
                <a:spcPts val="1000"/>
              </a:spcBef>
              <a:buClr>
                <a:schemeClr val="dk1"/>
              </a:buClr>
              <a:buSzPts val="1600"/>
            </a:pPr>
            <a:endParaRPr lang="en-IN" sz="1600" b="0" i="0" u="none" strike="noStrike" cap="none">
              <a:solidFill>
                <a:schemeClr val="dk1"/>
              </a:solidFill>
              <a:latin typeface="Libre Franklin"/>
            </a:endParaRPr>
          </a:p>
          <a:p>
            <a:pPr marL="0" marR="0" lvl="0" indent="0" algn="l" rtl="0">
              <a:lnSpc>
                <a:spcPct val="100000"/>
              </a:lnSpc>
              <a:spcBef>
                <a:spcPts val="1000"/>
              </a:spcBef>
              <a:spcAft>
                <a:spcPts val="0"/>
              </a:spcAft>
              <a:buClr>
                <a:schemeClr val="dk1"/>
              </a:buClr>
              <a:buSzPts val="1600"/>
              <a:buFont typeface="Arial"/>
              <a:buNone/>
            </a:pPr>
            <a:endParaRPr lang="en-IN" sz="1600" b="0" i="0" u="none" strike="noStrike" cap="none">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F172450F-022C-B99A-CD36-69530D417F7F}"/>
              </a:ext>
            </a:extLst>
          </p:cNvPr>
          <p:cNvSpPr txBox="1"/>
          <p:nvPr/>
        </p:nvSpPr>
        <p:spPr>
          <a:xfrm>
            <a:off x="493395" y="720090"/>
            <a:ext cx="65074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latin typeface="+mj-lt"/>
              </a:rPr>
              <a:t>We are looking for a solution by creating a web system that suggests drugs and formulations for a disease based on the Ayurvedic classical books. It will help the common people, practitioners and students to access the Ayurvedic knowledge of herbs, minerals and formulations from its 150 diverse texts. Prototype will work as follows:</a:t>
            </a:r>
          </a:p>
        </p:txBody>
      </p:sp>
      <p:pic>
        <p:nvPicPr>
          <p:cNvPr id="5" name="Picture 4" descr="A blue and white logo&#10;&#10;Description automatically generated">
            <a:extLst>
              <a:ext uri="{FF2B5EF4-FFF2-40B4-BE49-F238E27FC236}">
                <a16:creationId xmlns:a16="http://schemas.microsoft.com/office/drawing/2014/main" id="{18B9D172-CFD0-A943-236A-A1B1A2603930}"/>
              </a:ext>
            </a:extLst>
          </p:cNvPr>
          <p:cNvPicPr>
            <a:picLocks noChangeAspect="1"/>
          </p:cNvPicPr>
          <p:nvPr/>
        </p:nvPicPr>
        <p:blipFill>
          <a:blip r:embed="rId4"/>
          <a:stretch>
            <a:fillRect/>
          </a:stretch>
        </p:blipFill>
        <p:spPr>
          <a:xfrm>
            <a:off x="7116366" y="4178274"/>
            <a:ext cx="699784" cy="518404"/>
          </a:xfrm>
          <a:prstGeom prst="rect">
            <a:avLst/>
          </a:prstGeom>
        </p:spPr>
      </p:pic>
      <p:pic>
        <p:nvPicPr>
          <p:cNvPr id="6" name="Picture 5" descr="A logo with a black and orange shield&#10;&#10;Description automatically generated">
            <a:extLst>
              <a:ext uri="{FF2B5EF4-FFF2-40B4-BE49-F238E27FC236}">
                <a16:creationId xmlns:a16="http://schemas.microsoft.com/office/drawing/2014/main" id="{AE54E887-CF3E-E656-98CA-9E546A485401}"/>
              </a:ext>
            </a:extLst>
          </p:cNvPr>
          <p:cNvPicPr>
            <a:picLocks noChangeAspect="1"/>
          </p:cNvPicPr>
          <p:nvPr/>
        </p:nvPicPr>
        <p:blipFill>
          <a:blip r:embed="rId5"/>
          <a:stretch>
            <a:fillRect/>
          </a:stretch>
        </p:blipFill>
        <p:spPr>
          <a:xfrm>
            <a:off x="8916696" y="4124527"/>
            <a:ext cx="563557" cy="572151"/>
          </a:xfrm>
          <a:prstGeom prst="rect">
            <a:avLst/>
          </a:prstGeom>
        </p:spPr>
      </p:pic>
      <p:pic>
        <p:nvPicPr>
          <p:cNvPr id="7" name="Picture 6" descr="File:CSS3 logo.svg - Wikimedia Commons">
            <a:extLst>
              <a:ext uri="{FF2B5EF4-FFF2-40B4-BE49-F238E27FC236}">
                <a16:creationId xmlns:a16="http://schemas.microsoft.com/office/drawing/2014/main" id="{98083952-DACD-6EAA-E7EE-1B14E6D803A6}"/>
              </a:ext>
            </a:extLst>
          </p:cNvPr>
          <p:cNvPicPr>
            <a:picLocks noChangeAspect="1"/>
          </p:cNvPicPr>
          <p:nvPr/>
        </p:nvPicPr>
        <p:blipFill>
          <a:blip r:embed="rId6"/>
          <a:stretch>
            <a:fillRect/>
          </a:stretch>
        </p:blipFill>
        <p:spPr>
          <a:xfrm>
            <a:off x="9638813" y="4132551"/>
            <a:ext cx="578797" cy="578798"/>
          </a:xfrm>
          <a:prstGeom prst="rect">
            <a:avLst/>
          </a:prstGeom>
        </p:spPr>
      </p:pic>
      <p:pic>
        <p:nvPicPr>
          <p:cNvPr id="8" name="Picture 7" descr="Node.js SVG Vector Logos - Vector Logo Zone">
            <a:extLst>
              <a:ext uri="{FF2B5EF4-FFF2-40B4-BE49-F238E27FC236}">
                <a16:creationId xmlns:a16="http://schemas.microsoft.com/office/drawing/2014/main" id="{7C6D38F8-1D63-A579-3C8E-63183E676E33}"/>
              </a:ext>
            </a:extLst>
          </p:cNvPr>
          <p:cNvPicPr>
            <a:picLocks noChangeAspect="1"/>
          </p:cNvPicPr>
          <p:nvPr/>
        </p:nvPicPr>
        <p:blipFill>
          <a:blip r:embed="rId7"/>
          <a:stretch>
            <a:fillRect/>
          </a:stretch>
        </p:blipFill>
        <p:spPr>
          <a:xfrm>
            <a:off x="7197678" y="4738911"/>
            <a:ext cx="959796" cy="552856"/>
          </a:xfrm>
          <a:prstGeom prst="rect">
            <a:avLst/>
          </a:prstGeom>
        </p:spPr>
      </p:pic>
      <p:pic>
        <p:nvPicPr>
          <p:cNvPr id="9" name="Picture 8" descr="Download OpenCV Logo PNG and Vector (PDF, SVG, Ai, EPS) Free">
            <a:extLst>
              <a:ext uri="{FF2B5EF4-FFF2-40B4-BE49-F238E27FC236}">
                <a16:creationId xmlns:a16="http://schemas.microsoft.com/office/drawing/2014/main" id="{1CAFC805-DD5C-CF18-1FE1-4953F7ECA39D}"/>
              </a:ext>
            </a:extLst>
          </p:cNvPr>
          <p:cNvPicPr>
            <a:picLocks noChangeAspect="1"/>
          </p:cNvPicPr>
          <p:nvPr/>
        </p:nvPicPr>
        <p:blipFill>
          <a:blip r:embed="rId8"/>
          <a:stretch>
            <a:fillRect/>
          </a:stretch>
        </p:blipFill>
        <p:spPr>
          <a:xfrm>
            <a:off x="8117911" y="4572071"/>
            <a:ext cx="773147" cy="773148"/>
          </a:xfrm>
          <a:prstGeom prst="rect">
            <a:avLst/>
          </a:prstGeom>
        </p:spPr>
      </p:pic>
      <p:pic>
        <p:nvPicPr>
          <p:cNvPr id="10" name="Picture 9" descr="File:Python-logo-notext.svg - Wikipedia">
            <a:extLst>
              <a:ext uri="{FF2B5EF4-FFF2-40B4-BE49-F238E27FC236}">
                <a16:creationId xmlns:a16="http://schemas.microsoft.com/office/drawing/2014/main" id="{FFF5865E-3267-6AB6-103F-8ACF89F4A814}"/>
              </a:ext>
            </a:extLst>
          </p:cNvPr>
          <p:cNvPicPr>
            <a:picLocks noChangeAspect="1"/>
          </p:cNvPicPr>
          <p:nvPr/>
        </p:nvPicPr>
        <p:blipFill>
          <a:blip r:embed="rId9"/>
          <a:stretch>
            <a:fillRect/>
          </a:stretch>
        </p:blipFill>
        <p:spPr>
          <a:xfrm>
            <a:off x="8981897" y="4773148"/>
            <a:ext cx="546776" cy="608993"/>
          </a:xfrm>
          <a:prstGeom prst="rect">
            <a:avLst/>
          </a:prstGeom>
        </p:spPr>
      </p:pic>
      <p:pic>
        <p:nvPicPr>
          <p:cNvPr id="12" name="Picture 11" descr="File:React-icon.svg - Wikipedia">
            <a:extLst>
              <a:ext uri="{FF2B5EF4-FFF2-40B4-BE49-F238E27FC236}">
                <a16:creationId xmlns:a16="http://schemas.microsoft.com/office/drawing/2014/main" id="{ED5FFD7F-BA1D-36E8-E047-4D278F07F739}"/>
              </a:ext>
            </a:extLst>
          </p:cNvPr>
          <p:cNvPicPr>
            <a:picLocks noChangeAspect="1"/>
          </p:cNvPicPr>
          <p:nvPr/>
        </p:nvPicPr>
        <p:blipFill>
          <a:blip r:embed="rId10"/>
          <a:stretch>
            <a:fillRect/>
          </a:stretch>
        </p:blipFill>
        <p:spPr>
          <a:xfrm>
            <a:off x="9661509" y="4755373"/>
            <a:ext cx="667967" cy="577668"/>
          </a:xfrm>
          <a:prstGeom prst="rect">
            <a:avLst/>
          </a:prstGeom>
        </p:spPr>
      </p:pic>
      <p:pic>
        <p:nvPicPr>
          <p:cNvPr id="13" name="Picture 12" descr="File:JavaScript-logo.png - Wikipedia">
            <a:extLst>
              <a:ext uri="{FF2B5EF4-FFF2-40B4-BE49-F238E27FC236}">
                <a16:creationId xmlns:a16="http://schemas.microsoft.com/office/drawing/2014/main" id="{3B1CD2C5-1196-FF2C-25B4-D467C2AEA3E4}"/>
              </a:ext>
            </a:extLst>
          </p:cNvPr>
          <p:cNvPicPr>
            <a:picLocks noChangeAspect="1"/>
          </p:cNvPicPr>
          <p:nvPr/>
        </p:nvPicPr>
        <p:blipFill>
          <a:blip r:embed="rId11"/>
          <a:stretch>
            <a:fillRect/>
          </a:stretch>
        </p:blipFill>
        <p:spPr>
          <a:xfrm>
            <a:off x="10549146" y="4783181"/>
            <a:ext cx="586903" cy="522052"/>
          </a:xfrm>
          <a:prstGeom prst="rect">
            <a:avLst/>
          </a:prstGeom>
        </p:spPr>
      </p:pic>
      <p:pic>
        <p:nvPicPr>
          <p:cNvPr id="14" name="Picture 13" descr="What is Bootstrap?">
            <a:extLst>
              <a:ext uri="{FF2B5EF4-FFF2-40B4-BE49-F238E27FC236}">
                <a16:creationId xmlns:a16="http://schemas.microsoft.com/office/drawing/2014/main" id="{D4237179-8FEF-BDE1-B739-CEDB5D883625}"/>
              </a:ext>
            </a:extLst>
          </p:cNvPr>
          <p:cNvPicPr>
            <a:picLocks noChangeAspect="1"/>
          </p:cNvPicPr>
          <p:nvPr/>
        </p:nvPicPr>
        <p:blipFill>
          <a:blip r:embed="rId12"/>
          <a:stretch>
            <a:fillRect/>
          </a:stretch>
        </p:blipFill>
        <p:spPr>
          <a:xfrm>
            <a:off x="7227033" y="5308821"/>
            <a:ext cx="578594" cy="562382"/>
          </a:xfrm>
          <a:prstGeom prst="rect">
            <a:avLst/>
          </a:prstGeom>
        </p:spPr>
      </p:pic>
      <p:pic>
        <p:nvPicPr>
          <p:cNvPr id="15" name="Picture 14" descr="File:WordPress blue logo.svg - Wikipedia">
            <a:extLst>
              <a:ext uri="{FF2B5EF4-FFF2-40B4-BE49-F238E27FC236}">
                <a16:creationId xmlns:a16="http://schemas.microsoft.com/office/drawing/2014/main" id="{035BA047-F49D-DE70-DB5B-FDDCBD4AAA95}"/>
              </a:ext>
            </a:extLst>
          </p:cNvPr>
          <p:cNvPicPr>
            <a:picLocks noChangeAspect="1"/>
          </p:cNvPicPr>
          <p:nvPr/>
        </p:nvPicPr>
        <p:blipFill>
          <a:blip r:embed="rId13"/>
          <a:stretch>
            <a:fillRect/>
          </a:stretch>
        </p:blipFill>
        <p:spPr>
          <a:xfrm>
            <a:off x="8202615" y="5314536"/>
            <a:ext cx="544427" cy="544427"/>
          </a:xfrm>
          <a:prstGeom prst="rect">
            <a:avLst/>
          </a:prstGeom>
        </p:spPr>
      </p:pic>
      <p:pic>
        <p:nvPicPr>
          <p:cNvPr id="16" name="Picture 15" descr="Android Logo and symbol, meaning, history, PNG, brand">
            <a:extLst>
              <a:ext uri="{FF2B5EF4-FFF2-40B4-BE49-F238E27FC236}">
                <a16:creationId xmlns:a16="http://schemas.microsoft.com/office/drawing/2014/main" id="{A18E99B7-9FA0-11AD-3199-99057B34C321}"/>
              </a:ext>
            </a:extLst>
          </p:cNvPr>
          <p:cNvPicPr>
            <a:picLocks noChangeAspect="1"/>
          </p:cNvPicPr>
          <p:nvPr/>
        </p:nvPicPr>
        <p:blipFill>
          <a:blip r:embed="rId14"/>
          <a:stretch>
            <a:fillRect/>
          </a:stretch>
        </p:blipFill>
        <p:spPr>
          <a:xfrm>
            <a:off x="8870939" y="5411701"/>
            <a:ext cx="733832" cy="536237"/>
          </a:xfrm>
          <a:prstGeom prst="rect">
            <a:avLst/>
          </a:prstGeom>
        </p:spPr>
      </p:pic>
      <p:pic>
        <p:nvPicPr>
          <p:cNvPr id="17" name="Picture 16" descr="File:PHP-logo.svg - Wikipedia">
            <a:extLst>
              <a:ext uri="{FF2B5EF4-FFF2-40B4-BE49-F238E27FC236}">
                <a16:creationId xmlns:a16="http://schemas.microsoft.com/office/drawing/2014/main" id="{06763225-E8EB-0C57-2290-622A4012CCEF}"/>
              </a:ext>
            </a:extLst>
          </p:cNvPr>
          <p:cNvPicPr>
            <a:picLocks noChangeAspect="1"/>
          </p:cNvPicPr>
          <p:nvPr/>
        </p:nvPicPr>
        <p:blipFill>
          <a:blip r:embed="rId15"/>
          <a:stretch>
            <a:fillRect/>
          </a:stretch>
        </p:blipFill>
        <p:spPr>
          <a:xfrm>
            <a:off x="10322928" y="4097054"/>
            <a:ext cx="967901" cy="525417"/>
          </a:xfrm>
          <a:prstGeom prst="rect">
            <a:avLst/>
          </a:prstGeom>
        </p:spPr>
      </p:pic>
      <p:pic>
        <p:nvPicPr>
          <p:cNvPr id="18" name="Picture 17" descr="File:MongoDB Logo.svg - Wikipedia">
            <a:extLst>
              <a:ext uri="{FF2B5EF4-FFF2-40B4-BE49-F238E27FC236}">
                <a16:creationId xmlns:a16="http://schemas.microsoft.com/office/drawing/2014/main" id="{3DB82453-E7CA-7C5D-9EA1-F5AC657B4A3B}"/>
              </a:ext>
            </a:extLst>
          </p:cNvPr>
          <p:cNvPicPr>
            <a:picLocks noChangeAspect="1"/>
          </p:cNvPicPr>
          <p:nvPr/>
        </p:nvPicPr>
        <p:blipFill>
          <a:blip r:embed="rId16"/>
          <a:stretch>
            <a:fillRect/>
          </a:stretch>
        </p:blipFill>
        <p:spPr>
          <a:xfrm>
            <a:off x="9638813" y="5450208"/>
            <a:ext cx="1470498" cy="390804"/>
          </a:xfrm>
          <a:prstGeom prst="rect">
            <a:avLst/>
          </a:prstGeom>
        </p:spPr>
      </p:pic>
      <p:pic>
        <p:nvPicPr>
          <p:cNvPr id="11" name="Picture 10">
            <a:extLst>
              <a:ext uri="{FF2B5EF4-FFF2-40B4-BE49-F238E27FC236}">
                <a16:creationId xmlns:a16="http://schemas.microsoft.com/office/drawing/2014/main" id="{3B2EE3AE-6799-7DA2-992C-AB2DD410973B}"/>
              </a:ext>
            </a:extLst>
          </p:cNvPr>
          <p:cNvPicPr>
            <a:picLocks noChangeAspect="1"/>
          </p:cNvPicPr>
          <p:nvPr/>
        </p:nvPicPr>
        <p:blipFill>
          <a:blip r:embed="rId17"/>
          <a:stretch>
            <a:fillRect/>
          </a:stretch>
        </p:blipFill>
        <p:spPr>
          <a:xfrm>
            <a:off x="6838951" y="401955"/>
            <a:ext cx="5279458" cy="3327113"/>
          </a:xfrm>
          <a:prstGeom prst="rect">
            <a:avLst/>
          </a:prstGeom>
        </p:spPr>
      </p:pic>
      <p:pic>
        <p:nvPicPr>
          <p:cNvPr id="3" name="Picture 2" descr="MySQL logo and symbol, meaning, history, PNG">
            <a:extLst>
              <a:ext uri="{FF2B5EF4-FFF2-40B4-BE49-F238E27FC236}">
                <a16:creationId xmlns:a16="http://schemas.microsoft.com/office/drawing/2014/main" id="{15DA95BA-5389-475C-F72E-B156FC62784B}"/>
              </a:ext>
            </a:extLst>
          </p:cNvPr>
          <p:cNvPicPr>
            <a:picLocks noChangeAspect="1"/>
          </p:cNvPicPr>
          <p:nvPr/>
        </p:nvPicPr>
        <p:blipFill>
          <a:blip r:embed="rId18"/>
          <a:stretch>
            <a:fillRect/>
          </a:stretch>
        </p:blipFill>
        <p:spPr>
          <a:xfrm>
            <a:off x="11182201" y="4788393"/>
            <a:ext cx="792480" cy="542925"/>
          </a:xfrm>
          <a:prstGeom prst="rect">
            <a:avLst/>
          </a:prstGeom>
        </p:spPr>
      </p:pic>
      <p:pic>
        <p:nvPicPr>
          <p:cNvPr id="19" name="Picture 18" descr="A logo of a compass&#10;&#10;Description automatically generated">
            <a:extLst>
              <a:ext uri="{FF2B5EF4-FFF2-40B4-BE49-F238E27FC236}">
                <a16:creationId xmlns:a16="http://schemas.microsoft.com/office/drawing/2014/main" id="{1BC731DA-C5FA-0348-90B5-5694CD026819}"/>
              </a:ext>
            </a:extLst>
          </p:cNvPr>
          <p:cNvPicPr>
            <a:picLocks noChangeAspect="1"/>
          </p:cNvPicPr>
          <p:nvPr/>
        </p:nvPicPr>
        <p:blipFill>
          <a:blip r:embed="rId19"/>
          <a:stretch>
            <a:fillRect/>
          </a:stretch>
        </p:blipFill>
        <p:spPr>
          <a:xfrm>
            <a:off x="11280458" y="4155758"/>
            <a:ext cx="565785" cy="596265"/>
          </a:xfrm>
          <a:prstGeom prst="rect">
            <a:avLst/>
          </a:prstGeom>
        </p:spPr>
      </p:pic>
      <p:pic>
        <p:nvPicPr>
          <p:cNvPr id="20" name="Picture 19" descr="Artificial Intelligence Concept. Circuit Board Background with AI Logo  Stock Vector - Illustration of board, digital: 175673615">
            <a:extLst>
              <a:ext uri="{FF2B5EF4-FFF2-40B4-BE49-F238E27FC236}">
                <a16:creationId xmlns:a16="http://schemas.microsoft.com/office/drawing/2014/main" id="{41F1F7F3-2625-01DC-B4BC-6C7DBAC8050A}"/>
              </a:ext>
            </a:extLst>
          </p:cNvPr>
          <p:cNvPicPr>
            <a:picLocks noChangeAspect="1"/>
          </p:cNvPicPr>
          <p:nvPr/>
        </p:nvPicPr>
        <p:blipFill>
          <a:blip r:embed="rId20"/>
          <a:stretch>
            <a:fillRect/>
          </a:stretch>
        </p:blipFill>
        <p:spPr>
          <a:xfrm>
            <a:off x="11217885" y="5480970"/>
            <a:ext cx="643890" cy="683895"/>
          </a:xfrm>
          <a:prstGeom prst="rect">
            <a:avLst/>
          </a:prstGeom>
        </p:spPr>
      </p:pic>
      <p:pic>
        <p:nvPicPr>
          <p:cNvPr id="21" name="Picture 20" descr="Keras Python, HD Png Download , Transparent Png Image - PNGitem">
            <a:extLst>
              <a:ext uri="{FF2B5EF4-FFF2-40B4-BE49-F238E27FC236}">
                <a16:creationId xmlns:a16="http://schemas.microsoft.com/office/drawing/2014/main" id="{0D15213D-D431-2309-D202-D4E704693E30}"/>
              </a:ext>
            </a:extLst>
          </p:cNvPr>
          <p:cNvPicPr>
            <a:picLocks noChangeAspect="1"/>
          </p:cNvPicPr>
          <p:nvPr/>
        </p:nvPicPr>
        <p:blipFill>
          <a:blip r:embed="rId21"/>
          <a:stretch>
            <a:fillRect/>
          </a:stretch>
        </p:blipFill>
        <p:spPr>
          <a:xfrm>
            <a:off x="7269326" y="6078093"/>
            <a:ext cx="678180" cy="377952"/>
          </a:xfrm>
          <a:prstGeom prst="rect">
            <a:avLst/>
          </a:prstGeom>
        </p:spPr>
      </p:pic>
      <p:pic>
        <p:nvPicPr>
          <p:cNvPr id="22" name="Picture 21" descr="File:Kotlin logo.svg - Wikipedia">
            <a:extLst>
              <a:ext uri="{FF2B5EF4-FFF2-40B4-BE49-F238E27FC236}">
                <a16:creationId xmlns:a16="http://schemas.microsoft.com/office/drawing/2014/main" id="{E77CC91D-290D-5537-5B5D-B0FDC73F4C70}"/>
              </a:ext>
            </a:extLst>
          </p:cNvPr>
          <p:cNvPicPr>
            <a:picLocks noChangeAspect="1"/>
          </p:cNvPicPr>
          <p:nvPr/>
        </p:nvPicPr>
        <p:blipFill>
          <a:blip r:embed="rId22"/>
          <a:stretch>
            <a:fillRect/>
          </a:stretch>
        </p:blipFill>
        <p:spPr>
          <a:xfrm>
            <a:off x="8289648" y="6118190"/>
            <a:ext cx="1287780" cy="291429"/>
          </a:xfrm>
          <a:prstGeom prst="rect">
            <a:avLst/>
          </a:prstGeom>
        </p:spPr>
      </p:pic>
      <p:pic>
        <p:nvPicPr>
          <p:cNvPr id="23" name="Picture 22" descr="File:NumPy logo 2020.svg - Wikipedia">
            <a:extLst>
              <a:ext uri="{FF2B5EF4-FFF2-40B4-BE49-F238E27FC236}">
                <a16:creationId xmlns:a16="http://schemas.microsoft.com/office/drawing/2014/main" id="{F875FD78-8A25-5370-ABBA-E8BB2DDFFBAF}"/>
              </a:ext>
            </a:extLst>
          </p:cNvPr>
          <p:cNvPicPr>
            <a:picLocks noChangeAspect="1"/>
          </p:cNvPicPr>
          <p:nvPr/>
        </p:nvPicPr>
        <p:blipFill>
          <a:blip r:embed="rId23"/>
          <a:stretch>
            <a:fillRect/>
          </a:stretch>
        </p:blipFill>
        <p:spPr>
          <a:xfrm>
            <a:off x="9756829" y="5945215"/>
            <a:ext cx="1379220" cy="6172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872288" y="208597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872288" y="2403792"/>
            <a:ext cx="4838701" cy="436848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1300" dirty="0">
                <a:solidFill>
                  <a:schemeClr val="tx1"/>
                </a:solidFill>
                <a:latin typeface="+mj-lt"/>
              </a:rPr>
              <a:t>Visit DevRishi's website, ask your health questions easily, and our </a:t>
            </a:r>
            <a:r>
              <a:rPr lang="en-US" sz="1300" b="1" dirty="0">
                <a:solidFill>
                  <a:schemeClr val="tx1"/>
                </a:solidFill>
                <a:latin typeface="+mj-lt"/>
              </a:rPr>
              <a:t>AI chatbot </a:t>
            </a:r>
            <a:r>
              <a:rPr lang="en-US" sz="1300" dirty="0">
                <a:solidFill>
                  <a:schemeClr val="tx1"/>
                </a:solidFill>
                <a:latin typeface="+mj-lt"/>
              </a:rPr>
              <a:t>will give you personalized Ayurvedic advice based on your needs and </a:t>
            </a:r>
            <a:r>
              <a:rPr lang="en-US" sz="1300" b="1" dirty="0">
                <a:solidFill>
                  <a:schemeClr val="tx1"/>
                </a:solidFill>
                <a:latin typeface="+mj-lt"/>
              </a:rPr>
              <a:t>Ayurvedic knowledge</a:t>
            </a:r>
            <a:r>
              <a:rPr lang="en-US" sz="1300" dirty="0">
                <a:solidFill>
                  <a:schemeClr val="tx1"/>
                </a:solidFill>
                <a:latin typeface="+mj-lt"/>
              </a:rPr>
              <a:t>.</a:t>
            </a:r>
          </a:p>
          <a:p>
            <a:pPr marL="285750" indent="-285750">
              <a:spcBef>
                <a:spcPts val="0"/>
              </a:spcBef>
              <a:buFont typeface="Noto Sans Symbols"/>
              <a:buChar char="⮚"/>
            </a:pPr>
            <a:r>
              <a:rPr lang="en-US" sz="1300" dirty="0">
                <a:solidFill>
                  <a:schemeClr val="tx1"/>
                </a:solidFill>
                <a:latin typeface="+mj-lt"/>
              </a:rPr>
              <a:t>DevRishi prescribe </a:t>
            </a:r>
            <a:r>
              <a:rPr lang="en-US" sz="1300" b="1" dirty="0">
                <a:solidFill>
                  <a:schemeClr val="tx1"/>
                </a:solidFill>
                <a:latin typeface="+mj-lt"/>
              </a:rPr>
              <a:t>medicines</a:t>
            </a:r>
            <a:r>
              <a:rPr lang="en-US" sz="1300" dirty="0">
                <a:solidFill>
                  <a:schemeClr val="tx1"/>
                </a:solidFill>
                <a:latin typeface="+mj-lt"/>
              </a:rPr>
              <a:t> and its </a:t>
            </a:r>
            <a:r>
              <a:rPr lang="en-US" sz="1300" b="1" dirty="0">
                <a:solidFill>
                  <a:schemeClr val="tx1"/>
                </a:solidFill>
                <a:latin typeface="+mj-lt"/>
              </a:rPr>
              <a:t>formulations</a:t>
            </a:r>
            <a:r>
              <a:rPr lang="en-US" sz="1300" dirty="0">
                <a:solidFill>
                  <a:schemeClr val="tx1"/>
                </a:solidFill>
                <a:latin typeface="+mj-lt"/>
              </a:rPr>
              <a:t> backed by reliable Ayurvedic data, guided by AI. This ensures prescriptions are based on trusted Ayurvedic knowledge.</a:t>
            </a:r>
          </a:p>
          <a:p>
            <a:pPr marL="285750" indent="-285750">
              <a:spcBef>
                <a:spcPts val="0"/>
              </a:spcBef>
              <a:buFont typeface="Noto Sans Symbols"/>
              <a:buChar char="⮚"/>
            </a:pPr>
            <a:r>
              <a:rPr lang="en-US" sz="1300" dirty="0">
                <a:solidFill>
                  <a:schemeClr val="tx1"/>
                </a:solidFill>
                <a:latin typeface="+mj-lt"/>
              </a:rPr>
              <a:t>To build an Ayurveda web-app for </a:t>
            </a:r>
            <a:r>
              <a:rPr lang="en-US" sz="1300" b="1" dirty="0">
                <a:solidFill>
                  <a:schemeClr val="tx1"/>
                </a:solidFill>
                <a:latin typeface="+mj-lt"/>
              </a:rPr>
              <a:t>students</a:t>
            </a:r>
            <a:r>
              <a:rPr lang="en-US" sz="1300" dirty="0">
                <a:solidFill>
                  <a:schemeClr val="tx1"/>
                </a:solidFill>
                <a:latin typeface="+mj-lt"/>
              </a:rPr>
              <a:t> and </a:t>
            </a:r>
            <a:r>
              <a:rPr lang="en-US" sz="1300" b="1" dirty="0">
                <a:solidFill>
                  <a:schemeClr val="tx1"/>
                </a:solidFill>
                <a:latin typeface="+mj-lt"/>
              </a:rPr>
              <a:t>practitioners</a:t>
            </a:r>
            <a:r>
              <a:rPr lang="en-US" sz="1300" dirty="0">
                <a:solidFill>
                  <a:schemeClr val="tx1"/>
                </a:solidFill>
                <a:latin typeface="+mj-lt"/>
              </a:rPr>
              <a:t>, use </a:t>
            </a:r>
            <a:r>
              <a:rPr lang="en-US" sz="1300" b="1" dirty="0">
                <a:solidFill>
                  <a:schemeClr val="tx1"/>
                </a:solidFill>
                <a:latin typeface="+mj-lt"/>
              </a:rPr>
              <a:t>Node.js </a:t>
            </a:r>
            <a:r>
              <a:rPr lang="en-US" sz="1300" dirty="0">
                <a:solidFill>
                  <a:schemeClr val="tx1"/>
                </a:solidFill>
                <a:latin typeface="+mj-lt"/>
              </a:rPr>
              <a:t>for development, </a:t>
            </a:r>
            <a:r>
              <a:rPr lang="en-US" sz="1300" b="1" dirty="0">
                <a:solidFill>
                  <a:schemeClr val="tx1"/>
                </a:solidFill>
                <a:latin typeface="+mj-lt"/>
              </a:rPr>
              <a:t>MySQL</a:t>
            </a:r>
            <a:r>
              <a:rPr lang="en-US" sz="1300" dirty="0">
                <a:solidFill>
                  <a:schemeClr val="tx1"/>
                </a:solidFill>
                <a:latin typeface="+mj-lt"/>
              </a:rPr>
              <a:t> for data storage, and OAuth for user authentication, </a:t>
            </a:r>
            <a:r>
              <a:rPr lang="en-US" sz="1300" b="1" dirty="0">
                <a:solidFill>
                  <a:schemeClr val="tx1"/>
                </a:solidFill>
                <a:latin typeface="+mj-lt"/>
              </a:rPr>
              <a:t>WebSocket</a:t>
            </a:r>
            <a:r>
              <a:rPr lang="en-US" sz="1300" dirty="0">
                <a:solidFill>
                  <a:schemeClr val="tx1"/>
                </a:solidFill>
                <a:latin typeface="+mj-lt"/>
              </a:rPr>
              <a:t> for real-time communication, monitor performance and user activity, and make content delivery faster with </a:t>
            </a:r>
            <a:r>
              <a:rPr lang="en-US" sz="1300" b="1" dirty="0">
                <a:solidFill>
                  <a:schemeClr val="tx1"/>
                </a:solidFill>
                <a:latin typeface="+mj-lt"/>
              </a:rPr>
              <a:t>CDNs</a:t>
            </a:r>
            <a:r>
              <a:rPr lang="en-US" sz="1300" dirty="0">
                <a:solidFill>
                  <a:schemeClr val="tx1"/>
                </a:solidFill>
                <a:latin typeface="+mj-lt"/>
              </a:rPr>
              <a:t>.</a:t>
            </a:r>
          </a:p>
          <a:p>
            <a:pPr marL="285750" indent="-285750">
              <a:spcBef>
                <a:spcPts val="0"/>
              </a:spcBef>
              <a:buFont typeface="Noto Sans Symbols"/>
              <a:buChar char="⮚"/>
            </a:pPr>
            <a:r>
              <a:rPr lang="en-US" sz="1300" dirty="0">
                <a:solidFill>
                  <a:schemeClr val="tx1"/>
                </a:solidFill>
                <a:latin typeface="+mj-lt"/>
              </a:rPr>
              <a:t>Implement security best practices to protect user data, including </a:t>
            </a:r>
            <a:r>
              <a:rPr lang="en-US" sz="1300" b="1" dirty="0">
                <a:solidFill>
                  <a:schemeClr val="tx1"/>
                </a:solidFill>
                <a:latin typeface="+mj-lt"/>
              </a:rPr>
              <a:t>encryption</a:t>
            </a:r>
            <a:r>
              <a:rPr lang="en-US" sz="1300" dirty="0">
                <a:solidFill>
                  <a:schemeClr val="tx1"/>
                </a:solidFill>
                <a:latin typeface="+mj-lt"/>
              </a:rPr>
              <a:t>, </a:t>
            </a:r>
            <a:r>
              <a:rPr lang="en-US" sz="1300" b="1" dirty="0">
                <a:solidFill>
                  <a:schemeClr val="tx1"/>
                </a:solidFill>
                <a:latin typeface="+mj-lt"/>
              </a:rPr>
              <a:t>data validation</a:t>
            </a:r>
            <a:r>
              <a:rPr lang="en-US" sz="1300" dirty="0">
                <a:solidFill>
                  <a:schemeClr val="tx1"/>
                </a:solidFill>
                <a:latin typeface="+mj-lt"/>
              </a:rPr>
              <a:t>, and protection against common web application vulnerabilities like SQL injection and Cross-Site Scripting (XSS).</a:t>
            </a:r>
          </a:p>
          <a:p>
            <a:pPr marL="285750" indent="-285750">
              <a:spcBef>
                <a:spcPts val="0"/>
              </a:spcBef>
              <a:buFont typeface="Noto Sans Symbols"/>
              <a:buChar char="⮚"/>
            </a:pPr>
            <a:r>
              <a:rPr lang="en-US" sz="1300" b="1" dirty="0">
                <a:solidFill>
                  <a:schemeClr val="tx1"/>
                </a:solidFill>
                <a:latin typeface="+mj-lt"/>
              </a:rPr>
              <a:t>NLP</a:t>
            </a:r>
            <a:r>
              <a:rPr lang="en-US" sz="1300" dirty="0">
                <a:solidFill>
                  <a:schemeClr val="tx1"/>
                </a:solidFill>
                <a:latin typeface="+mj-lt"/>
              </a:rPr>
              <a:t> facilitates multilingual conversations in AI chatbots by enabling them to understand and respond in various languages, breaking down language barriers for global users.</a:t>
            </a:r>
          </a:p>
          <a:p>
            <a:pPr marL="285750" indent="-285750">
              <a:spcBef>
                <a:spcPts val="0"/>
              </a:spcBef>
              <a:buFont typeface="Noto Sans Symbols"/>
              <a:buChar char="⮚"/>
            </a:pPr>
            <a:r>
              <a:rPr lang="en-US" sz="1300" dirty="0">
                <a:solidFill>
                  <a:schemeClr val="tx1"/>
                </a:solidFill>
                <a:latin typeface="+mj-lt"/>
              </a:rPr>
              <a:t>Through an </a:t>
            </a:r>
            <a:r>
              <a:rPr lang="en-US" sz="1300" b="1" dirty="0">
                <a:solidFill>
                  <a:schemeClr val="tx1"/>
                </a:solidFill>
                <a:latin typeface="+mj-lt"/>
              </a:rPr>
              <a:t>Automation System </a:t>
            </a:r>
            <a:r>
              <a:rPr lang="en-US" sz="1300" dirty="0">
                <a:solidFill>
                  <a:schemeClr val="tx1"/>
                </a:solidFill>
                <a:latin typeface="+mj-lt"/>
              </a:rPr>
              <a:t>the model tracks the user location and can give address of nearest Medical store to buy the prescribed Ayurvedic Medicines. </a:t>
            </a:r>
          </a:p>
        </p:txBody>
      </p:sp>
      <p:sp>
        <p:nvSpPr>
          <p:cNvPr id="231" name="Google Shape;231;p3"/>
          <p:cNvSpPr txBox="1"/>
          <p:nvPr/>
        </p:nvSpPr>
        <p:spPr>
          <a:xfrm>
            <a:off x="6202024" y="569964"/>
            <a:ext cx="5143500" cy="5565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Dependencies / Show stopper here</a:t>
            </a:r>
            <a:endParaRPr sz="1400" b="0" i="0" u="none" strike="noStrike" cap="none" dirty="0">
              <a:solidFill>
                <a:srgbClr val="000000"/>
              </a:solidFill>
              <a:latin typeface="Arial"/>
              <a:ea typeface="Arial"/>
              <a:cs typeface="Arial"/>
              <a:sym typeface="Arial"/>
            </a:endParaRPr>
          </a:p>
        </p:txBody>
      </p:sp>
      <p:sp>
        <p:nvSpPr>
          <p:cNvPr id="232" name="Google Shape;232;p3"/>
          <p:cNvSpPr txBox="1"/>
          <p:nvPr/>
        </p:nvSpPr>
        <p:spPr>
          <a:xfrm>
            <a:off x="6362700" y="894599"/>
            <a:ext cx="5711108" cy="587767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300" dirty="0">
                <a:solidFill>
                  <a:schemeClr val="dk1"/>
                </a:solidFill>
                <a:latin typeface="+mj-lt"/>
                <a:sym typeface="Libre Franklin"/>
              </a:rPr>
              <a:t>Our chatbot not only offers specific suggestions for Ayurvedic recipes to enhance your </a:t>
            </a:r>
            <a:r>
              <a:rPr lang="en-US" sz="1300" b="1" dirty="0">
                <a:solidFill>
                  <a:schemeClr val="dk1"/>
                </a:solidFill>
                <a:latin typeface="+mj-lt"/>
                <a:sym typeface="Libre Franklin"/>
              </a:rPr>
              <a:t>balanced diet </a:t>
            </a:r>
            <a:r>
              <a:rPr lang="en-US" sz="1300" dirty="0">
                <a:solidFill>
                  <a:schemeClr val="dk1"/>
                </a:solidFill>
                <a:latin typeface="+mj-lt"/>
                <a:sym typeface="Libre Franklin"/>
              </a:rPr>
              <a:t>and well-being but also provides recommendations for </a:t>
            </a:r>
            <a:r>
              <a:rPr lang="en-US" sz="1300" b="1" dirty="0">
                <a:solidFill>
                  <a:schemeClr val="dk1"/>
                </a:solidFill>
                <a:latin typeface="+mj-lt"/>
                <a:sym typeface="Libre Franklin"/>
              </a:rPr>
              <a:t>specific ailments</a:t>
            </a:r>
            <a:r>
              <a:rPr lang="en-US" sz="1300" dirty="0">
                <a:solidFill>
                  <a:schemeClr val="dk1"/>
                </a:solidFill>
                <a:latin typeface="+mj-lt"/>
                <a:sym typeface="Libre Franklin"/>
              </a:rPr>
              <a:t>.</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r>
              <a:rPr lang="en-US" sz="1300" dirty="0">
                <a:solidFill>
                  <a:schemeClr val="dk1"/>
                </a:solidFill>
                <a:latin typeface="+mj-lt"/>
              </a:rPr>
              <a:t>By selecting their preferred language, this feature transforms the website to cater to the user's linguistic preferences.</a:t>
            </a:r>
          </a:p>
          <a:p>
            <a:pPr marL="285750" indent="-285750">
              <a:lnSpc>
                <a:spcPct val="90000"/>
              </a:lnSpc>
              <a:buClr>
                <a:schemeClr val="dk1"/>
              </a:buClr>
              <a:buSzPts val="1600"/>
              <a:buFont typeface="Noto Sans Symbols"/>
              <a:buChar char="⮚"/>
            </a:pPr>
            <a:r>
              <a:rPr lang="en-US" sz="1300" dirty="0">
                <a:solidFill>
                  <a:schemeClr val="dk1"/>
                </a:solidFill>
                <a:latin typeface="+mj-lt"/>
              </a:rPr>
              <a:t>A </a:t>
            </a:r>
            <a:r>
              <a:rPr lang="en-US" sz="1300" b="1" dirty="0">
                <a:solidFill>
                  <a:schemeClr val="dk1"/>
                </a:solidFill>
                <a:latin typeface="+mj-lt"/>
              </a:rPr>
              <a:t>dedicated page</a:t>
            </a:r>
            <a:r>
              <a:rPr lang="en-US" sz="1300" dirty="0">
                <a:solidFill>
                  <a:schemeClr val="dk1"/>
                </a:solidFill>
                <a:latin typeface="+mj-lt"/>
              </a:rPr>
              <a:t> for </a:t>
            </a:r>
            <a:r>
              <a:rPr lang="en-US" sz="1300" b="1" dirty="0">
                <a:solidFill>
                  <a:schemeClr val="dk1"/>
                </a:solidFill>
                <a:latin typeface="+mj-lt"/>
              </a:rPr>
              <a:t>practitioners</a:t>
            </a:r>
            <a:r>
              <a:rPr lang="en-US" sz="1300" dirty="0">
                <a:solidFill>
                  <a:schemeClr val="dk1"/>
                </a:solidFill>
                <a:latin typeface="+mj-lt"/>
              </a:rPr>
              <a:t> and </a:t>
            </a:r>
            <a:r>
              <a:rPr lang="en-US" sz="1300" b="1" dirty="0">
                <a:solidFill>
                  <a:schemeClr val="dk1"/>
                </a:solidFill>
                <a:latin typeface="+mj-lt"/>
              </a:rPr>
              <a:t>students</a:t>
            </a:r>
            <a:r>
              <a:rPr lang="en-US" sz="1300" dirty="0">
                <a:solidFill>
                  <a:schemeClr val="dk1"/>
                </a:solidFill>
                <a:latin typeface="+mj-lt"/>
              </a:rPr>
              <a:t> to generously share their knowledge, contributing to the </a:t>
            </a:r>
            <a:r>
              <a:rPr lang="en-US" sz="1300" b="1" dirty="0">
                <a:solidFill>
                  <a:schemeClr val="dk1"/>
                </a:solidFill>
                <a:latin typeface="+mj-lt"/>
              </a:rPr>
              <a:t>collective knowledge</a:t>
            </a:r>
            <a:r>
              <a:rPr lang="en-US" sz="1300" dirty="0">
                <a:solidFill>
                  <a:schemeClr val="dk1"/>
                </a:solidFill>
                <a:latin typeface="+mj-lt"/>
              </a:rPr>
              <a:t> that enriches our website and also increase the database.</a:t>
            </a:r>
          </a:p>
          <a:p>
            <a:pPr marL="285750" indent="-285750">
              <a:lnSpc>
                <a:spcPct val="90000"/>
              </a:lnSpc>
              <a:buClr>
                <a:schemeClr val="dk1"/>
              </a:buClr>
              <a:buSzPts val="1600"/>
              <a:buFont typeface="Noto Sans Symbols"/>
              <a:buChar char="⮚"/>
            </a:pPr>
            <a:r>
              <a:rPr lang="en-US" sz="1300" dirty="0">
                <a:solidFill>
                  <a:schemeClr val="dk1"/>
                </a:solidFill>
                <a:latin typeface="+mj-lt"/>
              </a:rPr>
              <a:t>Access a vast repository of </a:t>
            </a:r>
            <a:r>
              <a:rPr lang="en-US" sz="1300" b="1" dirty="0">
                <a:solidFill>
                  <a:schemeClr val="dk1"/>
                </a:solidFill>
                <a:latin typeface="+mj-lt"/>
              </a:rPr>
              <a:t>Ayurvedic literature</a:t>
            </a:r>
            <a:r>
              <a:rPr lang="en-US" sz="1300" dirty="0">
                <a:solidFill>
                  <a:schemeClr val="dk1"/>
                </a:solidFill>
                <a:latin typeface="+mj-lt"/>
              </a:rPr>
              <a:t>, </a:t>
            </a:r>
            <a:r>
              <a:rPr lang="en-US" sz="1300" b="1" dirty="0">
                <a:solidFill>
                  <a:schemeClr val="dk1"/>
                </a:solidFill>
                <a:latin typeface="+mj-lt"/>
              </a:rPr>
              <a:t>Research papers</a:t>
            </a:r>
            <a:r>
              <a:rPr lang="en-US" sz="1300" dirty="0">
                <a:solidFill>
                  <a:schemeClr val="dk1"/>
                </a:solidFill>
                <a:latin typeface="+mj-lt"/>
              </a:rPr>
              <a:t>, and </a:t>
            </a:r>
            <a:r>
              <a:rPr lang="en-US" sz="1300" b="1" dirty="0">
                <a:solidFill>
                  <a:schemeClr val="dk1"/>
                </a:solidFill>
                <a:latin typeface="+mj-lt"/>
              </a:rPr>
              <a:t>Educational materials</a:t>
            </a:r>
            <a:r>
              <a:rPr lang="en-US" sz="1300" dirty="0">
                <a:solidFill>
                  <a:schemeClr val="dk1"/>
                </a:solidFill>
                <a:latin typeface="+mj-lt"/>
              </a:rPr>
              <a:t>.</a:t>
            </a:r>
          </a:p>
          <a:p>
            <a:pPr marL="285750" indent="-285750">
              <a:lnSpc>
                <a:spcPct val="90000"/>
              </a:lnSpc>
              <a:buClr>
                <a:schemeClr val="dk1"/>
              </a:buClr>
              <a:buSzPts val="1600"/>
              <a:buFont typeface="Noto Sans Symbols"/>
              <a:buChar char="⮚"/>
            </a:pPr>
            <a:r>
              <a:rPr lang="en-US" sz="1300" dirty="0">
                <a:solidFill>
                  <a:schemeClr val="dk1"/>
                </a:solidFill>
                <a:latin typeface="+mj-lt"/>
              </a:rPr>
              <a:t>Our website will </a:t>
            </a:r>
            <a:r>
              <a:rPr lang="en-US" sz="1300" b="1" dirty="0">
                <a:solidFill>
                  <a:schemeClr val="dk1"/>
                </a:solidFill>
                <a:latin typeface="+mj-lt"/>
              </a:rPr>
              <a:t>not only </a:t>
            </a:r>
            <a:r>
              <a:rPr lang="en-US" sz="1300" dirty="0">
                <a:solidFill>
                  <a:schemeClr val="dk1"/>
                </a:solidFill>
                <a:latin typeface="+mj-lt"/>
              </a:rPr>
              <a:t>act as a platform for gaining knowledge but also a platform for all </a:t>
            </a:r>
            <a:r>
              <a:rPr lang="en-US" sz="1300" b="1" dirty="0">
                <a:solidFill>
                  <a:schemeClr val="dk1"/>
                </a:solidFill>
                <a:latin typeface="+mj-lt"/>
              </a:rPr>
              <a:t>like minded individuals </a:t>
            </a:r>
            <a:r>
              <a:rPr lang="en-US" sz="1300" dirty="0">
                <a:solidFill>
                  <a:schemeClr val="dk1"/>
                </a:solidFill>
                <a:latin typeface="+mj-lt"/>
              </a:rPr>
              <a:t>to </a:t>
            </a:r>
            <a:r>
              <a:rPr lang="en-US" sz="1300" b="1" dirty="0">
                <a:solidFill>
                  <a:schemeClr val="dk1"/>
                </a:solidFill>
                <a:latin typeface="+mj-lt"/>
              </a:rPr>
              <a:t>interact</a:t>
            </a:r>
            <a:r>
              <a:rPr lang="en-US" sz="1300" dirty="0">
                <a:solidFill>
                  <a:schemeClr val="dk1"/>
                </a:solidFill>
                <a:latin typeface="+mj-lt"/>
              </a:rPr>
              <a:t> with each other.</a:t>
            </a:r>
          </a:p>
          <a:p>
            <a:pPr marL="285750" indent="-285750">
              <a:lnSpc>
                <a:spcPct val="90000"/>
              </a:lnSpc>
              <a:buClr>
                <a:schemeClr val="dk1"/>
              </a:buClr>
              <a:buSzPts val="1600"/>
              <a:buFont typeface="Noto Sans Symbols"/>
              <a:buChar char="⮚"/>
            </a:pPr>
            <a:r>
              <a:rPr lang="en-US" sz="1300" dirty="0">
                <a:solidFill>
                  <a:schemeClr val="dk1"/>
                </a:solidFill>
                <a:latin typeface="+mj-lt"/>
              </a:rPr>
              <a:t>This web app will provide essential information about Ayurvedic medicines, </a:t>
            </a:r>
            <a:r>
              <a:rPr lang="en-US" sz="1300" b="1" dirty="0">
                <a:solidFill>
                  <a:schemeClr val="dk1"/>
                </a:solidFill>
                <a:latin typeface="+mj-lt"/>
              </a:rPr>
              <a:t>categorizing</a:t>
            </a:r>
            <a:r>
              <a:rPr lang="en-US" sz="1300" dirty="0">
                <a:solidFill>
                  <a:schemeClr val="dk1"/>
                </a:solidFill>
                <a:latin typeface="+mj-lt"/>
              </a:rPr>
              <a:t> them into specific sections for the convenience of students and practitioners.</a:t>
            </a:r>
          </a:p>
          <a:p>
            <a:pPr marL="285750" indent="-285750">
              <a:lnSpc>
                <a:spcPct val="90000"/>
              </a:lnSpc>
              <a:buClr>
                <a:schemeClr val="dk1"/>
              </a:buClr>
              <a:buSzPts val="1600"/>
              <a:buFont typeface="Noto Sans Symbols"/>
              <a:buChar char="⮚"/>
            </a:pPr>
            <a:r>
              <a:rPr lang="en-US" sz="1300" dirty="0">
                <a:solidFill>
                  <a:schemeClr val="dk1"/>
                </a:solidFill>
                <a:latin typeface="+mj-lt"/>
              </a:rPr>
              <a:t>Easily </a:t>
            </a:r>
            <a:r>
              <a:rPr lang="en-US" sz="1300" b="1" dirty="0">
                <a:solidFill>
                  <a:schemeClr val="dk1"/>
                </a:solidFill>
                <a:latin typeface="+mj-lt"/>
              </a:rPr>
              <a:t>create an account</a:t>
            </a:r>
            <a:r>
              <a:rPr lang="en-US" sz="1300" dirty="0">
                <a:solidFill>
                  <a:schemeClr val="dk1"/>
                </a:solidFill>
                <a:latin typeface="+mj-lt"/>
              </a:rPr>
              <a:t>, enabling them to seamlessly </a:t>
            </a:r>
            <a:r>
              <a:rPr lang="en-US" sz="1300" b="1" dirty="0">
                <a:solidFill>
                  <a:schemeClr val="dk1"/>
                </a:solidFill>
                <a:latin typeface="+mj-lt"/>
              </a:rPr>
              <a:t>resume</a:t>
            </a:r>
            <a:r>
              <a:rPr lang="en-US" sz="1300" dirty="0">
                <a:solidFill>
                  <a:schemeClr val="dk1"/>
                </a:solidFill>
                <a:latin typeface="+mj-lt"/>
              </a:rPr>
              <a:t> their </a:t>
            </a:r>
            <a:r>
              <a:rPr lang="en-US" sz="1300" b="1" dirty="0">
                <a:solidFill>
                  <a:schemeClr val="dk1"/>
                </a:solidFill>
                <a:latin typeface="+mj-lt"/>
              </a:rPr>
              <a:t>studies</a:t>
            </a:r>
            <a:r>
              <a:rPr lang="en-US" sz="1300" dirty="0">
                <a:solidFill>
                  <a:schemeClr val="dk1"/>
                </a:solidFill>
                <a:latin typeface="+mj-lt"/>
              </a:rPr>
              <a:t> from where they left off. All their valuable data is securely saved under their account name.</a:t>
            </a:r>
          </a:p>
          <a:p>
            <a:pPr marL="285750" indent="-285750">
              <a:lnSpc>
                <a:spcPct val="90000"/>
              </a:lnSpc>
              <a:buClr>
                <a:schemeClr val="dk1"/>
              </a:buClr>
              <a:buSzPts val="1600"/>
              <a:buFont typeface="Noto Sans Symbols"/>
              <a:buChar char="⮚"/>
            </a:pPr>
            <a:r>
              <a:rPr lang="en-US" sz="1300" dirty="0">
                <a:solidFill>
                  <a:schemeClr val="dk1"/>
                </a:solidFill>
                <a:latin typeface="+mj-lt"/>
              </a:rPr>
              <a:t>Website will be integrated with a  user-friendly </a:t>
            </a:r>
            <a:r>
              <a:rPr lang="en-US" sz="1300" b="1" dirty="0">
                <a:solidFill>
                  <a:schemeClr val="dk1"/>
                </a:solidFill>
                <a:latin typeface="+mj-lt"/>
              </a:rPr>
              <a:t>search bar</a:t>
            </a:r>
            <a:r>
              <a:rPr lang="en-US" sz="1300" dirty="0">
                <a:solidFill>
                  <a:schemeClr val="dk1"/>
                </a:solidFill>
                <a:latin typeface="+mj-lt"/>
              </a:rPr>
              <a:t>, designed to enhance your </a:t>
            </a:r>
            <a:r>
              <a:rPr lang="en-US" sz="1300" b="1" dirty="0">
                <a:solidFill>
                  <a:schemeClr val="dk1"/>
                </a:solidFill>
                <a:latin typeface="+mj-lt"/>
              </a:rPr>
              <a:t>travel experience </a:t>
            </a:r>
            <a:r>
              <a:rPr lang="en-US" sz="1300" dirty="0">
                <a:solidFill>
                  <a:schemeClr val="dk1"/>
                </a:solidFill>
                <a:latin typeface="+mj-lt"/>
              </a:rPr>
              <a:t>on our website</a:t>
            </a:r>
            <a:r>
              <a:rPr lang="en-US" sz="1300" dirty="0">
                <a:solidFill>
                  <a:schemeClr val="dk1"/>
                </a:solidFill>
                <a:latin typeface="Franklin Gothic"/>
              </a:rPr>
              <a:t>.</a:t>
            </a:r>
          </a:p>
          <a:p>
            <a:pPr>
              <a:lnSpc>
                <a:spcPct val="90000"/>
              </a:lnSpc>
              <a:buClr>
                <a:schemeClr val="dk1"/>
              </a:buClr>
              <a:buSzPts val="1600"/>
            </a:pPr>
            <a:r>
              <a:rPr lang="en-US" sz="1300" b="1" u="sng" dirty="0">
                <a:solidFill>
                  <a:schemeClr val="dk1"/>
                </a:solidFill>
                <a:latin typeface="+mj-lt"/>
              </a:rPr>
              <a:t>Business Strategies-</a:t>
            </a:r>
          </a:p>
          <a:p>
            <a:pPr marL="285750" indent="-285750">
              <a:lnSpc>
                <a:spcPct val="90000"/>
              </a:lnSpc>
              <a:buClr>
                <a:schemeClr val="dk1"/>
              </a:buClr>
              <a:buSzPts val="1600"/>
              <a:buFont typeface="Noto Sans Symbols"/>
              <a:buChar char="⮚"/>
            </a:pPr>
            <a:r>
              <a:rPr lang="en-IN" sz="1400" b="1" u="none" strike="noStrike" dirty="0">
                <a:effectLst/>
                <a:latin typeface="Times New Roman" panose="02020603050405020304" pitchFamily="18" charset="0"/>
                <a:ea typeface="Times New Roman" panose="02020603050405020304" pitchFamily="18" charset="0"/>
              </a:rPr>
              <a:t>Freemium Model:</a:t>
            </a:r>
            <a:r>
              <a:rPr lang="en-US" sz="1300" dirty="0">
                <a:solidFill>
                  <a:schemeClr val="dk1"/>
                </a:solidFill>
              </a:rPr>
              <a:t>The chatbot offers free basics to attract users and monetizes premium features like personalized health plans and consultations</a:t>
            </a:r>
            <a:r>
              <a:rPr lang="en-US" sz="1600" dirty="0">
                <a:solidFill>
                  <a:schemeClr val="dk1"/>
                </a:solidFill>
              </a:rPr>
              <a:t>.</a:t>
            </a:r>
          </a:p>
          <a:p>
            <a:pPr marL="285750" indent="-285750">
              <a:lnSpc>
                <a:spcPct val="90000"/>
              </a:lnSpc>
              <a:buClr>
                <a:schemeClr val="dk1"/>
              </a:buClr>
              <a:buSzPts val="1600"/>
              <a:buFont typeface="Noto Sans Symbols"/>
              <a:buChar char="⮚"/>
            </a:pPr>
            <a:r>
              <a:rPr lang="en-US" sz="1300" b="1" dirty="0">
                <a:solidFill>
                  <a:schemeClr val="dk1"/>
                </a:solidFill>
              </a:rPr>
              <a:t>Affiliate Marketing: </a:t>
            </a:r>
            <a:r>
              <a:rPr lang="en-US" sz="1300" dirty="0">
                <a:solidFill>
                  <a:schemeClr val="dk1"/>
                </a:solidFill>
              </a:rPr>
              <a:t>By partnering with Ayurvedic product suppliers, the chatbot recommends herbal products and earns income through affiliate marketing.</a:t>
            </a:r>
          </a:p>
          <a:p>
            <a:pPr marL="285750" indent="-285750">
              <a:lnSpc>
                <a:spcPct val="90000"/>
              </a:lnSpc>
              <a:buClr>
                <a:schemeClr val="dk1"/>
              </a:buClr>
              <a:buSzPts val="1600"/>
              <a:buFont typeface="Noto Sans Symbols"/>
              <a:buChar char="⮚"/>
            </a:pPr>
            <a:r>
              <a:rPr lang="en-US" sz="1300" b="1" dirty="0">
                <a:solidFill>
                  <a:schemeClr val="dk1"/>
                </a:solidFill>
              </a:rPr>
              <a:t>Data-driven Insights</a:t>
            </a:r>
            <a:r>
              <a:rPr lang="en-US" sz="1300" dirty="0">
                <a:solidFill>
                  <a:schemeClr val="dk1"/>
                </a:solidFill>
              </a:rPr>
              <a:t>: The chatbot anonymizes and aggregates user data, with consent, to identify health trends. This data can be sold to research institutions, Ayurvedic product firms, or pharmaceutical companies for natural remedy development.</a:t>
            </a: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1990725"/>
            <a:ext cx="11145119" cy="4791815"/>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200" b="1" dirty="0">
                <a:solidFill>
                  <a:srgbClr val="5D7C3F"/>
                </a:solidFill>
              </a:rPr>
              <a:t>Team Leader Name:  </a:t>
            </a:r>
            <a:r>
              <a:rPr lang="en-US" sz="1200" b="1" dirty="0">
                <a:solidFill>
                  <a:schemeClr val="tx1"/>
                </a:solidFill>
                <a:latin typeface="Arial"/>
              </a:rPr>
              <a:t>Atharva Deopujari</a:t>
            </a:r>
            <a:endParaRPr lang="en-US" sz="1200" dirty="0">
              <a:solidFill>
                <a:schemeClr val="tx1"/>
              </a:solidFill>
              <a:latin typeface="Arial"/>
            </a:endParaRPr>
          </a:p>
          <a:p>
            <a:pPr marL="0" indent="0">
              <a:buSzPts val="1200"/>
            </a:pPr>
            <a:r>
              <a:rPr lang="en-US" sz="1200" dirty="0"/>
              <a:t>Branch: </a:t>
            </a:r>
            <a:r>
              <a:rPr lang="en-US" sz="1200" dirty="0" err="1"/>
              <a:t>Btech</a:t>
            </a:r>
            <a:r>
              <a:rPr lang="en-US" sz="1200" dirty="0"/>
              <a:t>,   Stream: ECE,   Year: II </a:t>
            </a:r>
            <a:endParaRPr sz="1200" dirty="0"/>
          </a:p>
          <a:p>
            <a:pPr marL="0" indent="0">
              <a:buClr>
                <a:srgbClr val="5D7C3F"/>
              </a:buClr>
              <a:buSzPts val="1200"/>
            </a:pPr>
            <a:r>
              <a:rPr lang="en-US" sz="1200" b="1" dirty="0">
                <a:solidFill>
                  <a:srgbClr val="5D7C3F"/>
                </a:solidFill>
              </a:rPr>
              <a:t>Team Member 1 Name: </a:t>
            </a:r>
            <a:r>
              <a:rPr lang="en-US" sz="1200" b="1" dirty="0">
                <a:solidFill>
                  <a:schemeClr val="tx1"/>
                </a:solidFill>
                <a:latin typeface="Arial"/>
              </a:rPr>
              <a:t>Vansh Bhavsar</a:t>
            </a:r>
            <a:endParaRPr lang="en-US" sz="1200" dirty="0">
              <a:solidFill>
                <a:schemeClr val="tx1"/>
              </a:solidFill>
              <a:latin typeface="Arial"/>
            </a:endParaRPr>
          </a:p>
          <a:p>
            <a:pPr marL="0" indent="0">
              <a:buSzPts val="1200"/>
            </a:pPr>
            <a:r>
              <a:rPr lang="en-US" sz="1200" dirty="0">
                <a:solidFill>
                  <a:srgbClr val="000000"/>
                </a:solidFill>
              </a:rPr>
              <a:t>Branch</a:t>
            </a:r>
            <a:r>
              <a:rPr lang="en-US" sz="1200" dirty="0"/>
              <a:t>: </a:t>
            </a:r>
            <a:r>
              <a:rPr lang="en-US" sz="1200" dirty="0" err="1"/>
              <a:t>Btech</a:t>
            </a:r>
            <a:r>
              <a:rPr lang="en-US" sz="1200" dirty="0"/>
              <a:t>,   Stream: ECE,   Year: II </a:t>
            </a:r>
          </a:p>
          <a:p>
            <a:pPr marL="0" indent="0">
              <a:buClr>
                <a:srgbClr val="5D7C3F"/>
              </a:buClr>
              <a:buSzPts val="1200"/>
            </a:pPr>
            <a:r>
              <a:rPr lang="en-US" sz="1200" b="1" dirty="0">
                <a:solidFill>
                  <a:srgbClr val="5D7C3F"/>
                </a:solidFill>
              </a:rPr>
              <a:t>Team Member 2 Name: </a:t>
            </a:r>
            <a:r>
              <a:rPr lang="en-US" sz="1200" b="1" dirty="0">
                <a:solidFill>
                  <a:schemeClr val="tx1"/>
                </a:solidFill>
                <a:latin typeface="Arial"/>
              </a:rPr>
              <a:t>Kirtan Bhavsar</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Clr>
                <a:srgbClr val="5D7C3F"/>
              </a:buClr>
              <a:buSzPts val="1200"/>
            </a:pPr>
            <a:r>
              <a:rPr lang="en-US" sz="1200" b="1" dirty="0">
                <a:solidFill>
                  <a:srgbClr val="5D7C3F"/>
                </a:solidFill>
              </a:rPr>
              <a:t>Team Member 3 Name: </a:t>
            </a:r>
            <a:r>
              <a:rPr lang="en-US" sz="1200" b="1" dirty="0">
                <a:solidFill>
                  <a:schemeClr val="tx1"/>
                </a:solidFill>
                <a:latin typeface="Arial"/>
              </a:rPr>
              <a:t>Vipin Mishra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SzPts val="1200"/>
            </a:pPr>
            <a:r>
              <a:rPr lang="en-US" sz="1200" b="1" dirty="0">
                <a:solidFill>
                  <a:srgbClr val="5D7C3F"/>
                </a:solidFill>
              </a:rPr>
              <a:t>Team Member 4 Name: </a:t>
            </a:r>
            <a:r>
              <a:rPr lang="en-US" sz="1200" b="1" dirty="0">
                <a:solidFill>
                  <a:schemeClr val="tx1"/>
                </a:solidFill>
                <a:latin typeface="Arial"/>
              </a:rPr>
              <a:t>Kushagra Srivastav</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latin typeface="Arial"/>
            </a:endParaRPr>
          </a:p>
          <a:p>
            <a:pPr marL="0" indent="0">
              <a:buClr>
                <a:srgbClr val="000000"/>
              </a:buClr>
              <a:buSzPts val="1200"/>
            </a:pPr>
            <a:r>
              <a:rPr lang="en-US" sz="1200" b="1" dirty="0">
                <a:solidFill>
                  <a:srgbClr val="5D7C3F"/>
                </a:solidFill>
              </a:rPr>
              <a:t>Team Member 5 Name: </a:t>
            </a:r>
            <a:r>
              <a:rPr lang="en-US" sz="1200" b="1" dirty="0">
                <a:solidFill>
                  <a:schemeClr val="tx1"/>
                </a:solidFill>
                <a:latin typeface="Arial"/>
              </a:rPr>
              <a:t>Akshaya  </a:t>
            </a:r>
            <a:r>
              <a:rPr lang="en-US" sz="1200" b="1" dirty="0" err="1">
                <a:solidFill>
                  <a:schemeClr val="tx1"/>
                </a:solidFill>
                <a:latin typeface="Arial"/>
              </a:rPr>
              <a:t>Mudragada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solidFill>
                <a:schemeClr val="tx1"/>
              </a:solidFill>
              <a:latin typeface="Arial"/>
            </a:endParaRPr>
          </a:p>
          <a:p>
            <a:pPr marL="0" indent="0">
              <a:buClr>
                <a:srgbClr val="804160"/>
              </a:buClr>
              <a:buSzPts val="1200"/>
            </a:pPr>
            <a:r>
              <a:rPr lang="en-US" sz="1200" b="1" dirty="0">
                <a:solidFill>
                  <a:srgbClr val="804160"/>
                </a:solidFill>
              </a:rPr>
              <a:t>Team Mentor 1 Name: </a:t>
            </a:r>
            <a:r>
              <a:rPr lang="en-US" sz="1200" b="1" dirty="0" err="1">
                <a:solidFill>
                  <a:schemeClr val="tx1"/>
                </a:solidFill>
                <a:latin typeface="Arial"/>
              </a:rPr>
              <a:t>Dr.Aatish</a:t>
            </a:r>
            <a:r>
              <a:rPr lang="en-US" sz="1200" b="1" dirty="0">
                <a:solidFill>
                  <a:schemeClr val="tx1"/>
                </a:solidFill>
                <a:latin typeface="Arial"/>
              </a:rPr>
              <a:t> </a:t>
            </a:r>
            <a:r>
              <a:rPr lang="en-US" sz="1200" b="1" dirty="0" err="1">
                <a:solidFill>
                  <a:schemeClr val="tx1"/>
                </a:solidFill>
                <a:latin typeface="Arial"/>
              </a:rPr>
              <a:t>Daryapurkar</a:t>
            </a:r>
            <a:endParaRPr lang="en-US" sz="1200" dirty="0">
              <a:solidFill>
                <a:schemeClr val="tx1"/>
              </a:solidFill>
              <a:latin typeface="Arial"/>
            </a:endParaRPr>
          </a:p>
          <a:p>
            <a:pPr marL="0" indent="0">
              <a:buSzPts val="1200"/>
            </a:pPr>
            <a:r>
              <a:rPr lang="en-US" sz="1200" dirty="0"/>
              <a:t>Category: Academic,  Expertise: Nano Science and Nanotechnology  ,Domain Experience (in years):    </a:t>
            </a:r>
          </a:p>
          <a:p>
            <a:pPr marL="0" indent="0">
              <a:buClr>
                <a:srgbClr val="804160"/>
              </a:buClr>
              <a:buSzPts val="1200"/>
            </a:pPr>
            <a:r>
              <a:rPr lang="en-US" sz="1200" b="1" dirty="0">
                <a:solidFill>
                  <a:srgbClr val="804160"/>
                </a:solidFill>
              </a:rPr>
              <a:t>Team Mentor 2 Name: </a:t>
            </a:r>
            <a:endParaRPr lang="en-US" sz="1200" dirty="0">
              <a:solidFill>
                <a:schemeClr val="tx1"/>
              </a:solidFill>
              <a:latin typeface="Arial"/>
            </a:endParaRPr>
          </a:p>
          <a:p>
            <a:pPr marL="0" indent="0">
              <a:buSzPts val="1200"/>
            </a:pPr>
            <a:r>
              <a:rPr lang="en-US" sz="1200" dirty="0"/>
              <a:t>Category: Academic,  Expertise:  ,Domain Experience (in years):    </a:t>
            </a:r>
          </a:p>
          <a:p>
            <a:pPr marL="0" indent="0">
              <a:buSzPts val="1200"/>
            </a:pPr>
            <a:endParaRPr sz="1400" dirty="0"/>
          </a:p>
        </p:txBody>
      </p:sp>
      <p:sp>
        <p:nvSpPr>
          <p:cNvPr id="2" name="Google Shape;246;p5">
            <a:extLst>
              <a:ext uri="{FF2B5EF4-FFF2-40B4-BE49-F238E27FC236}">
                <a16:creationId xmlns:a16="http://schemas.microsoft.com/office/drawing/2014/main" id="{3A7AF72C-7BD8-AADD-9AB8-82654C506164}"/>
              </a:ext>
            </a:extLst>
          </p:cNvPr>
          <p:cNvSpPr txBox="1">
            <a:spLocks noGrp="1"/>
          </p:cNvSpPr>
          <p:nvPr>
            <p:ph type="sldNum" idx="12"/>
          </p:nvPr>
        </p:nvSpPr>
        <p:spPr>
          <a:xfrm>
            <a:off x="702403" y="6562725"/>
            <a:ext cx="523240" cy="2198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Kindly keep the maximum slides limit to 4 pages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All the topics should be utilized for description of your idea</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Try to avoid paragraphs and post your idea in points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Keep your explanation precisely and easy to understand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Idea should be unique and novel. If it has a business potential more weightage will be given. </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Apart from this PPT abstract of your idea will be asked separately while submitting</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need to save the file in PDF and upload the same on portal. No PPT, Word Doc or any other format will be supported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can delete this slide (Important Pointers) when you upload the details of your idea on SIH portal.</a:t>
            </a:r>
            <a:endParaRPr dirty="0"/>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1171</Words>
  <Application>Microsoft Office PowerPoint</Application>
  <PresentationFormat>Widescreen</PresentationFormat>
  <Paragraphs>80</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Franklin Gothic</vt:lpstr>
      <vt:lpstr>Arial</vt:lpstr>
      <vt:lpstr>Noto Sans Symbols,Sans-Serif</vt:lpstr>
      <vt:lpstr>Calibri</vt:lpstr>
      <vt:lpstr>Wingdings</vt:lpstr>
      <vt:lpstr>Times New Roman</vt:lpstr>
      <vt:lpstr>Libre Franklin</vt:lpstr>
      <vt:lpstr>Noto Sans Symbols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Atharva Deopujari</cp:lastModifiedBy>
  <cp:revision>18</cp:revision>
  <dcterms:created xsi:type="dcterms:W3CDTF">2022-02-11T07:14:46Z</dcterms:created>
  <dcterms:modified xsi:type="dcterms:W3CDTF">2023-09-18T09:34:22Z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