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Franklin Gothic" panose="020B0604020202020204" charset="0"/>
      <p:bold r:id="rId11"/>
    </p:embeddedFont>
    <p:embeddedFont>
      <p:font typeface="Libre Franklin"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hxf9KwqLKs7hsyriYMk8T6gMsPl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06" d="100"/>
          <a:sy n="106"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font" Target="fonts/font1.fntdata"/><Relationship Id="rId12" Type="http://schemas.openxmlformats.org/officeDocument/2006/relationships/font" Target="fonts/font6.fntdata"/><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0"/>
              <a:buFont typeface="Arial"/>
              <a:buNone/>
            </a:pPr>
            <a:r>
              <a:rPr lang="en-US" sz="20000" b="1" i="0" u="none" strike="noStrike" cap="none">
                <a:solidFill>
                  <a:schemeClr val="dk1"/>
                </a:solidFill>
                <a:latin typeface="Libre Franklin"/>
                <a:ea typeface="Libre Franklin"/>
                <a:cs typeface="Libre Franklin"/>
                <a:sym typeface="Libre Franklin"/>
              </a:rPr>
              <a:t>“</a:t>
            </a:r>
            <a:endParaRPr sz="1400" b="0" i="0" u="none" strike="noStrike" cap="none">
              <a:solidFill>
                <a:srgbClr val="000000"/>
              </a:solidFill>
              <a:latin typeface="Arial"/>
              <a:ea typeface="Arial"/>
              <a:cs typeface="Arial"/>
              <a:sym typeface="Arial"/>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jpeg"/><Relationship Id="rId17" Type="http://schemas.openxmlformats.org/officeDocument/2006/relationships/image" Target="../media/image16.png"/><Relationship Id="rId2" Type="http://schemas.openxmlformats.org/officeDocument/2006/relationships/notesSlide" Target="../notesSlides/notesSlide2.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jpe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file/d/15nrn5wiAdAxIbalvCHskZ16A6QF8d75D/view?usp=drive_link"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05197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t>Basic Details of the Team and Problem Statement</a:t>
            </a:r>
            <a:endParaRPr dirty="0"/>
          </a:p>
        </p:txBody>
      </p:sp>
      <p:sp>
        <p:nvSpPr>
          <p:cNvPr id="211" name="Google Shape;211;p1"/>
          <p:cNvSpPr txBox="1">
            <a:spLocks noGrp="1"/>
          </p:cNvSpPr>
          <p:nvPr>
            <p:ph type="body" idx="1"/>
          </p:nvPr>
        </p:nvSpPr>
        <p:spPr>
          <a:xfrm>
            <a:off x="5468293" y="1299861"/>
            <a:ext cx="6319318" cy="5245794"/>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sz="1600" dirty="0">
                <a:latin typeface="Franklin Gothic"/>
                <a:ea typeface="Franklin Gothic"/>
                <a:cs typeface="Franklin Gothic"/>
                <a:sym typeface="Franklin Gothic"/>
              </a:rPr>
              <a:t>Ministry/Organization Name/Student Innovation: </a:t>
            </a:r>
            <a:r>
              <a:rPr lang="en-IN" sz="1600" dirty="0">
                <a:solidFill>
                  <a:schemeClr val="tx1"/>
                </a:solidFill>
                <a:latin typeface="+mj-lt"/>
                <a:ea typeface="Franklin Gothic"/>
                <a:cs typeface="Franklin Gothic"/>
                <a:sym typeface="Franklin Gothic"/>
              </a:rPr>
              <a:t>Ministry Of AYUSH</a:t>
            </a:r>
          </a:p>
          <a:p>
            <a:pPr marL="0" lvl="0" indent="0" algn="l" rtl="0">
              <a:lnSpc>
                <a:spcPct val="90000"/>
              </a:lnSpc>
              <a:spcBef>
                <a:spcPts val="0"/>
              </a:spcBef>
              <a:spcAft>
                <a:spcPts val="0"/>
              </a:spcAft>
              <a:buClr>
                <a:schemeClr val="lt2"/>
              </a:buClr>
              <a:buSzPts val="1800"/>
              <a:buNone/>
            </a:pPr>
            <a:endParaRPr sz="1600" dirty="0">
              <a:solidFill>
                <a:schemeClr val="tx1"/>
              </a:solidFill>
              <a:latin typeface="+mj-lt"/>
              <a:ea typeface="Franklin Gothic"/>
              <a:cs typeface="Franklin Gothic"/>
              <a:sym typeface="Franklin Gothic"/>
            </a:endParaRPr>
          </a:p>
          <a:p>
            <a:pPr marL="0" indent="0"/>
            <a:r>
              <a:rPr lang="en-US" sz="1600" dirty="0">
                <a:latin typeface="Franklin Gothic"/>
                <a:ea typeface="Franklin Gothic"/>
                <a:cs typeface="Franklin Gothic"/>
                <a:sym typeface="Franklin Gothic"/>
              </a:rPr>
              <a:t>PS Code: </a:t>
            </a:r>
            <a:r>
              <a:rPr lang="en-US" sz="1600" dirty="0">
                <a:solidFill>
                  <a:schemeClr val="tx1"/>
                </a:solidFill>
                <a:latin typeface="+mj-lt"/>
                <a:ea typeface="Franklin Gothic"/>
                <a:cs typeface="Franklin Gothic"/>
                <a:sym typeface="Franklin Gothic"/>
              </a:rPr>
              <a:t>1347</a:t>
            </a:r>
          </a:p>
          <a:p>
            <a:pPr marL="0" indent="0"/>
            <a:br>
              <a:rPr lang="en-US" sz="1600" dirty="0">
                <a:latin typeface="Franklin Gothic"/>
                <a:ea typeface="Franklin Gothic"/>
                <a:cs typeface="Franklin Gothic"/>
                <a:sym typeface="Franklin Gothic"/>
              </a:rPr>
            </a:br>
            <a:r>
              <a:rPr lang="en-US" sz="1600" dirty="0">
                <a:latin typeface="Franklin Gothic"/>
                <a:ea typeface="Franklin Gothic"/>
                <a:cs typeface="Franklin Gothic"/>
                <a:sym typeface="Franklin Gothic"/>
              </a:rPr>
              <a:t>Problem Statement Title:</a:t>
            </a:r>
            <a:r>
              <a:rPr lang="en-US" sz="1600" dirty="0">
                <a:solidFill>
                  <a:srgbClr val="7CA655"/>
                </a:solidFill>
                <a:latin typeface="Franklin Gothic"/>
                <a:ea typeface="Franklin Gothic"/>
                <a:cs typeface="Franklin Gothic"/>
                <a:sym typeface="Franklin Gothic"/>
              </a:rPr>
              <a:t> </a:t>
            </a:r>
            <a:r>
              <a:rPr lang="en-US" sz="1600" dirty="0">
                <a:solidFill>
                  <a:schemeClr val="tx1"/>
                </a:solidFill>
                <a:latin typeface="+mj-lt"/>
                <a:ea typeface="Franklin Gothic"/>
                <a:cs typeface="Franklin Gothic"/>
                <a:sym typeface="Franklin Gothic"/>
              </a:rPr>
              <a:t>A software that suggests drugs and formulations for a disease/pharmacological property based on the Ayurvedic classical books/Repositories.</a:t>
            </a:r>
          </a:p>
          <a:p>
            <a:pPr marL="0" indent="0"/>
            <a:endParaRPr lang="en-US" sz="1600" dirty="0">
              <a:latin typeface="+mj-lt"/>
              <a:ea typeface="Franklin Gothic"/>
              <a:cs typeface="Franklin Gothic"/>
              <a:sym typeface="Franklin Gothic"/>
            </a:endParaRPr>
          </a:p>
          <a:p>
            <a:pPr marL="0" indent="0"/>
            <a:r>
              <a:rPr lang="en-US" sz="1600" dirty="0">
                <a:latin typeface="Franklin Gothic"/>
                <a:ea typeface="Franklin Gothic"/>
                <a:cs typeface="Franklin Gothic"/>
                <a:sym typeface="Franklin Gothic"/>
              </a:rPr>
              <a:t>Team Name:</a:t>
            </a:r>
            <a:r>
              <a:rPr lang="en-US" sz="1600" dirty="0">
                <a:solidFill>
                  <a:srgbClr val="7CA655"/>
                </a:solidFill>
                <a:latin typeface="Franklin Gothic"/>
                <a:ea typeface="Franklin Gothic"/>
                <a:cs typeface="Franklin Gothic"/>
                <a:sym typeface="Franklin Gothic"/>
              </a:rPr>
              <a:t> </a:t>
            </a:r>
            <a:r>
              <a:rPr lang="en-US" sz="1600" dirty="0">
                <a:solidFill>
                  <a:schemeClr val="tx1"/>
                </a:solidFill>
                <a:latin typeface="+mj-lt"/>
                <a:ea typeface="Franklin Gothic"/>
                <a:cs typeface="Franklin Gothic"/>
                <a:sym typeface="Franklin Gothic"/>
              </a:rPr>
              <a:t>DevRishi</a:t>
            </a:r>
          </a:p>
          <a:p>
            <a:pPr marL="0" indent="0"/>
            <a:br>
              <a:rPr lang="en-US" sz="1600" dirty="0">
                <a:latin typeface="Franklin Gothic"/>
                <a:ea typeface="Franklin Gothic"/>
                <a:cs typeface="Franklin Gothic"/>
              </a:rPr>
            </a:br>
            <a:r>
              <a:rPr lang="en-US" sz="1600" dirty="0">
                <a:latin typeface="Franklin Gothic"/>
                <a:ea typeface="Franklin Gothic"/>
                <a:cs typeface="Franklin Gothic"/>
                <a:sym typeface="Franklin Gothic"/>
              </a:rPr>
              <a:t>Team Leader Name:</a:t>
            </a:r>
            <a:r>
              <a:rPr lang="en-US" sz="1600" dirty="0">
                <a:solidFill>
                  <a:srgbClr val="7CA655"/>
                </a:solidFill>
                <a:latin typeface="Franklin Gothic"/>
                <a:ea typeface="Franklin Gothic"/>
                <a:cs typeface="Franklin Gothic"/>
                <a:sym typeface="Franklin Gothic"/>
              </a:rPr>
              <a:t> </a:t>
            </a:r>
            <a:r>
              <a:rPr lang="en-US" sz="1600" dirty="0">
                <a:solidFill>
                  <a:schemeClr val="tx1"/>
                </a:solidFill>
                <a:latin typeface="+mj-lt"/>
                <a:ea typeface="Franklin Gothic"/>
                <a:cs typeface="Franklin Gothic"/>
                <a:sym typeface="Franklin Gothic"/>
              </a:rPr>
              <a:t>Atharva Deopujari</a:t>
            </a:r>
          </a:p>
          <a:p>
            <a:pPr marL="0" indent="0"/>
            <a:br>
              <a:rPr lang="en-US" sz="1600" dirty="0">
                <a:latin typeface="+mj-lt"/>
                <a:ea typeface="Franklin Gothic"/>
                <a:cs typeface="Franklin Gothic"/>
                <a:sym typeface="Franklin Gothic"/>
              </a:rPr>
            </a:br>
            <a:r>
              <a:rPr lang="en-US" sz="1600" dirty="0">
                <a:latin typeface="Franklin Gothic"/>
                <a:ea typeface="Franklin Gothic"/>
                <a:cs typeface="Franklin Gothic"/>
                <a:sym typeface="Franklin Gothic"/>
              </a:rPr>
              <a:t>Institute Code (AISHE): </a:t>
            </a:r>
            <a:r>
              <a:rPr lang="en-US" sz="1600" dirty="0">
                <a:solidFill>
                  <a:schemeClr val="tx1"/>
                </a:solidFill>
                <a:latin typeface="+mj-lt"/>
                <a:ea typeface="Franklin Gothic"/>
                <a:cs typeface="Franklin Gothic"/>
                <a:sym typeface="Franklin Gothic"/>
              </a:rPr>
              <a:t>U-0841</a:t>
            </a:r>
          </a:p>
          <a:p>
            <a:pPr marL="0" indent="0"/>
            <a:endParaRPr lang="en-US" sz="1600" dirty="0">
              <a:solidFill>
                <a:schemeClr val="tx1"/>
              </a:solidFill>
              <a:latin typeface="Franklin Gothic"/>
              <a:ea typeface="Franklin Gothic"/>
              <a:cs typeface="Franklin Gothic"/>
              <a:sym typeface="Franklin Gothic"/>
            </a:endParaRPr>
          </a:p>
          <a:p>
            <a:pPr marL="0" indent="0"/>
            <a:r>
              <a:rPr lang="en-US" sz="1600" dirty="0">
                <a:latin typeface="Franklin Gothic"/>
                <a:ea typeface="Franklin Gothic"/>
                <a:cs typeface="Franklin Gothic"/>
                <a:sym typeface="Franklin Gothic"/>
              </a:rPr>
              <a:t>Institute Name: </a:t>
            </a:r>
            <a:r>
              <a:rPr lang="en-US" sz="1600" dirty="0">
                <a:solidFill>
                  <a:schemeClr val="tx1"/>
                </a:solidFill>
                <a:latin typeface="+mj-lt"/>
                <a:ea typeface="Franklin Gothic"/>
                <a:cs typeface="Franklin Gothic"/>
                <a:sym typeface="Franklin Gothic"/>
              </a:rPr>
              <a:t>Indian Institute of Information Technology, Nagpur</a:t>
            </a:r>
          </a:p>
          <a:p>
            <a:pPr marL="0" indent="0"/>
            <a:endParaRPr lang="en-US" sz="1600" dirty="0">
              <a:solidFill>
                <a:schemeClr val="tx1"/>
              </a:solidFill>
              <a:latin typeface="+mj-lt"/>
              <a:ea typeface="Franklin Gothic"/>
              <a:cs typeface="Franklin Gothic"/>
              <a:sym typeface="Franklin Gothic"/>
            </a:endParaRPr>
          </a:p>
          <a:p>
            <a:pPr marL="0" indent="0"/>
            <a:r>
              <a:rPr lang="en-US" sz="1600" dirty="0">
                <a:latin typeface="Franklin Gothic"/>
                <a:ea typeface="Franklin Gothic"/>
                <a:cs typeface="Franklin Gothic"/>
                <a:sym typeface="Franklin Gothic"/>
              </a:rPr>
              <a:t>Theme Name: </a:t>
            </a:r>
            <a:r>
              <a:rPr lang="en-IN" sz="1600" b="0" i="0" dirty="0">
                <a:solidFill>
                  <a:srgbClr val="212529"/>
                </a:solidFill>
                <a:effectLst/>
                <a:latin typeface="+mj-lt"/>
              </a:rPr>
              <a:t>MedTech / </a:t>
            </a:r>
            <a:r>
              <a:rPr lang="en-IN" sz="1600" b="0" i="0" dirty="0" err="1">
                <a:solidFill>
                  <a:srgbClr val="212529"/>
                </a:solidFill>
                <a:effectLst/>
                <a:latin typeface="+mj-lt"/>
              </a:rPr>
              <a:t>BioTech</a:t>
            </a:r>
            <a:r>
              <a:rPr lang="en-IN" sz="1600" b="0" i="0" dirty="0">
                <a:solidFill>
                  <a:srgbClr val="212529"/>
                </a:solidFill>
                <a:effectLst/>
                <a:latin typeface="+mj-lt"/>
              </a:rPr>
              <a:t> / </a:t>
            </a:r>
            <a:r>
              <a:rPr lang="en-IN" sz="1600" b="0" i="0" dirty="0" err="1">
                <a:solidFill>
                  <a:srgbClr val="212529"/>
                </a:solidFill>
                <a:effectLst/>
                <a:latin typeface="+mj-lt"/>
              </a:rPr>
              <a:t>HealthTech</a:t>
            </a:r>
            <a:endParaRPr lang="en-US" sz="1600" dirty="0">
              <a:solidFill>
                <a:schemeClr val="tx1"/>
              </a:solidFill>
              <a:latin typeface="+mj-lt"/>
            </a:endParaRPr>
          </a:p>
          <a:p>
            <a:pPr marL="0" lvl="0" indent="0" algn="l" rtl="0">
              <a:lnSpc>
                <a:spcPct val="90000"/>
              </a:lnSpc>
              <a:spcBef>
                <a:spcPts val="1000"/>
              </a:spcBef>
              <a:spcAft>
                <a:spcPts val="0"/>
              </a:spcAft>
              <a:buClr>
                <a:schemeClr val="lt2"/>
              </a:buClr>
              <a:buSzPts val="1800"/>
              <a:buNone/>
            </a:pPr>
            <a:endParaRPr dirty="0">
              <a:latin typeface="Franklin Gothic"/>
              <a:ea typeface="Franklin Gothic"/>
              <a:cs typeface="Franklin Gothic"/>
              <a:sym typeface="Franklin Gothic"/>
            </a:endParaRPr>
          </a:p>
        </p:txBody>
      </p:sp>
      <p:pic>
        <p:nvPicPr>
          <p:cNvPr id="212" name="Google Shape;212;p1"/>
          <p:cNvPicPr preferRelativeResize="0"/>
          <p:nvPr/>
        </p:nvPicPr>
        <p:blipFill rotWithShape="1">
          <a:blip r:embed="rId3">
            <a:alphaModFix/>
          </a:blip>
          <a:srcRect/>
          <a:stretch/>
        </p:blipFill>
        <p:spPr>
          <a:xfrm>
            <a:off x="1213475" y="252206"/>
            <a:ext cx="3330245" cy="1670861"/>
          </a:xfrm>
          <a:prstGeom prst="rect">
            <a:avLst/>
          </a:prstGeom>
          <a:noFill/>
          <a:ln>
            <a:noFill/>
          </a:ln>
        </p:spPr>
      </p:pic>
      <p:sp>
        <p:nvSpPr>
          <p:cNvPr id="2" name="Google Shape;219;p2">
            <a:extLst>
              <a:ext uri="{FF2B5EF4-FFF2-40B4-BE49-F238E27FC236}">
                <a16:creationId xmlns:a16="http://schemas.microsoft.com/office/drawing/2014/main" id="{62A5C51F-6751-B239-1153-AFD2496E8621}"/>
              </a:ext>
            </a:extLst>
          </p:cNvPr>
          <p:cNvSpPr txBox="1">
            <a:spLocks/>
          </p:cNvSpPr>
          <p:nvPr/>
        </p:nvSpPr>
        <p:spPr>
          <a:xfrm rot="10800000" flipH="1" flipV="1">
            <a:off x="139722" y="6619297"/>
            <a:ext cx="161924" cy="16576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IN" dirty="0"/>
              <a:t>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561784" y="112361"/>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sz="3600" dirty="0"/>
              <a:t>Idea/Approach Details</a:t>
            </a:r>
          </a:p>
        </p:txBody>
      </p:sp>
      <p:sp>
        <p:nvSpPr>
          <p:cNvPr id="219" name="Google Shape;219;p2"/>
          <p:cNvSpPr txBox="1">
            <a:spLocks noGrp="1"/>
          </p:cNvSpPr>
          <p:nvPr>
            <p:ph type="sldNum" idx="12"/>
          </p:nvPr>
        </p:nvSpPr>
        <p:spPr>
          <a:xfrm rot="10800000" flipH="1" flipV="1">
            <a:off x="139722" y="6619297"/>
            <a:ext cx="161924" cy="16576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r>
              <a:rPr lang="en-IN" dirty="0"/>
              <a:t>2</a:t>
            </a:r>
            <a:endParaRPr dirty="0"/>
          </a:p>
        </p:txBody>
      </p:sp>
      <p:pic>
        <p:nvPicPr>
          <p:cNvPr id="4" name="Picture Placeholder 3">
            <a:extLst>
              <a:ext uri="{FF2B5EF4-FFF2-40B4-BE49-F238E27FC236}">
                <a16:creationId xmlns:a16="http://schemas.microsoft.com/office/drawing/2014/main" id="{6A241501-E935-604E-6714-4EE0EEA169A9}"/>
              </a:ext>
            </a:extLst>
          </p:cNvPr>
          <p:cNvPicPr>
            <a:picLocks noGrp="1" noChangeAspect="1"/>
          </p:cNvPicPr>
          <p:nvPr>
            <p:ph type="pic" idx="2"/>
          </p:nvPr>
        </p:nvPicPr>
        <p:blipFill>
          <a:blip r:embed="rId3"/>
          <a:srcRect l="3791" r="3791"/>
          <a:stretch/>
        </p:blipFill>
        <p:spPr>
          <a:xfrm>
            <a:off x="8022101" y="4134733"/>
            <a:ext cx="945043" cy="653660"/>
          </a:xfrm>
          <a:prstGeom prst="rect">
            <a:avLst/>
          </a:prstGeom>
          <a:noFill/>
          <a:ln>
            <a:noFill/>
          </a:ln>
        </p:spPr>
      </p:pic>
      <p:sp>
        <p:nvSpPr>
          <p:cNvPr id="222" name="Google Shape;222;p2"/>
          <p:cNvSpPr txBox="1"/>
          <p:nvPr/>
        </p:nvSpPr>
        <p:spPr>
          <a:xfrm>
            <a:off x="6505416" y="3973402"/>
            <a:ext cx="5614697" cy="2811662"/>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u="none" strike="noStrike" cap="none" dirty="0">
                <a:solidFill>
                  <a:schemeClr val="lt2"/>
                </a:solidFill>
                <a:latin typeface="Franklin Gothic"/>
                <a:ea typeface="Franklin Gothic"/>
                <a:cs typeface="Franklin Gothic"/>
                <a:sym typeface="Franklin Gothic"/>
              </a:rPr>
              <a:t> Describe your Technology stack here</a:t>
            </a:r>
            <a:r>
              <a:rPr lang="en-US" sz="1600" b="0" i="0" u="none" strike="noStrike" cap="none" dirty="0">
                <a:solidFill>
                  <a:schemeClr val="dk1"/>
                </a:solidFill>
                <a:latin typeface="Libre Franklin"/>
                <a:ea typeface="Libre Franklin"/>
                <a:cs typeface="Libre Franklin"/>
                <a:sym typeface="Libre Franklin"/>
              </a:rPr>
              <a:t>:</a:t>
            </a:r>
            <a:endParaRPr lang="en-IN" sz="1400" b="0" i="0" u="none" strike="noStrike" cap="none" dirty="0">
              <a:latin typeface="Arial"/>
              <a:ea typeface="Arial"/>
              <a:cs typeface="Arial"/>
              <a:sym typeface="Arial"/>
            </a:endParaRPr>
          </a:p>
          <a:p>
            <a:pPr>
              <a:spcBef>
                <a:spcPts val="1000"/>
              </a:spcBef>
              <a:buClr>
                <a:schemeClr val="dk1"/>
              </a:buClr>
              <a:buSzPts val="1600"/>
            </a:pPr>
            <a:endParaRPr lang="en-IN" sz="1600" b="0" i="0" u="none" strike="noStrike" cap="none" dirty="0">
              <a:solidFill>
                <a:schemeClr val="dk1"/>
              </a:solidFill>
              <a:latin typeface="Libre Franklin"/>
            </a:endParaRPr>
          </a:p>
          <a:p>
            <a:pPr marL="0" marR="0" lvl="0" indent="0" algn="l" rtl="0">
              <a:lnSpc>
                <a:spcPct val="100000"/>
              </a:lnSpc>
              <a:spcBef>
                <a:spcPts val="1000"/>
              </a:spcBef>
              <a:spcAft>
                <a:spcPts val="0"/>
              </a:spcAft>
              <a:buClr>
                <a:schemeClr val="dk1"/>
              </a:buClr>
              <a:buSzPts val="1600"/>
              <a:buFont typeface="Arial"/>
              <a:buNone/>
            </a:pPr>
            <a:endParaRPr lang="en-IN" sz="1600" b="0" i="0" u="none" strike="noStrike" cap="none" dirty="0">
              <a:solidFill>
                <a:schemeClr val="dk1"/>
              </a:solidFill>
              <a:latin typeface="Libre Franklin"/>
              <a:ea typeface="Libre Franklin"/>
              <a:cs typeface="Libre Franklin"/>
              <a:sym typeface="Libre Franklin"/>
            </a:endParaRPr>
          </a:p>
        </p:txBody>
      </p:sp>
      <p:sp>
        <p:nvSpPr>
          <p:cNvPr id="2" name="TextBox 1">
            <a:extLst>
              <a:ext uri="{FF2B5EF4-FFF2-40B4-BE49-F238E27FC236}">
                <a16:creationId xmlns:a16="http://schemas.microsoft.com/office/drawing/2014/main" id="{F172450F-022C-B99A-CD36-69530D417F7F}"/>
              </a:ext>
            </a:extLst>
          </p:cNvPr>
          <p:cNvSpPr txBox="1"/>
          <p:nvPr/>
        </p:nvSpPr>
        <p:spPr>
          <a:xfrm>
            <a:off x="253429" y="753982"/>
            <a:ext cx="6332281"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solidFill>
                  <a:schemeClr val="tx1"/>
                </a:solidFill>
                <a:latin typeface="+mj-lt"/>
              </a:rPr>
              <a:t>We are looking for a solution by creating a web-app system that suggests  drugs and formulations for a disease based on the Ayurvedic classical books. It will help the common people, practitioners and students to access the Ayurvedic knowledge of herbs, minerals and formulations from its 150 diverse texts. Prototype will work as follows:</a:t>
            </a:r>
          </a:p>
        </p:txBody>
      </p:sp>
      <p:pic>
        <p:nvPicPr>
          <p:cNvPr id="8" name="Picture 7" descr="Node.js SVG Vector Logos - Vector Logo Zone">
            <a:extLst>
              <a:ext uri="{FF2B5EF4-FFF2-40B4-BE49-F238E27FC236}">
                <a16:creationId xmlns:a16="http://schemas.microsoft.com/office/drawing/2014/main" id="{7C6D38F8-1D63-A579-3C8E-63183E676E33}"/>
              </a:ext>
            </a:extLst>
          </p:cNvPr>
          <p:cNvPicPr>
            <a:picLocks noChangeAspect="1"/>
          </p:cNvPicPr>
          <p:nvPr/>
        </p:nvPicPr>
        <p:blipFill>
          <a:blip r:embed="rId4"/>
          <a:stretch>
            <a:fillRect/>
          </a:stretch>
        </p:blipFill>
        <p:spPr>
          <a:xfrm>
            <a:off x="6633927" y="4962332"/>
            <a:ext cx="959796" cy="552856"/>
          </a:xfrm>
          <a:prstGeom prst="rect">
            <a:avLst/>
          </a:prstGeom>
        </p:spPr>
      </p:pic>
      <p:pic>
        <p:nvPicPr>
          <p:cNvPr id="9" name="Picture 8" descr="Download OpenCV Logo PNG and Vector (PDF, SVG, Ai, EPS) Free">
            <a:extLst>
              <a:ext uri="{FF2B5EF4-FFF2-40B4-BE49-F238E27FC236}">
                <a16:creationId xmlns:a16="http://schemas.microsoft.com/office/drawing/2014/main" id="{1CAFC805-DD5C-CF18-1FE1-4953F7ECA39D}"/>
              </a:ext>
            </a:extLst>
          </p:cNvPr>
          <p:cNvPicPr>
            <a:picLocks noChangeAspect="1"/>
          </p:cNvPicPr>
          <p:nvPr/>
        </p:nvPicPr>
        <p:blipFill>
          <a:blip r:embed="rId5"/>
          <a:stretch>
            <a:fillRect/>
          </a:stretch>
        </p:blipFill>
        <p:spPr>
          <a:xfrm>
            <a:off x="7954548" y="4724110"/>
            <a:ext cx="773147" cy="773148"/>
          </a:xfrm>
          <a:prstGeom prst="rect">
            <a:avLst/>
          </a:prstGeom>
        </p:spPr>
      </p:pic>
      <p:pic>
        <p:nvPicPr>
          <p:cNvPr id="13" name="Picture 12" descr="File:JavaScript-logo.png - Wikipedia">
            <a:extLst>
              <a:ext uri="{FF2B5EF4-FFF2-40B4-BE49-F238E27FC236}">
                <a16:creationId xmlns:a16="http://schemas.microsoft.com/office/drawing/2014/main" id="{3B1CD2C5-1196-FF2C-25B4-D467C2AEA3E4}"/>
              </a:ext>
            </a:extLst>
          </p:cNvPr>
          <p:cNvPicPr>
            <a:picLocks noChangeAspect="1"/>
          </p:cNvPicPr>
          <p:nvPr/>
        </p:nvPicPr>
        <p:blipFill>
          <a:blip r:embed="rId6"/>
          <a:stretch>
            <a:fillRect/>
          </a:stretch>
        </p:blipFill>
        <p:spPr>
          <a:xfrm>
            <a:off x="10476769" y="4971975"/>
            <a:ext cx="586903" cy="522052"/>
          </a:xfrm>
          <a:prstGeom prst="rect">
            <a:avLst/>
          </a:prstGeom>
        </p:spPr>
      </p:pic>
      <p:pic>
        <p:nvPicPr>
          <p:cNvPr id="17" name="Picture 16" descr="File:PHP-logo.svg - Wikipedia">
            <a:extLst>
              <a:ext uri="{FF2B5EF4-FFF2-40B4-BE49-F238E27FC236}">
                <a16:creationId xmlns:a16="http://schemas.microsoft.com/office/drawing/2014/main" id="{06763225-E8EB-0C57-2290-622A4012CCEF}"/>
              </a:ext>
            </a:extLst>
          </p:cNvPr>
          <p:cNvPicPr>
            <a:picLocks noChangeAspect="1"/>
          </p:cNvPicPr>
          <p:nvPr/>
        </p:nvPicPr>
        <p:blipFill>
          <a:blip r:embed="rId7"/>
          <a:stretch>
            <a:fillRect/>
          </a:stretch>
        </p:blipFill>
        <p:spPr>
          <a:xfrm>
            <a:off x="10279737" y="4288283"/>
            <a:ext cx="892456" cy="548050"/>
          </a:xfrm>
          <a:prstGeom prst="rect">
            <a:avLst/>
          </a:prstGeom>
        </p:spPr>
      </p:pic>
      <p:pic>
        <p:nvPicPr>
          <p:cNvPr id="18" name="Picture 17" descr="File:MongoDB Logo.svg - Wikipedia">
            <a:extLst>
              <a:ext uri="{FF2B5EF4-FFF2-40B4-BE49-F238E27FC236}">
                <a16:creationId xmlns:a16="http://schemas.microsoft.com/office/drawing/2014/main" id="{3DB82453-E7CA-7C5D-9EA1-F5AC657B4A3B}"/>
              </a:ext>
            </a:extLst>
          </p:cNvPr>
          <p:cNvPicPr>
            <a:picLocks noChangeAspect="1"/>
          </p:cNvPicPr>
          <p:nvPr/>
        </p:nvPicPr>
        <p:blipFill>
          <a:blip r:embed="rId8"/>
          <a:stretch>
            <a:fillRect/>
          </a:stretch>
        </p:blipFill>
        <p:spPr>
          <a:xfrm>
            <a:off x="9596088" y="5675168"/>
            <a:ext cx="1470498" cy="390804"/>
          </a:xfrm>
          <a:prstGeom prst="rect">
            <a:avLst/>
          </a:prstGeom>
        </p:spPr>
      </p:pic>
      <p:pic>
        <p:nvPicPr>
          <p:cNvPr id="3" name="Picture 2" descr="MySQL logo and symbol, meaning, history, PNG">
            <a:extLst>
              <a:ext uri="{FF2B5EF4-FFF2-40B4-BE49-F238E27FC236}">
                <a16:creationId xmlns:a16="http://schemas.microsoft.com/office/drawing/2014/main" id="{15DA95BA-5389-475C-F72E-B156FC62784B}"/>
              </a:ext>
            </a:extLst>
          </p:cNvPr>
          <p:cNvPicPr>
            <a:picLocks noChangeAspect="1"/>
          </p:cNvPicPr>
          <p:nvPr/>
        </p:nvPicPr>
        <p:blipFill>
          <a:blip r:embed="rId9"/>
          <a:stretch>
            <a:fillRect/>
          </a:stretch>
        </p:blipFill>
        <p:spPr>
          <a:xfrm>
            <a:off x="11170203" y="4906730"/>
            <a:ext cx="913192" cy="641003"/>
          </a:xfrm>
          <a:prstGeom prst="rect">
            <a:avLst/>
          </a:prstGeom>
        </p:spPr>
      </p:pic>
      <p:pic>
        <p:nvPicPr>
          <p:cNvPr id="20" name="Picture 19" descr="Artificial Intelligence Concept. Circuit Board Background with AI Logo  Stock Vector - Illustration of board, digital: 175673615">
            <a:extLst>
              <a:ext uri="{FF2B5EF4-FFF2-40B4-BE49-F238E27FC236}">
                <a16:creationId xmlns:a16="http://schemas.microsoft.com/office/drawing/2014/main" id="{41F1F7F3-2625-01DC-B4BC-6C7DBAC8050A}"/>
              </a:ext>
            </a:extLst>
          </p:cNvPr>
          <p:cNvPicPr>
            <a:picLocks noChangeAspect="1"/>
          </p:cNvPicPr>
          <p:nvPr/>
        </p:nvPicPr>
        <p:blipFill>
          <a:blip r:embed="rId10"/>
          <a:stretch>
            <a:fillRect/>
          </a:stretch>
        </p:blipFill>
        <p:spPr>
          <a:xfrm>
            <a:off x="11304854" y="5814475"/>
            <a:ext cx="643890" cy="683895"/>
          </a:xfrm>
          <a:prstGeom prst="rect">
            <a:avLst/>
          </a:prstGeom>
        </p:spPr>
      </p:pic>
      <p:pic>
        <p:nvPicPr>
          <p:cNvPr id="21" name="Picture 20" descr="Keras Python, HD Png Download , Transparent Png Image - PNGitem">
            <a:extLst>
              <a:ext uri="{FF2B5EF4-FFF2-40B4-BE49-F238E27FC236}">
                <a16:creationId xmlns:a16="http://schemas.microsoft.com/office/drawing/2014/main" id="{0D15213D-D431-2309-D202-D4E704693E30}"/>
              </a:ext>
            </a:extLst>
          </p:cNvPr>
          <p:cNvPicPr>
            <a:picLocks noChangeAspect="1"/>
          </p:cNvPicPr>
          <p:nvPr/>
        </p:nvPicPr>
        <p:blipFill>
          <a:blip r:embed="rId11"/>
          <a:stretch>
            <a:fillRect/>
          </a:stretch>
        </p:blipFill>
        <p:spPr>
          <a:xfrm>
            <a:off x="6728294" y="6286176"/>
            <a:ext cx="678180" cy="377952"/>
          </a:xfrm>
          <a:prstGeom prst="rect">
            <a:avLst/>
          </a:prstGeom>
        </p:spPr>
      </p:pic>
      <p:pic>
        <p:nvPicPr>
          <p:cNvPr id="22" name="Picture 21" descr="File:Kotlin logo.svg - Wikipedia">
            <a:extLst>
              <a:ext uri="{FF2B5EF4-FFF2-40B4-BE49-F238E27FC236}">
                <a16:creationId xmlns:a16="http://schemas.microsoft.com/office/drawing/2014/main" id="{E77CC91D-290D-5537-5B5D-B0FDC73F4C70}"/>
              </a:ext>
            </a:extLst>
          </p:cNvPr>
          <p:cNvPicPr>
            <a:picLocks noChangeAspect="1"/>
          </p:cNvPicPr>
          <p:nvPr/>
        </p:nvPicPr>
        <p:blipFill>
          <a:blip r:embed="rId12"/>
          <a:stretch>
            <a:fillRect/>
          </a:stretch>
        </p:blipFill>
        <p:spPr>
          <a:xfrm>
            <a:off x="7900316" y="6318879"/>
            <a:ext cx="1287780" cy="291429"/>
          </a:xfrm>
          <a:prstGeom prst="rect">
            <a:avLst/>
          </a:prstGeom>
        </p:spPr>
      </p:pic>
      <p:pic>
        <p:nvPicPr>
          <p:cNvPr id="23" name="Picture 22" descr="File:NumPy logo 2020.svg - Wikipedia">
            <a:extLst>
              <a:ext uri="{FF2B5EF4-FFF2-40B4-BE49-F238E27FC236}">
                <a16:creationId xmlns:a16="http://schemas.microsoft.com/office/drawing/2014/main" id="{F875FD78-8A25-5370-ABBA-E8BB2DDFFBAF}"/>
              </a:ext>
            </a:extLst>
          </p:cNvPr>
          <p:cNvPicPr>
            <a:picLocks noChangeAspect="1"/>
          </p:cNvPicPr>
          <p:nvPr/>
        </p:nvPicPr>
        <p:blipFill>
          <a:blip r:embed="rId13"/>
          <a:stretch>
            <a:fillRect/>
          </a:stretch>
        </p:blipFill>
        <p:spPr>
          <a:xfrm>
            <a:off x="9609195" y="6148055"/>
            <a:ext cx="1379220" cy="617220"/>
          </a:xfrm>
          <a:prstGeom prst="rect">
            <a:avLst/>
          </a:prstGeom>
        </p:spPr>
      </p:pic>
      <p:pic>
        <p:nvPicPr>
          <p:cNvPr id="24" name="Picture 23" descr="A logo with text below&#10;&#10;Description automatically generated">
            <a:extLst>
              <a:ext uri="{FF2B5EF4-FFF2-40B4-BE49-F238E27FC236}">
                <a16:creationId xmlns:a16="http://schemas.microsoft.com/office/drawing/2014/main" id="{2FEAEC3B-2DB6-CC38-4B96-B75E4785E8C2}"/>
              </a:ext>
            </a:extLst>
          </p:cNvPr>
          <p:cNvPicPr>
            <a:picLocks noChangeAspect="1"/>
          </p:cNvPicPr>
          <p:nvPr/>
        </p:nvPicPr>
        <p:blipFill>
          <a:blip r:embed="rId14"/>
          <a:stretch>
            <a:fillRect/>
          </a:stretch>
        </p:blipFill>
        <p:spPr>
          <a:xfrm>
            <a:off x="6573775" y="4288283"/>
            <a:ext cx="792179" cy="686556"/>
          </a:xfrm>
          <a:prstGeom prst="rect">
            <a:avLst/>
          </a:prstGeom>
        </p:spPr>
      </p:pic>
      <p:pic>
        <p:nvPicPr>
          <p:cNvPr id="25" name="Picture 24" descr="A blue and white logo&#10;&#10;Description automatically generated">
            <a:extLst>
              <a:ext uri="{FF2B5EF4-FFF2-40B4-BE49-F238E27FC236}">
                <a16:creationId xmlns:a16="http://schemas.microsoft.com/office/drawing/2014/main" id="{2CF5CE51-D969-E2B1-C6D6-8743C69EFCD6}"/>
              </a:ext>
            </a:extLst>
          </p:cNvPr>
          <p:cNvPicPr>
            <a:picLocks noChangeAspect="1"/>
          </p:cNvPicPr>
          <p:nvPr/>
        </p:nvPicPr>
        <p:blipFill>
          <a:blip r:embed="rId15"/>
          <a:stretch>
            <a:fillRect/>
          </a:stretch>
        </p:blipFill>
        <p:spPr>
          <a:xfrm>
            <a:off x="9526980" y="4281111"/>
            <a:ext cx="712773" cy="559147"/>
          </a:xfrm>
          <a:prstGeom prst="rect">
            <a:avLst/>
          </a:prstGeom>
        </p:spPr>
      </p:pic>
      <p:pic>
        <p:nvPicPr>
          <p:cNvPr id="26" name="Picture 25">
            <a:extLst>
              <a:ext uri="{FF2B5EF4-FFF2-40B4-BE49-F238E27FC236}">
                <a16:creationId xmlns:a16="http://schemas.microsoft.com/office/drawing/2014/main" id="{7BE96B3E-8B54-A5AD-9D38-82662CF2D623}"/>
              </a:ext>
            </a:extLst>
          </p:cNvPr>
          <p:cNvPicPr>
            <a:picLocks noChangeAspect="1"/>
          </p:cNvPicPr>
          <p:nvPr/>
        </p:nvPicPr>
        <p:blipFill>
          <a:blip r:embed="rId16"/>
          <a:stretch>
            <a:fillRect/>
          </a:stretch>
        </p:blipFill>
        <p:spPr>
          <a:xfrm>
            <a:off x="7445343" y="4322401"/>
            <a:ext cx="581875" cy="581875"/>
          </a:xfrm>
          <a:prstGeom prst="rect">
            <a:avLst/>
          </a:prstGeom>
        </p:spPr>
      </p:pic>
      <p:pic>
        <p:nvPicPr>
          <p:cNvPr id="27" name="Picture 26" descr="A logo of a python&#10;&#10;Description automatically generated">
            <a:extLst>
              <a:ext uri="{FF2B5EF4-FFF2-40B4-BE49-F238E27FC236}">
                <a16:creationId xmlns:a16="http://schemas.microsoft.com/office/drawing/2014/main" id="{9676D2D7-CCD6-89D5-B5B6-6D58EE71FE54}"/>
              </a:ext>
            </a:extLst>
          </p:cNvPr>
          <p:cNvPicPr>
            <a:picLocks noChangeAspect="1"/>
          </p:cNvPicPr>
          <p:nvPr/>
        </p:nvPicPr>
        <p:blipFill>
          <a:blip r:embed="rId17"/>
          <a:stretch>
            <a:fillRect/>
          </a:stretch>
        </p:blipFill>
        <p:spPr>
          <a:xfrm>
            <a:off x="8886907" y="4536687"/>
            <a:ext cx="684575" cy="655622"/>
          </a:xfrm>
          <a:prstGeom prst="rect">
            <a:avLst/>
          </a:prstGeom>
        </p:spPr>
      </p:pic>
      <p:pic>
        <p:nvPicPr>
          <p:cNvPr id="28" name="Picture 27" descr="A blue and white logo&#10;&#10;Description automatically generated">
            <a:extLst>
              <a:ext uri="{FF2B5EF4-FFF2-40B4-BE49-F238E27FC236}">
                <a16:creationId xmlns:a16="http://schemas.microsoft.com/office/drawing/2014/main" id="{1C27B507-6B74-A9FF-35EE-CD2200971F4A}"/>
              </a:ext>
            </a:extLst>
          </p:cNvPr>
          <p:cNvPicPr>
            <a:picLocks noChangeAspect="1"/>
          </p:cNvPicPr>
          <p:nvPr/>
        </p:nvPicPr>
        <p:blipFill>
          <a:blip r:embed="rId18"/>
          <a:stretch>
            <a:fillRect/>
          </a:stretch>
        </p:blipFill>
        <p:spPr>
          <a:xfrm>
            <a:off x="9552913" y="4928479"/>
            <a:ext cx="686840" cy="635253"/>
          </a:xfrm>
          <a:prstGeom prst="rect">
            <a:avLst/>
          </a:prstGeom>
        </p:spPr>
      </p:pic>
      <p:pic>
        <p:nvPicPr>
          <p:cNvPr id="29" name="Picture 28" descr="A purple square with white text&#10;&#10;Description automatically generated">
            <a:extLst>
              <a:ext uri="{FF2B5EF4-FFF2-40B4-BE49-F238E27FC236}">
                <a16:creationId xmlns:a16="http://schemas.microsoft.com/office/drawing/2014/main" id="{8964EBB5-8528-1351-474E-1464B90084CA}"/>
              </a:ext>
            </a:extLst>
          </p:cNvPr>
          <p:cNvPicPr>
            <a:picLocks noChangeAspect="1"/>
          </p:cNvPicPr>
          <p:nvPr/>
        </p:nvPicPr>
        <p:blipFill>
          <a:blip r:embed="rId19"/>
          <a:stretch>
            <a:fillRect/>
          </a:stretch>
        </p:blipFill>
        <p:spPr>
          <a:xfrm>
            <a:off x="6713780" y="5543662"/>
            <a:ext cx="707208" cy="621578"/>
          </a:xfrm>
          <a:prstGeom prst="rect">
            <a:avLst/>
          </a:prstGeom>
        </p:spPr>
      </p:pic>
      <p:pic>
        <p:nvPicPr>
          <p:cNvPr id="30" name="Picture 29" descr="A logo of a wordpress company&#10;&#10;Description automatically generated">
            <a:extLst>
              <a:ext uri="{FF2B5EF4-FFF2-40B4-BE49-F238E27FC236}">
                <a16:creationId xmlns:a16="http://schemas.microsoft.com/office/drawing/2014/main" id="{B66DB359-141C-3C83-E320-D2775347E8C4}"/>
              </a:ext>
            </a:extLst>
          </p:cNvPr>
          <p:cNvPicPr>
            <a:picLocks noChangeAspect="1"/>
          </p:cNvPicPr>
          <p:nvPr/>
        </p:nvPicPr>
        <p:blipFill>
          <a:blip r:embed="rId20"/>
          <a:stretch>
            <a:fillRect/>
          </a:stretch>
        </p:blipFill>
        <p:spPr>
          <a:xfrm>
            <a:off x="7659256" y="5544896"/>
            <a:ext cx="872151" cy="495044"/>
          </a:xfrm>
          <a:prstGeom prst="rect">
            <a:avLst/>
          </a:prstGeom>
        </p:spPr>
      </p:pic>
      <p:pic>
        <p:nvPicPr>
          <p:cNvPr id="31" name="Picture 30" descr="A green and black logo&#10;&#10;Description automatically generated">
            <a:extLst>
              <a:ext uri="{FF2B5EF4-FFF2-40B4-BE49-F238E27FC236}">
                <a16:creationId xmlns:a16="http://schemas.microsoft.com/office/drawing/2014/main" id="{D651BC64-0018-9EE3-E8CE-EFA8AC2E00E1}"/>
              </a:ext>
            </a:extLst>
          </p:cNvPr>
          <p:cNvPicPr>
            <a:picLocks noChangeAspect="1"/>
          </p:cNvPicPr>
          <p:nvPr/>
        </p:nvPicPr>
        <p:blipFill>
          <a:blip r:embed="rId21"/>
          <a:stretch>
            <a:fillRect/>
          </a:stretch>
        </p:blipFill>
        <p:spPr>
          <a:xfrm>
            <a:off x="8646169" y="5411612"/>
            <a:ext cx="832113" cy="613522"/>
          </a:xfrm>
          <a:prstGeom prst="rect">
            <a:avLst/>
          </a:prstGeom>
        </p:spPr>
      </p:pic>
      <p:pic>
        <p:nvPicPr>
          <p:cNvPr id="32" name="Picture 31" descr="A logo of a company&#10;&#10;Description automatically generated">
            <a:extLst>
              <a:ext uri="{FF2B5EF4-FFF2-40B4-BE49-F238E27FC236}">
                <a16:creationId xmlns:a16="http://schemas.microsoft.com/office/drawing/2014/main" id="{7C5CB0A1-6466-8F4D-C333-6FCFDE92F61D}"/>
              </a:ext>
            </a:extLst>
          </p:cNvPr>
          <p:cNvPicPr>
            <a:picLocks noChangeAspect="1"/>
          </p:cNvPicPr>
          <p:nvPr/>
        </p:nvPicPr>
        <p:blipFill>
          <a:blip r:embed="rId22"/>
          <a:stretch>
            <a:fillRect/>
          </a:stretch>
        </p:blipFill>
        <p:spPr>
          <a:xfrm>
            <a:off x="11134939" y="4043702"/>
            <a:ext cx="989894" cy="860574"/>
          </a:xfrm>
          <a:prstGeom prst="rect">
            <a:avLst/>
          </a:prstGeom>
        </p:spPr>
      </p:pic>
      <p:pic>
        <p:nvPicPr>
          <p:cNvPr id="40" name="Picture 39">
            <a:extLst>
              <a:ext uri="{FF2B5EF4-FFF2-40B4-BE49-F238E27FC236}">
                <a16:creationId xmlns:a16="http://schemas.microsoft.com/office/drawing/2014/main" id="{0D7596AB-F83F-1E7A-8EA9-D6C640084A1F}"/>
              </a:ext>
            </a:extLst>
          </p:cNvPr>
          <p:cNvPicPr>
            <a:picLocks noChangeAspect="1"/>
          </p:cNvPicPr>
          <p:nvPr/>
        </p:nvPicPr>
        <p:blipFill>
          <a:blip r:embed="rId23"/>
          <a:stretch>
            <a:fillRect/>
          </a:stretch>
        </p:blipFill>
        <p:spPr>
          <a:xfrm>
            <a:off x="6505416" y="72936"/>
            <a:ext cx="5682688" cy="3880621"/>
          </a:xfrm>
          <a:prstGeom prst="rect">
            <a:avLst/>
          </a:prstGeom>
        </p:spPr>
      </p:pic>
      <p:sp>
        <p:nvSpPr>
          <p:cNvPr id="11" name="Google Shape;229;p3">
            <a:extLst>
              <a:ext uri="{FF2B5EF4-FFF2-40B4-BE49-F238E27FC236}">
                <a16:creationId xmlns:a16="http://schemas.microsoft.com/office/drawing/2014/main" id="{B8EB5B20-1C13-CA9E-136D-DD06C44723C2}"/>
              </a:ext>
            </a:extLst>
          </p:cNvPr>
          <p:cNvSpPr txBox="1">
            <a:spLocks noGrp="1"/>
          </p:cNvSpPr>
          <p:nvPr>
            <p:ph type="body" idx="1"/>
          </p:nvPr>
        </p:nvSpPr>
        <p:spPr>
          <a:xfrm>
            <a:off x="301646" y="2037029"/>
            <a:ext cx="6203770" cy="4748035"/>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indent="-285750" algn="just">
              <a:spcBef>
                <a:spcPts val="0"/>
              </a:spcBef>
              <a:buFont typeface="Wingdings"/>
              <a:buChar char="Ø"/>
            </a:pPr>
            <a:r>
              <a:rPr lang="en-US" sz="1400" dirty="0">
                <a:solidFill>
                  <a:schemeClr val="tx1"/>
                </a:solidFill>
                <a:latin typeface="+mj-lt"/>
                <a:ea typeface="Franklin Gothic"/>
                <a:cs typeface="Franklin Gothic"/>
              </a:rPr>
              <a:t>Users can access Ayurvedic knowledge via </a:t>
            </a:r>
            <a:r>
              <a:rPr lang="en-US" sz="1400" b="1" dirty="0">
                <a:solidFill>
                  <a:schemeClr val="tx1"/>
                </a:solidFill>
                <a:latin typeface="+mj-lt"/>
                <a:ea typeface="Franklin Gothic"/>
                <a:cs typeface="Franklin Gothic"/>
              </a:rPr>
              <a:t>Sushruta</a:t>
            </a:r>
            <a:r>
              <a:rPr lang="en-US" sz="1400" dirty="0">
                <a:solidFill>
                  <a:schemeClr val="tx1"/>
                </a:solidFill>
                <a:latin typeface="+mj-lt"/>
                <a:ea typeface="Franklin Gothic"/>
                <a:cs typeface="Franklin Gothic"/>
              </a:rPr>
              <a:t> </a:t>
            </a:r>
            <a:r>
              <a:rPr lang="en-US" sz="1400" b="1" dirty="0">
                <a:solidFill>
                  <a:schemeClr val="tx1"/>
                </a:solidFill>
                <a:latin typeface="+mj-lt"/>
                <a:ea typeface="Franklin Gothic"/>
                <a:cs typeface="Franklin Gothic"/>
              </a:rPr>
              <a:t>chat-bot</a:t>
            </a:r>
            <a:r>
              <a:rPr lang="en-US" sz="1400" dirty="0">
                <a:solidFill>
                  <a:schemeClr val="tx1"/>
                </a:solidFill>
                <a:latin typeface="+mj-lt"/>
                <a:ea typeface="Franklin Gothic"/>
                <a:cs typeface="Franklin Gothic"/>
              </a:rPr>
              <a:t>, which suggests </a:t>
            </a:r>
            <a:r>
              <a:rPr lang="en-US" sz="1400" b="1" dirty="0">
                <a:solidFill>
                  <a:schemeClr val="tx1"/>
                </a:solidFill>
                <a:latin typeface="+mj-lt"/>
                <a:ea typeface="Franklin Gothic"/>
                <a:cs typeface="Franklin Gothic"/>
              </a:rPr>
              <a:t>AI/ML</a:t>
            </a:r>
            <a:r>
              <a:rPr lang="en-US" sz="1400" dirty="0">
                <a:solidFill>
                  <a:schemeClr val="tx1"/>
                </a:solidFill>
                <a:latin typeface="+mj-lt"/>
                <a:ea typeface="Franklin Gothic"/>
                <a:cs typeface="Franklin Gothic"/>
              </a:rPr>
              <a:t>-driven </a:t>
            </a:r>
            <a:r>
              <a:rPr lang="en-US" sz="1400" b="1" dirty="0">
                <a:solidFill>
                  <a:schemeClr val="tx1"/>
                </a:solidFill>
                <a:latin typeface="+mj-lt"/>
                <a:ea typeface="Franklin Gothic"/>
                <a:cs typeface="Franklin Gothic"/>
              </a:rPr>
              <a:t>drug recommendations </a:t>
            </a:r>
            <a:r>
              <a:rPr lang="en-US" sz="1400" dirty="0">
                <a:solidFill>
                  <a:schemeClr val="tx1"/>
                </a:solidFill>
                <a:latin typeface="+mj-lt"/>
                <a:ea typeface="Franklin Gothic"/>
                <a:cs typeface="Franklin Gothic"/>
              </a:rPr>
              <a:t>and its f</a:t>
            </a:r>
            <a:r>
              <a:rPr lang="en-US" sz="1400" b="1" dirty="0">
                <a:solidFill>
                  <a:schemeClr val="tx1"/>
                </a:solidFill>
                <a:latin typeface="+mj-lt"/>
                <a:ea typeface="Franklin Gothic"/>
                <a:cs typeface="Franklin Gothic"/>
              </a:rPr>
              <a:t>ormulations</a:t>
            </a:r>
            <a:r>
              <a:rPr lang="en-US" sz="1400" dirty="0">
                <a:solidFill>
                  <a:schemeClr val="tx1"/>
                </a:solidFill>
                <a:latin typeface="+mj-lt"/>
                <a:ea typeface="Franklin Gothic"/>
                <a:cs typeface="Franklin Gothic"/>
              </a:rPr>
              <a:t> based on symptoms using a vast </a:t>
            </a:r>
            <a:r>
              <a:rPr lang="en-US" sz="1400" b="1" dirty="0">
                <a:solidFill>
                  <a:schemeClr val="tx1"/>
                </a:solidFill>
                <a:latin typeface="+mj-lt"/>
                <a:ea typeface="Franklin Gothic"/>
                <a:cs typeface="Franklin Gothic"/>
              </a:rPr>
              <a:t>Ayurvedic database</a:t>
            </a:r>
            <a:r>
              <a:rPr lang="en-US" sz="1400" dirty="0">
                <a:solidFill>
                  <a:schemeClr val="tx1"/>
                </a:solidFill>
                <a:latin typeface="+mj-lt"/>
                <a:ea typeface="Franklin Gothic"/>
                <a:cs typeface="Franklin Gothic"/>
              </a:rPr>
              <a:t>.</a:t>
            </a:r>
          </a:p>
          <a:p>
            <a:pPr marL="285750" indent="-285750" algn="just">
              <a:spcBef>
                <a:spcPts val="0"/>
              </a:spcBef>
              <a:buFont typeface="Wingdings"/>
              <a:buChar char="Ø"/>
            </a:pPr>
            <a:endParaRPr lang="en-US" sz="1400" dirty="0">
              <a:solidFill>
                <a:schemeClr val="tx1"/>
              </a:solidFill>
              <a:latin typeface="+mj-lt"/>
              <a:ea typeface="Franklin Gothic"/>
              <a:cs typeface="Franklin Gothic"/>
            </a:endParaRPr>
          </a:p>
          <a:p>
            <a:pPr marL="285750" indent="-285750" algn="just">
              <a:spcBef>
                <a:spcPts val="0"/>
              </a:spcBef>
              <a:buFont typeface="Wingdings"/>
              <a:buChar char="Ø"/>
            </a:pPr>
            <a:r>
              <a:rPr lang="en-US" sz="1400" dirty="0">
                <a:solidFill>
                  <a:schemeClr val="tx1"/>
                </a:solidFill>
                <a:latin typeface="+mj-lt"/>
                <a:ea typeface="Franklin Gothic"/>
                <a:cs typeface="Franklin Gothic"/>
              </a:rPr>
              <a:t>Can maintain complete </a:t>
            </a:r>
            <a:r>
              <a:rPr lang="en-US" sz="1400" b="1" dirty="0">
                <a:solidFill>
                  <a:schemeClr val="tx1"/>
                </a:solidFill>
                <a:latin typeface="+mj-lt"/>
                <a:ea typeface="Franklin Gothic"/>
                <a:cs typeface="Franklin Gothic"/>
              </a:rPr>
              <a:t>data control</a:t>
            </a:r>
            <a:r>
              <a:rPr lang="en-US" sz="1400" dirty="0">
                <a:solidFill>
                  <a:schemeClr val="tx1"/>
                </a:solidFill>
                <a:latin typeface="+mj-lt"/>
                <a:ea typeface="Franklin Gothic"/>
                <a:cs typeface="Franklin Gothic"/>
              </a:rPr>
              <a:t>, ensuring </a:t>
            </a:r>
            <a:r>
              <a:rPr lang="en-US" sz="1400" b="1" dirty="0">
                <a:solidFill>
                  <a:schemeClr val="tx1"/>
                </a:solidFill>
                <a:latin typeface="+mj-lt"/>
                <a:ea typeface="Franklin Gothic"/>
                <a:cs typeface="Franklin Gothic"/>
              </a:rPr>
              <a:t>ethical</a:t>
            </a:r>
            <a:r>
              <a:rPr lang="en-US" sz="1400" dirty="0">
                <a:solidFill>
                  <a:schemeClr val="tx1"/>
                </a:solidFill>
                <a:latin typeface="+mj-lt"/>
                <a:ea typeface="Franklin Gothic"/>
                <a:cs typeface="Franklin Gothic"/>
              </a:rPr>
              <a:t> and </a:t>
            </a:r>
            <a:r>
              <a:rPr lang="en-US" sz="1400" b="1" dirty="0">
                <a:solidFill>
                  <a:schemeClr val="tx1"/>
                </a:solidFill>
                <a:latin typeface="+mj-lt"/>
                <a:ea typeface="Franklin Gothic"/>
                <a:cs typeface="Franklin Gothic"/>
              </a:rPr>
              <a:t>quality standards </a:t>
            </a:r>
            <a:r>
              <a:rPr lang="en-US" sz="1400" dirty="0">
                <a:solidFill>
                  <a:schemeClr val="tx1"/>
                </a:solidFill>
                <a:latin typeface="+mj-lt"/>
                <a:ea typeface="Franklin Gothic"/>
                <a:cs typeface="Franklin Gothic"/>
              </a:rPr>
              <a:t>along with </a:t>
            </a:r>
            <a:r>
              <a:rPr lang="en-US" sz="1400" b="1" dirty="0">
                <a:solidFill>
                  <a:schemeClr val="tx1"/>
                </a:solidFill>
                <a:latin typeface="+mj-lt"/>
                <a:ea typeface="Franklin Gothic"/>
                <a:cs typeface="Franklin Gothic"/>
              </a:rPr>
              <a:t>accuracy</a:t>
            </a:r>
            <a:r>
              <a:rPr lang="en-US" sz="1400" dirty="0">
                <a:solidFill>
                  <a:schemeClr val="tx1"/>
                </a:solidFill>
                <a:latin typeface="+mj-lt"/>
                <a:ea typeface="Franklin Gothic"/>
                <a:cs typeface="Franklin Gothic"/>
              </a:rPr>
              <a:t> for chat-bot  provided information.</a:t>
            </a:r>
          </a:p>
          <a:p>
            <a:pPr marL="285750" indent="-285750" algn="just">
              <a:spcBef>
                <a:spcPts val="0"/>
              </a:spcBef>
              <a:buFont typeface="Wingdings"/>
              <a:buChar char="Ø"/>
            </a:pPr>
            <a:endParaRPr lang="en-US" sz="1400" dirty="0">
              <a:solidFill>
                <a:schemeClr val="tx1"/>
              </a:solidFill>
              <a:latin typeface="+mj-lt"/>
              <a:ea typeface="Franklin Gothic"/>
              <a:cs typeface="Franklin Gothic"/>
            </a:endParaRPr>
          </a:p>
          <a:p>
            <a:pPr marL="285750" indent="-285750" algn="just">
              <a:spcBef>
                <a:spcPts val="0"/>
              </a:spcBef>
              <a:buFont typeface="Wingdings"/>
              <a:buChar char="Ø"/>
            </a:pPr>
            <a:r>
              <a:rPr lang="en-US" sz="1400" dirty="0">
                <a:solidFill>
                  <a:schemeClr val="tx1"/>
                </a:solidFill>
                <a:latin typeface="+mj-lt"/>
                <a:ea typeface="Franklin Gothic"/>
                <a:cs typeface="Franklin Gothic"/>
              </a:rPr>
              <a:t>The website and chatbot has </a:t>
            </a:r>
            <a:r>
              <a:rPr lang="en-US" sz="1400" b="1" dirty="0">
                <a:solidFill>
                  <a:schemeClr val="tx1"/>
                </a:solidFill>
                <a:latin typeface="+mj-lt"/>
                <a:ea typeface="Franklin Gothic"/>
                <a:cs typeface="Franklin Gothic"/>
              </a:rPr>
              <a:t>multilingual support </a:t>
            </a:r>
            <a:r>
              <a:rPr lang="en-US" sz="1400" dirty="0">
                <a:solidFill>
                  <a:schemeClr val="tx1"/>
                </a:solidFill>
                <a:latin typeface="+mj-lt"/>
                <a:ea typeface="Franklin Gothic"/>
                <a:cs typeface="Franklin Gothic"/>
              </a:rPr>
              <a:t>and </a:t>
            </a:r>
            <a:r>
              <a:rPr lang="en-US" sz="1400" b="1" dirty="0">
                <a:solidFill>
                  <a:schemeClr val="tx1"/>
                </a:solidFill>
                <a:latin typeface="+mj-lt"/>
                <a:ea typeface="Franklin Gothic"/>
                <a:cs typeface="Franklin Gothic"/>
              </a:rPr>
              <a:t>speech input </a:t>
            </a:r>
            <a:r>
              <a:rPr lang="en-US" sz="1400" dirty="0">
                <a:solidFill>
                  <a:schemeClr val="tx1"/>
                </a:solidFill>
                <a:latin typeface="+mj-lt"/>
                <a:ea typeface="Franklin Gothic"/>
                <a:cs typeface="Franklin Gothic"/>
              </a:rPr>
              <a:t>for user-preferred languages.</a:t>
            </a:r>
          </a:p>
          <a:p>
            <a:pPr marL="285750" indent="-285750" algn="just">
              <a:spcBef>
                <a:spcPts val="0"/>
              </a:spcBef>
              <a:buFont typeface="Wingdings"/>
              <a:buChar char="Ø"/>
            </a:pPr>
            <a:endParaRPr lang="en-US" sz="1400" dirty="0">
              <a:solidFill>
                <a:schemeClr val="tx1"/>
              </a:solidFill>
              <a:latin typeface="+mj-lt"/>
              <a:ea typeface="Franklin Gothic"/>
              <a:cs typeface="Franklin Gothic"/>
            </a:endParaRPr>
          </a:p>
          <a:p>
            <a:pPr marL="285750" indent="-285750" algn="just">
              <a:spcBef>
                <a:spcPts val="0"/>
              </a:spcBef>
              <a:buFont typeface="Wingdings"/>
              <a:buChar char="Ø"/>
            </a:pPr>
            <a:r>
              <a:rPr lang="en-US" sz="1400" dirty="0">
                <a:solidFill>
                  <a:schemeClr val="tx1"/>
                </a:solidFill>
                <a:latin typeface="+mj-lt"/>
                <a:ea typeface="Franklin Gothic"/>
                <a:cs typeface="Franklin Gothic"/>
              </a:rPr>
              <a:t>Integration with the </a:t>
            </a:r>
            <a:r>
              <a:rPr lang="en-US" sz="1400" b="1" dirty="0">
                <a:solidFill>
                  <a:schemeClr val="tx1"/>
                </a:solidFill>
                <a:latin typeface="+mj-lt"/>
                <a:ea typeface="Franklin Gothic"/>
                <a:cs typeface="Franklin Gothic"/>
              </a:rPr>
              <a:t>DevRishi website</a:t>
            </a:r>
            <a:r>
              <a:rPr lang="en-US" sz="1400" dirty="0">
                <a:solidFill>
                  <a:schemeClr val="tx1"/>
                </a:solidFill>
                <a:latin typeface="+mj-lt"/>
                <a:ea typeface="Franklin Gothic"/>
                <a:cs typeface="Franklin Gothic"/>
              </a:rPr>
              <a:t>, offering comprehensive Ayurvedic medicine information divided into </a:t>
            </a:r>
            <a:r>
              <a:rPr lang="en-US" sz="1400" b="1" dirty="0">
                <a:solidFill>
                  <a:schemeClr val="tx1"/>
                </a:solidFill>
                <a:latin typeface="+mj-lt"/>
                <a:ea typeface="Franklin Gothic"/>
                <a:cs typeface="Franklin Gothic"/>
              </a:rPr>
              <a:t>sections </a:t>
            </a:r>
            <a:r>
              <a:rPr lang="en-US" sz="1400" dirty="0">
                <a:solidFill>
                  <a:schemeClr val="tx1"/>
                </a:solidFill>
                <a:latin typeface="+mj-lt"/>
                <a:ea typeface="Franklin Gothic"/>
                <a:cs typeface="Franklin Gothic"/>
              </a:rPr>
              <a:t>and </a:t>
            </a:r>
            <a:r>
              <a:rPr lang="en-US" sz="1400" b="1" dirty="0">
                <a:solidFill>
                  <a:schemeClr val="tx1"/>
                </a:solidFill>
                <a:latin typeface="+mj-lt"/>
                <a:ea typeface="Franklin Gothic"/>
                <a:cs typeface="Franklin Gothic"/>
              </a:rPr>
              <a:t>sub-sections</a:t>
            </a:r>
            <a:r>
              <a:rPr lang="en-US" sz="1400" dirty="0">
                <a:solidFill>
                  <a:schemeClr val="tx1"/>
                </a:solidFill>
                <a:latin typeface="+mj-lt"/>
                <a:ea typeface="Franklin Gothic"/>
                <a:cs typeface="Franklin Gothic"/>
              </a:rPr>
              <a:t>.</a:t>
            </a:r>
          </a:p>
          <a:p>
            <a:pPr marL="285750" indent="-285750" algn="just">
              <a:spcBef>
                <a:spcPts val="0"/>
              </a:spcBef>
              <a:buFont typeface="Wingdings"/>
              <a:buChar char="Ø"/>
            </a:pPr>
            <a:endParaRPr lang="en-US" sz="1400" dirty="0">
              <a:solidFill>
                <a:schemeClr val="tx1"/>
              </a:solidFill>
              <a:latin typeface="+mj-lt"/>
              <a:ea typeface="Franklin Gothic"/>
              <a:cs typeface="Franklin Gothic"/>
            </a:endParaRPr>
          </a:p>
          <a:p>
            <a:pPr marL="285750" indent="-285750" algn="just">
              <a:spcBef>
                <a:spcPts val="0"/>
              </a:spcBef>
              <a:buFont typeface="Wingdings"/>
              <a:buChar char="Ø"/>
            </a:pPr>
            <a:r>
              <a:rPr lang="en-US" sz="1400" dirty="0">
                <a:solidFill>
                  <a:schemeClr val="tx1"/>
                </a:solidFill>
                <a:latin typeface="+mj-lt"/>
              </a:rPr>
              <a:t>A </a:t>
            </a:r>
            <a:r>
              <a:rPr lang="en-US" sz="1400" b="1" dirty="0">
                <a:solidFill>
                  <a:schemeClr val="tx1"/>
                </a:solidFill>
                <a:latin typeface="+mj-lt"/>
              </a:rPr>
              <a:t>contribution page</a:t>
            </a:r>
            <a:r>
              <a:rPr lang="en-US" sz="1400" dirty="0">
                <a:solidFill>
                  <a:schemeClr val="tx1"/>
                </a:solidFill>
                <a:latin typeface="+mj-lt"/>
              </a:rPr>
              <a:t> for students and doctors to share domain-specific knowledge. Important </a:t>
            </a:r>
            <a:r>
              <a:rPr lang="en-US" sz="1400" b="1" dirty="0">
                <a:solidFill>
                  <a:schemeClr val="tx1"/>
                </a:solidFill>
                <a:latin typeface="+mj-lt"/>
              </a:rPr>
              <a:t>E-books</a:t>
            </a:r>
            <a:r>
              <a:rPr lang="en-US" sz="1400" dirty="0">
                <a:solidFill>
                  <a:schemeClr val="tx1"/>
                </a:solidFill>
                <a:latin typeface="+mj-lt"/>
              </a:rPr>
              <a:t>, </a:t>
            </a:r>
            <a:r>
              <a:rPr lang="en-US" sz="1400" b="1" dirty="0">
                <a:solidFill>
                  <a:schemeClr val="tx1"/>
                </a:solidFill>
                <a:latin typeface="+mj-lt"/>
              </a:rPr>
              <a:t>PDFs</a:t>
            </a:r>
            <a:r>
              <a:rPr lang="en-US" sz="1400" dirty="0">
                <a:solidFill>
                  <a:schemeClr val="tx1"/>
                </a:solidFill>
                <a:latin typeface="+mj-lt"/>
              </a:rPr>
              <a:t>, and </a:t>
            </a:r>
            <a:r>
              <a:rPr lang="en-US" sz="1400" b="1" dirty="0">
                <a:solidFill>
                  <a:schemeClr val="tx1"/>
                </a:solidFill>
                <a:latin typeface="+mj-lt"/>
              </a:rPr>
              <a:t>online tutorials </a:t>
            </a:r>
            <a:r>
              <a:rPr lang="en-US" sz="1400" dirty="0">
                <a:solidFill>
                  <a:schemeClr val="tx1"/>
                </a:solidFill>
                <a:latin typeface="+mj-lt"/>
              </a:rPr>
              <a:t>will be made available on the website.</a:t>
            </a:r>
          </a:p>
          <a:p>
            <a:pPr marL="0" indent="0" algn="just">
              <a:spcBef>
                <a:spcPts val="0"/>
              </a:spcBef>
            </a:pPr>
            <a:endParaRPr lang="en-US" sz="1400" dirty="0">
              <a:solidFill>
                <a:schemeClr val="tx1"/>
              </a:solidFill>
              <a:latin typeface="+mj-lt"/>
            </a:endParaRPr>
          </a:p>
          <a:p>
            <a:pPr marL="285750" indent="-285750" algn="just">
              <a:spcBef>
                <a:spcPts val="0"/>
              </a:spcBef>
              <a:buFont typeface="Wingdings"/>
              <a:buChar char="Ø"/>
            </a:pPr>
            <a:r>
              <a:rPr lang="en-US" sz="1400" dirty="0">
                <a:solidFill>
                  <a:schemeClr val="tx1"/>
                </a:solidFill>
                <a:latin typeface="+mj-lt"/>
              </a:rPr>
              <a:t>Future </a:t>
            </a:r>
            <a:r>
              <a:rPr lang="en-US" sz="1400" b="1" dirty="0">
                <a:solidFill>
                  <a:schemeClr val="tx1"/>
                </a:solidFill>
                <a:latin typeface="+mj-lt"/>
              </a:rPr>
              <a:t>integration</a:t>
            </a:r>
            <a:r>
              <a:rPr lang="en-US" sz="1400" dirty="0">
                <a:solidFill>
                  <a:schemeClr val="tx1"/>
                </a:solidFill>
                <a:latin typeface="+mj-lt"/>
              </a:rPr>
              <a:t> of </a:t>
            </a:r>
            <a:r>
              <a:rPr lang="en-US" sz="1400" b="1" dirty="0">
                <a:solidFill>
                  <a:schemeClr val="tx1"/>
                </a:solidFill>
                <a:latin typeface="+mj-lt"/>
              </a:rPr>
              <a:t>Augmented Reality(AR) </a:t>
            </a:r>
            <a:r>
              <a:rPr lang="en-US" sz="1400" dirty="0">
                <a:solidFill>
                  <a:schemeClr val="tx1"/>
                </a:solidFill>
                <a:latin typeface="+mj-lt"/>
              </a:rPr>
              <a:t>and </a:t>
            </a:r>
            <a:r>
              <a:rPr lang="en-US" sz="1400" b="1" dirty="0">
                <a:solidFill>
                  <a:schemeClr val="tx1"/>
                </a:solidFill>
                <a:latin typeface="+mj-lt"/>
              </a:rPr>
              <a:t>Virtual Reality(VR) </a:t>
            </a:r>
            <a:r>
              <a:rPr lang="en-US" sz="1400" dirty="0">
                <a:solidFill>
                  <a:schemeClr val="tx1"/>
                </a:solidFill>
                <a:latin typeface="+mj-lt"/>
              </a:rPr>
              <a:t>for interaction of Ayurvedic practitioners with Sushruta chatbot.</a:t>
            </a:r>
          </a:p>
          <a:p>
            <a:pPr marL="285750" indent="-285750" algn="just">
              <a:spcBef>
                <a:spcPts val="0"/>
              </a:spcBef>
              <a:buFont typeface="Wingdings"/>
              <a:buChar char="Ø"/>
            </a:pPr>
            <a:endParaRPr lang="en-US" sz="1400" dirty="0">
              <a:solidFill>
                <a:schemeClr val="tx1"/>
              </a:solidFill>
              <a:latin typeface="+mj-lt"/>
            </a:endParaRPr>
          </a:p>
          <a:p>
            <a:pPr marL="285750" indent="-285750" algn="just">
              <a:spcBef>
                <a:spcPts val="0"/>
              </a:spcBef>
              <a:buFont typeface="Wingdings"/>
              <a:buChar char="Ø"/>
            </a:pPr>
            <a:r>
              <a:rPr lang="en-US" sz="1400" dirty="0">
                <a:solidFill>
                  <a:schemeClr val="tx1"/>
                </a:solidFill>
                <a:latin typeface="+mj-lt"/>
              </a:rPr>
              <a:t>Website includes </a:t>
            </a:r>
            <a:r>
              <a:rPr lang="en-US" sz="1400" b="1" dirty="0">
                <a:solidFill>
                  <a:schemeClr val="tx1"/>
                </a:solidFill>
                <a:latin typeface="+mj-lt"/>
              </a:rPr>
              <a:t>Discussion Forums </a:t>
            </a:r>
            <a:r>
              <a:rPr lang="en-US" sz="1400" dirty="0">
                <a:solidFill>
                  <a:schemeClr val="tx1"/>
                </a:solidFill>
                <a:latin typeface="+mj-lt"/>
              </a:rPr>
              <a:t>for </a:t>
            </a:r>
            <a:r>
              <a:rPr lang="en-US" sz="1400" b="1" dirty="0">
                <a:solidFill>
                  <a:schemeClr val="tx1"/>
                </a:solidFill>
                <a:latin typeface="+mj-lt"/>
              </a:rPr>
              <a:t>community interaction </a:t>
            </a:r>
            <a:r>
              <a:rPr lang="en-US" sz="1400" dirty="0">
                <a:solidFill>
                  <a:schemeClr val="tx1"/>
                </a:solidFill>
                <a:latin typeface="+mj-lt"/>
              </a:rPr>
              <a:t>of like minded individuals.</a:t>
            </a:r>
          </a:p>
          <a:p>
            <a:pPr marL="0" indent="0">
              <a:spcBef>
                <a:spcPts val="0"/>
              </a:spcBef>
            </a:pPr>
            <a:endParaRPr lang="en-US" sz="1400" dirty="0">
              <a:latin typeface="+mj-lt"/>
            </a:endParaRPr>
          </a:p>
          <a:p>
            <a:pPr marL="285750" indent="-285750">
              <a:spcBef>
                <a:spcPts val="0"/>
              </a:spcBef>
              <a:buFont typeface="Noto Sans Symbols"/>
              <a:buChar char="⮚"/>
            </a:pPr>
            <a:endParaRPr lang="en-US" sz="1300" dirty="0">
              <a:solidFill>
                <a:schemeClr val="tx1"/>
              </a:solidFill>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329533" y="547721"/>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28" name="Google Shape;228;p3"/>
          <p:cNvSpPr txBox="1">
            <a:spLocks noGrp="1"/>
          </p:cNvSpPr>
          <p:nvPr>
            <p:ph type="body" idx="2"/>
          </p:nvPr>
        </p:nvSpPr>
        <p:spPr>
          <a:xfrm>
            <a:off x="329533" y="148107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dirty="0"/>
              <a:t>Describe your Use Cases here</a:t>
            </a:r>
            <a:endParaRPr dirty="0"/>
          </a:p>
        </p:txBody>
      </p:sp>
      <p:sp>
        <p:nvSpPr>
          <p:cNvPr id="229" name="Google Shape;229;p3"/>
          <p:cNvSpPr txBox="1">
            <a:spLocks noGrp="1"/>
          </p:cNvSpPr>
          <p:nvPr>
            <p:ph type="body" idx="1"/>
          </p:nvPr>
        </p:nvSpPr>
        <p:spPr>
          <a:xfrm>
            <a:off x="310682" y="2181885"/>
            <a:ext cx="5973169" cy="454879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indent="-285750" algn="just">
              <a:spcBef>
                <a:spcPts val="0"/>
              </a:spcBef>
              <a:buFont typeface="Noto Sans Symbols"/>
              <a:buChar char="⮚"/>
            </a:pPr>
            <a:r>
              <a:rPr lang="en-US" sz="1400" dirty="0">
                <a:solidFill>
                  <a:schemeClr val="tx1"/>
                </a:solidFill>
                <a:latin typeface="+mj-lt"/>
              </a:rPr>
              <a:t>Visit DevRishi's website, ask questions, and get tailored </a:t>
            </a:r>
            <a:r>
              <a:rPr lang="en-US" sz="1400" b="1" dirty="0">
                <a:solidFill>
                  <a:schemeClr val="tx1"/>
                </a:solidFill>
                <a:latin typeface="+mj-lt"/>
              </a:rPr>
              <a:t>Ayurvedic guidance</a:t>
            </a:r>
            <a:r>
              <a:rPr lang="en-US" sz="1400" dirty="0">
                <a:solidFill>
                  <a:schemeClr val="tx1"/>
                </a:solidFill>
                <a:latin typeface="+mj-lt"/>
              </a:rPr>
              <a:t> from our AI chatbot. Receive </a:t>
            </a:r>
            <a:r>
              <a:rPr lang="en-US" sz="1400" b="1" dirty="0">
                <a:solidFill>
                  <a:schemeClr val="tx1"/>
                </a:solidFill>
                <a:latin typeface="+mj-lt"/>
              </a:rPr>
              <a:t>dietary recommendations</a:t>
            </a:r>
            <a:r>
              <a:rPr lang="en-US" sz="1400" dirty="0">
                <a:solidFill>
                  <a:schemeClr val="tx1"/>
                </a:solidFill>
                <a:latin typeface="+mj-lt"/>
              </a:rPr>
              <a:t> and specific remedies for various </a:t>
            </a:r>
            <a:r>
              <a:rPr lang="en-US" sz="1400" b="1" dirty="0">
                <a:solidFill>
                  <a:schemeClr val="tx1"/>
                </a:solidFill>
                <a:latin typeface="+mj-lt"/>
              </a:rPr>
              <a:t>health concerns</a:t>
            </a:r>
            <a:r>
              <a:rPr lang="en-US" sz="1400" dirty="0">
                <a:solidFill>
                  <a:schemeClr val="tx1"/>
                </a:solidFill>
                <a:latin typeface="+mj-lt"/>
              </a:rPr>
              <a:t>.</a:t>
            </a:r>
          </a:p>
          <a:p>
            <a:pPr marL="0" indent="0" algn="just">
              <a:spcBef>
                <a:spcPts val="0"/>
              </a:spcBef>
            </a:pPr>
            <a:endParaRPr lang="en-US" sz="1400" dirty="0">
              <a:solidFill>
                <a:schemeClr val="tx1"/>
              </a:solidFill>
              <a:latin typeface="+mj-lt"/>
            </a:endParaRPr>
          </a:p>
          <a:p>
            <a:pPr marL="285750" indent="-285750" algn="just">
              <a:spcBef>
                <a:spcPts val="0"/>
              </a:spcBef>
              <a:buFont typeface="Noto Sans Symbols"/>
              <a:buChar char="⮚"/>
            </a:pPr>
            <a:r>
              <a:rPr lang="en-US" sz="1400" dirty="0">
                <a:solidFill>
                  <a:schemeClr val="tx1"/>
                </a:solidFill>
                <a:latin typeface="+mj-lt"/>
              </a:rPr>
              <a:t>DevRishi provides reliable </a:t>
            </a:r>
            <a:r>
              <a:rPr lang="en-US" sz="1400" b="1" dirty="0">
                <a:solidFill>
                  <a:schemeClr val="tx1"/>
                </a:solidFill>
                <a:latin typeface="+mj-lt"/>
              </a:rPr>
              <a:t>ayurvedic formulations </a:t>
            </a:r>
            <a:r>
              <a:rPr lang="en-US" sz="1400" dirty="0">
                <a:solidFill>
                  <a:schemeClr val="tx1"/>
                </a:solidFill>
                <a:latin typeface="+mj-lt"/>
              </a:rPr>
              <a:t>based on AI and trustworthy datasets according to the person.</a:t>
            </a:r>
          </a:p>
          <a:p>
            <a:pPr marL="285750" indent="-285750" algn="just">
              <a:spcBef>
                <a:spcPts val="0"/>
              </a:spcBef>
              <a:buFont typeface="Noto Sans Symbols"/>
              <a:buChar char="⮚"/>
            </a:pPr>
            <a:endParaRPr lang="en-US" sz="1400" dirty="0">
              <a:solidFill>
                <a:schemeClr val="tx1"/>
              </a:solidFill>
              <a:latin typeface="+mj-lt"/>
            </a:endParaRPr>
          </a:p>
          <a:p>
            <a:pPr marL="285750" marR="0" lvl="0" indent="-285750" algn="just" defTabSz="914400" rtl="0" eaLnBrk="1" fontAlgn="auto" latinLnBrk="0" hangingPunct="1">
              <a:lnSpc>
                <a:spcPct val="90000"/>
              </a:lnSpc>
              <a:spcBef>
                <a:spcPts val="0"/>
              </a:spcBef>
              <a:spcAft>
                <a:spcPts val="0"/>
              </a:spcAft>
              <a:buClr>
                <a:srgbClr val="000000"/>
              </a:buClr>
              <a:buSzPts val="1600"/>
              <a:buFont typeface="Noto Sans Symbols"/>
              <a:buChar char="⮚"/>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Access to vast repository of </a:t>
            </a:r>
            <a:r>
              <a:rPr kumimoji="0" lang="en-US" sz="1400" b="1" i="0" u="none" strike="noStrike" kern="0" cap="none" spc="0" normalizeH="0" baseline="0" noProof="0" dirty="0">
                <a:ln>
                  <a:noFill/>
                </a:ln>
                <a:solidFill>
                  <a:srgbClr val="000000"/>
                </a:solidFill>
                <a:effectLst/>
                <a:uLnTx/>
                <a:uFillTx/>
                <a:latin typeface="Arial"/>
                <a:cs typeface="Arial"/>
                <a:sym typeface="Arial"/>
              </a:rPr>
              <a:t>Ayurvedic literature</a:t>
            </a:r>
            <a:r>
              <a:rPr kumimoji="0" lang="en-US" sz="1400" b="0" i="0" u="none" strike="noStrike" kern="0" cap="none" spc="0" normalizeH="0" baseline="0" noProof="0" dirty="0">
                <a:ln>
                  <a:noFill/>
                </a:ln>
                <a:solidFill>
                  <a:srgbClr val="000000"/>
                </a:solidFill>
                <a:effectLst/>
                <a:uLnTx/>
                <a:uFillTx/>
                <a:latin typeface="Arial"/>
                <a:cs typeface="Arial"/>
                <a:sym typeface="Arial"/>
              </a:rPr>
              <a:t>, </a:t>
            </a:r>
            <a:r>
              <a:rPr kumimoji="0" lang="en-US" sz="1400" b="1" i="0" u="none" strike="noStrike" kern="0" cap="none" spc="0" normalizeH="0" baseline="0" noProof="0" dirty="0">
                <a:ln>
                  <a:noFill/>
                </a:ln>
                <a:solidFill>
                  <a:srgbClr val="000000"/>
                </a:solidFill>
                <a:effectLst/>
                <a:uLnTx/>
                <a:uFillTx/>
                <a:latin typeface="Arial"/>
                <a:cs typeface="Arial"/>
                <a:sym typeface="Arial"/>
              </a:rPr>
              <a:t>Research papers</a:t>
            </a:r>
            <a:r>
              <a:rPr kumimoji="0" lang="en-US" sz="1400" b="0" i="0" u="none" strike="noStrike" kern="0" cap="none" spc="0" normalizeH="0" baseline="0" noProof="0" dirty="0">
                <a:ln>
                  <a:noFill/>
                </a:ln>
                <a:solidFill>
                  <a:srgbClr val="000000"/>
                </a:solidFill>
                <a:effectLst/>
                <a:uLnTx/>
                <a:uFillTx/>
                <a:latin typeface="Arial"/>
                <a:cs typeface="Arial"/>
                <a:sym typeface="Arial"/>
              </a:rPr>
              <a:t>, and </a:t>
            </a:r>
            <a:r>
              <a:rPr kumimoji="0" lang="en-US" sz="1400" b="1" i="0" u="none" strike="noStrike" kern="0" cap="none" spc="0" normalizeH="0" baseline="0" noProof="0" dirty="0">
                <a:ln>
                  <a:noFill/>
                </a:ln>
                <a:solidFill>
                  <a:srgbClr val="000000"/>
                </a:solidFill>
                <a:effectLst/>
                <a:uLnTx/>
                <a:uFillTx/>
                <a:latin typeface="Arial"/>
                <a:cs typeface="Arial"/>
                <a:sym typeface="Arial"/>
              </a:rPr>
              <a:t>Educational materials.</a:t>
            </a:r>
          </a:p>
          <a:p>
            <a:pPr marL="0" indent="0" algn="just">
              <a:spcBef>
                <a:spcPts val="0"/>
              </a:spcBef>
            </a:pPr>
            <a:endParaRPr lang="en-US" sz="1400" dirty="0">
              <a:solidFill>
                <a:schemeClr val="tx1"/>
              </a:solidFill>
              <a:latin typeface="+mj-lt"/>
            </a:endParaRPr>
          </a:p>
          <a:p>
            <a:pPr marL="285750" indent="-285750" algn="just">
              <a:spcBef>
                <a:spcPts val="0"/>
              </a:spcBef>
              <a:buFont typeface="Noto Sans Symbols"/>
              <a:buChar char="⮚"/>
            </a:pPr>
            <a:r>
              <a:rPr lang="en-US" sz="1400" dirty="0">
                <a:solidFill>
                  <a:schemeClr val="tx1"/>
                </a:solidFill>
                <a:latin typeface="+mj-lt"/>
              </a:rPr>
              <a:t>The chatbot offers free basics to attract users and </a:t>
            </a:r>
            <a:r>
              <a:rPr lang="en-US" sz="1400" b="1" dirty="0">
                <a:solidFill>
                  <a:schemeClr val="tx1"/>
                </a:solidFill>
                <a:latin typeface="+mj-lt"/>
              </a:rPr>
              <a:t>monetizes</a:t>
            </a:r>
            <a:r>
              <a:rPr lang="en-US" sz="1400" dirty="0">
                <a:solidFill>
                  <a:schemeClr val="tx1"/>
                </a:solidFill>
                <a:latin typeface="+mj-lt"/>
              </a:rPr>
              <a:t> premium features like personalized health plans and consultations following </a:t>
            </a:r>
            <a:r>
              <a:rPr lang="en-US" sz="1400" b="1" dirty="0">
                <a:solidFill>
                  <a:schemeClr val="tx1"/>
                </a:solidFill>
                <a:latin typeface="+mj-lt"/>
              </a:rPr>
              <a:t>freemium model.</a:t>
            </a:r>
          </a:p>
          <a:p>
            <a:pPr marL="285750" indent="-285750" algn="just">
              <a:spcBef>
                <a:spcPts val="0"/>
              </a:spcBef>
              <a:buFont typeface="Noto Sans Symbols"/>
              <a:buChar char="⮚"/>
            </a:pPr>
            <a:endParaRPr lang="en-US" sz="1400" b="1" dirty="0">
              <a:solidFill>
                <a:schemeClr val="tx1"/>
              </a:solidFill>
              <a:latin typeface="+mj-lt"/>
            </a:endParaRPr>
          </a:p>
          <a:p>
            <a:pPr marL="285750" indent="-285750" algn="just">
              <a:spcBef>
                <a:spcPts val="0"/>
              </a:spcBef>
              <a:buFont typeface="Noto Sans Symbols"/>
              <a:buChar char="⮚"/>
            </a:pPr>
            <a:r>
              <a:rPr lang="en-US" sz="1400" dirty="0">
                <a:solidFill>
                  <a:schemeClr val="tx1"/>
                </a:solidFill>
                <a:latin typeface="+mj-lt"/>
              </a:rPr>
              <a:t>By partnering with Ayurvedic product suppliers, the chatbot recommends herbal products and earns income through </a:t>
            </a:r>
            <a:r>
              <a:rPr lang="en-US" sz="1400" b="1" dirty="0">
                <a:solidFill>
                  <a:schemeClr val="tx1"/>
                </a:solidFill>
                <a:latin typeface="+mj-lt"/>
              </a:rPr>
              <a:t>affiliate marketing</a:t>
            </a:r>
            <a:r>
              <a:rPr lang="en-US" sz="1400" dirty="0">
                <a:solidFill>
                  <a:schemeClr val="tx1"/>
                </a:solidFill>
                <a:latin typeface="+mj-lt"/>
              </a:rPr>
              <a:t>.</a:t>
            </a:r>
          </a:p>
          <a:p>
            <a:pPr marL="285750" indent="-285750" algn="just">
              <a:spcBef>
                <a:spcPts val="0"/>
              </a:spcBef>
              <a:buFont typeface="Noto Sans Symbols"/>
              <a:buChar char="⮚"/>
            </a:pPr>
            <a:endParaRPr lang="en-US" sz="1400" b="1" dirty="0">
              <a:solidFill>
                <a:schemeClr val="tx1"/>
              </a:solidFill>
              <a:latin typeface="+mj-lt"/>
            </a:endParaRPr>
          </a:p>
          <a:p>
            <a:pPr marL="285750" marR="0" lvl="0" indent="-285750" algn="just" defTabSz="914400" rtl="0" eaLnBrk="1" fontAlgn="auto" latinLnBrk="0" hangingPunct="1">
              <a:lnSpc>
                <a:spcPct val="90000"/>
              </a:lnSpc>
              <a:spcBef>
                <a:spcPts val="0"/>
              </a:spcBef>
              <a:spcAft>
                <a:spcPts val="0"/>
              </a:spcAft>
              <a:buClr>
                <a:srgbClr val="000000"/>
              </a:buClr>
              <a:buSzPts val="1600"/>
              <a:buFont typeface="Noto Sans Symbols"/>
              <a:buChar char="⮚"/>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The chatbot anonymizes and </a:t>
            </a:r>
            <a:r>
              <a:rPr kumimoji="0" lang="en-US" sz="1400" b="1" i="0" u="none" strike="noStrike" kern="0" cap="none" spc="0" normalizeH="0" baseline="0" noProof="0" dirty="0">
                <a:ln>
                  <a:noFill/>
                </a:ln>
                <a:solidFill>
                  <a:srgbClr val="000000"/>
                </a:solidFill>
                <a:effectLst/>
                <a:uLnTx/>
                <a:uFillTx/>
                <a:latin typeface="Arial"/>
                <a:cs typeface="Arial"/>
                <a:sym typeface="Arial"/>
              </a:rPr>
              <a:t>aggregates user data</a:t>
            </a:r>
            <a:r>
              <a:rPr kumimoji="0" lang="en-US" sz="1400" b="0" i="0" u="none" strike="noStrike" kern="0" cap="none" spc="0" normalizeH="0" baseline="0" noProof="0" dirty="0">
                <a:ln>
                  <a:noFill/>
                </a:ln>
                <a:solidFill>
                  <a:srgbClr val="000000"/>
                </a:solidFill>
                <a:effectLst/>
                <a:uLnTx/>
                <a:uFillTx/>
                <a:latin typeface="Arial"/>
                <a:cs typeface="Arial"/>
                <a:sym typeface="Arial"/>
              </a:rPr>
              <a:t>, with consent, to identify </a:t>
            </a:r>
            <a:r>
              <a:rPr kumimoji="0" lang="en-US" sz="1400" b="1" i="0" u="none" strike="noStrike" kern="0" cap="none" spc="0" normalizeH="0" baseline="0" noProof="0" dirty="0">
                <a:ln>
                  <a:noFill/>
                </a:ln>
                <a:solidFill>
                  <a:srgbClr val="000000"/>
                </a:solidFill>
                <a:effectLst/>
                <a:uLnTx/>
                <a:uFillTx/>
                <a:latin typeface="Arial"/>
                <a:cs typeface="Arial"/>
                <a:sym typeface="Arial"/>
              </a:rPr>
              <a:t>health trends</a:t>
            </a:r>
            <a:r>
              <a:rPr kumimoji="0" lang="en-US" sz="1400" b="0" i="0" u="none" strike="noStrike" kern="0" cap="none" spc="0" normalizeH="0" baseline="0" noProof="0" dirty="0">
                <a:ln>
                  <a:noFill/>
                </a:ln>
                <a:solidFill>
                  <a:srgbClr val="000000"/>
                </a:solidFill>
                <a:effectLst/>
                <a:uLnTx/>
                <a:uFillTx/>
                <a:latin typeface="Arial"/>
                <a:cs typeface="Arial"/>
                <a:sym typeface="Arial"/>
              </a:rPr>
              <a:t>. This data can be </a:t>
            </a:r>
            <a:r>
              <a:rPr kumimoji="0" lang="en-US" sz="1400" b="1" i="0" u="none" strike="noStrike" kern="0" cap="none" spc="0" normalizeH="0" baseline="0" noProof="0" dirty="0">
                <a:ln>
                  <a:noFill/>
                </a:ln>
                <a:solidFill>
                  <a:srgbClr val="000000"/>
                </a:solidFill>
                <a:effectLst/>
                <a:uLnTx/>
                <a:uFillTx/>
                <a:latin typeface="Arial"/>
                <a:cs typeface="Arial"/>
                <a:sym typeface="Arial"/>
              </a:rPr>
              <a:t>sold</a:t>
            </a:r>
            <a:r>
              <a:rPr kumimoji="0" lang="en-US" sz="1400" b="0" i="0" u="none" strike="noStrike" kern="0" cap="none" spc="0" normalizeH="0" baseline="0" noProof="0" dirty="0">
                <a:ln>
                  <a:noFill/>
                </a:ln>
                <a:solidFill>
                  <a:srgbClr val="000000"/>
                </a:solidFill>
                <a:effectLst/>
                <a:uLnTx/>
                <a:uFillTx/>
                <a:latin typeface="Arial"/>
                <a:cs typeface="Arial"/>
                <a:sym typeface="Arial"/>
              </a:rPr>
              <a:t> to research institutions, Ayurvedic product firms, or pharmaceutical companies for natural remedy development.</a:t>
            </a:r>
          </a:p>
          <a:p>
            <a:pPr marL="0" indent="0" algn="just">
              <a:spcBef>
                <a:spcPts val="0"/>
              </a:spcBef>
            </a:pPr>
            <a:endParaRPr lang="en-US" sz="1400" dirty="0">
              <a:latin typeface="+mj-lt"/>
            </a:endParaRPr>
          </a:p>
          <a:p>
            <a:pPr marL="285750" indent="-285750">
              <a:spcBef>
                <a:spcPts val="0"/>
              </a:spcBef>
              <a:buFont typeface="Noto Sans Symbols"/>
              <a:buChar char="⮚"/>
            </a:pPr>
            <a:endParaRPr lang="en-US" sz="1300" dirty="0">
              <a:solidFill>
                <a:schemeClr val="tx1"/>
              </a:solidFill>
              <a:latin typeface="+mj-lt"/>
            </a:endParaRPr>
          </a:p>
        </p:txBody>
      </p:sp>
      <p:sp>
        <p:nvSpPr>
          <p:cNvPr id="231" name="Google Shape;231;p3"/>
          <p:cNvSpPr txBox="1"/>
          <p:nvPr/>
        </p:nvSpPr>
        <p:spPr>
          <a:xfrm>
            <a:off x="6283851" y="547721"/>
            <a:ext cx="5143500" cy="55654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u="none" strike="noStrike" cap="none" dirty="0">
                <a:solidFill>
                  <a:schemeClr val="lt2"/>
                </a:solidFill>
                <a:latin typeface="Franklin Gothic"/>
                <a:ea typeface="Franklin Gothic"/>
                <a:cs typeface="Franklin Gothic"/>
                <a:sym typeface="Franklin Gothic"/>
              </a:rPr>
              <a:t>Describe your Dependencies / Show stopper here</a:t>
            </a:r>
            <a:endParaRPr sz="1400" b="0" i="0" u="none" strike="noStrike" cap="none" dirty="0">
              <a:solidFill>
                <a:srgbClr val="000000"/>
              </a:solidFill>
              <a:latin typeface="Arial"/>
              <a:ea typeface="Arial"/>
              <a:cs typeface="Arial"/>
              <a:sym typeface="Arial"/>
            </a:endParaRPr>
          </a:p>
        </p:txBody>
      </p:sp>
      <p:sp>
        <p:nvSpPr>
          <p:cNvPr id="232" name="Google Shape;232;p3"/>
          <p:cNvSpPr txBox="1"/>
          <p:nvPr/>
        </p:nvSpPr>
        <p:spPr>
          <a:xfrm>
            <a:off x="6283853" y="968720"/>
            <a:ext cx="5699848" cy="5761955"/>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indent="-285750" algn="just">
              <a:lnSpc>
                <a:spcPct val="90000"/>
              </a:lnSpc>
              <a:buClr>
                <a:schemeClr val="dk1"/>
              </a:buClr>
              <a:buSzPts val="1600"/>
              <a:buFont typeface="Noto Sans Symbols"/>
              <a:buChar char="⮚"/>
            </a:pPr>
            <a:r>
              <a:rPr lang="en-US" sz="1400" dirty="0">
                <a:solidFill>
                  <a:schemeClr val="dk1"/>
                </a:solidFill>
                <a:latin typeface="+mj-lt"/>
              </a:rPr>
              <a:t>Users can </a:t>
            </a:r>
            <a:r>
              <a:rPr lang="en-US" sz="1400" b="1" dirty="0">
                <a:solidFill>
                  <a:schemeClr val="dk1"/>
                </a:solidFill>
                <a:latin typeface="+mj-lt"/>
              </a:rPr>
              <a:t>create accounts</a:t>
            </a:r>
            <a:r>
              <a:rPr lang="en-US" sz="1400" dirty="0">
                <a:solidFill>
                  <a:schemeClr val="dk1"/>
                </a:solidFill>
                <a:latin typeface="+mj-lt"/>
              </a:rPr>
              <a:t> to access personalized features. Manage their profiles, preferences, and security settings.</a:t>
            </a:r>
          </a:p>
          <a:p>
            <a:pPr marL="285750" indent="-285750" algn="just">
              <a:lnSpc>
                <a:spcPct val="90000"/>
              </a:lnSpc>
              <a:buClr>
                <a:schemeClr val="dk1"/>
              </a:buClr>
              <a:buSzPts val="1600"/>
              <a:buFont typeface="Noto Sans Symbols"/>
              <a:buChar char="⮚"/>
            </a:pPr>
            <a:endParaRPr lang="en-US" b="1" dirty="0">
              <a:solidFill>
                <a:schemeClr val="dk1"/>
              </a:solidFill>
              <a:latin typeface="+mj-lt"/>
            </a:endParaRPr>
          </a:p>
          <a:p>
            <a:pPr marL="285750" indent="-285750" algn="just">
              <a:lnSpc>
                <a:spcPct val="90000"/>
              </a:lnSpc>
              <a:buClr>
                <a:schemeClr val="dk1"/>
              </a:buClr>
              <a:buSzPts val="1600"/>
              <a:buFont typeface="Noto Sans Symbols"/>
              <a:buChar char="⮚"/>
            </a:pPr>
            <a:r>
              <a:rPr lang="en-US" sz="1400" dirty="0">
                <a:latin typeface="+mj-lt"/>
              </a:rPr>
              <a:t>Website </a:t>
            </a:r>
            <a:r>
              <a:rPr lang="en-US" dirty="0">
                <a:latin typeface="+mj-lt"/>
              </a:rPr>
              <a:t>is </a:t>
            </a:r>
            <a:r>
              <a:rPr lang="en-US" sz="1400" dirty="0">
                <a:latin typeface="+mj-lt"/>
              </a:rPr>
              <a:t>integrated with a  user-friendly </a:t>
            </a:r>
            <a:r>
              <a:rPr lang="en-US" sz="1400" b="1" dirty="0">
                <a:latin typeface="+mj-lt"/>
              </a:rPr>
              <a:t>search bar</a:t>
            </a:r>
            <a:r>
              <a:rPr lang="en-US" sz="1400" dirty="0">
                <a:latin typeface="+mj-lt"/>
              </a:rPr>
              <a:t>, designed to enhance your </a:t>
            </a:r>
            <a:r>
              <a:rPr lang="en-US" sz="1400" b="1" dirty="0">
                <a:latin typeface="+mj-lt"/>
              </a:rPr>
              <a:t>travel experience </a:t>
            </a:r>
            <a:r>
              <a:rPr lang="en-US" sz="1400" dirty="0">
                <a:latin typeface="+mj-lt"/>
              </a:rPr>
              <a:t>on our website</a:t>
            </a:r>
            <a:r>
              <a:rPr lang="en-US" sz="1400" dirty="0">
                <a:latin typeface="Franklin Gothic"/>
              </a:rPr>
              <a:t>.</a:t>
            </a:r>
          </a:p>
          <a:p>
            <a:pPr marL="285750" indent="-285750" algn="just">
              <a:lnSpc>
                <a:spcPct val="90000"/>
              </a:lnSpc>
              <a:buClr>
                <a:schemeClr val="dk1"/>
              </a:buClr>
              <a:buSzPts val="1600"/>
              <a:buFont typeface="Noto Sans Symbols"/>
              <a:buChar char="⮚"/>
            </a:pPr>
            <a:endParaRPr lang="en-US" sz="1400" dirty="0">
              <a:latin typeface="Franklin Gothic"/>
            </a:endParaRPr>
          </a:p>
          <a:p>
            <a:pPr marL="285750" indent="-285750" algn="just">
              <a:lnSpc>
                <a:spcPct val="90000"/>
              </a:lnSpc>
              <a:buClr>
                <a:schemeClr val="dk1"/>
              </a:buClr>
              <a:buSzPts val="1600"/>
              <a:buFont typeface="Noto Sans Symbols"/>
              <a:buChar char="⮚"/>
            </a:pPr>
            <a:r>
              <a:rPr lang="en-US" sz="1400" dirty="0">
                <a:solidFill>
                  <a:schemeClr val="tx1"/>
                </a:solidFill>
                <a:latin typeface="+mj-lt"/>
              </a:rPr>
              <a:t>After Sushruta suggests the drug to the user, it will also give the necessary drug details to the user like </a:t>
            </a:r>
            <a:r>
              <a:rPr lang="en-US" sz="1400" b="1" dirty="0">
                <a:solidFill>
                  <a:schemeClr val="tx1"/>
                </a:solidFill>
                <a:latin typeface="+mj-lt"/>
              </a:rPr>
              <a:t>price</a:t>
            </a:r>
            <a:r>
              <a:rPr lang="en-US" sz="1400" dirty="0">
                <a:solidFill>
                  <a:schemeClr val="tx1"/>
                </a:solidFill>
                <a:latin typeface="+mj-lt"/>
              </a:rPr>
              <a:t>, nearby manufacturer via </a:t>
            </a:r>
            <a:r>
              <a:rPr lang="en-US" sz="1400" b="1" dirty="0">
                <a:solidFill>
                  <a:schemeClr val="tx1"/>
                </a:solidFill>
                <a:latin typeface="+mj-lt"/>
              </a:rPr>
              <a:t>GPS system</a:t>
            </a:r>
            <a:r>
              <a:rPr lang="en-US" sz="1400" dirty="0">
                <a:solidFill>
                  <a:schemeClr val="tx1"/>
                </a:solidFill>
                <a:latin typeface="+mj-lt"/>
              </a:rPr>
              <a:t>.</a:t>
            </a:r>
          </a:p>
          <a:p>
            <a:pPr marL="285750" indent="-285750" algn="just">
              <a:lnSpc>
                <a:spcPct val="90000"/>
              </a:lnSpc>
              <a:buClr>
                <a:schemeClr val="dk1"/>
              </a:buClr>
              <a:buSzPts val="1600"/>
              <a:buFont typeface="Noto Sans Symbols"/>
              <a:buChar char="⮚"/>
            </a:pPr>
            <a:endParaRPr lang="en-US" dirty="0">
              <a:solidFill>
                <a:schemeClr val="tx1"/>
              </a:solidFill>
              <a:latin typeface="+mj-lt"/>
            </a:endParaRPr>
          </a:p>
          <a:p>
            <a:pPr marL="285750" indent="-285750" algn="just">
              <a:lnSpc>
                <a:spcPct val="90000"/>
              </a:lnSpc>
              <a:buClr>
                <a:schemeClr val="dk1"/>
              </a:buClr>
              <a:buSzPts val="1600"/>
              <a:buFont typeface="Noto Sans Symbols"/>
              <a:buChar char="⮚"/>
            </a:pPr>
            <a:r>
              <a:rPr lang="en-US" sz="1400" b="1" dirty="0">
                <a:solidFill>
                  <a:schemeClr val="tx1"/>
                </a:solidFill>
                <a:latin typeface="+mj-lt"/>
              </a:rPr>
              <a:t>NLP</a:t>
            </a:r>
            <a:r>
              <a:rPr lang="en-US" sz="1400" dirty="0">
                <a:solidFill>
                  <a:schemeClr val="tx1"/>
                </a:solidFill>
                <a:latin typeface="+mj-lt"/>
              </a:rPr>
              <a:t> facilitates </a:t>
            </a:r>
            <a:r>
              <a:rPr lang="en-US" sz="1400" b="1" dirty="0">
                <a:solidFill>
                  <a:schemeClr val="tx1"/>
                </a:solidFill>
                <a:latin typeface="+mj-lt"/>
              </a:rPr>
              <a:t>multilingual</a:t>
            </a:r>
            <a:r>
              <a:rPr lang="en-US" sz="1400" dirty="0">
                <a:solidFill>
                  <a:schemeClr val="tx1"/>
                </a:solidFill>
                <a:latin typeface="+mj-lt"/>
              </a:rPr>
              <a:t> conversations in AI chatbots by enabling them to understand and respond in various languages, breaking down </a:t>
            </a:r>
            <a:r>
              <a:rPr lang="en-US" sz="1400" b="1" dirty="0">
                <a:solidFill>
                  <a:schemeClr val="tx1"/>
                </a:solidFill>
                <a:latin typeface="+mj-lt"/>
              </a:rPr>
              <a:t>language barriers </a:t>
            </a:r>
            <a:r>
              <a:rPr lang="en-US" sz="1400" dirty="0">
                <a:solidFill>
                  <a:schemeClr val="tx1"/>
                </a:solidFill>
                <a:latin typeface="+mj-lt"/>
              </a:rPr>
              <a:t>for </a:t>
            </a:r>
            <a:r>
              <a:rPr lang="en-US" sz="1400" b="1" dirty="0">
                <a:solidFill>
                  <a:schemeClr val="tx1"/>
                </a:solidFill>
                <a:latin typeface="+mj-lt"/>
              </a:rPr>
              <a:t>global users</a:t>
            </a:r>
            <a:r>
              <a:rPr lang="en-US" sz="1400" dirty="0">
                <a:solidFill>
                  <a:schemeClr val="tx1"/>
                </a:solidFill>
                <a:latin typeface="+mj-lt"/>
              </a:rPr>
              <a:t>.</a:t>
            </a:r>
          </a:p>
          <a:p>
            <a:pPr algn="just">
              <a:lnSpc>
                <a:spcPct val="90000"/>
              </a:lnSpc>
              <a:buClr>
                <a:schemeClr val="dk1"/>
              </a:buClr>
              <a:buSzPts val="1600"/>
            </a:pPr>
            <a:endParaRPr lang="en-US" sz="1300" dirty="0">
              <a:solidFill>
                <a:schemeClr val="dk1"/>
              </a:solidFill>
              <a:latin typeface="+mj-lt"/>
            </a:endParaRPr>
          </a:p>
          <a:p>
            <a:pPr marL="285750" indent="-285750" algn="just">
              <a:spcBef>
                <a:spcPts val="0"/>
              </a:spcBef>
              <a:buFont typeface="Noto Sans Symbols"/>
              <a:buChar char="⮚"/>
            </a:pPr>
            <a:r>
              <a:rPr lang="en-US" dirty="0">
                <a:solidFill>
                  <a:schemeClr val="tx1"/>
                </a:solidFill>
                <a:latin typeface="+mj-lt"/>
              </a:rPr>
              <a:t>At basic stage the chatbot depends on </a:t>
            </a:r>
            <a:r>
              <a:rPr lang="en-US" b="1" dirty="0" err="1">
                <a:solidFill>
                  <a:schemeClr val="tx1"/>
                </a:solidFill>
                <a:latin typeface="+mj-lt"/>
              </a:rPr>
              <a:t>OpenAi</a:t>
            </a:r>
            <a:r>
              <a:rPr lang="en-US" b="1" dirty="0">
                <a:solidFill>
                  <a:schemeClr val="tx1"/>
                </a:solidFill>
                <a:latin typeface="+mj-lt"/>
              </a:rPr>
              <a:t> API </a:t>
            </a:r>
            <a:r>
              <a:rPr lang="en-US" dirty="0">
                <a:solidFill>
                  <a:schemeClr val="tx1"/>
                </a:solidFill>
                <a:latin typeface="+mj-lt"/>
              </a:rPr>
              <a:t>to function. Later with help of proper resources, dataset and faster </a:t>
            </a:r>
            <a:r>
              <a:rPr lang="en-US" dirty="0" err="1">
                <a:solidFill>
                  <a:schemeClr val="tx1"/>
                </a:solidFill>
                <a:latin typeface="+mj-lt"/>
              </a:rPr>
              <a:t>cpu</a:t>
            </a:r>
            <a:r>
              <a:rPr lang="en-US" dirty="0">
                <a:solidFill>
                  <a:schemeClr val="tx1"/>
                </a:solidFill>
                <a:latin typeface="+mj-lt"/>
              </a:rPr>
              <a:t>, our </a:t>
            </a:r>
            <a:r>
              <a:rPr lang="en-US" b="1" dirty="0">
                <a:solidFill>
                  <a:schemeClr val="tx1"/>
                </a:solidFill>
                <a:latin typeface="+mj-lt"/>
              </a:rPr>
              <a:t>own models </a:t>
            </a:r>
            <a:r>
              <a:rPr lang="en-US" dirty="0">
                <a:solidFill>
                  <a:schemeClr val="tx1"/>
                </a:solidFill>
                <a:latin typeface="+mj-lt"/>
              </a:rPr>
              <a:t>can be trained.</a:t>
            </a:r>
          </a:p>
          <a:p>
            <a:pPr marL="285750" indent="-285750" algn="just">
              <a:spcBef>
                <a:spcPts val="0"/>
              </a:spcBef>
              <a:buFont typeface="Noto Sans Symbols"/>
              <a:buChar char="⮚"/>
            </a:pPr>
            <a:endParaRPr lang="en-US" dirty="0">
              <a:solidFill>
                <a:schemeClr val="tx1"/>
              </a:solidFill>
              <a:latin typeface="+mj-lt"/>
            </a:endParaRPr>
          </a:p>
          <a:p>
            <a:pPr marL="285750" indent="-285750" algn="just">
              <a:spcBef>
                <a:spcPts val="0"/>
              </a:spcBef>
              <a:buFont typeface="Noto Sans Symbols"/>
              <a:buChar char="⮚"/>
            </a:pPr>
            <a:r>
              <a:rPr lang="en-US" dirty="0">
                <a:solidFill>
                  <a:schemeClr val="tx1"/>
                </a:solidFill>
                <a:latin typeface="+mj-lt"/>
              </a:rPr>
              <a:t>Used</a:t>
            </a:r>
            <a:r>
              <a:rPr lang="en-US" b="1" dirty="0">
                <a:solidFill>
                  <a:schemeClr val="tx1"/>
                </a:solidFill>
                <a:latin typeface="+mj-lt"/>
              </a:rPr>
              <a:t> Node.js </a:t>
            </a:r>
            <a:r>
              <a:rPr lang="en-US" dirty="0">
                <a:solidFill>
                  <a:schemeClr val="tx1"/>
                </a:solidFill>
                <a:latin typeface="+mj-lt"/>
              </a:rPr>
              <a:t>for development, </a:t>
            </a:r>
            <a:r>
              <a:rPr lang="en-US" b="1" dirty="0">
                <a:solidFill>
                  <a:schemeClr val="tx1"/>
                </a:solidFill>
                <a:latin typeface="+mj-lt"/>
              </a:rPr>
              <a:t>MySQL</a:t>
            </a:r>
            <a:r>
              <a:rPr lang="en-US" dirty="0">
                <a:solidFill>
                  <a:schemeClr val="tx1"/>
                </a:solidFill>
                <a:latin typeface="+mj-lt"/>
              </a:rPr>
              <a:t> for data storage, and </a:t>
            </a:r>
            <a:r>
              <a:rPr lang="en-US" b="1" dirty="0">
                <a:solidFill>
                  <a:schemeClr val="tx1"/>
                </a:solidFill>
                <a:latin typeface="+mj-lt"/>
              </a:rPr>
              <a:t>OAuth</a:t>
            </a:r>
            <a:r>
              <a:rPr lang="en-US" dirty="0">
                <a:solidFill>
                  <a:schemeClr val="tx1"/>
                </a:solidFill>
                <a:latin typeface="+mj-lt"/>
              </a:rPr>
              <a:t> for user authentication, </a:t>
            </a:r>
            <a:r>
              <a:rPr lang="en-US" b="1" dirty="0">
                <a:solidFill>
                  <a:schemeClr val="tx1"/>
                </a:solidFill>
                <a:latin typeface="+mj-lt"/>
              </a:rPr>
              <a:t>WebSocket</a:t>
            </a:r>
            <a:r>
              <a:rPr lang="en-US" dirty="0">
                <a:solidFill>
                  <a:schemeClr val="tx1"/>
                </a:solidFill>
                <a:latin typeface="+mj-lt"/>
              </a:rPr>
              <a:t> for real-time communication, monitor performance and user activity, and made content delivery faster with </a:t>
            </a:r>
            <a:r>
              <a:rPr lang="en-US" b="1" dirty="0">
                <a:solidFill>
                  <a:schemeClr val="tx1"/>
                </a:solidFill>
                <a:latin typeface="+mj-lt"/>
              </a:rPr>
              <a:t>CDNs</a:t>
            </a:r>
            <a:r>
              <a:rPr lang="en-US" dirty="0">
                <a:solidFill>
                  <a:schemeClr val="tx1"/>
                </a:solidFill>
                <a:latin typeface="+mj-lt"/>
              </a:rPr>
              <a:t>.</a:t>
            </a:r>
          </a:p>
          <a:p>
            <a:pPr marL="285750" indent="-285750" algn="just">
              <a:spcBef>
                <a:spcPts val="0"/>
              </a:spcBef>
              <a:buFont typeface="Noto Sans Symbols"/>
              <a:buChar char="⮚"/>
            </a:pPr>
            <a:endParaRPr lang="en-US" dirty="0">
              <a:solidFill>
                <a:schemeClr val="tx1"/>
              </a:solidFill>
              <a:latin typeface="+mj-lt"/>
            </a:endParaRPr>
          </a:p>
          <a:p>
            <a:pPr marL="285750" indent="-285750" algn="just">
              <a:spcBef>
                <a:spcPts val="0"/>
              </a:spcBef>
              <a:buFont typeface="Noto Sans Symbols"/>
              <a:buChar char="⮚"/>
            </a:pPr>
            <a:r>
              <a:rPr lang="en-US" dirty="0">
                <a:solidFill>
                  <a:schemeClr val="tx1"/>
                </a:solidFill>
                <a:latin typeface="+mj-lt"/>
              </a:rPr>
              <a:t>Given is the link for </a:t>
            </a:r>
            <a:r>
              <a:rPr lang="en-US" b="1" dirty="0">
                <a:solidFill>
                  <a:schemeClr val="tx1"/>
                </a:solidFill>
                <a:latin typeface="+mj-lt"/>
              </a:rPr>
              <a:t>short demo</a:t>
            </a:r>
            <a:r>
              <a:rPr lang="en-US" dirty="0">
                <a:solidFill>
                  <a:schemeClr val="tx1"/>
                </a:solidFill>
                <a:latin typeface="+mj-lt"/>
              </a:rPr>
              <a:t> of what we have implemented till now. </a:t>
            </a:r>
            <a:r>
              <a:rPr lang="en-US" b="1" dirty="0">
                <a:solidFill>
                  <a:schemeClr val="tx1"/>
                </a:solidFill>
                <a:latin typeface="+mj-lt"/>
              </a:rPr>
              <a:t>Note</a:t>
            </a:r>
            <a:r>
              <a:rPr lang="en-US" dirty="0">
                <a:solidFill>
                  <a:schemeClr val="tx1"/>
                </a:solidFill>
                <a:latin typeface="+mj-lt"/>
              </a:rPr>
              <a:t>-It is still </a:t>
            </a:r>
            <a:r>
              <a:rPr lang="en-US" b="1" dirty="0">
                <a:solidFill>
                  <a:schemeClr val="tx1"/>
                </a:solidFill>
                <a:latin typeface="+mj-lt"/>
              </a:rPr>
              <a:t>under development </a:t>
            </a:r>
            <a:r>
              <a:rPr lang="en-US" dirty="0">
                <a:solidFill>
                  <a:schemeClr val="tx1"/>
                </a:solidFill>
                <a:latin typeface="+mj-lt"/>
              </a:rPr>
              <a:t>and is the </a:t>
            </a:r>
            <a:r>
              <a:rPr lang="en-US" b="1" dirty="0">
                <a:solidFill>
                  <a:schemeClr val="tx1"/>
                </a:solidFill>
                <a:latin typeface="+mj-lt"/>
              </a:rPr>
              <a:t>initial version </a:t>
            </a:r>
            <a:r>
              <a:rPr lang="en-US" dirty="0">
                <a:solidFill>
                  <a:schemeClr val="tx1"/>
                </a:solidFill>
                <a:latin typeface="+mj-lt"/>
                <a:hlinkClick r:id="rId3"/>
              </a:rPr>
              <a:t>https://drive.google.com/file/d/15nrn5wiAdAxIbalvCHskZ16A6QF8d75D/view?usp=drive_link</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285750" indent="-285750">
              <a:spcBef>
                <a:spcPts val="0"/>
              </a:spcBef>
              <a:buFont typeface="Noto Sans Symbols"/>
              <a:buChar char="⮚"/>
            </a:pPr>
            <a:endParaRPr lang="en-US" sz="1300" b="1" dirty="0">
              <a:solidFill>
                <a:schemeClr val="dk1"/>
              </a:solidFill>
              <a:latin typeface="Franklin Gothic"/>
            </a:endParaRPr>
          </a:p>
          <a:p>
            <a:pPr>
              <a:lnSpc>
                <a:spcPct val="90000"/>
              </a:lnSpc>
              <a:buClr>
                <a:schemeClr val="dk1"/>
              </a:buClr>
              <a:buSzPts val="1600"/>
            </a:pPr>
            <a:endParaRPr lang="en-US" sz="1600" dirty="0">
              <a:solidFill>
                <a:schemeClr val="dk1"/>
              </a:solidFill>
            </a:endParaRPr>
          </a:p>
          <a:p>
            <a:pPr marL="285750" indent="-285750">
              <a:lnSpc>
                <a:spcPct val="90000"/>
              </a:lnSpc>
              <a:buClr>
                <a:schemeClr val="dk1"/>
              </a:buClr>
              <a:buSzPts val="1600"/>
              <a:buFont typeface="Noto Sans Symbols"/>
              <a:buChar char="⮚"/>
            </a:pPr>
            <a:endParaRPr lang="en-US" sz="1600" dirty="0">
              <a:solidFill>
                <a:schemeClr val="dk1"/>
              </a:solidFill>
            </a:endParaRPr>
          </a:p>
        </p:txBody>
      </p:sp>
      <p:sp>
        <p:nvSpPr>
          <p:cNvPr id="4" name="Google Shape;219;p2">
            <a:extLst>
              <a:ext uri="{FF2B5EF4-FFF2-40B4-BE49-F238E27FC236}">
                <a16:creationId xmlns:a16="http://schemas.microsoft.com/office/drawing/2014/main" id="{4092CD17-DE94-F314-6D1A-F1071E342684}"/>
              </a:ext>
            </a:extLst>
          </p:cNvPr>
          <p:cNvSpPr txBox="1">
            <a:spLocks noGrp="1"/>
          </p:cNvSpPr>
          <p:nvPr>
            <p:ph type="sldNum" idx="12"/>
          </p:nvPr>
        </p:nvSpPr>
        <p:spPr>
          <a:xfrm rot="10800000" flipH="1" flipV="1">
            <a:off x="148758" y="6647792"/>
            <a:ext cx="161924" cy="16576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r>
              <a:rPr lang="en-IN" dirty="0"/>
              <a:t>3</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t>Team Member Details </a:t>
            </a:r>
            <a:endParaRPr dirty="0"/>
          </a:p>
        </p:txBody>
      </p:sp>
      <p:sp>
        <p:nvSpPr>
          <p:cNvPr id="238" name="Google Shape;238;p4"/>
          <p:cNvSpPr txBox="1">
            <a:spLocks noGrp="1"/>
          </p:cNvSpPr>
          <p:nvPr>
            <p:ph type="body" idx="1"/>
          </p:nvPr>
        </p:nvSpPr>
        <p:spPr>
          <a:xfrm>
            <a:off x="964023" y="1990725"/>
            <a:ext cx="11145119" cy="4791815"/>
          </a:xfrm>
          <a:prstGeom prst="rect">
            <a:avLst/>
          </a:prstGeom>
          <a:noFill/>
          <a:ln>
            <a:noFill/>
          </a:ln>
        </p:spPr>
        <p:txBody>
          <a:bodyPr spcFirstLastPara="1" wrap="square" lIns="91425" tIns="45700" rIns="91425" bIns="45700" anchor="t" anchorCtr="0">
            <a:noAutofit/>
          </a:bodyPr>
          <a:lstStyle/>
          <a:p>
            <a:pPr marL="0" indent="0">
              <a:spcBef>
                <a:spcPts val="0"/>
              </a:spcBef>
              <a:buClr>
                <a:srgbClr val="5D7C3F"/>
              </a:buClr>
              <a:buSzPts val="1200"/>
            </a:pPr>
            <a:endParaRPr lang="en-US" sz="1200" b="1" dirty="0">
              <a:solidFill>
                <a:srgbClr val="5D7C3F"/>
              </a:solidFill>
            </a:endParaRPr>
          </a:p>
          <a:p>
            <a:pPr marL="0" indent="0">
              <a:spcBef>
                <a:spcPts val="0"/>
              </a:spcBef>
              <a:buClr>
                <a:srgbClr val="5D7C3F"/>
              </a:buClr>
              <a:buSzPts val="1200"/>
            </a:pPr>
            <a:r>
              <a:rPr lang="en-US" sz="1200" b="1" dirty="0">
                <a:solidFill>
                  <a:srgbClr val="5D7C3F"/>
                </a:solidFill>
              </a:rPr>
              <a:t>Team Leader Name:  </a:t>
            </a:r>
            <a:r>
              <a:rPr lang="en-US" sz="1200" b="1" dirty="0">
                <a:solidFill>
                  <a:schemeClr val="tx1"/>
                </a:solidFill>
                <a:latin typeface="Arial"/>
              </a:rPr>
              <a:t>Atharva Deopujari</a:t>
            </a:r>
            <a:endParaRPr lang="en-US" sz="1200" dirty="0">
              <a:solidFill>
                <a:schemeClr val="tx1"/>
              </a:solidFill>
              <a:latin typeface="Arial"/>
            </a:endParaRPr>
          </a:p>
          <a:p>
            <a:pPr marL="0" indent="0">
              <a:buSzPts val="1200"/>
            </a:pPr>
            <a:r>
              <a:rPr lang="en-US" sz="1200" dirty="0"/>
              <a:t>Branch: Btech,   Stream: ECE,   Year: II </a:t>
            </a:r>
            <a:endParaRPr sz="1200" dirty="0"/>
          </a:p>
          <a:p>
            <a:pPr marL="0" indent="0">
              <a:buClr>
                <a:srgbClr val="5D7C3F"/>
              </a:buClr>
              <a:buSzPts val="1200"/>
            </a:pPr>
            <a:r>
              <a:rPr lang="en-US" sz="1200" b="1" dirty="0">
                <a:solidFill>
                  <a:srgbClr val="5D7C3F"/>
                </a:solidFill>
              </a:rPr>
              <a:t>Team Member 1 Name: </a:t>
            </a:r>
            <a:r>
              <a:rPr lang="en-US" sz="1200" b="1" dirty="0">
                <a:solidFill>
                  <a:schemeClr val="tx1"/>
                </a:solidFill>
                <a:latin typeface="Arial"/>
              </a:rPr>
              <a:t>Vansh Bhavsar</a:t>
            </a:r>
            <a:endParaRPr lang="en-US" sz="1200" dirty="0">
              <a:solidFill>
                <a:schemeClr val="tx1"/>
              </a:solidFill>
              <a:latin typeface="Arial"/>
            </a:endParaRPr>
          </a:p>
          <a:p>
            <a:pPr marL="0" indent="0">
              <a:buSzPts val="1200"/>
            </a:pPr>
            <a:r>
              <a:rPr lang="en-US" sz="1200" dirty="0">
                <a:solidFill>
                  <a:srgbClr val="000000"/>
                </a:solidFill>
              </a:rPr>
              <a:t>Branch</a:t>
            </a:r>
            <a:r>
              <a:rPr lang="en-US" sz="1200" dirty="0"/>
              <a:t>: Btech,   Stream: ECE,   Year: II </a:t>
            </a:r>
          </a:p>
          <a:p>
            <a:pPr marL="0" indent="0">
              <a:buClr>
                <a:srgbClr val="5D7C3F"/>
              </a:buClr>
              <a:buSzPts val="1200"/>
            </a:pPr>
            <a:r>
              <a:rPr lang="en-US" sz="1200" b="1" dirty="0">
                <a:solidFill>
                  <a:srgbClr val="5D7C3F"/>
                </a:solidFill>
              </a:rPr>
              <a:t>Team Member 2 Name: </a:t>
            </a:r>
            <a:r>
              <a:rPr lang="en-US" sz="1200" b="1" dirty="0">
                <a:solidFill>
                  <a:schemeClr val="tx1"/>
                </a:solidFill>
                <a:latin typeface="Arial"/>
              </a:rPr>
              <a:t>Kirtan Bhavsar</a:t>
            </a:r>
            <a:endParaRPr lang="en-US" sz="1200" dirty="0">
              <a:solidFill>
                <a:schemeClr val="tx1"/>
              </a:solidFill>
              <a:latin typeface="Arial"/>
            </a:endParaRPr>
          </a:p>
          <a:p>
            <a:pPr marL="0" indent="0">
              <a:buSzPts val="1200"/>
            </a:pPr>
            <a:r>
              <a:rPr lang="en-US" sz="1200" dirty="0">
                <a:solidFill>
                  <a:schemeClr val="tx1"/>
                </a:solidFill>
              </a:rPr>
              <a:t>Branch</a:t>
            </a:r>
            <a:r>
              <a:rPr lang="en-US" sz="1200" dirty="0"/>
              <a:t>: Btech,   Stream: ECE,   Year: II </a:t>
            </a:r>
            <a:endParaRPr lang="en-US" sz="1200" dirty="0">
              <a:latin typeface="Arial"/>
            </a:endParaRPr>
          </a:p>
          <a:p>
            <a:pPr marL="0" indent="0">
              <a:buClr>
                <a:srgbClr val="5D7C3F"/>
              </a:buClr>
              <a:buSzPts val="1200"/>
            </a:pPr>
            <a:r>
              <a:rPr lang="en-US" sz="1200" b="1" dirty="0">
                <a:solidFill>
                  <a:srgbClr val="5D7C3F"/>
                </a:solidFill>
              </a:rPr>
              <a:t>Team Member 3 Name: </a:t>
            </a:r>
            <a:r>
              <a:rPr lang="en-US" sz="1200" b="1" dirty="0">
                <a:solidFill>
                  <a:schemeClr val="tx1"/>
                </a:solidFill>
                <a:latin typeface="Arial"/>
              </a:rPr>
              <a:t>Vipin Mishra</a:t>
            </a:r>
            <a:endParaRPr lang="en-US" sz="1200" dirty="0">
              <a:solidFill>
                <a:schemeClr val="tx1"/>
              </a:solidFill>
              <a:latin typeface="Arial"/>
            </a:endParaRPr>
          </a:p>
          <a:p>
            <a:pPr marL="0" indent="0">
              <a:buSzPts val="1200"/>
            </a:pPr>
            <a:r>
              <a:rPr lang="en-US" sz="1200" dirty="0">
                <a:solidFill>
                  <a:schemeClr val="tx1"/>
                </a:solidFill>
              </a:rPr>
              <a:t>Branch</a:t>
            </a:r>
            <a:r>
              <a:rPr lang="en-US" sz="1200" dirty="0"/>
              <a:t>: Btech,   Stream: ECE,   Year: II </a:t>
            </a:r>
            <a:endParaRPr lang="en-US" sz="1200" dirty="0">
              <a:latin typeface="Arial"/>
            </a:endParaRPr>
          </a:p>
          <a:p>
            <a:pPr marL="0" indent="0">
              <a:buSzPts val="1200"/>
            </a:pPr>
            <a:r>
              <a:rPr lang="en-US" sz="1200" b="1" dirty="0">
                <a:solidFill>
                  <a:srgbClr val="5D7C3F"/>
                </a:solidFill>
              </a:rPr>
              <a:t>Team Member 4 Name: </a:t>
            </a:r>
            <a:r>
              <a:rPr lang="en-US" sz="1200" b="1" dirty="0">
                <a:solidFill>
                  <a:schemeClr val="tx1"/>
                </a:solidFill>
                <a:latin typeface="Arial"/>
              </a:rPr>
              <a:t>Kushagra Srivastava</a:t>
            </a:r>
            <a:endParaRPr lang="en-US" sz="1200" dirty="0">
              <a:solidFill>
                <a:schemeClr val="tx1"/>
              </a:solidFill>
              <a:latin typeface="Arial"/>
            </a:endParaRPr>
          </a:p>
          <a:p>
            <a:pPr marL="0" indent="0">
              <a:buSzPts val="1200"/>
            </a:pPr>
            <a:r>
              <a:rPr lang="en-US" sz="1200" dirty="0">
                <a:solidFill>
                  <a:schemeClr val="tx1"/>
                </a:solidFill>
              </a:rPr>
              <a:t>Branch</a:t>
            </a:r>
            <a:r>
              <a:rPr lang="en-US" sz="1200" dirty="0"/>
              <a:t>: Btech,   Stream: CSE,   Year: II </a:t>
            </a:r>
            <a:endParaRPr lang="en-US" sz="1200" dirty="0">
              <a:latin typeface="Arial"/>
            </a:endParaRPr>
          </a:p>
          <a:p>
            <a:pPr marL="0" indent="0">
              <a:buClr>
                <a:srgbClr val="000000"/>
              </a:buClr>
              <a:buSzPts val="1200"/>
            </a:pPr>
            <a:r>
              <a:rPr lang="en-US" sz="1200" b="1" dirty="0">
                <a:solidFill>
                  <a:srgbClr val="5D7C3F"/>
                </a:solidFill>
              </a:rPr>
              <a:t>Team Member 5 Name: </a:t>
            </a:r>
            <a:r>
              <a:rPr lang="en-US" sz="1200" b="1" dirty="0">
                <a:solidFill>
                  <a:schemeClr val="tx1"/>
                </a:solidFill>
                <a:latin typeface="Arial"/>
              </a:rPr>
              <a:t>Akshaya Mudragada</a:t>
            </a:r>
            <a:endParaRPr lang="en-US" sz="1200" dirty="0">
              <a:solidFill>
                <a:schemeClr val="tx1"/>
              </a:solidFill>
              <a:latin typeface="Arial"/>
            </a:endParaRPr>
          </a:p>
          <a:p>
            <a:pPr marL="0" indent="0">
              <a:buSzPts val="1200"/>
            </a:pPr>
            <a:r>
              <a:rPr lang="en-US" sz="1200" dirty="0">
                <a:solidFill>
                  <a:schemeClr val="tx1"/>
                </a:solidFill>
              </a:rPr>
              <a:t>Branch</a:t>
            </a:r>
            <a:r>
              <a:rPr lang="en-US" sz="1200" dirty="0"/>
              <a:t>: Btech,   Stream: CSE,   Year: II </a:t>
            </a:r>
            <a:endParaRPr lang="en-US" sz="1200" dirty="0">
              <a:solidFill>
                <a:schemeClr val="tx1"/>
              </a:solidFill>
              <a:latin typeface="Arial"/>
            </a:endParaRPr>
          </a:p>
          <a:p>
            <a:pPr marL="0" indent="0">
              <a:buClr>
                <a:srgbClr val="804160"/>
              </a:buClr>
              <a:buSzPts val="1200"/>
            </a:pPr>
            <a:r>
              <a:rPr lang="en-US" sz="1200" b="1" dirty="0">
                <a:solidFill>
                  <a:srgbClr val="804160"/>
                </a:solidFill>
              </a:rPr>
              <a:t>Team Mentor 1 Name: </a:t>
            </a:r>
            <a:r>
              <a:rPr lang="en-US" sz="1200" b="1" dirty="0">
                <a:solidFill>
                  <a:schemeClr val="tx1"/>
                </a:solidFill>
                <a:latin typeface="Arial"/>
              </a:rPr>
              <a:t>Dr.Aatish Daryapurkar</a:t>
            </a:r>
          </a:p>
          <a:p>
            <a:pPr marL="0" indent="0">
              <a:buSzPts val="1200"/>
            </a:pPr>
            <a:r>
              <a:rPr lang="en-US" sz="1200" dirty="0"/>
              <a:t>Category: Academic,  Expertise: Effective problem-solving strategies, Nanoscience and Nanotechnology ,Domain Experience (in years): 10</a:t>
            </a:r>
          </a:p>
          <a:p>
            <a:pPr marL="0" indent="0">
              <a:buClr>
                <a:srgbClr val="804160"/>
              </a:buClr>
              <a:buSzPts val="1200"/>
            </a:pPr>
            <a:r>
              <a:rPr lang="en-US" sz="1200" b="1" dirty="0">
                <a:solidFill>
                  <a:srgbClr val="804160"/>
                </a:solidFill>
              </a:rPr>
              <a:t>Team Mentor 2 Name: </a:t>
            </a:r>
            <a:r>
              <a:rPr lang="en-US" sz="1200" b="1" dirty="0">
                <a:solidFill>
                  <a:schemeClr val="tx1"/>
                </a:solidFill>
                <a:latin typeface="Arial"/>
              </a:rPr>
              <a:t>Dr.Amol Bhopale</a:t>
            </a:r>
            <a:endParaRPr lang="en-US" sz="1200" dirty="0">
              <a:solidFill>
                <a:schemeClr val="tx1"/>
              </a:solidFill>
              <a:latin typeface="Arial"/>
            </a:endParaRPr>
          </a:p>
          <a:p>
            <a:pPr marL="0" indent="0">
              <a:buSzPts val="1200"/>
            </a:pPr>
            <a:r>
              <a:rPr lang="en-US" sz="1200" dirty="0"/>
              <a:t>Category: Academic,  Expertise: NLP and Machine Learning , Domain Experience (in years): 6</a:t>
            </a:r>
          </a:p>
          <a:p>
            <a:pPr marL="0" indent="0">
              <a:buSzPts val="1200"/>
            </a:pPr>
            <a:endParaRPr sz="1400" dirty="0"/>
          </a:p>
        </p:txBody>
      </p:sp>
      <p:sp>
        <p:nvSpPr>
          <p:cNvPr id="2" name="Google Shape;246;p5">
            <a:extLst>
              <a:ext uri="{FF2B5EF4-FFF2-40B4-BE49-F238E27FC236}">
                <a16:creationId xmlns:a16="http://schemas.microsoft.com/office/drawing/2014/main" id="{3A7AF72C-7BD8-AADD-9AB8-82654C506164}"/>
              </a:ext>
            </a:extLst>
          </p:cNvPr>
          <p:cNvSpPr txBox="1">
            <a:spLocks noGrp="1"/>
          </p:cNvSpPr>
          <p:nvPr>
            <p:ph type="sldNum" idx="12"/>
          </p:nvPr>
        </p:nvSpPr>
        <p:spPr>
          <a:xfrm>
            <a:off x="150313" y="6638185"/>
            <a:ext cx="160239" cy="2198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fld id="{00000000-1234-1234-1234-123412341234}" type="slidenum">
              <a:rPr lang="en-US"/>
              <a:t>4</a:t>
            </a:fld>
            <a:endParaRPr dirty="0"/>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1076</TotalTime>
  <Words>828</Words>
  <Application>Microsoft Office PowerPoint</Application>
  <PresentationFormat>Widescreen</PresentationFormat>
  <Paragraphs>79</Paragraphs>
  <Slides>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Wingdings</vt:lpstr>
      <vt:lpstr>Franklin Gothic</vt:lpstr>
      <vt:lpstr>Noto Sans Symbols</vt:lpstr>
      <vt:lpstr>Arial</vt:lpstr>
      <vt:lpstr>Libre Franklin</vt:lpstr>
      <vt:lpstr>Calibri</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Atharva Deopujari</cp:lastModifiedBy>
  <cp:revision>36</cp:revision>
  <dcterms:created xsi:type="dcterms:W3CDTF">2022-02-11T07:14:46Z</dcterms:created>
  <dcterms:modified xsi:type="dcterms:W3CDTF">2023-09-29T06:48:08Z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