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6DA823B-BD5C-4799-950C-F29674F9A9E6}" type="datetimeFigureOut">
              <a:rPr lang="en-IN" smtClean="0"/>
              <a:t>31-07-2024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EA34A2-669A-4211-A094-139D1D94C103}" type="slidenum">
              <a:rPr lang="en-IN" smtClean="0"/>
              <a:t>‹#›</a:t>
            </a:fld>
            <a:endParaRPr lang="en-IN"/>
          </a:p>
        </p:txBody>
      </p:sp>
    </p:spTree>
    <p:extLst>
      <p:ext uri="{BB962C8B-B14F-4D97-AF65-F5344CB8AC3E}">
        <p14:creationId xmlns:p14="http://schemas.microsoft.com/office/powerpoint/2010/main" val="2436568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DA823B-BD5C-4799-950C-F29674F9A9E6}" type="datetimeFigureOut">
              <a:rPr lang="en-IN" smtClean="0"/>
              <a:t>31-07-2024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EA34A2-669A-4211-A094-139D1D94C103}" type="slidenum">
              <a:rPr lang="en-IN" smtClean="0"/>
              <a:t>‹#›</a:t>
            </a:fld>
            <a:endParaRPr lang="en-IN"/>
          </a:p>
        </p:txBody>
      </p:sp>
    </p:spTree>
    <p:extLst>
      <p:ext uri="{BB962C8B-B14F-4D97-AF65-F5344CB8AC3E}">
        <p14:creationId xmlns:p14="http://schemas.microsoft.com/office/powerpoint/2010/main" val="237235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A6DA823B-BD5C-4799-950C-F29674F9A9E6}" type="datetimeFigureOut">
              <a:rPr lang="en-IN" smtClean="0"/>
              <a:t>31-07-2024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EA34A2-669A-4211-A094-139D1D94C103}" type="slidenum">
              <a:rPr lang="en-IN" smtClean="0"/>
              <a:t>‹#›</a:t>
            </a:fld>
            <a:endParaRPr lang="en-IN"/>
          </a:p>
        </p:txBody>
      </p:sp>
    </p:spTree>
    <p:extLst>
      <p:ext uri="{BB962C8B-B14F-4D97-AF65-F5344CB8AC3E}">
        <p14:creationId xmlns:p14="http://schemas.microsoft.com/office/powerpoint/2010/main" val="9881378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A6DA823B-BD5C-4799-950C-F29674F9A9E6}" type="datetimeFigureOut">
              <a:rPr lang="en-IN" smtClean="0"/>
              <a:t>31-07-2024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EEA34A2-669A-4211-A094-139D1D94C103}" type="slidenum">
              <a:rPr lang="en-IN" smtClean="0"/>
              <a:t>‹#›</a:t>
            </a:fld>
            <a:endParaRPr lang="en-IN"/>
          </a:p>
        </p:txBody>
      </p:sp>
    </p:spTree>
    <p:extLst>
      <p:ext uri="{BB962C8B-B14F-4D97-AF65-F5344CB8AC3E}">
        <p14:creationId xmlns:p14="http://schemas.microsoft.com/office/powerpoint/2010/main" val="39961476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DA823B-BD5C-4799-950C-F29674F9A9E6}" type="datetimeFigureOut">
              <a:rPr lang="en-IN" smtClean="0"/>
              <a:t>31-07-2024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EA34A2-669A-4211-A094-139D1D94C103}" type="slidenum">
              <a:rPr lang="en-IN" smtClean="0"/>
              <a:t>‹#›</a:t>
            </a:fld>
            <a:endParaRPr lang="en-IN"/>
          </a:p>
        </p:txBody>
      </p:sp>
    </p:spTree>
    <p:extLst>
      <p:ext uri="{BB962C8B-B14F-4D97-AF65-F5344CB8AC3E}">
        <p14:creationId xmlns:p14="http://schemas.microsoft.com/office/powerpoint/2010/main" val="18055267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DA823B-BD5C-4799-950C-F29674F9A9E6}" type="datetimeFigureOut">
              <a:rPr lang="en-IN" smtClean="0"/>
              <a:t>31-07-2024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EA34A2-669A-4211-A094-139D1D94C103}" type="slidenum">
              <a:rPr lang="en-IN" smtClean="0"/>
              <a:t>‹#›</a:t>
            </a:fld>
            <a:endParaRPr lang="en-IN"/>
          </a:p>
        </p:txBody>
      </p:sp>
    </p:spTree>
    <p:extLst>
      <p:ext uri="{BB962C8B-B14F-4D97-AF65-F5344CB8AC3E}">
        <p14:creationId xmlns:p14="http://schemas.microsoft.com/office/powerpoint/2010/main" val="1615738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DA823B-BD5C-4799-950C-F29674F9A9E6}" type="datetimeFigureOut">
              <a:rPr lang="en-IN" smtClean="0"/>
              <a:t>31-07-2024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EA34A2-669A-4211-A094-139D1D94C103}" type="slidenum">
              <a:rPr lang="en-IN" smtClean="0"/>
              <a:t>‹#›</a:t>
            </a:fld>
            <a:endParaRPr lang="en-IN"/>
          </a:p>
        </p:txBody>
      </p:sp>
    </p:spTree>
    <p:extLst>
      <p:ext uri="{BB962C8B-B14F-4D97-AF65-F5344CB8AC3E}">
        <p14:creationId xmlns:p14="http://schemas.microsoft.com/office/powerpoint/2010/main" val="1994721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DA823B-BD5C-4799-950C-F29674F9A9E6}" type="datetimeFigureOut">
              <a:rPr lang="en-IN" smtClean="0"/>
              <a:t>31-07-2024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EA34A2-669A-4211-A094-139D1D94C103}" type="slidenum">
              <a:rPr lang="en-IN" smtClean="0"/>
              <a:t>‹#›</a:t>
            </a:fld>
            <a:endParaRPr lang="en-IN"/>
          </a:p>
        </p:txBody>
      </p:sp>
    </p:spTree>
    <p:extLst>
      <p:ext uri="{BB962C8B-B14F-4D97-AF65-F5344CB8AC3E}">
        <p14:creationId xmlns:p14="http://schemas.microsoft.com/office/powerpoint/2010/main" val="3116256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DA823B-BD5C-4799-950C-F29674F9A9E6}" type="datetimeFigureOut">
              <a:rPr lang="en-IN" smtClean="0"/>
              <a:t>31-07-2024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EA34A2-669A-4211-A094-139D1D94C103}" type="slidenum">
              <a:rPr lang="en-IN" smtClean="0"/>
              <a:t>‹#›</a:t>
            </a:fld>
            <a:endParaRPr lang="en-IN"/>
          </a:p>
        </p:txBody>
      </p:sp>
    </p:spTree>
    <p:extLst>
      <p:ext uri="{BB962C8B-B14F-4D97-AF65-F5344CB8AC3E}">
        <p14:creationId xmlns:p14="http://schemas.microsoft.com/office/powerpoint/2010/main" val="493202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DA823B-BD5C-4799-950C-F29674F9A9E6}" type="datetimeFigureOut">
              <a:rPr lang="en-IN" smtClean="0"/>
              <a:t>31-07-2024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EEA34A2-669A-4211-A094-139D1D94C103}" type="slidenum">
              <a:rPr lang="en-IN" smtClean="0"/>
              <a:t>‹#›</a:t>
            </a:fld>
            <a:endParaRPr lang="en-IN"/>
          </a:p>
        </p:txBody>
      </p:sp>
    </p:spTree>
    <p:extLst>
      <p:ext uri="{BB962C8B-B14F-4D97-AF65-F5344CB8AC3E}">
        <p14:creationId xmlns:p14="http://schemas.microsoft.com/office/powerpoint/2010/main" val="2031700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6DA823B-BD5C-4799-950C-F29674F9A9E6}" type="datetimeFigureOut">
              <a:rPr lang="en-IN" smtClean="0"/>
              <a:t>31-07-2024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EEA34A2-669A-4211-A094-139D1D94C103}" type="slidenum">
              <a:rPr lang="en-IN" smtClean="0"/>
              <a:t>‹#›</a:t>
            </a:fld>
            <a:endParaRPr lang="en-IN"/>
          </a:p>
        </p:txBody>
      </p:sp>
    </p:spTree>
    <p:extLst>
      <p:ext uri="{BB962C8B-B14F-4D97-AF65-F5344CB8AC3E}">
        <p14:creationId xmlns:p14="http://schemas.microsoft.com/office/powerpoint/2010/main" val="3545831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DA823B-BD5C-4799-950C-F29674F9A9E6}" type="datetimeFigureOut">
              <a:rPr lang="en-IN" smtClean="0"/>
              <a:t>31-07-2024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EEA34A2-669A-4211-A094-139D1D94C103}" type="slidenum">
              <a:rPr lang="en-IN" smtClean="0"/>
              <a:t>‹#›</a:t>
            </a:fld>
            <a:endParaRPr lang="en-IN"/>
          </a:p>
        </p:txBody>
      </p:sp>
    </p:spTree>
    <p:extLst>
      <p:ext uri="{BB962C8B-B14F-4D97-AF65-F5344CB8AC3E}">
        <p14:creationId xmlns:p14="http://schemas.microsoft.com/office/powerpoint/2010/main" val="337492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DA823B-BD5C-4799-950C-F29674F9A9E6}" type="datetimeFigureOut">
              <a:rPr lang="en-IN" smtClean="0"/>
              <a:t>31-07-2024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EA34A2-669A-4211-A094-139D1D94C103}" type="slidenum">
              <a:rPr lang="en-IN" smtClean="0"/>
              <a:t>‹#›</a:t>
            </a:fld>
            <a:endParaRPr lang="en-IN"/>
          </a:p>
        </p:txBody>
      </p:sp>
    </p:spTree>
    <p:extLst>
      <p:ext uri="{BB962C8B-B14F-4D97-AF65-F5344CB8AC3E}">
        <p14:creationId xmlns:p14="http://schemas.microsoft.com/office/powerpoint/2010/main" val="58329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A6DA823B-BD5C-4799-950C-F29674F9A9E6}" type="datetimeFigureOut">
              <a:rPr lang="en-IN" smtClean="0"/>
              <a:t>31-07-2024</a:t>
            </a:fld>
            <a:endParaRPr lang="en-IN"/>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fld id="{8EEA34A2-669A-4211-A094-139D1D94C103}" type="slidenum">
              <a:rPr lang="en-IN" smtClean="0"/>
              <a:t>‹#›</a:t>
            </a:fld>
            <a:endParaRPr lang="en-IN"/>
          </a:p>
        </p:txBody>
      </p:sp>
    </p:spTree>
    <p:extLst>
      <p:ext uri="{BB962C8B-B14F-4D97-AF65-F5344CB8AC3E}">
        <p14:creationId xmlns:p14="http://schemas.microsoft.com/office/powerpoint/2010/main" val="3307890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A6DA823B-BD5C-4799-950C-F29674F9A9E6}" type="datetimeFigureOut">
              <a:rPr lang="en-IN" smtClean="0"/>
              <a:t>31-07-2024</a:t>
            </a:fld>
            <a:endParaRPr lang="en-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8EEA34A2-669A-4211-A094-139D1D94C103}" type="slidenum">
              <a:rPr lang="en-IN" smtClean="0"/>
              <a:t>‹#›</a:t>
            </a:fld>
            <a:endParaRPr lang="en-IN"/>
          </a:p>
        </p:txBody>
      </p:sp>
    </p:spTree>
    <p:extLst>
      <p:ext uri="{BB962C8B-B14F-4D97-AF65-F5344CB8AC3E}">
        <p14:creationId xmlns:p14="http://schemas.microsoft.com/office/powerpoint/2010/main" val="156576556"/>
      </p:ext>
    </p:extLst>
  </p:cSld>
  <p:clrMap bg1="dk1" tx1="lt1" bg2="dk2" tx2="lt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A3C18-AC42-2E2F-1CDA-29BF8A12DF81}"/>
              </a:ext>
            </a:extLst>
          </p:cNvPr>
          <p:cNvSpPr>
            <a:spLocks noGrp="1"/>
          </p:cNvSpPr>
          <p:nvPr>
            <p:ph type="ctrTitle"/>
          </p:nvPr>
        </p:nvSpPr>
        <p:spPr/>
        <p:txBody>
          <a:bodyPr>
            <a:normAutofit/>
          </a:bodyPr>
          <a:lstStyle/>
          <a:p>
            <a:r>
              <a:rPr lang="en-US" sz="9600" dirty="0"/>
              <a:t>Django</a:t>
            </a:r>
            <a:endParaRPr lang="en-IN" sz="9600" dirty="0"/>
          </a:p>
        </p:txBody>
      </p:sp>
      <p:sp>
        <p:nvSpPr>
          <p:cNvPr id="3" name="Subtitle 2">
            <a:extLst>
              <a:ext uri="{FF2B5EF4-FFF2-40B4-BE49-F238E27FC236}">
                <a16:creationId xmlns:a16="http://schemas.microsoft.com/office/drawing/2014/main" id="{DFBD3084-4CB8-9695-5D51-00C6212917D8}"/>
              </a:ext>
            </a:extLst>
          </p:cNvPr>
          <p:cNvSpPr>
            <a:spLocks noGrp="1"/>
          </p:cNvSpPr>
          <p:nvPr>
            <p:ph type="subTitle" idx="1"/>
          </p:nvPr>
        </p:nvSpPr>
        <p:spPr/>
        <p:txBody>
          <a:bodyPr/>
          <a:lstStyle/>
          <a:p>
            <a:r>
              <a:rPr lang="en-US" dirty="0"/>
              <a:t>WT Presentation – SYAIDS-B(Group 2 )</a:t>
            </a:r>
            <a:endParaRPr lang="en-IN" dirty="0"/>
          </a:p>
        </p:txBody>
      </p:sp>
    </p:spTree>
    <p:extLst>
      <p:ext uri="{BB962C8B-B14F-4D97-AF65-F5344CB8AC3E}">
        <p14:creationId xmlns:p14="http://schemas.microsoft.com/office/powerpoint/2010/main" val="4070241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757FD-AC5B-B931-AF8F-8D0DAE87F446}"/>
              </a:ext>
            </a:extLst>
          </p:cNvPr>
          <p:cNvSpPr>
            <a:spLocks noGrp="1"/>
          </p:cNvSpPr>
          <p:nvPr>
            <p:ph type="title"/>
          </p:nvPr>
        </p:nvSpPr>
        <p:spPr/>
        <p:txBody>
          <a:bodyPr/>
          <a:lstStyle/>
          <a:p>
            <a:r>
              <a:rPr lang="en-IN" sz="4000" b="1" u="sng" dirty="0"/>
              <a:t>WT PRESENTATION TOPIC – DJANGO</a:t>
            </a:r>
            <a:endParaRPr lang="en-IN" dirty="0"/>
          </a:p>
        </p:txBody>
      </p:sp>
      <p:sp>
        <p:nvSpPr>
          <p:cNvPr id="3" name="TextBox 2">
            <a:extLst>
              <a:ext uri="{FF2B5EF4-FFF2-40B4-BE49-F238E27FC236}">
                <a16:creationId xmlns:a16="http://schemas.microsoft.com/office/drawing/2014/main" id="{792EA269-64FD-FA82-76F5-FA77820E9F62}"/>
              </a:ext>
            </a:extLst>
          </p:cNvPr>
          <p:cNvSpPr txBox="1"/>
          <p:nvPr/>
        </p:nvSpPr>
        <p:spPr>
          <a:xfrm>
            <a:off x="4328974" y="2679891"/>
            <a:ext cx="1937390"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Day: Wednesday</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09DE798-7973-DC2C-85FD-D06ED1B21E7C}"/>
              </a:ext>
            </a:extLst>
          </p:cNvPr>
          <p:cNvSpPr txBox="1"/>
          <p:nvPr/>
        </p:nvSpPr>
        <p:spPr>
          <a:xfrm>
            <a:off x="1100809" y="2679891"/>
            <a:ext cx="1223476"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Div:- AI-B </a:t>
            </a:r>
            <a:endParaRPr lang="en-IN"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EFF34A2F-04FC-AA45-6430-639AE98701F1}"/>
              </a:ext>
            </a:extLst>
          </p:cNvPr>
          <p:cNvSpPr txBox="1"/>
          <p:nvPr/>
        </p:nvSpPr>
        <p:spPr>
          <a:xfrm>
            <a:off x="6442258" y="2679891"/>
            <a:ext cx="203132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Date:- 31/07/2024</a:t>
            </a:r>
            <a:endParaRPr lang="en-IN"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65232159-B8B1-01FF-CCE3-5DD9C587E4C3}"/>
              </a:ext>
            </a:extLst>
          </p:cNvPr>
          <p:cNvSpPr txBox="1"/>
          <p:nvPr/>
        </p:nvSpPr>
        <p:spPr>
          <a:xfrm>
            <a:off x="2349336" y="2679891"/>
            <a:ext cx="1847622" cy="369332"/>
          </a:xfrm>
          <a:prstGeom prst="rect">
            <a:avLst/>
          </a:prstGeom>
          <a:noFill/>
        </p:spPr>
        <p:txBody>
          <a:bodyPr wrap="none" rtlCol="0">
            <a:spAutoFit/>
          </a:bodyPr>
          <a:lstStyle/>
          <a:p>
            <a:pPr algn="ctr"/>
            <a:r>
              <a:rPr lang="en-US" dirty="0">
                <a:latin typeface="Arial" panose="020B0604020202020204" pitchFamily="34" charset="0"/>
                <a:cs typeface="Arial" panose="020B0604020202020204" pitchFamily="34" charset="0"/>
              </a:rPr>
              <a:t> GROUP No :- 2</a:t>
            </a:r>
            <a:endParaRPr lang="en-IN"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1FC234E2-C905-A441-B6D1-01A0E2ACF802}"/>
              </a:ext>
            </a:extLst>
          </p:cNvPr>
          <p:cNvSpPr txBox="1"/>
          <p:nvPr/>
        </p:nvSpPr>
        <p:spPr>
          <a:xfrm>
            <a:off x="1269876" y="3327794"/>
            <a:ext cx="1685077"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Presented by -</a:t>
            </a:r>
            <a:endParaRPr lang="en-IN"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D28E4C7D-88B8-B7B6-C497-862A2EEE95A0}"/>
              </a:ext>
            </a:extLst>
          </p:cNvPr>
          <p:cNvSpPr txBox="1"/>
          <p:nvPr/>
        </p:nvSpPr>
        <p:spPr>
          <a:xfrm>
            <a:off x="1269876" y="3869678"/>
            <a:ext cx="3583032" cy="1477328"/>
          </a:xfrm>
          <a:prstGeom prst="rect">
            <a:avLst/>
          </a:prstGeom>
          <a:noFill/>
          <a:ln>
            <a:solidFill>
              <a:schemeClr val="tx1"/>
            </a:solidFill>
          </a:ln>
        </p:spPr>
        <p:txBody>
          <a:bodyPr wrap="none" rtlCol="0">
            <a:spAutoFit/>
          </a:bodyPr>
          <a:lstStyle/>
          <a:p>
            <a:r>
              <a:rPr lang="en-US" dirty="0">
                <a:latin typeface="Arial" panose="020B0604020202020204" pitchFamily="34" charset="0"/>
                <a:cs typeface="Arial" panose="020B0604020202020204" pitchFamily="34" charset="0"/>
              </a:rPr>
              <a:t>Atharva Kavade (12310269)</a:t>
            </a:r>
          </a:p>
          <a:p>
            <a:r>
              <a:rPr lang="en-US" dirty="0">
                <a:latin typeface="Arial" panose="020B0604020202020204" pitchFamily="34" charset="0"/>
                <a:cs typeface="Arial" panose="020B0604020202020204" pitchFamily="34" charset="0"/>
              </a:rPr>
              <a:t>Shripad </a:t>
            </a:r>
            <a:r>
              <a:rPr lang="en-US" dirty="0" err="1">
                <a:latin typeface="Arial" panose="020B0604020202020204" pitchFamily="34" charset="0"/>
                <a:cs typeface="Arial" panose="020B0604020202020204" pitchFamily="34" charset="0"/>
              </a:rPr>
              <a:t>Kanakdande</a:t>
            </a:r>
            <a:r>
              <a:rPr lang="en-US" dirty="0">
                <a:latin typeface="Arial" panose="020B0604020202020204" pitchFamily="34" charset="0"/>
                <a:cs typeface="Arial" panose="020B0604020202020204" pitchFamily="34" charset="0"/>
              </a:rPr>
              <a:t> (12310844)</a:t>
            </a:r>
          </a:p>
          <a:p>
            <a:r>
              <a:rPr lang="en-US" dirty="0">
                <a:latin typeface="Arial" panose="020B0604020202020204" pitchFamily="34" charset="0"/>
                <a:cs typeface="Arial" panose="020B0604020202020204" pitchFamily="34" charset="0"/>
              </a:rPr>
              <a:t>Hardik </a:t>
            </a:r>
            <a:r>
              <a:rPr lang="en-US" dirty="0" err="1">
                <a:latin typeface="Arial" panose="020B0604020202020204" pitchFamily="34" charset="0"/>
                <a:cs typeface="Arial" panose="020B0604020202020204" pitchFamily="34" charset="0"/>
              </a:rPr>
              <a:t>Khade</a:t>
            </a:r>
            <a:r>
              <a:rPr lang="en-US" dirty="0">
                <a:latin typeface="Arial" panose="020B0604020202020204" pitchFamily="34" charset="0"/>
                <a:cs typeface="Arial" panose="020B0604020202020204" pitchFamily="34" charset="0"/>
              </a:rPr>
              <a:t> (12310224)</a:t>
            </a:r>
          </a:p>
          <a:p>
            <a:r>
              <a:rPr lang="en-US" dirty="0">
                <a:latin typeface="Arial" panose="020B0604020202020204" pitchFamily="34" charset="0"/>
                <a:cs typeface="Arial" panose="020B0604020202020204" pitchFamily="34" charset="0"/>
              </a:rPr>
              <a:t>Vivek </a:t>
            </a:r>
            <a:r>
              <a:rPr lang="en-US" dirty="0" err="1">
                <a:latin typeface="Arial" panose="020B0604020202020204" pitchFamily="34" charset="0"/>
                <a:cs typeface="Arial" panose="020B0604020202020204" pitchFamily="34" charset="0"/>
              </a:rPr>
              <a:t>kendre</a:t>
            </a:r>
            <a:r>
              <a:rPr lang="en-US" dirty="0">
                <a:latin typeface="Arial" panose="020B0604020202020204" pitchFamily="34" charset="0"/>
                <a:cs typeface="Arial" panose="020B0604020202020204" pitchFamily="34" charset="0"/>
              </a:rPr>
              <a:t> (12311430)</a:t>
            </a:r>
          </a:p>
          <a:p>
            <a:r>
              <a:rPr lang="en-US" dirty="0">
                <a:latin typeface="Arial" panose="020B0604020202020204" pitchFamily="34" charset="0"/>
                <a:cs typeface="Arial" panose="020B0604020202020204" pitchFamily="34" charset="0"/>
              </a:rPr>
              <a:t>Sushant Katare(12311)</a:t>
            </a:r>
          </a:p>
        </p:txBody>
      </p:sp>
      <p:sp>
        <p:nvSpPr>
          <p:cNvPr id="11" name="Subtitle 3">
            <a:extLst>
              <a:ext uri="{FF2B5EF4-FFF2-40B4-BE49-F238E27FC236}">
                <a16:creationId xmlns:a16="http://schemas.microsoft.com/office/drawing/2014/main" id="{CEEA8F2A-BAC0-4381-2315-8BDDAB1A5344}"/>
              </a:ext>
            </a:extLst>
          </p:cNvPr>
          <p:cNvSpPr txBox="1"/>
          <p:nvPr/>
        </p:nvSpPr>
        <p:spPr>
          <a:xfrm>
            <a:off x="-9025" y="6043464"/>
            <a:ext cx="12188825" cy="814536"/>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0"/>
              </a:spcBef>
              <a:buClr>
                <a:schemeClr val="accent1"/>
              </a:buClr>
              <a:buSzPct val="100000"/>
              <a:buFont typeface="Arial" panose="020B0604020202020204" pitchFamily="34" charset="0"/>
              <a:buNone/>
              <a:defRPr sz="2000" kern="1200" cap="all" spc="200" baseline="0">
                <a:solidFill>
                  <a:schemeClr val="accent1"/>
                </a:solidFill>
                <a:latin typeface="+mn-lt"/>
                <a:ea typeface="+mn-ea"/>
                <a:cs typeface="+mn-cs"/>
              </a:defRPr>
            </a:lvl1pPr>
            <a:lvl2pPr marL="457200" indent="0" algn="ctr" defTabSz="914400" rtl="0" eaLnBrk="1" latinLnBrk="0" hangingPunct="1">
              <a:lnSpc>
                <a:spcPct val="90000"/>
              </a:lnSpc>
              <a:spcBef>
                <a:spcPts val="1200"/>
              </a:spcBef>
              <a:buClr>
                <a:schemeClr val="accent1"/>
              </a:buClr>
              <a:buSzPct val="100000"/>
              <a:buFont typeface="Arial" panose="020B0604020202020204"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Clr>
                <a:schemeClr val="accent1"/>
              </a:buClr>
              <a:buSzPct val="100000"/>
              <a:buFont typeface="Arial" panose="020B0604020202020204"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Clr>
                <a:schemeClr val="accent1"/>
              </a:buClr>
              <a:buSzPct val="100000"/>
              <a:buFont typeface="Arial" panose="020B0604020202020204"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Clr>
                <a:schemeClr val="accent1"/>
              </a:buClr>
              <a:buSzPct val="100000"/>
              <a:buFont typeface="Arial" panose="020B0604020202020204" pitchFamily="34"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accent1"/>
              </a:buClr>
              <a:buFont typeface="Arial" panose="020B0604020202020204"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accent1"/>
              </a:buClr>
              <a:buFont typeface="Arial" panose="020B0604020202020204"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accent1"/>
              </a:buClr>
              <a:buFont typeface="Arial" panose="020B0604020202020204"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accent1"/>
              </a:buClr>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it-IT" sz="1800" dirty="0">
                <a:solidFill>
                  <a:schemeClr val="tx1"/>
                </a:solidFill>
                <a:latin typeface="Arial" panose="020B0604020202020204" pitchFamily="34" charset="0"/>
                <a:cs typeface="Arial" panose="020B0604020202020204" pitchFamily="34" charset="0"/>
              </a:rPr>
              <a:t>DEPARTMENT OF artificial intelligence and data science (ai&amp;ds)</a:t>
            </a:r>
          </a:p>
          <a:p>
            <a:pPr algn="ctr"/>
            <a:r>
              <a:rPr lang="it-IT" sz="1800" dirty="0">
                <a:solidFill>
                  <a:schemeClr val="tx1"/>
                </a:solidFill>
                <a:latin typeface="Arial" panose="020B0604020202020204" pitchFamily="34" charset="0"/>
                <a:cs typeface="Arial" panose="020B0604020202020204" pitchFamily="34" charset="0"/>
              </a:rPr>
              <a:t>VISHWAKARMA INSTITUTE OF TECHNOLOGY,PUNE</a:t>
            </a:r>
          </a:p>
        </p:txBody>
      </p:sp>
    </p:spTree>
    <p:extLst>
      <p:ext uri="{BB962C8B-B14F-4D97-AF65-F5344CB8AC3E}">
        <p14:creationId xmlns:p14="http://schemas.microsoft.com/office/powerpoint/2010/main" val="82377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A9B53-BAF3-2D4F-0FC9-AA2C9784275C}"/>
              </a:ext>
            </a:extLst>
          </p:cNvPr>
          <p:cNvSpPr>
            <a:spLocks noGrp="1"/>
          </p:cNvSpPr>
          <p:nvPr>
            <p:ph type="title"/>
          </p:nvPr>
        </p:nvSpPr>
        <p:spPr>
          <a:xfrm>
            <a:off x="810000" y="447188"/>
            <a:ext cx="10571998" cy="970450"/>
          </a:xfrm>
        </p:spPr>
        <p:txBody>
          <a:bodyPr/>
          <a:lstStyle/>
          <a:p>
            <a:r>
              <a:rPr lang="en-US" dirty="0"/>
              <a:t>DJANGO – Introduction</a:t>
            </a:r>
            <a:endParaRPr lang="en-IN" dirty="0"/>
          </a:p>
        </p:txBody>
      </p:sp>
      <p:sp>
        <p:nvSpPr>
          <p:cNvPr id="3" name="TextBox 2">
            <a:extLst>
              <a:ext uri="{FF2B5EF4-FFF2-40B4-BE49-F238E27FC236}">
                <a16:creationId xmlns:a16="http://schemas.microsoft.com/office/drawing/2014/main" id="{D2CC47B8-9970-C234-984C-98F6BB2CF358}"/>
              </a:ext>
            </a:extLst>
          </p:cNvPr>
          <p:cNvSpPr txBox="1"/>
          <p:nvPr/>
        </p:nvSpPr>
        <p:spPr>
          <a:xfrm>
            <a:off x="810000" y="2526890"/>
            <a:ext cx="10571997" cy="3416320"/>
          </a:xfrm>
          <a:prstGeom prst="rect">
            <a:avLst/>
          </a:prstGeom>
          <a:noFill/>
        </p:spPr>
        <p:txBody>
          <a:bodyPr wrap="square" rtlCol="0">
            <a:spAutoFit/>
          </a:bodyPr>
          <a:lstStyle/>
          <a:p>
            <a:r>
              <a:rPr lang="en-US" dirty="0"/>
              <a:t>Django is a high-level Python framework that has gained widespread popularity for its robust and efficient approach to web development. It is an open-source platform, freely available to developers, and is entirely written in Python. One of the standout features of Django is its adherence to the model-view-template (MVT) architectural pattern, which simplifies the development process and helps maintain a clean separation between different aspects of an application.</a:t>
            </a:r>
          </a:p>
          <a:p>
            <a:r>
              <a:rPr lang="en-US" dirty="0"/>
              <a:t>This powerful framework is designed to facilitate the rapid development of high-quality web applications. It provides a comprehensive set of tools and components that streamline many of the common tasks associated with web development. By leveraging Django, developers can avoid reinventing the wheel and instead focus on creating unique features and functionalities.</a:t>
            </a:r>
          </a:p>
          <a:p>
            <a:endParaRPr lang="en-IN" dirty="0"/>
          </a:p>
        </p:txBody>
      </p:sp>
    </p:spTree>
    <p:extLst>
      <p:ext uri="{BB962C8B-B14F-4D97-AF65-F5344CB8AC3E}">
        <p14:creationId xmlns:p14="http://schemas.microsoft.com/office/powerpoint/2010/main" val="3538707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D344F-7335-1292-2F19-722B52B6333A}"/>
              </a:ext>
            </a:extLst>
          </p:cNvPr>
          <p:cNvSpPr>
            <a:spLocks noGrp="1"/>
          </p:cNvSpPr>
          <p:nvPr>
            <p:ph type="title"/>
          </p:nvPr>
        </p:nvSpPr>
        <p:spPr/>
        <p:txBody>
          <a:bodyPr/>
          <a:lstStyle/>
          <a:p>
            <a:r>
              <a:rPr lang="en-US" dirty="0"/>
              <a:t>Literature Review</a:t>
            </a:r>
            <a:endParaRPr lang="en-IN" dirty="0"/>
          </a:p>
        </p:txBody>
      </p:sp>
      <p:graphicFrame>
        <p:nvGraphicFramePr>
          <p:cNvPr id="4" name="Table 3">
            <a:extLst>
              <a:ext uri="{FF2B5EF4-FFF2-40B4-BE49-F238E27FC236}">
                <a16:creationId xmlns:a16="http://schemas.microsoft.com/office/drawing/2014/main" id="{9E2AEA0F-265F-1792-C701-A9D2414A301C}"/>
              </a:ext>
            </a:extLst>
          </p:cNvPr>
          <p:cNvGraphicFramePr>
            <a:graphicFrameLocks noGrp="1"/>
          </p:cNvGraphicFramePr>
          <p:nvPr>
            <p:extLst>
              <p:ext uri="{D42A27DB-BD31-4B8C-83A1-F6EECF244321}">
                <p14:modId xmlns:p14="http://schemas.microsoft.com/office/powerpoint/2010/main" val="3765999748"/>
              </p:ext>
            </p:extLst>
          </p:nvPr>
        </p:nvGraphicFramePr>
        <p:xfrm>
          <a:off x="491613" y="2440638"/>
          <a:ext cx="11189110" cy="3770536"/>
        </p:xfrm>
        <a:graphic>
          <a:graphicData uri="http://schemas.openxmlformats.org/drawingml/2006/table">
            <a:tbl>
              <a:tblPr firstRow="1" bandRow="1">
                <a:tableStyleId>{5C22544A-7EE6-4342-B048-85BDC9FD1C3A}</a:tableStyleId>
              </a:tblPr>
              <a:tblGrid>
                <a:gridCol w="835742">
                  <a:extLst>
                    <a:ext uri="{9D8B030D-6E8A-4147-A177-3AD203B41FA5}">
                      <a16:colId xmlns:a16="http://schemas.microsoft.com/office/drawing/2014/main" val="1136415620"/>
                    </a:ext>
                  </a:extLst>
                </a:gridCol>
                <a:gridCol w="2094271">
                  <a:extLst>
                    <a:ext uri="{9D8B030D-6E8A-4147-A177-3AD203B41FA5}">
                      <a16:colId xmlns:a16="http://schemas.microsoft.com/office/drawing/2014/main" val="2338197854"/>
                    </a:ext>
                  </a:extLst>
                </a:gridCol>
                <a:gridCol w="2133600">
                  <a:extLst>
                    <a:ext uri="{9D8B030D-6E8A-4147-A177-3AD203B41FA5}">
                      <a16:colId xmlns:a16="http://schemas.microsoft.com/office/drawing/2014/main" val="3149663677"/>
                    </a:ext>
                  </a:extLst>
                </a:gridCol>
                <a:gridCol w="4080387">
                  <a:extLst>
                    <a:ext uri="{9D8B030D-6E8A-4147-A177-3AD203B41FA5}">
                      <a16:colId xmlns:a16="http://schemas.microsoft.com/office/drawing/2014/main" val="2472660918"/>
                    </a:ext>
                  </a:extLst>
                </a:gridCol>
                <a:gridCol w="2045110">
                  <a:extLst>
                    <a:ext uri="{9D8B030D-6E8A-4147-A177-3AD203B41FA5}">
                      <a16:colId xmlns:a16="http://schemas.microsoft.com/office/drawing/2014/main" val="2289613121"/>
                    </a:ext>
                  </a:extLst>
                </a:gridCol>
              </a:tblGrid>
              <a:tr h="692056">
                <a:tc>
                  <a:txBody>
                    <a:bodyPr/>
                    <a:lstStyle/>
                    <a:p>
                      <a:r>
                        <a:rPr lang="en-US" dirty="0"/>
                        <a:t>SR. </a:t>
                      </a:r>
                    </a:p>
                    <a:p>
                      <a:r>
                        <a:rPr lang="en-US" dirty="0"/>
                        <a:t>No.</a:t>
                      </a:r>
                      <a:endParaRPr lang="en-IN"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800" dirty="0"/>
                        <a:t>Title of the Paper</a:t>
                      </a:r>
                    </a:p>
                    <a:p>
                      <a:endParaRPr lang="en-IN"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800" dirty="0"/>
                        <a:t>Author(s)</a:t>
                      </a:r>
                    </a:p>
                    <a:p>
                      <a:endParaRPr lang="en-IN"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800" dirty="0"/>
                        <a:t>Summary</a:t>
                      </a:r>
                    </a:p>
                    <a:p>
                      <a:endParaRPr lang="en-IN"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800" dirty="0"/>
                        <a:t>Publish At</a:t>
                      </a:r>
                    </a:p>
                    <a:p>
                      <a:endParaRPr lang="en-IN" dirty="0"/>
                    </a:p>
                  </a:txBody>
                  <a:tcPr/>
                </a:tc>
                <a:extLst>
                  <a:ext uri="{0D108BD9-81ED-4DB2-BD59-A6C34878D82A}">
                    <a16:rowId xmlns:a16="http://schemas.microsoft.com/office/drawing/2014/main" val="2971957978"/>
                  </a:ext>
                </a:extLst>
              </a:tr>
              <a:tr h="361964">
                <a:tc>
                  <a:txBody>
                    <a:bodyPr/>
                    <a:lstStyle/>
                    <a:p>
                      <a:r>
                        <a:rPr lang="en-US" dirty="0"/>
                        <a:t>1. </a:t>
                      </a:r>
                      <a:endParaRPr lang="en-IN" dirty="0"/>
                    </a:p>
                  </a:txBody>
                  <a:tcPr/>
                </a:tc>
                <a:tc>
                  <a:txBody>
                    <a:bodyPr/>
                    <a:lstStyle/>
                    <a:p>
                      <a:endParaRPr lang="en-IN" sz="1800" b="0" i="0" u="none" strike="noStrike" kern="1200" baseline="0" dirty="0">
                        <a:solidFill>
                          <a:schemeClr val="dk1"/>
                        </a:solidFill>
                        <a:latin typeface="+mn-lt"/>
                        <a:ea typeface="+mn-ea"/>
                        <a:cs typeface="+mn-cs"/>
                      </a:endParaRPr>
                    </a:p>
                    <a:p>
                      <a:r>
                        <a:rPr lang="en-US" sz="1800" b="0" i="0" u="none" strike="noStrike" kern="1200" baseline="0" dirty="0">
                          <a:solidFill>
                            <a:schemeClr val="dk1"/>
                          </a:solidFill>
                          <a:latin typeface="+mn-lt"/>
                          <a:ea typeface="+mn-ea"/>
                          <a:cs typeface="+mn-cs"/>
                        </a:rPr>
                        <a:t> A Django Based Educational Resource Sharing Website </a:t>
                      </a:r>
                      <a:endParaRPr lang="en-IN" dirty="0"/>
                    </a:p>
                  </a:txBody>
                  <a:tcPr/>
                </a:tc>
                <a:tc>
                  <a:txBody>
                    <a:bodyPr/>
                    <a:lstStyle/>
                    <a:p>
                      <a:endParaRPr lang="en-IN" sz="1800" b="0" i="0" u="none" strike="noStrike" kern="1200" baseline="0" dirty="0">
                        <a:solidFill>
                          <a:schemeClr val="dk1"/>
                        </a:solidFill>
                        <a:latin typeface="+mn-lt"/>
                        <a:ea typeface="+mn-ea"/>
                        <a:cs typeface="+mn-cs"/>
                      </a:endParaRPr>
                    </a:p>
                    <a:p>
                      <a:r>
                        <a:rPr lang="en-IN" sz="1800" b="0" i="0" u="none" strike="noStrike" kern="1200" baseline="0" dirty="0">
                          <a:solidFill>
                            <a:schemeClr val="dk1"/>
                          </a:solidFill>
                          <a:latin typeface="+mn-lt"/>
                          <a:ea typeface="+mn-ea"/>
                          <a:cs typeface="+mn-cs"/>
                        </a:rPr>
                        <a:t> </a:t>
                      </a:r>
                      <a:r>
                        <a:rPr lang="en-IN" sz="1800" b="0" i="0" u="none" strike="noStrike" kern="1200" baseline="0" dirty="0" err="1">
                          <a:solidFill>
                            <a:schemeClr val="dk1"/>
                          </a:solidFill>
                          <a:latin typeface="+mn-lt"/>
                          <a:ea typeface="+mn-ea"/>
                          <a:cs typeface="+mn-cs"/>
                        </a:rPr>
                        <a:t>Adamya</a:t>
                      </a:r>
                      <a:r>
                        <a:rPr lang="en-IN" sz="1800" b="0" i="0" u="none" strike="noStrike" kern="1200" baseline="0" dirty="0">
                          <a:solidFill>
                            <a:schemeClr val="dk1"/>
                          </a:solidFill>
                          <a:latin typeface="+mn-lt"/>
                          <a:ea typeface="+mn-ea"/>
                          <a:cs typeface="+mn-cs"/>
                        </a:rPr>
                        <a:t> Shyam </a:t>
                      </a:r>
                    </a:p>
                    <a:p>
                      <a:endParaRPr lang="en-IN" sz="1800" b="0" i="0" u="none" strike="noStrike" kern="1200" baseline="0" dirty="0">
                        <a:solidFill>
                          <a:schemeClr val="dk1"/>
                        </a:solidFill>
                        <a:latin typeface="+mn-lt"/>
                        <a:ea typeface="+mn-ea"/>
                        <a:cs typeface="+mn-cs"/>
                      </a:endParaRPr>
                    </a:p>
                    <a:p>
                      <a:r>
                        <a:rPr lang="en-IN" sz="1800" b="0" i="0" u="none" strike="noStrike" kern="1200" baseline="0" dirty="0">
                          <a:solidFill>
                            <a:schemeClr val="dk1"/>
                          </a:solidFill>
                          <a:latin typeface="+mn-lt"/>
                          <a:ea typeface="+mn-ea"/>
                          <a:cs typeface="+mn-cs"/>
                        </a:rPr>
                        <a:t> Nitin Mukesh </a:t>
                      </a:r>
                      <a:endParaRPr lang="en-IN" dirty="0"/>
                    </a:p>
                  </a:txBody>
                  <a:tcPr/>
                </a:tc>
                <a:tc>
                  <a:txBody>
                    <a:bodyPr/>
                    <a:lstStyle/>
                    <a:p>
                      <a:r>
                        <a:rPr lang="en-US" sz="1400" b="0" i="0" kern="1200" dirty="0">
                          <a:solidFill>
                            <a:schemeClr val="dk1"/>
                          </a:solidFill>
                          <a:effectLst/>
                          <a:latin typeface="+mn-lt"/>
                          <a:ea typeface="+mn-ea"/>
                          <a:cs typeface="+mn-cs"/>
                        </a:rPr>
                        <a:t>In their study, </a:t>
                      </a:r>
                      <a:r>
                        <a:rPr lang="en-US" sz="1400" b="0" i="0" kern="1200" dirty="0" err="1">
                          <a:solidFill>
                            <a:schemeClr val="dk1"/>
                          </a:solidFill>
                          <a:effectLst/>
                          <a:latin typeface="+mn-lt"/>
                          <a:ea typeface="+mn-ea"/>
                          <a:cs typeface="+mn-cs"/>
                        </a:rPr>
                        <a:t>Shreic</a:t>
                      </a:r>
                      <a:r>
                        <a:rPr lang="en-US" sz="1400" b="0" i="0" kern="1200" dirty="0">
                          <a:solidFill>
                            <a:schemeClr val="dk1"/>
                          </a:solidFill>
                          <a:effectLst/>
                          <a:latin typeface="+mn-lt"/>
                          <a:ea typeface="+mn-ea"/>
                          <a:cs typeface="+mn-cs"/>
                        </a:rPr>
                        <a:t>—a web platform—addresses the need for centralized educational resources. It provides students with access to class notes, previous year question papers, and an e-commerce section for selling old books. The project leverages Django for backend development, Python for logic, and HTML, CSS, and JavaScript for frontend design. The iterative development process ensures user-friendly design, and security measures prevent common web attacks. </a:t>
                      </a:r>
                      <a:r>
                        <a:rPr lang="en-US" sz="1400" b="0" i="0" kern="1200" dirty="0" err="1">
                          <a:solidFill>
                            <a:schemeClr val="dk1"/>
                          </a:solidFill>
                          <a:effectLst/>
                          <a:latin typeface="+mn-lt"/>
                          <a:ea typeface="+mn-ea"/>
                          <a:cs typeface="+mn-cs"/>
                        </a:rPr>
                        <a:t>Shreic</a:t>
                      </a:r>
                      <a:r>
                        <a:rPr lang="en-US" sz="1400" b="0" i="0" kern="1200" dirty="0">
                          <a:solidFill>
                            <a:schemeClr val="dk1"/>
                          </a:solidFill>
                          <a:effectLst/>
                          <a:latin typeface="+mn-lt"/>
                          <a:ea typeface="+mn-ea"/>
                          <a:cs typeface="+mn-cs"/>
                        </a:rPr>
                        <a:t> stands as a comprehensive solution, aiding students in their academic pursuits.</a:t>
                      </a:r>
                      <a:endParaRPr lang="en-IN" sz="1400" dirty="0"/>
                    </a:p>
                  </a:txBody>
                  <a:tcPr/>
                </a:tc>
                <a:tc>
                  <a:txBody>
                    <a:bodyPr/>
                    <a:lstStyle/>
                    <a:p>
                      <a:endParaRPr lang="en-IN" sz="1800" b="0" i="0" u="none" strike="noStrike" kern="1200" baseline="0" dirty="0">
                        <a:solidFill>
                          <a:schemeClr val="dk1"/>
                        </a:solidFill>
                        <a:latin typeface="+mn-lt"/>
                        <a:ea typeface="+mn-ea"/>
                        <a:cs typeface="+mn-cs"/>
                      </a:endParaRPr>
                    </a:p>
                    <a:p>
                      <a:r>
                        <a:rPr lang="en-US" sz="1800" b="0" i="0" u="none" strike="noStrike" kern="1200" baseline="0" dirty="0">
                          <a:solidFill>
                            <a:schemeClr val="dk1"/>
                          </a:solidFill>
                          <a:latin typeface="+mn-lt"/>
                          <a:ea typeface="+mn-ea"/>
                          <a:cs typeface="+mn-cs"/>
                        </a:rPr>
                        <a:t> Journal of Scientific Research · January 2020 </a:t>
                      </a:r>
                      <a:endParaRPr lang="en-IN" dirty="0"/>
                    </a:p>
                  </a:txBody>
                  <a:tcPr/>
                </a:tc>
                <a:extLst>
                  <a:ext uri="{0D108BD9-81ED-4DB2-BD59-A6C34878D82A}">
                    <a16:rowId xmlns:a16="http://schemas.microsoft.com/office/drawing/2014/main" val="523008975"/>
                  </a:ext>
                </a:extLst>
              </a:tr>
            </a:tbl>
          </a:graphicData>
        </a:graphic>
      </p:graphicFrame>
    </p:spTree>
    <p:extLst>
      <p:ext uri="{BB962C8B-B14F-4D97-AF65-F5344CB8AC3E}">
        <p14:creationId xmlns:p14="http://schemas.microsoft.com/office/powerpoint/2010/main" val="2353321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D344F-7335-1292-2F19-722B52B6333A}"/>
              </a:ext>
            </a:extLst>
          </p:cNvPr>
          <p:cNvSpPr>
            <a:spLocks noGrp="1"/>
          </p:cNvSpPr>
          <p:nvPr>
            <p:ph type="title"/>
          </p:nvPr>
        </p:nvSpPr>
        <p:spPr/>
        <p:txBody>
          <a:bodyPr/>
          <a:lstStyle/>
          <a:p>
            <a:r>
              <a:rPr lang="en-US" dirty="0"/>
              <a:t>Literature Review</a:t>
            </a:r>
            <a:endParaRPr lang="en-IN" dirty="0"/>
          </a:p>
        </p:txBody>
      </p:sp>
      <p:graphicFrame>
        <p:nvGraphicFramePr>
          <p:cNvPr id="4" name="Table 3">
            <a:extLst>
              <a:ext uri="{FF2B5EF4-FFF2-40B4-BE49-F238E27FC236}">
                <a16:creationId xmlns:a16="http://schemas.microsoft.com/office/drawing/2014/main" id="{9E2AEA0F-265F-1792-C701-A9D2414A301C}"/>
              </a:ext>
            </a:extLst>
          </p:cNvPr>
          <p:cNvGraphicFramePr>
            <a:graphicFrameLocks noGrp="1"/>
          </p:cNvGraphicFramePr>
          <p:nvPr>
            <p:extLst>
              <p:ext uri="{D42A27DB-BD31-4B8C-83A1-F6EECF244321}">
                <p14:modId xmlns:p14="http://schemas.microsoft.com/office/powerpoint/2010/main" val="3041745659"/>
              </p:ext>
            </p:extLst>
          </p:nvPr>
        </p:nvGraphicFramePr>
        <p:xfrm>
          <a:off x="491613" y="2440638"/>
          <a:ext cx="11189110" cy="3983896"/>
        </p:xfrm>
        <a:graphic>
          <a:graphicData uri="http://schemas.openxmlformats.org/drawingml/2006/table">
            <a:tbl>
              <a:tblPr firstRow="1" bandRow="1">
                <a:tableStyleId>{5C22544A-7EE6-4342-B048-85BDC9FD1C3A}</a:tableStyleId>
              </a:tblPr>
              <a:tblGrid>
                <a:gridCol w="835742">
                  <a:extLst>
                    <a:ext uri="{9D8B030D-6E8A-4147-A177-3AD203B41FA5}">
                      <a16:colId xmlns:a16="http://schemas.microsoft.com/office/drawing/2014/main" val="1136415620"/>
                    </a:ext>
                  </a:extLst>
                </a:gridCol>
                <a:gridCol w="2094271">
                  <a:extLst>
                    <a:ext uri="{9D8B030D-6E8A-4147-A177-3AD203B41FA5}">
                      <a16:colId xmlns:a16="http://schemas.microsoft.com/office/drawing/2014/main" val="2338197854"/>
                    </a:ext>
                  </a:extLst>
                </a:gridCol>
                <a:gridCol w="2133600">
                  <a:extLst>
                    <a:ext uri="{9D8B030D-6E8A-4147-A177-3AD203B41FA5}">
                      <a16:colId xmlns:a16="http://schemas.microsoft.com/office/drawing/2014/main" val="3149663677"/>
                    </a:ext>
                  </a:extLst>
                </a:gridCol>
                <a:gridCol w="4080387">
                  <a:extLst>
                    <a:ext uri="{9D8B030D-6E8A-4147-A177-3AD203B41FA5}">
                      <a16:colId xmlns:a16="http://schemas.microsoft.com/office/drawing/2014/main" val="2472660918"/>
                    </a:ext>
                  </a:extLst>
                </a:gridCol>
                <a:gridCol w="2045110">
                  <a:extLst>
                    <a:ext uri="{9D8B030D-6E8A-4147-A177-3AD203B41FA5}">
                      <a16:colId xmlns:a16="http://schemas.microsoft.com/office/drawing/2014/main" val="2289613121"/>
                    </a:ext>
                  </a:extLst>
                </a:gridCol>
              </a:tblGrid>
              <a:tr h="692056">
                <a:tc>
                  <a:txBody>
                    <a:bodyPr/>
                    <a:lstStyle/>
                    <a:p>
                      <a:r>
                        <a:rPr lang="en-US" dirty="0"/>
                        <a:t>SR. </a:t>
                      </a:r>
                    </a:p>
                    <a:p>
                      <a:r>
                        <a:rPr lang="en-US" dirty="0"/>
                        <a:t>No.</a:t>
                      </a:r>
                      <a:endParaRPr lang="en-IN"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800" dirty="0"/>
                        <a:t>Title of the Paper</a:t>
                      </a:r>
                    </a:p>
                    <a:p>
                      <a:endParaRPr lang="en-IN"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800" dirty="0"/>
                        <a:t>Author(s)</a:t>
                      </a:r>
                    </a:p>
                    <a:p>
                      <a:endParaRPr lang="en-IN"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800" dirty="0"/>
                        <a:t>Summary</a:t>
                      </a:r>
                    </a:p>
                    <a:p>
                      <a:endParaRPr lang="en-IN"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800" dirty="0"/>
                        <a:t>Publish At</a:t>
                      </a:r>
                    </a:p>
                    <a:p>
                      <a:endParaRPr lang="en-IN" dirty="0"/>
                    </a:p>
                  </a:txBody>
                  <a:tcPr/>
                </a:tc>
                <a:extLst>
                  <a:ext uri="{0D108BD9-81ED-4DB2-BD59-A6C34878D82A}">
                    <a16:rowId xmlns:a16="http://schemas.microsoft.com/office/drawing/2014/main" val="2971957978"/>
                  </a:ext>
                </a:extLst>
              </a:tr>
              <a:tr h="361964">
                <a:tc>
                  <a:txBody>
                    <a:bodyPr/>
                    <a:lstStyle/>
                    <a:p>
                      <a:r>
                        <a:rPr lang="en-US" dirty="0"/>
                        <a:t>2. </a:t>
                      </a:r>
                      <a:endParaRPr lang="en-IN" dirty="0"/>
                    </a:p>
                  </a:txBody>
                  <a:tcPr/>
                </a:tc>
                <a:tc>
                  <a:txBody>
                    <a:bodyPr/>
                    <a:lstStyle/>
                    <a:p>
                      <a:endParaRPr lang="en-IN" sz="1800" b="0" i="0" u="none" strike="noStrike" kern="1200" baseline="0" dirty="0">
                        <a:solidFill>
                          <a:schemeClr val="dk1"/>
                        </a:solidFill>
                        <a:latin typeface="+mn-lt"/>
                        <a:ea typeface="+mn-ea"/>
                        <a:cs typeface="+mn-cs"/>
                      </a:endParaRPr>
                    </a:p>
                    <a:p>
                      <a:r>
                        <a:rPr lang="en-US" sz="1800" b="0" i="0" u="none" strike="noStrike" kern="1200" baseline="0" dirty="0">
                          <a:solidFill>
                            <a:schemeClr val="dk1"/>
                          </a:solidFill>
                          <a:latin typeface="+mn-lt"/>
                          <a:ea typeface="+mn-ea"/>
                          <a:cs typeface="+mn-cs"/>
                        </a:rPr>
                        <a:t> </a:t>
                      </a:r>
                      <a:r>
                        <a:rPr lang="en-IN" sz="1800" b="0" i="0" u="none" strike="noStrike" kern="1200" baseline="0" dirty="0">
                          <a:solidFill>
                            <a:schemeClr val="dk1"/>
                          </a:solidFill>
                          <a:latin typeface="+mn-lt"/>
                          <a:ea typeface="+mn-ea"/>
                          <a:cs typeface="+mn-cs"/>
                        </a:rPr>
                        <a:t>Web Frameworks Metrics</a:t>
                      </a:r>
                    </a:p>
                    <a:p>
                      <a:r>
                        <a:rPr lang="en-IN" sz="1800" b="0" i="0" u="none" strike="noStrike" kern="1200" baseline="0" dirty="0">
                          <a:solidFill>
                            <a:schemeClr val="dk1"/>
                          </a:solidFill>
                          <a:latin typeface="+mn-lt"/>
                          <a:ea typeface="+mn-ea"/>
                          <a:cs typeface="+mn-cs"/>
                        </a:rPr>
                        <a:t>and Benchmarks for Data Handling</a:t>
                      </a:r>
                    </a:p>
                    <a:p>
                      <a:r>
                        <a:rPr lang="en-IN" sz="1800" b="0" i="0" u="none" strike="noStrike" kern="1200" baseline="0" dirty="0">
                          <a:solidFill>
                            <a:schemeClr val="dk1"/>
                          </a:solidFill>
                          <a:latin typeface="+mn-lt"/>
                          <a:ea typeface="+mn-ea"/>
                          <a:cs typeface="+mn-cs"/>
                        </a:rPr>
                        <a:t>and Visualization</a:t>
                      </a:r>
                      <a:endParaRPr lang="en-IN" dirty="0"/>
                    </a:p>
                  </a:txBody>
                  <a:tcPr/>
                </a:tc>
                <a:tc>
                  <a:txBody>
                    <a:bodyPr/>
                    <a:lstStyle/>
                    <a:p>
                      <a:endParaRPr lang="en-IN" sz="1800" b="0" i="0" u="none" strike="noStrike" kern="1200" baseline="0" dirty="0">
                        <a:solidFill>
                          <a:schemeClr val="dk1"/>
                        </a:solidFill>
                        <a:latin typeface="+mn-lt"/>
                        <a:ea typeface="+mn-ea"/>
                        <a:cs typeface="+mn-cs"/>
                      </a:endParaRPr>
                    </a:p>
                    <a:p>
                      <a:r>
                        <a:rPr lang="en-IN" sz="1800" b="0" i="0" u="none" strike="noStrike" kern="1200" baseline="0" dirty="0">
                          <a:solidFill>
                            <a:schemeClr val="dk1"/>
                          </a:solidFill>
                          <a:latin typeface="+mn-lt"/>
                          <a:ea typeface="+mn-ea"/>
                          <a:cs typeface="+mn-cs"/>
                        </a:rPr>
                        <a:t>Alexandros </a:t>
                      </a:r>
                      <a:r>
                        <a:rPr lang="en-IN" sz="1800" b="0" i="0" u="none" strike="noStrike" kern="1200" baseline="0" dirty="0" err="1">
                          <a:solidFill>
                            <a:schemeClr val="dk1"/>
                          </a:solidFill>
                          <a:latin typeface="+mn-lt"/>
                          <a:ea typeface="+mn-ea"/>
                          <a:cs typeface="+mn-cs"/>
                        </a:rPr>
                        <a:t>Gazis</a:t>
                      </a:r>
                      <a:endParaRPr lang="en-IN" sz="1800" b="0" i="0" u="none" strike="noStrike" kern="1200" baseline="0" dirty="0">
                        <a:solidFill>
                          <a:schemeClr val="dk1"/>
                        </a:solidFill>
                        <a:latin typeface="+mn-lt"/>
                        <a:ea typeface="+mn-ea"/>
                        <a:cs typeface="+mn-cs"/>
                      </a:endParaRPr>
                    </a:p>
                    <a:p>
                      <a:r>
                        <a:rPr lang="en-IN" sz="1800" b="0" i="0" u="none" strike="noStrike" kern="1200" baseline="0" dirty="0">
                          <a:solidFill>
                            <a:schemeClr val="dk1"/>
                          </a:solidFill>
                          <a:latin typeface="+mn-lt"/>
                          <a:ea typeface="+mn-ea"/>
                          <a:cs typeface="+mn-cs"/>
                        </a:rPr>
                        <a:t> </a:t>
                      </a:r>
                    </a:p>
                    <a:p>
                      <a:r>
                        <a:rPr lang="en-IN" sz="1800" b="0" i="0" u="none" strike="noStrike" kern="1200" baseline="0" dirty="0">
                          <a:solidFill>
                            <a:schemeClr val="dk1"/>
                          </a:solidFill>
                          <a:latin typeface="+mn-lt"/>
                          <a:ea typeface="+mn-ea"/>
                          <a:cs typeface="+mn-cs"/>
                        </a:rPr>
                        <a:t>Eleftheria </a:t>
                      </a:r>
                      <a:r>
                        <a:rPr lang="en-IN" sz="1800" b="0" i="0" u="none" strike="noStrike" kern="1200" baseline="0" dirty="0" err="1">
                          <a:solidFill>
                            <a:schemeClr val="dk1"/>
                          </a:solidFill>
                          <a:latin typeface="+mn-lt"/>
                          <a:ea typeface="+mn-ea"/>
                          <a:cs typeface="+mn-cs"/>
                        </a:rPr>
                        <a:t>Katsiri</a:t>
                      </a:r>
                      <a:endParaRPr lang="en-IN" dirty="0"/>
                    </a:p>
                  </a:txBody>
                  <a:tcPr/>
                </a:tc>
                <a:tc>
                  <a:txBody>
                    <a:bodyPr/>
                    <a:lstStyle/>
                    <a:p>
                      <a:r>
                        <a:rPr lang="en-US" sz="1400" b="0" i="0" kern="1200" dirty="0">
                          <a:solidFill>
                            <a:schemeClr val="dk1"/>
                          </a:solidFill>
                          <a:effectLst/>
                          <a:latin typeface="+mn-lt"/>
                          <a:ea typeface="+mn-ea"/>
                          <a:cs typeface="+mn-cs"/>
                        </a:rPr>
                        <a:t>The study evaluates the performance of web frameworks—specifically Django, Flask, and PHP—in handling data-intensive tasks and visualization. It considers metrics such as time duration and resource usage. The research involves two stages of tests: one comparing hard disk architectures using locally hosted websites, and the other using virtual machines to assess different operating systems and system resources. Python (Flask and Django) is generally preferred over PHP, and the choice of database (MySQL vs. CSV) significantly impacts performance. The document suggests further studies with larger datasets and diverse configurations.</a:t>
                      </a:r>
                      <a:endParaRPr lang="en-IN" sz="1400" dirty="0"/>
                    </a:p>
                  </a:txBody>
                  <a:tcPr/>
                </a:tc>
                <a:tc>
                  <a:txBody>
                    <a:bodyPr/>
                    <a:lstStyle/>
                    <a:p>
                      <a:endParaRPr lang="en-IN" sz="1800" b="0" i="0" u="none" strike="noStrike" kern="1200" baseline="0" dirty="0">
                        <a:solidFill>
                          <a:schemeClr val="dk1"/>
                        </a:solidFill>
                        <a:latin typeface="+mn-lt"/>
                        <a:ea typeface="+mn-ea"/>
                        <a:cs typeface="+mn-cs"/>
                      </a:endParaRPr>
                    </a:p>
                    <a:p>
                      <a:r>
                        <a:rPr lang="en-US" sz="1800" b="0" i="0" u="none" strike="noStrike" kern="1200" baseline="0" dirty="0">
                          <a:solidFill>
                            <a:schemeClr val="dk1"/>
                          </a:solidFill>
                          <a:latin typeface="+mn-lt"/>
                          <a:ea typeface="+mn-ea"/>
                          <a:cs typeface="+mn-cs"/>
                        </a:rPr>
                        <a:t>Department of Electrical and Computer Engineering, 67100 Xanthi, Greece</a:t>
                      </a:r>
                      <a:endParaRPr lang="en-IN" dirty="0"/>
                    </a:p>
                  </a:txBody>
                  <a:tcPr/>
                </a:tc>
                <a:extLst>
                  <a:ext uri="{0D108BD9-81ED-4DB2-BD59-A6C34878D82A}">
                    <a16:rowId xmlns:a16="http://schemas.microsoft.com/office/drawing/2014/main" val="523008975"/>
                  </a:ext>
                </a:extLst>
              </a:tr>
            </a:tbl>
          </a:graphicData>
        </a:graphic>
      </p:graphicFrame>
    </p:spTree>
    <p:extLst>
      <p:ext uri="{BB962C8B-B14F-4D97-AF65-F5344CB8AC3E}">
        <p14:creationId xmlns:p14="http://schemas.microsoft.com/office/powerpoint/2010/main" val="3572932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D344F-7335-1292-2F19-722B52B6333A}"/>
              </a:ext>
            </a:extLst>
          </p:cNvPr>
          <p:cNvSpPr>
            <a:spLocks noGrp="1"/>
          </p:cNvSpPr>
          <p:nvPr>
            <p:ph type="title"/>
          </p:nvPr>
        </p:nvSpPr>
        <p:spPr/>
        <p:txBody>
          <a:bodyPr/>
          <a:lstStyle/>
          <a:p>
            <a:r>
              <a:rPr lang="en-US" dirty="0"/>
              <a:t>Literature Review</a:t>
            </a:r>
            <a:endParaRPr lang="en-IN" dirty="0"/>
          </a:p>
        </p:txBody>
      </p:sp>
      <p:graphicFrame>
        <p:nvGraphicFramePr>
          <p:cNvPr id="4" name="Table 3">
            <a:extLst>
              <a:ext uri="{FF2B5EF4-FFF2-40B4-BE49-F238E27FC236}">
                <a16:creationId xmlns:a16="http://schemas.microsoft.com/office/drawing/2014/main" id="{9E2AEA0F-265F-1792-C701-A9D2414A301C}"/>
              </a:ext>
            </a:extLst>
          </p:cNvPr>
          <p:cNvGraphicFramePr>
            <a:graphicFrameLocks noGrp="1"/>
          </p:cNvGraphicFramePr>
          <p:nvPr>
            <p:extLst>
              <p:ext uri="{D42A27DB-BD31-4B8C-83A1-F6EECF244321}">
                <p14:modId xmlns:p14="http://schemas.microsoft.com/office/powerpoint/2010/main" val="4043019405"/>
              </p:ext>
            </p:extLst>
          </p:nvPr>
        </p:nvGraphicFramePr>
        <p:xfrm>
          <a:off x="491613" y="2440638"/>
          <a:ext cx="11189110" cy="3252376"/>
        </p:xfrm>
        <a:graphic>
          <a:graphicData uri="http://schemas.openxmlformats.org/drawingml/2006/table">
            <a:tbl>
              <a:tblPr firstRow="1" bandRow="1">
                <a:tableStyleId>{5C22544A-7EE6-4342-B048-85BDC9FD1C3A}</a:tableStyleId>
              </a:tblPr>
              <a:tblGrid>
                <a:gridCol w="835742">
                  <a:extLst>
                    <a:ext uri="{9D8B030D-6E8A-4147-A177-3AD203B41FA5}">
                      <a16:colId xmlns:a16="http://schemas.microsoft.com/office/drawing/2014/main" val="1136415620"/>
                    </a:ext>
                  </a:extLst>
                </a:gridCol>
                <a:gridCol w="2094271">
                  <a:extLst>
                    <a:ext uri="{9D8B030D-6E8A-4147-A177-3AD203B41FA5}">
                      <a16:colId xmlns:a16="http://schemas.microsoft.com/office/drawing/2014/main" val="2338197854"/>
                    </a:ext>
                  </a:extLst>
                </a:gridCol>
                <a:gridCol w="2133600">
                  <a:extLst>
                    <a:ext uri="{9D8B030D-6E8A-4147-A177-3AD203B41FA5}">
                      <a16:colId xmlns:a16="http://schemas.microsoft.com/office/drawing/2014/main" val="3149663677"/>
                    </a:ext>
                  </a:extLst>
                </a:gridCol>
                <a:gridCol w="4080387">
                  <a:extLst>
                    <a:ext uri="{9D8B030D-6E8A-4147-A177-3AD203B41FA5}">
                      <a16:colId xmlns:a16="http://schemas.microsoft.com/office/drawing/2014/main" val="2472660918"/>
                    </a:ext>
                  </a:extLst>
                </a:gridCol>
                <a:gridCol w="2045110">
                  <a:extLst>
                    <a:ext uri="{9D8B030D-6E8A-4147-A177-3AD203B41FA5}">
                      <a16:colId xmlns:a16="http://schemas.microsoft.com/office/drawing/2014/main" val="2289613121"/>
                    </a:ext>
                  </a:extLst>
                </a:gridCol>
              </a:tblGrid>
              <a:tr h="692056">
                <a:tc>
                  <a:txBody>
                    <a:bodyPr/>
                    <a:lstStyle/>
                    <a:p>
                      <a:r>
                        <a:rPr lang="en-US" dirty="0"/>
                        <a:t>SR. </a:t>
                      </a:r>
                    </a:p>
                    <a:p>
                      <a:r>
                        <a:rPr lang="en-US" dirty="0"/>
                        <a:t>No.</a:t>
                      </a:r>
                      <a:endParaRPr lang="en-IN"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800" dirty="0"/>
                        <a:t>Title of the Paper</a:t>
                      </a:r>
                    </a:p>
                    <a:p>
                      <a:endParaRPr lang="en-IN"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800" dirty="0"/>
                        <a:t>Author(s)</a:t>
                      </a:r>
                    </a:p>
                    <a:p>
                      <a:endParaRPr lang="en-IN"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800" dirty="0"/>
                        <a:t>Summary</a:t>
                      </a:r>
                    </a:p>
                    <a:p>
                      <a:endParaRPr lang="en-IN"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800" dirty="0"/>
                        <a:t>Publish At</a:t>
                      </a:r>
                    </a:p>
                    <a:p>
                      <a:endParaRPr lang="en-IN" dirty="0"/>
                    </a:p>
                  </a:txBody>
                  <a:tcPr/>
                </a:tc>
                <a:extLst>
                  <a:ext uri="{0D108BD9-81ED-4DB2-BD59-A6C34878D82A}">
                    <a16:rowId xmlns:a16="http://schemas.microsoft.com/office/drawing/2014/main" val="2971957978"/>
                  </a:ext>
                </a:extLst>
              </a:tr>
              <a:tr h="361964">
                <a:tc>
                  <a:txBody>
                    <a:bodyPr/>
                    <a:lstStyle/>
                    <a:p>
                      <a:r>
                        <a:rPr lang="en-US" dirty="0"/>
                        <a:t>3. </a:t>
                      </a:r>
                      <a:endParaRPr lang="en-IN" dirty="0"/>
                    </a:p>
                  </a:txBody>
                  <a:tcPr/>
                </a:tc>
                <a:tc>
                  <a:txBody>
                    <a:bodyPr/>
                    <a:lstStyle/>
                    <a:p>
                      <a:endParaRPr lang="en-IN" sz="1800" b="0" i="0" u="none" strike="noStrike" kern="1200" baseline="0" dirty="0">
                        <a:solidFill>
                          <a:schemeClr val="dk1"/>
                        </a:solidFill>
                        <a:latin typeface="+mn-lt"/>
                        <a:ea typeface="+mn-ea"/>
                        <a:cs typeface="+mn-cs"/>
                      </a:endParaRPr>
                    </a:p>
                    <a:p>
                      <a:r>
                        <a:rPr lang="en-US" sz="1800" b="0" i="0" u="none" strike="noStrike" kern="1200" baseline="0" dirty="0">
                          <a:solidFill>
                            <a:schemeClr val="dk1"/>
                          </a:solidFill>
                          <a:latin typeface="+mn-lt"/>
                          <a:ea typeface="+mn-ea"/>
                          <a:cs typeface="+mn-cs"/>
                        </a:rPr>
                        <a:t> </a:t>
                      </a:r>
                      <a:endParaRPr lang="en-IN" sz="1800" b="0" i="0" u="none" strike="noStrike" kern="1200" baseline="0" dirty="0">
                        <a:solidFill>
                          <a:schemeClr val="dk1"/>
                        </a:solidFill>
                        <a:latin typeface="+mn-lt"/>
                        <a:ea typeface="+mn-ea"/>
                        <a:cs typeface="+mn-cs"/>
                      </a:endParaRPr>
                    </a:p>
                    <a:p>
                      <a:r>
                        <a:rPr lang="en-US" sz="1800" b="0" i="0" u="none" strike="noStrike" kern="1200" baseline="0" dirty="0">
                          <a:solidFill>
                            <a:schemeClr val="dk1"/>
                          </a:solidFill>
                          <a:latin typeface="+mn-lt"/>
                          <a:ea typeface="+mn-ea"/>
                          <a:cs typeface="+mn-cs"/>
                        </a:rPr>
                        <a:t> DJANGO THE PYTHON WEB FRAMEWORK </a:t>
                      </a:r>
                      <a:endParaRPr lang="en-IN" b="0" dirty="0"/>
                    </a:p>
                  </a:txBody>
                  <a:tcPr/>
                </a:tc>
                <a:tc>
                  <a:txBody>
                    <a:bodyPr/>
                    <a:lstStyle/>
                    <a:p>
                      <a:endParaRPr lang="en-IN" sz="1800" b="0" i="0" u="none" strike="noStrike" kern="1200" baseline="0" dirty="0">
                        <a:solidFill>
                          <a:schemeClr val="dk1"/>
                        </a:solidFill>
                        <a:latin typeface="+mn-lt"/>
                        <a:ea typeface="+mn-ea"/>
                        <a:cs typeface="+mn-cs"/>
                      </a:endParaRPr>
                    </a:p>
                    <a:p>
                      <a:r>
                        <a:rPr lang="en-IN" sz="1800" b="0" i="0" u="none" strike="noStrike" kern="1200" baseline="0" dirty="0">
                          <a:solidFill>
                            <a:schemeClr val="dk1"/>
                          </a:solidFill>
                          <a:latin typeface="+mn-lt"/>
                          <a:ea typeface="+mn-ea"/>
                          <a:cs typeface="+mn-cs"/>
                        </a:rPr>
                        <a:t> 1. Prof. B Nithya Ramesh </a:t>
                      </a:r>
                    </a:p>
                    <a:p>
                      <a:endParaRPr lang="en-IN" sz="1800" b="0" i="0" u="none" strike="noStrike" kern="1200" baseline="0" dirty="0">
                        <a:solidFill>
                          <a:schemeClr val="dk1"/>
                        </a:solidFill>
                        <a:latin typeface="+mn-lt"/>
                        <a:ea typeface="+mn-ea"/>
                        <a:cs typeface="+mn-cs"/>
                      </a:endParaRPr>
                    </a:p>
                    <a:p>
                      <a:r>
                        <a:rPr lang="en-IN" sz="1800" b="0" i="0" u="none" strike="noStrike" kern="1200" baseline="0" dirty="0">
                          <a:solidFill>
                            <a:schemeClr val="dk1"/>
                          </a:solidFill>
                          <a:latin typeface="+mn-lt"/>
                          <a:ea typeface="+mn-ea"/>
                          <a:cs typeface="+mn-cs"/>
                        </a:rPr>
                        <a:t> 2. </a:t>
                      </a:r>
                      <a:r>
                        <a:rPr lang="en-IN" sz="1800" b="0" i="0" u="none" strike="noStrike" kern="1200" baseline="0" dirty="0" err="1">
                          <a:solidFill>
                            <a:schemeClr val="dk1"/>
                          </a:solidFill>
                          <a:latin typeface="+mn-lt"/>
                          <a:ea typeface="+mn-ea"/>
                          <a:cs typeface="+mn-cs"/>
                        </a:rPr>
                        <a:t>Aashay</a:t>
                      </a:r>
                      <a:r>
                        <a:rPr lang="en-IN" sz="1800" b="0" i="0" u="none" strike="noStrike" kern="1200" baseline="0" dirty="0">
                          <a:solidFill>
                            <a:schemeClr val="dk1"/>
                          </a:solidFill>
                          <a:latin typeface="+mn-lt"/>
                          <a:ea typeface="+mn-ea"/>
                          <a:cs typeface="+mn-cs"/>
                        </a:rPr>
                        <a:t> R </a:t>
                      </a:r>
                      <a:r>
                        <a:rPr lang="en-IN" sz="1800" b="0" i="0" u="none" strike="noStrike" kern="1200" baseline="0" dirty="0" err="1">
                          <a:solidFill>
                            <a:schemeClr val="dk1"/>
                          </a:solidFill>
                          <a:latin typeface="+mn-lt"/>
                          <a:ea typeface="+mn-ea"/>
                          <a:cs typeface="+mn-cs"/>
                        </a:rPr>
                        <a:t>Amballi</a:t>
                      </a:r>
                      <a:r>
                        <a:rPr lang="en-IN" sz="1800" b="0" i="0" u="none" strike="noStrike" kern="1200" baseline="0" dirty="0">
                          <a:solidFill>
                            <a:schemeClr val="dk1"/>
                          </a:solidFill>
                          <a:latin typeface="+mn-lt"/>
                          <a:ea typeface="+mn-ea"/>
                          <a:cs typeface="+mn-cs"/>
                        </a:rPr>
                        <a:t> </a:t>
                      </a:r>
                    </a:p>
                    <a:p>
                      <a:endParaRPr lang="en-IN" sz="1800" b="0" i="0" u="none" strike="noStrike" kern="1200" baseline="0" dirty="0">
                        <a:solidFill>
                          <a:schemeClr val="dk1"/>
                        </a:solidFill>
                        <a:latin typeface="+mn-lt"/>
                        <a:ea typeface="+mn-ea"/>
                        <a:cs typeface="+mn-cs"/>
                      </a:endParaRPr>
                    </a:p>
                    <a:p>
                      <a:r>
                        <a:rPr lang="en-IN" sz="1800" b="0" i="0" u="none" strike="noStrike" kern="1200" baseline="0" dirty="0">
                          <a:solidFill>
                            <a:schemeClr val="dk1"/>
                          </a:solidFill>
                          <a:latin typeface="+mn-lt"/>
                          <a:ea typeface="+mn-ea"/>
                          <a:cs typeface="+mn-cs"/>
                        </a:rPr>
                        <a:t> 3. Vivekananda Mahanta </a:t>
                      </a:r>
                    </a:p>
                  </a:txBody>
                  <a:tcPr/>
                </a:tc>
                <a:tc>
                  <a:txBody>
                    <a:bodyPr/>
                    <a:lstStyle/>
                    <a:p>
                      <a:r>
                        <a:rPr lang="en-US" sz="1400" b="0" i="0" kern="1200" dirty="0">
                          <a:solidFill>
                            <a:schemeClr val="dk1"/>
                          </a:solidFill>
                          <a:effectLst/>
                          <a:latin typeface="+mn-lt"/>
                          <a:ea typeface="+mn-ea"/>
                          <a:cs typeface="+mn-cs"/>
                        </a:rPr>
                        <a:t>This paper explores Django, an open-source web framework built in Python. It emphasizes security, usability, and ease of setup. Key components include views for information presentation, a Model layer for database operations, and a template system for dynamic HTML content. Overall, Django empowers developers to create user-friendly websites efficiently.</a:t>
                      </a:r>
                      <a:endParaRPr lang="en-IN" sz="1400" dirty="0"/>
                    </a:p>
                  </a:txBody>
                  <a:tcPr/>
                </a:tc>
                <a:tc>
                  <a:txBody>
                    <a:bodyPr/>
                    <a:lstStyle/>
                    <a:p>
                      <a:endParaRPr lang="en-IN" sz="1800" b="0" i="0" u="none" strike="noStrike" kern="1200" baseline="0" dirty="0">
                        <a:solidFill>
                          <a:schemeClr val="dk1"/>
                        </a:solidFill>
                        <a:latin typeface="+mn-lt"/>
                        <a:ea typeface="+mn-ea"/>
                        <a:cs typeface="+mn-cs"/>
                      </a:endParaRPr>
                    </a:p>
                    <a:p>
                      <a:r>
                        <a:rPr lang="en-US" sz="1800" b="0" i="0" u="none" strike="noStrike" kern="1200" baseline="0" dirty="0">
                          <a:solidFill>
                            <a:schemeClr val="dk1"/>
                          </a:solidFill>
                          <a:latin typeface="+mn-lt"/>
                          <a:ea typeface="+mn-ea"/>
                          <a:cs typeface="+mn-cs"/>
                        </a:rPr>
                        <a:t>International Journal of Computer Science and Information Technology Research </a:t>
                      </a:r>
                      <a:endParaRPr lang="en-IN" b="0" dirty="0"/>
                    </a:p>
                  </a:txBody>
                  <a:tcPr/>
                </a:tc>
                <a:extLst>
                  <a:ext uri="{0D108BD9-81ED-4DB2-BD59-A6C34878D82A}">
                    <a16:rowId xmlns:a16="http://schemas.microsoft.com/office/drawing/2014/main" val="523008975"/>
                  </a:ext>
                </a:extLst>
              </a:tr>
            </a:tbl>
          </a:graphicData>
        </a:graphic>
      </p:graphicFrame>
    </p:spTree>
    <p:extLst>
      <p:ext uri="{BB962C8B-B14F-4D97-AF65-F5344CB8AC3E}">
        <p14:creationId xmlns:p14="http://schemas.microsoft.com/office/powerpoint/2010/main" val="2030905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D344F-7335-1292-2F19-722B52B6333A}"/>
              </a:ext>
            </a:extLst>
          </p:cNvPr>
          <p:cNvSpPr>
            <a:spLocks noGrp="1"/>
          </p:cNvSpPr>
          <p:nvPr>
            <p:ph type="title"/>
          </p:nvPr>
        </p:nvSpPr>
        <p:spPr/>
        <p:txBody>
          <a:bodyPr/>
          <a:lstStyle/>
          <a:p>
            <a:r>
              <a:rPr lang="en-US" dirty="0"/>
              <a:t>Literature Review</a:t>
            </a:r>
            <a:endParaRPr lang="en-IN" dirty="0"/>
          </a:p>
        </p:txBody>
      </p:sp>
      <p:graphicFrame>
        <p:nvGraphicFramePr>
          <p:cNvPr id="4" name="Table 3">
            <a:extLst>
              <a:ext uri="{FF2B5EF4-FFF2-40B4-BE49-F238E27FC236}">
                <a16:creationId xmlns:a16="http://schemas.microsoft.com/office/drawing/2014/main" id="{9E2AEA0F-265F-1792-C701-A9D2414A301C}"/>
              </a:ext>
            </a:extLst>
          </p:cNvPr>
          <p:cNvGraphicFramePr>
            <a:graphicFrameLocks noGrp="1"/>
          </p:cNvGraphicFramePr>
          <p:nvPr>
            <p:extLst>
              <p:ext uri="{D42A27DB-BD31-4B8C-83A1-F6EECF244321}">
                <p14:modId xmlns:p14="http://schemas.microsoft.com/office/powerpoint/2010/main" val="800845050"/>
              </p:ext>
            </p:extLst>
          </p:nvPr>
        </p:nvGraphicFramePr>
        <p:xfrm>
          <a:off x="491613" y="2440638"/>
          <a:ext cx="11189110" cy="3130456"/>
        </p:xfrm>
        <a:graphic>
          <a:graphicData uri="http://schemas.openxmlformats.org/drawingml/2006/table">
            <a:tbl>
              <a:tblPr firstRow="1" bandRow="1">
                <a:tableStyleId>{5C22544A-7EE6-4342-B048-85BDC9FD1C3A}</a:tableStyleId>
              </a:tblPr>
              <a:tblGrid>
                <a:gridCol w="835742">
                  <a:extLst>
                    <a:ext uri="{9D8B030D-6E8A-4147-A177-3AD203B41FA5}">
                      <a16:colId xmlns:a16="http://schemas.microsoft.com/office/drawing/2014/main" val="1136415620"/>
                    </a:ext>
                  </a:extLst>
                </a:gridCol>
                <a:gridCol w="2094271">
                  <a:extLst>
                    <a:ext uri="{9D8B030D-6E8A-4147-A177-3AD203B41FA5}">
                      <a16:colId xmlns:a16="http://schemas.microsoft.com/office/drawing/2014/main" val="2338197854"/>
                    </a:ext>
                  </a:extLst>
                </a:gridCol>
                <a:gridCol w="2133600">
                  <a:extLst>
                    <a:ext uri="{9D8B030D-6E8A-4147-A177-3AD203B41FA5}">
                      <a16:colId xmlns:a16="http://schemas.microsoft.com/office/drawing/2014/main" val="3149663677"/>
                    </a:ext>
                  </a:extLst>
                </a:gridCol>
                <a:gridCol w="4080387">
                  <a:extLst>
                    <a:ext uri="{9D8B030D-6E8A-4147-A177-3AD203B41FA5}">
                      <a16:colId xmlns:a16="http://schemas.microsoft.com/office/drawing/2014/main" val="2472660918"/>
                    </a:ext>
                  </a:extLst>
                </a:gridCol>
                <a:gridCol w="2045110">
                  <a:extLst>
                    <a:ext uri="{9D8B030D-6E8A-4147-A177-3AD203B41FA5}">
                      <a16:colId xmlns:a16="http://schemas.microsoft.com/office/drawing/2014/main" val="2289613121"/>
                    </a:ext>
                  </a:extLst>
                </a:gridCol>
              </a:tblGrid>
              <a:tr h="692056">
                <a:tc>
                  <a:txBody>
                    <a:bodyPr/>
                    <a:lstStyle/>
                    <a:p>
                      <a:r>
                        <a:rPr lang="en-US" dirty="0"/>
                        <a:t>SR. </a:t>
                      </a:r>
                    </a:p>
                    <a:p>
                      <a:r>
                        <a:rPr lang="en-US" dirty="0"/>
                        <a:t>No.</a:t>
                      </a:r>
                      <a:endParaRPr lang="en-IN"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800" dirty="0"/>
                        <a:t>Title of the Paper</a:t>
                      </a:r>
                    </a:p>
                    <a:p>
                      <a:endParaRPr lang="en-IN"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800" dirty="0"/>
                        <a:t>Author(s)</a:t>
                      </a:r>
                    </a:p>
                    <a:p>
                      <a:endParaRPr lang="en-IN"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800" dirty="0"/>
                        <a:t>Summary</a:t>
                      </a:r>
                    </a:p>
                    <a:p>
                      <a:endParaRPr lang="en-IN"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800" dirty="0"/>
                        <a:t>Publish At</a:t>
                      </a:r>
                    </a:p>
                    <a:p>
                      <a:endParaRPr lang="en-IN" dirty="0"/>
                    </a:p>
                  </a:txBody>
                  <a:tcPr/>
                </a:tc>
                <a:extLst>
                  <a:ext uri="{0D108BD9-81ED-4DB2-BD59-A6C34878D82A}">
                    <a16:rowId xmlns:a16="http://schemas.microsoft.com/office/drawing/2014/main" val="2971957978"/>
                  </a:ext>
                </a:extLst>
              </a:tr>
              <a:tr h="361964">
                <a:tc>
                  <a:txBody>
                    <a:bodyPr/>
                    <a:lstStyle/>
                    <a:p>
                      <a:r>
                        <a:rPr lang="en-US" dirty="0"/>
                        <a:t>4. </a:t>
                      </a:r>
                      <a:endParaRPr lang="en-IN" dirty="0"/>
                    </a:p>
                  </a:txBody>
                  <a:tcPr/>
                </a:tc>
                <a:tc>
                  <a:txBody>
                    <a:bodyPr/>
                    <a:lstStyle/>
                    <a:p>
                      <a:endParaRPr lang="en-IN" sz="1800" b="0" i="0" u="none" strike="noStrike" kern="1200" baseline="0" dirty="0">
                        <a:solidFill>
                          <a:schemeClr val="dk1"/>
                        </a:solidFill>
                        <a:latin typeface="+mn-lt"/>
                        <a:ea typeface="+mn-ea"/>
                        <a:cs typeface="+mn-cs"/>
                      </a:endParaRPr>
                    </a:p>
                    <a:p>
                      <a:r>
                        <a:rPr lang="en-US" sz="1800" b="0" i="0" u="none" strike="noStrike" kern="1200" baseline="0" dirty="0">
                          <a:solidFill>
                            <a:schemeClr val="dk1"/>
                          </a:solidFill>
                          <a:latin typeface="+mn-lt"/>
                          <a:ea typeface="+mn-ea"/>
                          <a:cs typeface="+mn-cs"/>
                        </a:rPr>
                        <a:t> </a:t>
                      </a:r>
                      <a:endParaRPr lang="en-IN" sz="1800" b="0" i="0" u="none" strike="noStrike" kern="1200" baseline="0" dirty="0">
                        <a:solidFill>
                          <a:schemeClr val="dk1"/>
                        </a:solidFill>
                        <a:latin typeface="+mn-lt"/>
                        <a:ea typeface="+mn-ea"/>
                        <a:cs typeface="+mn-cs"/>
                      </a:endParaRPr>
                    </a:p>
                    <a:p>
                      <a:r>
                        <a:rPr lang="en-US" sz="1800" b="0" i="0" u="none" strike="noStrike" kern="1200" baseline="0" dirty="0">
                          <a:solidFill>
                            <a:schemeClr val="dk1"/>
                          </a:solidFill>
                          <a:latin typeface="+mn-lt"/>
                          <a:ea typeface="+mn-ea"/>
                          <a:cs typeface="+mn-cs"/>
                        </a:rPr>
                        <a:t> </a:t>
                      </a:r>
                      <a:endParaRPr lang="en-IN" sz="1800" b="0" i="0" u="none" strike="noStrike" kern="1200" baseline="0" dirty="0">
                        <a:solidFill>
                          <a:schemeClr val="dk1"/>
                        </a:solidFill>
                        <a:latin typeface="+mn-lt"/>
                        <a:ea typeface="+mn-ea"/>
                        <a:cs typeface="+mn-cs"/>
                      </a:endParaRPr>
                    </a:p>
                    <a:p>
                      <a:r>
                        <a:rPr lang="en-US" sz="1800" b="0" i="0" u="none" strike="noStrike" kern="1200" baseline="0" dirty="0">
                          <a:solidFill>
                            <a:schemeClr val="dk1"/>
                          </a:solidFill>
                          <a:latin typeface="+mn-lt"/>
                          <a:ea typeface="+mn-ea"/>
                          <a:cs typeface="+mn-cs"/>
                        </a:rPr>
                        <a:t> Django Web Development Simple &amp; Fast </a:t>
                      </a:r>
                      <a:endParaRPr lang="en-IN" b="0" dirty="0"/>
                    </a:p>
                  </a:txBody>
                  <a:tcPr/>
                </a:tc>
                <a:tc>
                  <a:txBody>
                    <a:bodyPr/>
                    <a:lstStyle/>
                    <a:p>
                      <a:r>
                        <a:rPr lang="en-IN" sz="1800" b="0" i="0" u="none" strike="noStrike" kern="1200" baseline="0" dirty="0">
                          <a:solidFill>
                            <a:schemeClr val="dk1"/>
                          </a:solidFill>
                          <a:latin typeface="+mn-lt"/>
                          <a:ea typeface="+mn-ea"/>
                          <a:cs typeface="+mn-cs"/>
                        </a:rPr>
                        <a:t>Rakesh Kumar Singh </a:t>
                      </a:r>
                    </a:p>
                    <a:p>
                      <a:r>
                        <a:rPr lang="en-IN" sz="1800" b="0" i="0" u="none" strike="noStrike" kern="1200" baseline="0" dirty="0">
                          <a:solidFill>
                            <a:schemeClr val="dk1"/>
                          </a:solidFill>
                          <a:latin typeface="+mn-lt"/>
                          <a:ea typeface="+mn-ea"/>
                          <a:cs typeface="+mn-cs"/>
                        </a:rPr>
                        <a:t>Himanshu Gore</a:t>
                      </a:r>
                    </a:p>
                    <a:p>
                      <a:r>
                        <a:rPr lang="en-IN" sz="1800" b="0" i="0" u="none" strike="noStrike" kern="1200" baseline="0" dirty="0">
                          <a:solidFill>
                            <a:schemeClr val="dk1"/>
                          </a:solidFill>
                          <a:latin typeface="+mn-lt"/>
                          <a:ea typeface="+mn-ea"/>
                          <a:cs typeface="+mn-cs"/>
                        </a:rPr>
                        <a:t>Ashutosh Singh</a:t>
                      </a:r>
                    </a:p>
                    <a:p>
                      <a:r>
                        <a:rPr lang="en-IN" sz="1800" b="0" i="0" u="none" strike="noStrike" kern="1200" baseline="0" dirty="0">
                          <a:solidFill>
                            <a:schemeClr val="dk1"/>
                          </a:solidFill>
                          <a:latin typeface="+mn-lt"/>
                          <a:ea typeface="+mn-ea"/>
                          <a:cs typeface="+mn-cs"/>
                        </a:rPr>
                        <a:t>Arnav Pratap Singh  </a:t>
                      </a:r>
                    </a:p>
                  </a:txBody>
                  <a:tcPr/>
                </a:tc>
                <a:tc>
                  <a:txBody>
                    <a:bodyPr/>
                    <a:lstStyle/>
                    <a:p>
                      <a:r>
                        <a:rPr lang="en-US" sz="1400" b="0" i="0" kern="1200" dirty="0">
                          <a:solidFill>
                            <a:schemeClr val="dk1"/>
                          </a:solidFill>
                          <a:effectLst/>
                          <a:latin typeface="+mn-lt"/>
                          <a:ea typeface="+mn-ea"/>
                          <a:cs typeface="+mn-cs"/>
                        </a:rPr>
                        <a:t>Django, an open-source web framework, stands out for its comprehensive built-in features, security focus, scalability, and supportive community. It follows the Model-View-Template (MVT) architecture, making it efficient for rapid development. With Django, developers can create user-friendly websites while minimizing common security pitfalls. Its ease of use and robustness position it as a leading choice for modern web development.</a:t>
                      </a:r>
                      <a:endParaRPr lang="en-IN" sz="1400" dirty="0"/>
                    </a:p>
                  </a:txBody>
                  <a:tcPr/>
                </a:tc>
                <a:tc>
                  <a:txBody>
                    <a:bodyPr/>
                    <a:lstStyle/>
                    <a:p>
                      <a:endParaRPr lang="en-IN" sz="1800" b="0" i="0" u="none" strike="noStrike" kern="1200" baseline="0" dirty="0">
                        <a:solidFill>
                          <a:schemeClr val="dk1"/>
                        </a:solidFill>
                        <a:latin typeface="+mn-lt"/>
                        <a:ea typeface="+mn-ea"/>
                        <a:cs typeface="+mn-cs"/>
                      </a:endParaRPr>
                    </a:p>
                    <a:p>
                      <a:r>
                        <a:rPr lang="en-US" sz="1800" b="0" i="0" u="none" strike="noStrike" kern="1200" baseline="0" dirty="0">
                          <a:solidFill>
                            <a:schemeClr val="dk1"/>
                          </a:solidFill>
                          <a:latin typeface="+mn-lt"/>
                          <a:ea typeface="+mn-ea"/>
                          <a:cs typeface="+mn-cs"/>
                        </a:rPr>
                        <a:t>International Journal of</a:t>
                      </a:r>
                      <a:r>
                        <a:rPr lang="en-IN" sz="1800" b="0" i="0" u="none" strike="noStrike" kern="1200" baseline="0" dirty="0">
                          <a:solidFill>
                            <a:schemeClr val="dk1"/>
                          </a:solidFill>
                          <a:latin typeface="+mn-lt"/>
                          <a:ea typeface="+mn-ea"/>
                          <a:cs typeface="+mn-cs"/>
                        </a:rPr>
                        <a:t> Creative Research Thoughts, May, 2021</a:t>
                      </a:r>
                      <a:endParaRPr lang="en-US" sz="1800" b="0" i="0" u="none" strike="noStrike" kern="1200" baseline="0" dirty="0">
                        <a:solidFill>
                          <a:schemeClr val="dk1"/>
                        </a:solidFill>
                        <a:latin typeface="+mn-lt"/>
                        <a:ea typeface="+mn-ea"/>
                        <a:cs typeface="+mn-cs"/>
                      </a:endParaRPr>
                    </a:p>
                  </a:txBody>
                  <a:tcPr/>
                </a:tc>
                <a:extLst>
                  <a:ext uri="{0D108BD9-81ED-4DB2-BD59-A6C34878D82A}">
                    <a16:rowId xmlns:a16="http://schemas.microsoft.com/office/drawing/2014/main" val="523008975"/>
                  </a:ext>
                </a:extLst>
              </a:tr>
            </a:tbl>
          </a:graphicData>
        </a:graphic>
      </p:graphicFrame>
    </p:spTree>
    <p:extLst>
      <p:ext uri="{BB962C8B-B14F-4D97-AF65-F5344CB8AC3E}">
        <p14:creationId xmlns:p14="http://schemas.microsoft.com/office/powerpoint/2010/main" val="4047937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D344F-7335-1292-2F19-722B52B6333A}"/>
              </a:ext>
            </a:extLst>
          </p:cNvPr>
          <p:cNvSpPr>
            <a:spLocks noGrp="1"/>
          </p:cNvSpPr>
          <p:nvPr>
            <p:ph type="title"/>
          </p:nvPr>
        </p:nvSpPr>
        <p:spPr/>
        <p:txBody>
          <a:bodyPr/>
          <a:lstStyle/>
          <a:p>
            <a:r>
              <a:rPr lang="en-US" dirty="0"/>
              <a:t>Case Study</a:t>
            </a:r>
            <a:endParaRPr lang="en-IN" dirty="0"/>
          </a:p>
        </p:txBody>
      </p:sp>
      <p:graphicFrame>
        <p:nvGraphicFramePr>
          <p:cNvPr id="4" name="Table 3">
            <a:extLst>
              <a:ext uri="{FF2B5EF4-FFF2-40B4-BE49-F238E27FC236}">
                <a16:creationId xmlns:a16="http://schemas.microsoft.com/office/drawing/2014/main" id="{9E2AEA0F-265F-1792-C701-A9D2414A301C}"/>
              </a:ext>
            </a:extLst>
          </p:cNvPr>
          <p:cNvGraphicFramePr>
            <a:graphicFrameLocks noGrp="1"/>
          </p:cNvGraphicFramePr>
          <p:nvPr>
            <p:extLst>
              <p:ext uri="{D42A27DB-BD31-4B8C-83A1-F6EECF244321}">
                <p14:modId xmlns:p14="http://schemas.microsoft.com/office/powerpoint/2010/main" val="483875822"/>
              </p:ext>
            </p:extLst>
          </p:nvPr>
        </p:nvGraphicFramePr>
        <p:xfrm>
          <a:off x="491613" y="2440638"/>
          <a:ext cx="11189110" cy="3709576"/>
        </p:xfrm>
        <a:graphic>
          <a:graphicData uri="http://schemas.openxmlformats.org/drawingml/2006/table">
            <a:tbl>
              <a:tblPr firstRow="1" bandRow="1">
                <a:tableStyleId>{5C22544A-7EE6-4342-B048-85BDC9FD1C3A}</a:tableStyleId>
              </a:tblPr>
              <a:tblGrid>
                <a:gridCol w="835742">
                  <a:extLst>
                    <a:ext uri="{9D8B030D-6E8A-4147-A177-3AD203B41FA5}">
                      <a16:colId xmlns:a16="http://schemas.microsoft.com/office/drawing/2014/main" val="1136415620"/>
                    </a:ext>
                  </a:extLst>
                </a:gridCol>
                <a:gridCol w="2094271">
                  <a:extLst>
                    <a:ext uri="{9D8B030D-6E8A-4147-A177-3AD203B41FA5}">
                      <a16:colId xmlns:a16="http://schemas.microsoft.com/office/drawing/2014/main" val="2338197854"/>
                    </a:ext>
                  </a:extLst>
                </a:gridCol>
                <a:gridCol w="208280">
                  <a:extLst>
                    <a:ext uri="{9D8B030D-6E8A-4147-A177-3AD203B41FA5}">
                      <a16:colId xmlns:a16="http://schemas.microsoft.com/office/drawing/2014/main" val="3149663677"/>
                    </a:ext>
                  </a:extLst>
                </a:gridCol>
                <a:gridCol w="6005707">
                  <a:extLst>
                    <a:ext uri="{9D8B030D-6E8A-4147-A177-3AD203B41FA5}">
                      <a16:colId xmlns:a16="http://schemas.microsoft.com/office/drawing/2014/main" val="2472660918"/>
                    </a:ext>
                  </a:extLst>
                </a:gridCol>
                <a:gridCol w="2045110">
                  <a:extLst>
                    <a:ext uri="{9D8B030D-6E8A-4147-A177-3AD203B41FA5}">
                      <a16:colId xmlns:a16="http://schemas.microsoft.com/office/drawing/2014/main" val="2289613121"/>
                    </a:ext>
                  </a:extLst>
                </a:gridCol>
              </a:tblGrid>
              <a:tr h="692056">
                <a:tc>
                  <a:txBody>
                    <a:bodyPr/>
                    <a:lstStyle/>
                    <a:p>
                      <a:r>
                        <a:rPr lang="en-US" dirty="0"/>
                        <a:t>SR. </a:t>
                      </a:r>
                    </a:p>
                    <a:p>
                      <a:r>
                        <a:rPr lang="en-US" dirty="0"/>
                        <a:t>No.</a:t>
                      </a:r>
                      <a:endParaRPr lang="en-IN"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800" dirty="0"/>
                        <a:t>Title of the Paper</a:t>
                      </a:r>
                    </a:p>
                    <a:p>
                      <a:endParaRPr lang="en-IN" dirty="0"/>
                    </a:p>
                  </a:txBody>
                  <a:tcPr/>
                </a:tc>
                <a:tc>
                  <a:txBody>
                    <a:bodyPr/>
                    <a:lstStyle/>
                    <a:p>
                      <a:endParaRPr lang="en-IN"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800" dirty="0"/>
                        <a:t>Summary</a:t>
                      </a:r>
                    </a:p>
                    <a:p>
                      <a:endParaRPr lang="en-IN"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800" dirty="0"/>
                        <a:t>Submitted At</a:t>
                      </a:r>
                    </a:p>
                    <a:p>
                      <a:endParaRPr lang="en-IN" dirty="0"/>
                    </a:p>
                  </a:txBody>
                  <a:tcPr/>
                </a:tc>
                <a:extLst>
                  <a:ext uri="{0D108BD9-81ED-4DB2-BD59-A6C34878D82A}">
                    <a16:rowId xmlns:a16="http://schemas.microsoft.com/office/drawing/2014/main" val="2971957978"/>
                  </a:ext>
                </a:extLst>
              </a:tr>
              <a:tr h="361964">
                <a:tc>
                  <a:txBody>
                    <a:bodyPr/>
                    <a:lstStyle/>
                    <a:p>
                      <a:r>
                        <a:rPr lang="en-US" dirty="0"/>
                        <a:t>5. </a:t>
                      </a:r>
                      <a:endParaRPr lang="en-IN" dirty="0"/>
                    </a:p>
                  </a:txBody>
                  <a:tcPr/>
                </a:tc>
                <a:tc>
                  <a:txBody>
                    <a:bodyPr/>
                    <a:lstStyle/>
                    <a:p>
                      <a:endParaRPr lang="en-IN" sz="1800" b="0" i="0" u="none" strike="noStrike" kern="1200" baseline="0" dirty="0">
                        <a:solidFill>
                          <a:schemeClr val="dk1"/>
                        </a:solidFill>
                        <a:latin typeface="+mn-lt"/>
                        <a:ea typeface="+mn-ea"/>
                        <a:cs typeface="+mn-cs"/>
                      </a:endParaRPr>
                    </a:p>
                    <a:p>
                      <a:r>
                        <a:rPr lang="en-US" sz="1800" b="0" i="0" u="none" strike="noStrike" kern="1200" baseline="0" dirty="0">
                          <a:solidFill>
                            <a:schemeClr val="dk1"/>
                          </a:solidFill>
                          <a:latin typeface="+mn-lt"/>
                          <a:ea typeface="+mn-ea"/>
                          <a:cs typeface="+mn-cs"/>
                        </a:rPr>
                        <a:t> </a:t>
                      </a:r>
                      <a:endParaRPr lang="en-IN" sz="1800" b="0" i="0" u="none" strike="noStrike" kern="1200" baseline="0" dirty="0">
                        <a:solidFill>
                          <a:schemeClr val="dk1"/>
                        </a:solidFill>
                        <a:latin typeface="+mn-lt"/>
                        <a:ea typeface="+mn-ea"/>
                        <a:cs typeface="+mn-cs"/>
                      </a:endParaRPr>
                    </a:p>
                    <a:p>
                      <a:r>
                        <a:rPr lang="en-US" sz="1800" b="0" i="0" u="none" strike="noStrike" kern="1200" baseline="0" dirty="0">
                          <a:solidFill>
                            <a:schemeClr val="dk1"/>
                          </a:solidFill>
                          <a:latin typeface="+mn-lt"/>
                          <a:ea typeface="+mn-ea"/>
                          <a:cs typeface="+mn-cs"/>
                        </a:rPr>
                        <a:t> </a:t>
                      </a:r>
                      <a:endParaRPr lang="en-IN" sz="1800" b="0" i="0" u="none" strike="noStrike" kern="1200" baseline="0" dirty="0">
                        <a:solidFill>
                          <a:schemeClr val="dk1"/>
                        </a:solidFill>
                        <a:latin typeface="+mn-lt"/>
                        <a:ea typeface="+mn-ea"/>
                        <a:cs typeface="+mn-cs"/>
                      </a:endParaRPr>
                    </a:p>
                    <a:p>
                      <a:r>
                        <a:rPr lang="en-US" sz="1800" b="0" i="0" u="none" strike="noStrike" kern="1200" baseline="0" dirty="0">
                          <a:solidFill>
                            <a:schemeClr val="dk1"/>
                          </a:solidFill>
                          <a:latin typeface="+mn-lt"/>
                          <a:ea typeface="+mn-ea"/>
                          <a:cs typeface="+mn-cs"/>
                        </a:rPr>
                        <a:t> Django Based  E-Commerce Website</a:t>
                      </a:r>
                      <a:endParaRPr lang="en-IN" b="0" dirty="0"/>
                    </a:p>
                  </a:txBody>
                  <a:tcPr/>
                </a:tc>
                <a:tc>
                  <a:txBody>
                    <a:bodyPr/>
                    <a:lstStyle/>
                    <a:p>
                      <a:endParaRPr lang="en-IN" sz="1800" b="0" i="0" u="none" strike="noStrike" kern="1200" baseline="0" dirty="0">
                        <a:solidFill>
                          <a:schemeClr val="dk1"/>
                        </a:solidFill>
                        <a:latin typeface="+mn-lt"/>
                        <a:ea typeface="+mn-ea"/>
                        <a:cs typeface="+mn-cs"/>
                      </a:endParaRPr>
                    </a:p>
                  </a:txBody>
                  <a:tcPr/>
                </a:tc>
                <a:tc>
                  <a:txBody>
                    <a:bodyPr/>
                    <a:lstStyle/>
                    <a:p>
                      <a:r>
                        <a:rPr lang="en-US" sz="1600" b="0" i="0" kern="1200" dirty="0">
                          <a:solidFill>
                            <a:schemeClr val="dk1"/>
                          </a:solidFill>
                          <a:effectLst/>
                          <a:latin typeface="+mn-lt"/>
                          <a:ea typeface="+mn-ea"/>
                          <a:cs typeface="+mn-cs"/>
                        </a:rPr>
                        <a:t>“La BELLE Fashion Store,” the authors delve into the development of an e-commerce website using Django—a Python-based web framework. Their project focuses on creating an online platform for a fashion store, enabling customers to browse and purchase products. Through comprehensive system analysis, design, and implementation, they successfully manage customer orders, secure transactions, and provide an admin dashboard for monitoring sales. The study concludes that this adaptable system could be applied to various retail environments, emphasizing Django’s role in enhancing both customer experience and business efficiency</a:t>
                      </a:r>
                      <a:endParaRPr lang="en-IN" sz="1600" dirty="0"/>
                    </a:p>
                  </a:txBody>
                  <a:tcPr/>
                </a:tc>
                <a:tc>
                  <a:txBody>
                    <a:bodyPr/>
                    <a:lstStyle/>
                    <a:p>
                      <a:endParaRPr lang="en-IN" sz="1800" b="0" i="0" u="none" strike="noStrike" kern="1200" baseline="0" dirty="0">
                        <a:solidFill>
                          <a:schemeClr val="dk1"/>
                        </a:solidFill>
                        <a:latin typeface="+mn-lt"/>
                        <a:ea typeface="+mn-ea"/>
                        <a:cs typeface="+mn-cs"/>
                      </a:endParaRPr>
                    </a:p>
                    <a:p>
                      <a:r>
                        <a:rPr lang="en-US" sz="1800" b="0" i="0" u="none" strike="noStrike" kern="1200" baseline="0" dirty="0">
                          <a:solidFill>
                            <a:schemeClr val="dk1"/>
                          </a:solidFill>
                          <a:latin typeface="+mn-lt"/>
                          <a:ea typeface="+mn-ea"/>
                          <a:cs typeface="+mn-cs"/>
                        </a:rPr>
                        <a:t>THE SCHOOL OF SCIENCE, FACULTY OF MATHEMATICS AND COMPUTER SCIENCE</a:t>
                      </a:r>
                    </a:p>
                    <a:p>
                      <a:r>
                        <a:rPr lang="en-IN" sz="1800" b="0" i="0" u="none" strike="noStrike" kern="1200" baseline="0" dirty="0">
                          <a:solidFill>
                            <a:schemeClr val="dk1"/>
                          </a:solidFill>
                          <a:latin typeface="+mn-lt"/>
                          <a:ea typeface="+mn-ea"/>
                          <a:cs typeface="+mn-cs"/>
                        </a:rPr>
                        <a:t>UNIVERSITY OF ELDORET</a:t>
                      </a:r>
                      <a:endParaRPr lang="en-US" sz="1800" b="0" i="0" u="none" strike="noStrike" kern="1200" baseline="0" dirty="0">
                        <a:solidFill>
                          <a:schemeClr val="dk1"/>
                        </a:solidFill>
                        <a:latin typeface="+mn-lt"/>
                        <a:ea typeface="+mn-ea"/>
                        <a:cs typeface="+mn-cs"/>
                      </a:endParaRPr>
                    </a:p>
                  </a:txBody>
                  <a:tcPr/>
                </a:tc>
                <a:extLst>
                  <a:ext uri="{0D108BD9-81ED-4DB2-BD59-A6C34878D82A}">
                    <a16:rowId xmlns:a16="http://schemas.microsoft.com/office/drawing/2014/main" val="523008975"/>
                  </a:ext>
                </a:extLst>
              </a:tr>
            </a:tbl>
          </a:graphicData>
        </a:graphic>
      </p:graphicFrame>
    </p:spTree>
    <p:extLst>
      <p:ext uri="{BB962C8B-B14F-4D97-AF65-F5344CB8AC3E}">
        <p14:creationId xmlns:p14="http://schemas.microsoft.com/office/powerpoint/2010/main" val="2422523026"/>
      </p:ext>
    </p:extLst>
  </p:cSld>
  <p:clrMapOvr>
    <a:masterClrMapping/>
  </p:clrMapOvr>
</p:sld>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osted Glass">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58</TotalTime>
  <Words>864</Words>
  <Application>Microsoft Office PowerPoint</Application>
  <PresentationFormat>Widescreen</PresentationFormat>
  <Paragraphs>108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2</vt:lpstr>
      <vt:lpstr>Quotable</vt:lpstr>
      <vt:lpstr>Django</vt:lpstr>
      <vt:lpstr>WT PRESENTATION TOPIC – DJANGO</vt:lpstr>
      <vt:lpstr>DJANGO – Introduction</vt:lpstr>
      <vt:lpstr>Literature Review</vt:lpstr>
      <vt:lpstr>Literature Review</vt:lpstr>
      <vt:lpstr>Literature Review</vt:lpstr>
      <vt:lpstr>Literature Review</vt:lpstr>
      <vt:lpstr>Case Study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Atharva Kavade</dc:creator>
  <cp:lastModifiedBy>Atharva Kavade</cp:lastModifiedBy>
  <cp:revision>1</cp:revision>
  <dcterms:created xsi:type="dcterms:W3CDTF">2024-07-31T04:50:31Z</dcterms:created>
  <dcterms:modified xsi:type="dcterms:W3CDTF">2024-07-31T05:48:53Z</dcterms:modified>
</cp:coreProperties>
</file>