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63" r:id="rId6"/>
    <p:sldId id="264"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FB1B1-4061-4261-B6B9-B6E4C2FC3472}" v="1196" dt="2021-08-12T18:44:38.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A2415AF-1CF6-4C63-AFE5-D984A02FD892}"/>
              </a:ext>
            </a:extLst>
          </p:cNvPr>
          <p:cNvSpPr txBox="1"/>
          <p:nvPr/>
        </p:nvSpPr>
        <p:spPr>
          <a:xfrm>
            <a:off x="643467" y="1698171"/>
            <a:ext cx="3962061" cy="451636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600" kern="1200">
                <a:solidFill>
                  <a:schemeClr val="tx1"/>
                </a:solidFill>
                <a:latin typeface="+mj-lt"/>
                <a:ea typeface="+mj-ea"/>
                <a:cs typeface="+mj-cs"/>
              </a:rPr>
              <a:t>TOPIC : BOOK RECOMMENDATION SYSTEM</a:t>
            </a:r>
          </a:p>
        </p:txBody>
      </p:sp>
      <p:sp>
        <p:nvSpPr>
          <p:cNvPr id="26"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0F9CD3D-43A2-414D-9DEF-D44D4A561216}"/>
              </a:ext>
            </a:extLst>
          </p:cNvPr>
          <p:cNvSpPr txBox="1"/>
          <p:nvPr/>
        </p:nvSpPr>
        <p:spPr>
          <a:xfrm>
            <a:off x="5070020" y="1698170"/>
            <a:ext cx="6478513" cy="451636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A recommendation engine is a class of machine learning which offers relevant suggestions to the customer.  Before the recommendation system, the major tendency to buy was to take a suggestion from friends. But Now Google knows what news you will read, Youtube knows what type of videos you will watch based on your search history, watch history, or purchase history.</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A book recommendation system is a type of recommendation system where we have to recommend similar books to the reader based on his interest. The books recommendation system is used by online websites which provide ebooks like google play books, open library, good Read’s, etc.</a:t>
            </a:r>
          </a:p>
        </p:txBody>
      </p:sp>
      <p:sp>
        <p:nvSpPr>
          <p:cNvPr id="30"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3638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9917C84-E0E0-4A78-8DE8-2926F3ECA7F4}"/>
              </a:ext>
            </a:extLst>
          </p:cNvPr>
          <p:cNvSpPr txBox="1"/>
          <p:nvPr/>
        </p:nvSpPr>
        <p:spPr>
          <a:xfrm>
            <a:off x="643467" y="946640"/>
            <a:ext cx="10905066"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endParaRPr lang="en-US" sz="2000" b="1" dirty="0">
              <a:cs typeface="Calibri"/>
            </a:endParaRPr>
          </a:p>
          <a:p>
            <a:pPr>
              <a:lnSpc>
                <a:spcPct val="90000"/>
              </a:lnSpc>
              <a:spcAft>
                <a:spcPts val="600"/>
              </a:spcAft>
            </a:pPr>
            <a:r>
              <a:rPr lang="en-US" sz="2000"/>
              <a:t>                A recommendation system is usually built using 3 techniques which are content-based filtering, collaborative filtering, and a combination of both.</a:t>
            </a:r>
            <a:endParaRPr lang="en-US" sz="2000">
              <a:cs typeface="Calibri" panose="020F0502020204030204"/>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Content-based Filtering</a:t>
            </a:r>
          </a:p>
          <a:p>
            <a:pPr>
              <a:lnSpc>
                <a:spcPct val="90000"/>
              </a:lnSpc>
              <a:spcAft>
                <a:spcPts val="600"/>
              </a:spcAft>
            </a:pPr>
            <a:r>
              <a:rPr lang="en-US" sz="2000"/>
              <a:t>                Content-based filtering uses item features to recommend other items similar to what </a:t>
            </a:r>
            <a:r>
              <a:rPr lang="en-US" sz="2000" dirty="0"/>
              <a:t>the user likes , based on their previous actions or explicit feedback.</a:t>
            </a:r>
            <a:endParaRPr lang="en-US" sz="2000" dirty="0">
              <a:cs typeface="Calibri" panose="020F0502020204030204"/>
            </a:endParaRPr>
          </a:p>
          <a:p>
            <a:pPr indent="-228600">
              <a:lnSpc>
                <a:spcPct val="90000"/>
              </a:lnSpc>
              <a:spcAft>
                <a:spcPts val="600"/>
              </a:spcAft>
              <a:buFont typeface="Arial" panose="020B0604020202020204" pitchFamily="34" charset="0"/>
              <a:buChar char="•"/>
            </a:pPr>
            <a:r>
              <a:rPr lang="en-US" sz="2000" b="1"/>
              <a:t>Collaborative-based Filtering</a:t>
            </a:r>
            <a:endParaRPr lang="en-US" sz="2000"/>
          </a:p>
          <a:p>
            <a:pPr>
              <a:lnSpc>
                <a:spcPct val="90000"/>
              </a:lnSpc>
              <a:spcAft>
                <a:spcPts val="600"/>
              </a:spcAft>
            </a:pPr>
            <a:r>
              <a:rPr lang="en-US" sz="2000"/>
              <a:t>               Collaborative based filtering recommender systems are based on past interactions of users and target </a:t>
            </a:r>
            <a:r>
              <a:rPr lang="en-US" sz="2000" dirty="0"/>
              <a:t>items.</a:t>
            </a:r>
            <a:endParaRPr lang="en-US" sz="2000" dirty="0">
              <a:cs typeface="Calibri" panose="020F0502020204030204"/>
            </a:endParaRPr>
          </a:p>
          <a:p>
            <a:pPr indent="-228600">
              <a:lnSpc>
                <a:spcPct val="90000"/>
              </a:lnSpc>
              <a:spcAft>
                <a:spcPts val="600"/>
              </a:spcAft>
              <a:buFont typeface="Arial" panose="020B0604020202020204" pitchFamily="34" charset="0"/>
              <a:buChar char="•"/>
            </a:pPr>
            <a:r>
              <a:rPr lang="en-US" sz="2000" b="1"/>
              <a:t>Hybrid Filtering Method</a:t>
            </a:r>
            <a:endParaRPr lang="en-US" sz="2000">
              <a:cs typeface="Calibri" panose="020F0502020204030204"/>
            </a:endParaRPr>
          </a:p>
          <a:p>
            <a:pPr>
              <a:lnSpc>
                <a:spcPct val="90000"/>
              </a:lnSpc>
              <a:spcAft>
                <a:spcPts val="600"/>
              </a:spcAft>
            </a:pPr>
            <a:r>
              <a:rPr lang="en-US" sz="2000"/>
              <a:t>              It is basically a combination of both the above methods. It is a too complex model which recommends product based on your history as well based on similar users like you.</a:t>
            </a:r>
            <a:endParaRPr lang="en-US" sz="2000">
              <a:cs typeface="Calibri" panose="020F0502020204030204"/>
            </a:endParaRPr>
          </a:p>
          <a:p>
            <a:pPr indent="-228600">
              <a:lnSpc>
                <a:spcPct val="90000"/>
              </a:lnSpc>
              <a:spcAft>
                <a:spcPts val="600"/>
              </a:spcAft>
              <a:buFont typeface="Arial" panose="020B0604020202020204" pitchFamily="34" charset="0"/>
              <a:buChar char="•"/>
            </a:pPr>
            <a:endParaRPr lang="en-US" sz="2000"/>
          </a:p>
        </p:txBody>
      </p:sp>
      <p:sp>
        <p:nvSpPr>
          <p:cNvPr id="5"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2997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 businesscard&#10;&#10;Description automatically generated">
            <a:extLst>
              <a:ext uri="{FF2B5EF4-FFF2-40B4-BE49-F238E27FC236}">
                <a16:creationId xmlns:a16="http://schemas.microsoft.com/office/drawing/2014/main" id="{9C430074-1797-4618-A964-706CEB44A8B1}"/>
              </a:ext>
            </a:extLst>
          </p:cNvPr>
          <p:cNvPicPr>
            <a:picLocks noChangeAspect="1"/>
          </p:cNvPicPr>
          <p:nvPr/>
        </p:nvPicPr>
        <p:blipFill rotWithShape="1">
          <a:blip r:embed="rId2"/>
          <a:srcRect t="7339" r="-154" b="183"/>
          <a:stretch/>
        </p:blipFill>
        <p:spPr>
          <a:xfrm>
            <a:off x="2504641" y="643467"/>
            <a:ext cx="7182717"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76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1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D492FC0C-F879-46AA-AE59-29DA28EA45F3}"/>
              </a:ext>
            </a:extLst>
          </p:cNvPr>
          <p:cNvSpPr txBox="1"/>
          <p:nvPr/>
        </p:nvSpPr>
        <p:spPr>
          <a:xfrm>
            <a:off x="3555313" y="1716755"/>
            <a:ext cx="7993220" cy="449777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3200" b="1"/>
              <a:t>Process :</a:t>
            </a:r>
          </a:p>
          <a:p>
            <a:pPr indent="-228600">
              <a:lnSpc>
                <a:spcPct val="90000"/>
              </a:lnSpc>
              <a:spcAft>
                <a:spcPts val="600"/>
              </a:spcAft>
              <a:buFont typeface="Arial" panose="020B0604020202020204" pitchFamily="34" charset="0"/>
              <a:buChar char="•"/>
            </a:pPr>
            <a:endParaRPr lang="en-US" sz="2800" dirty="0">
              <a:cs typeface="Calibri"/>
            </a:endParaRPr>
          </a:p>
          <a:p>
            <a:pPr>
              <a:lnSpc>
                <a:spcPct val="90000"/>
              </a:lnSpc>
              <a:spcAft>
                <a:spcPts val="600"/>
              </a:spcAft>
            </a:pPr>
            <a:r>
              <a:rPr lang="en-US" sz="2800"/>
              <a:t>1. Data Collection</a:t>
            </a:r>
            <a:endParaRPr lang="en-US" sz="2800" dirty="0">
              <a:cs typeface="Calibri"/>
            </a:endParaRPr>
          </a:p>
          <a:p>
            <a:pPr>
              <a:lnSpc>
                <a:spcPct val="90000"/>
              </a:lnSpc>
              <a:spcAft>
                <a:spcPts val="600"/>
              </a:spcAft>
            </a:pPr>
            <a:r>
              <a:rPr lang="en-US" sz="2800"/>
              <a:t>2. Data Pre-Processing</a:t>
            </a:r>
            <a:endParaRPr lang="en-US" sz="2800" dirty="0">
              <a:cs typeface="Calibri"/>
            </a:endParaRPr>
          </a:p>
          <a:p>
            <a:pPr>
              <a:lnSpc>
                <a:spcPct val="90000"/>
              </a:lnSpc>
              <a:spcAft>
                <a:spcPts val="600"/>
              </a:spcAft>
            </a:pPr>
            <a:r>
              <a:rPr lang="en-US" sz="2800"/>
              <a:t>3. Gather recommendations on user data</a:t>
            </a:r>
            <a:endParaRPr lang="en-US" sz="2800" dirty="0">
              <a:cs typeface="Calibri"/>
            </a:endParaRPr>
          </a:p>
          <a:p>
            <a:pPr>
              <a:lnSpc>
                <a:spcPct val="90000"/>
              </a:lnSpc>
              <a:spcAft>
                <a:spcPts val="600"/>
              </a:spcAft>
            </a:pPr>
            <a:r>
              <a:rPr lang="en-US" sz="2800"/>
              <a:t>4. Displaying recommendations on user's web-page</a:t>
            </a:r>
            <a:r>
              <a:rPr lang="en-US" sz="2000" dirty="0"/>
              <a:t> </a:t>
            </a:r>
            <a:endParaRPr lang="en-US" sz="2000" dirty="0">
              <a:cs typeface="Calibri"/>
            </a:endParaRPr>
          </a:p>
          <a:p>
            <a:pPr indent="-228600">
              <a:lnSpc>
                <a:spcPct val="90000"/>
              </a:lnSpc>
              <a:spcAft>
                <a:spcPts val="600"/>
              </a:spcAft>
              <a:buFont typeface="Arial" panose="020B0604020202020204" pitchFamily="34" charset="0"/>
              <a:buChar char="•"/>
            </a:pPr>
            <a:endParaRPr lang="en-US" sz="2000"/>
          </a:p>
        </p:txBody>
      </p:sp>
      <p:sp>
        <p:nvSpPr>
          <p:cNvPr id="22" name="Isosceles Triangle 1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Isosceles Triangle 1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0561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5CF6459-D145-48F6-9766-2E54EFC0DFB6}"/>
              </a:ext>
            </a:extLst>
          </p:cNvPr>
          <p:cNvSpPr txBox="1"/>
          <p:nvPr/>
        </p:nvSpPr>
        <p:spPr>
          <a:xfrm>
            <a:off x="1461223" y="1262591"/>
            <a:ext cx="10905066"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3200" b="1"/>
              <a:t>Output Expected :</a:t>
            </a:r>
          </a:p>
          <a:p>
            <a:pPr>
              <a:lnSpc>
                <a:spcPct val="90000"/>
              </a:lnSpc>
              <a:spcAft>
                <a:spcPts val="600"/>
              </a:spcAft>
            </a:pPr>
            <a:endParaRPr lang="en-US" sz="3200" b="1" dirty="0"/>
          </a:p>
          <a:p>
            <a:pPr>
              <a:lnSpc>
                <a:spcPct val="90000"/>
              </a:lnSpc>
              <a:spcAft>
                <a:spcPts val="600"/>
              </a:spcAft>
            </a:pPr>
            <a:r>
              <a:rPr lang="en-US" sz="2400"/>
              <a:t>Personalized recommendations will be based on :</a:t>
            </a:r>
            <a:endParaRPr lang="en-US" sz="2400">
              <a:cs typeface="Calibri" panose="020F0502020204030204"/>
            </a:endParaRPr>
          </a:p>
          <a:p>
            <a:pPr>
              <a:lnSpc>
                <a:spcPct val="90000"/>
              </a:lnSpc>
              <a:spcAft>
                <a:spcPts val="600"/>
              </a:spcAft>
            </a:pPr>
            <a:r>
              <a:rPr lang="en-US" sz="2400"/>
              <a:t>1. User's Profile</a:t>
            </a:r>
            <a:endParaRPr lang="en-US" sz="2400">
              <a:cs typeface="Calibri" panose="020F0502020204030204"/>
            </a:endParaRPr>
          </a:p>
          <a:p>
            <a:pPr>
              <a:lnSpc>
                <a:spcPct val="90000"/>
              </a:lnSpc>
              <a:spcAft>
                <a:spcPts val="600"/>
              </a:spcAft>
            </a:pPr>
            <a:r>
              <a:rPr lang="en-US" sz="2400"/>
              <a:t>2. User's Past Reads</a:t>
            </a:r>
            <a:endParaRPr lang="en-US" sz="2400">
              <a:cs typeface="Calibri" panose="020F0502020204030204"/>
            </a:endParaRPr>
          </a:p>
          <a:p>
            <a:pPr>
              <a:lnSpc>
                <a:spcPct val="90000"/>
              </a:lnSpc>
              <a:spcAft>
                <a:spcPts val="600"/>
              </a:spcAft>
            </a:pPr>
            <a:r>
              <a:rPr lang="en-US" sz="2400"/>
              <a:t>3. User's Favourites</a:t>
            </a:r>
            <a:endParaRPr lang="en-US" sz="2400">
              <a:cs typeface="Calibri" panose="020F0502020204030204"/>
            </a:endParaRPr>
          </a:p>
          <a:p>
            <a:pPr>
              <a:lnSpc>
                <a:spcPct val="90000"/>
              </a:lnSpc>
              <a:spcAft>
                <a:spcPts val="600"/>
              </a:spcAft>
            </a:pPr>
            <a:r>
              <a:rPr lang="en-US" sz="2400"/>
              <a:t>4. User's Genre interests</a:t>
            </a:r>
            <a:endParaRPr lang="en-US" sz="2400">
              <a:cs typeface="Calibri" panose="020F0502020204030204"/>
            </a:endParaRPr>
          </a:p>
          <a:p>
            <a:pPr indent="-228600">
              <a:lnSpc>
                <a:spcPct val="90000"/>
              </a:lnSpc>
              <a:spcAft>
                <a:spcPts val="600"/>
              </a:spcAft>
              <a:buFont typeface="Arial" panose="020B0604020202020204" pitchFamily="34" charset="0"/>
              <a:buChar char="•"/>
            </a:pPr>
            <a:endParaRPr lang="en-US" sz="2000"/>
          </a:p>
        </p:txBody>
      </p:sp>
      <p:sp>
        <p:nvSpPr>
          <p:cNvPr id="9"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6338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C665806-2B24-47C3-B154-2DB46C4F3A7D}"/>
              </a:ext>
            </a:extLst>
          </p:cNvPr>
          <p:cNvSpPr txBox="1"/>
          <p:nvPr/>
        </p:nvSpPr>
        <p:spPr>
          <a:xfrm>
            <a:off x="643467" y="1782981"/>
            <a:ext cx="10905066"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3200"/>
              <a:t>Future Scope : </a:t>
            </a:r>
          </a:p>
          <a:p>
            <a:pPr>
              <a:lnSpc>
                <a:spcPct val="90000"/>
              </a:lnSpc>
              <a:spcAft>
                <a:spcPts val="600"/>
              </a:spcAft>
            </a:pPr>
            <a:r>
              <a:rPr lang="en-US" sz="3200" dirty="0"/>
              <a:t>   </a:t>
            </a:r>
            <a:r>
              <a:rPr lang="en-US" sz="2800" dirty="0"/>
              <a:t>          We can perform data analysis based on user data that we will </a:t>
            </a:r>
            <a:r>
              <a:rPr lang="en-US" sz="2800"/>
              <a:t>collect which will help in further recommendations.</a:t>
            </a:r>
            <a:endParaRPr lang="en-US" sz="2800" dirty="0">
              <a:cs typeface="Calibri" panose="020F0502020204030204"/>
            </a:endParaRPr>
          </a:p>
          <a:p>
            <a:pPr>
              <a:lnSpc>
                <a:spcPct val="90000"/>
              </a:lnSpc>
              <a:spcAft>
                <a:spcPts val="600"/>
              </a:spcAft>
            </a:pPr>
            <a:endParaRPr lang="en-US" sz="3200" dirty="0">
              <a:cs typeface="Calibri" panose="020F0502020204030204"/>
            </a:endParaRPr>
          </a:p>
        </p:txBody>
      </p:sp>
      <p:sp>
        <p:nvSpPr>
          <p:cNvPr id="9"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684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5782716" cy="2150719"/>
          </a:xfrm>
          <a:noFill/>
        </p:spPr>
        <p:txBody>
          <a:bodyPr anchor="ctr">
            <a:normAutofit fontScale="90000"/>
          </a:bodyPr>
          <a:lstStyle/>
          <a:p>
            <a:pPr>
              <a:spcBef>
                <a:spcPts val="1000"/>
              </a:spcBef>
            </a:pPr>
            <a:r>
              <a:rPr lang="en-US" sz="3200" b="1">
                <a:solidFill>
                  <a:srgbClr val="080808"/>
                </a:solidFill>
                <a:ea typeface="+mj-lt"/>
                <a:cs typeface="+mj-lt"/>
              </a:rPr>
              <a:t>Guide : Prof. Jaya Gupta</a:t>
            </a:r>
            <a:br>
              <a:rPr lang="en-US" sz="2000" b="1" dirty="0">
                <a:solidFill>
                  <a:srgbClr val="080808"/>
                </a:solidFill>
                <a:ea typeface="+mj-lt"/>
                <a:cs typeface="+mj-lt"/>
              </a:rPr>
            </a:br>
            <a:br>
              <a:rPr lang="en-US" sz="2000" dirty="0">
                <a:ea typeface="+mj-lt"/>
                <a:cs typeface="+mj-lt"/>
              </a:rPr>
            </a:br>
            <a:r>
              <a:rPr lang="en-US" sz="2400" i="1">
                <a:solidFill>
                  <a:srgbClr val="080808"/>
                </a:solidFill>
                <a:ea typeface="+mj-lt"/>
                <a:cs typeface="+mj-lt"/>
              </a:rPr>
              <a:t>Team Members :</a:t>
            </a:r>
            <a:endParaRPr lang="en-US" sz="2400" i="1"/>
          </a:p>
          <a:p>
            <a:pPr>
              <a:spcBef>
                <a:spcPts val="1000"/>
              </a:spcBef>
            </a:pPr>
            <a:r>
              <a:rPr lang="en-US" sz="2400">
                <a:solidFill>
                  <a:srgbClr val="080808"/>
                </a:solidFill>
                <a:ea typeface="+mj-lt"/>
                <a:cs typeface="+mj-lt"/>
              </a:rPr>
              <a:t>1) Atharva Dumbre</a:t>
            </a:r>
            <a:br>
              <a:rPr lang="en-US" sz="2400" dirty="0">
                <a:ea typeface="+mj-lt"/>
                <a:cs typeface="+mj-lt"/>
              </a:rPr>
            </a:br>
            <a:r>
              <a:rPr lang="en-US" sz="2400">
                <a:solidFill>
                  <a:srgbClr val="080808"/>
                </a:solidFill>
                <a:ea typeface="+mj-lt"/>
                <a:cs typeface="+mj-lt"/>
              </a:rPr>
              <a:t>2) Shreyas Gosavi</a:t>
            </a:r>
            <a:br>
              <a:rPr lang="en-US" sz="2400" dirty="0">
                <a:ea typeface="+mj-lt"/>
                <a:cs typeface="+mj-lt"/>
              </a:rPr>
            </a:br>
            <a:r>
              <a:rPr lang="en-US" sz="2400">
                <a:solidFill>
                  <a:srgbClr val="080808"/>
                </a:solidFill>
                <a:ea typeface="+mj-lt"/>
                <a:cs typeface="+mj-lt"/>
              </a:rPr>
              <a:t>3) Shrenik Jangada</a:t>
            </a:r>
            <a:endParaRPr lang="en-US" sz="2400">
              <a:solidFill>
                <a:srgbClr val="080808"/>
              </a:solidFill>
              <a:cs typeface="Calibri Light" panose="020F0302020204030204"/>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Guide : Prof. Jaya Gupta  Team Members : 1) Atharva Dumbre 2) Shreyas Gosavi 3) Shrenik Jangada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207</cp:revision>
  <dcterms:created xsi:type="dcterms:W3CDTF">2021-08-12T17:05:45Z</dcterms:created>
  <dcterms:modified xsi:type="dcterms:W3CDTF">2021-08-12T18:46:47Z</dcterms:modified>
</cp:coreProperties>
</file>