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3a9a99964_4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3a9a99964_4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3a9a99964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3a9a99964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3a9a99964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3a9a99964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3a9a99964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3a9a99964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3a9a99964_6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3a9a99964_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3a9a99964_6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3a9a99964_6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3a9a99964_6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3a9a99964_6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3a9a99964_6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3a9a99964_6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3a9a99964_6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3a9a99964_6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c592f898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c592f898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d2bea1e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d2bea1e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c592f898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c592f898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c592f89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c592f89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2cb3008c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2cb3008c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3a9a99964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3a9a99964_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3a9a99964_4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3a9a99964_4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3a9a99964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3a9a99964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c592f898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ec592f898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3a9a99964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3a9a99964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11708" y="519150"/>
            <a:ext cx="8520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NLP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Final Project Review</a:t>
            </a:r>
            <a:endParaRPr>
              <a:latin typeface="Arial"/>
              <a:ea typeface="Arial"/>
              <a:cs typeface="Arial"/>
              <a:sym typeface="Arial"/>
            </a:endParaRPr>
          </a:p>
        </p:txBody>
      </p:sp>
      <p:sp>
        <p:nvSpPr>
          <p:cNvPr id="73" name="Google Shape;73;p13"/>
          <p:cNvSpPr txBox="1"/>
          <p:nvPr>
            <p:ph idx="1" type="subTitle"/>
          </p:nvPr>
        </p:nvSpPr>
        <p:spPr>
          <a:xfrm>
            <a:off x="311700" y="2973675"/>
            <a:ext cx="8520600" cy="1630200"/>
          </a:xfrm>
          <a:prstGeom prst="rect">
            <a:avLst/>
          </a:prstGeom>
        </p:spPr>
        <p:txBody>
          <a:bodyPr anchorCtr="0" anchor="b" bIns="91425" lIns="91425" spcFirstLastPara="1" rIns="91425" wrap="square" tIns="91425">
            <a:normAutofit lnSpcReduction="20000"/>
          </a:bodyPr>
          <a:lstStyle/>
          <a:p>
            <a:pPr indent="0" lvl="0" marL="0" rtl="0" algn="l">
              <a:spcBef>
                <a:spcPts val="0"/>
              </a:spcBef>
              <a:spcAft>
                <a:spcPts val="0"/>
              </a:spcAft>
              <a:buNone/>
            </a:pPr>
            <a:r>
              <a:rPr lang="en"/>
              <a:t>Team Members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Anshul Shivhare</a:t>
            </a:r>
            <a:endParaRPr/>
          </a:p>
          <a:p>
            <a:pPr indent="0" lvl="0" marL="0" rtl="0" algn="l">
              <a:spcBef>
                <a:spcPts val="0"/>
              </a:spcBef>
              <a:spcAft>
                <a:spcPts val="0"/>
              </a:spcAft>
              <a:buNone/>
            </a:pPr>
            <a:r>
              <a:rPr lang="en"/>
              <a:t>Atharva Dumbre</a:t>
            </a:r>
            <a:endParaRPr/>
          </a:p>
          <a:p>
            <a:pPr indent="0" lvl="0" marL="0" rtl="0" algn="l">
              <a:spcBef>
                <a:spcPts val="0"/>
              </a:spcBef>
              <a:spcAft>
                <a:spcPts val="0"/>
              </a:spcAft>
              <a:buNone/>
            </a:pPr>
            <a:r>
              <a:rPr lang="en"/>
              <a:t>Gayatri Khairnar</a:t>
            </a:r>
            <a:br>
              <a:rPr lang="en"/>
            </a:br>
            <a:r>
              <a:rPr lang="en"/>
              <a:t>Mohammad</a:t>
            </a:r>
            <a:r>
              <a:rPr lang="en"/>
              <a:t> </a:t>
            </a:r>
            <a:r>
              <a:rPr lang="en"/>
              <a:t>Azharuddin</a:t>
            </a:r>
            <a:endParaRPr/>
          </a:p>
        </p:txBody>
      </p:sp>
      <p:sp>
        <p:nvSpPr>
          <p:cNvPr id="74" name="Google Shape;74;p13"/>
          <p:cNvSpPr txBox="1"/>
          <p:nvPr/>
        </p:nvSpPr>
        <p:spPr>
          <a:xfrm>
            <a:off x="427200" y="2202300"/>
            <a:ext cx="8269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lt1"/>
                </a:solidFill>
                <a:latin typeface="Lato"/>
                <a:ea typeface="Lato"/>
                <a:cs typeface="Lato"/>
                <a:sym typeface="Lato"/>
              </a:rPr>
              <a:t>Title</a:t>
            </a:r>
            <a:r>
              <a:rPr lang="en" sz="1800">
                <a:solidFill>
                  <a:schemeClr val="lt1"/>
                </a:solidFill>
                <a:latin typeface="Lato"/>
                <a:ea typeface="Lato"/>
                <a:cs typeface="Lato"/>
                <a:sym typeface="Lato"/>
              </a:rPr>
              <a:t>: Enhancing Language Understanding in Replicated GPT-1 Architecture through Parameter Modification: A Comprehensive Investigation</a:t>
            </a:r>
            <a:endParaRPr sz="18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2326325" y="5548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Arial"/>
                <a:ea typeface="Arial"/>
                <a:cs typeface="Arial"/>
                <a:sym typeface="Arial"/>
              </a:rPr>
              <a:t>GPT Model Parameters </a:t>
            </a:r>
            <a:endParaRPr sz="3020">
              <a:latin typeface="Arial"/>
              <a:ea typeface="Arial"/>
              <a:cs typeface="Arial"/>
              <a:sym typeface="Arial"/>
            </a:endParaRPr>
          </a:p>
          <a:p>
            <a:pPr indent="0" lvl="0" marL="0" rtl="0" algn="l">
              <a:spcBef>
                <a:spcPts val="0"/>
              </a:spcBef>
              <a:spcAft>
                <a:spcPts val="0"/>
              </a:spcAft>
              <a:buSzPts val="990"/>
              <a:buNone/>
            </a:pPr>
            <a:r>
              <a:rPr lang="en" sz="3020">
                <a:latin typeface="Arial"/>
                <a:ea typeface="Arial"/>
                <a:cs typeface="Arial"/>
                <a:sym typeface="Arial"/>
              </a:rPr>
              <a:t>Parameters Tuned</a:t>
            </a:r>
            <a:endParaRPr sz="3020">
              <a:latin typeface="Arial"/>
              <a:ea typeface="Arial"/>
              <a:cs typeface="Arial"/>
              <a:sym typeface="Arial"/>
            </a:endParaRPr>
          </a:p>
        </p:txBody>
      </p:sp>
      <p:sp>
        <p:nvSpPr>
          <p:cNvPr id="131" name="Google Shape;131;p22"/>
          <p:cNvSpPr txBox="1"/>
          <p:nvPr/>
        </p:nvSpPr>
        <p:spPr>
          <a:xfrm>
            <a:off x="2167500" y="1587275"/>
            <a:ext cx="6899100" cy="3140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Lato"/>
              <a:buAutoNum type="arabicPeriod"/>
            </a:pPr>
            <a:r>
              <a:rPr b="1" lang="en" sz="1200">
                <a:solidFill>
                  <a:schemeClr val="dk2"/>
                </a:solidFill>
                <a:latin typeface="Lato"/>
                <a:ea typeface="Lato"/>
                <a:cs typeface="Lato"/>
                <a:sym typeface="Lato"/>
              </a:rPr>
              <a:t>No of Transformer Layers</a:t>
            </a:r>
            <a:endParaRPr b="1" sz="1200">
              <a:solidFill>
                <a:schemeClr val="dk2"/>
              </a:solidFill>
              <a:latin typeface="Lato"/>
              <a:ea typeface="Lato"/>
              <a:cs typeface="Lato"/>
              <a:sym typeface="Lato"/>
            </a:endParaRPr>
          </a:p>
          <a:p>
            <a:pPr indent="0" lvl="0" marL="457200" rtl="0" algn="l">
              <a:spcBef>
                <a:spcPts val="0"/>
              </a:spcBef>
              <a:spcAft>
                <a:spcPts val="0"/>
              </a:spcAft>
              <a:buNone/>
            </a:pPr>
            <a:r>
              <a:rPr lang="en" sz="1200">
                <a:solidFill>
                  <a:schemeClr val="dk2"/>
                </a:solidFill>
                <a:latin typeface="Lato"/>
                <a:ea typeface="Lato"/>
                <a:cs typeface="Lato"/>
                <a:sym typeface="Lato"/>
              </a:rPr>
              <a:t>The number of transformer layers in a GPT (Generative Pre-trained Transformer) model can vary based on the specific version of GPT. Each transformer layer contains a multi-head self-attention mechanism and a feedforward neural network. The stacking of multiple transformer layers allows the model to learn hierarchical representations of input data.</a:t>
            </a:r>
            <a:endParaRPr sz="1200">
              <a:solidFill>
                <a:schemeClr val="dk2"/>
              </a:solidFill>
              <a:latin typeface="Lato"/>
              <a:ea typeface="Lato"/>
              <a:cs typeface="Lato"/>
              <a:sym typeface="Lato"/>
            </a:endParaRPr>
          </a:p>
          <a:p>
            <a:pPr indent="0" lvl="0" marL="457200" rtl="0" algn="l">
              <a:spcBef>
                <a:spcPts val="0"/>
              </a:spcBef>
              <a:spcAft>
                <a:spcPts val="0"/>
              </a:spcAft>
              <a:buNone/>
            </a:pPr>
            <a:r>
              <a:rPr lang="en" sz="1200">
                <a:solidFill>
                  <a:schemeClr val="dk2"/>
                </a:solidFill>
                <a:latin typeface="Lato"/>
                <a:ea typeface="Lato"/>
                <a:cs typeface="Lato"/>
                <a:sym typeface="Lato"/>
              </a:rPr>
              <a:t>GPT1: 12 Transformer Layer, GPT2: 12 to 24 Layers, and GPT3: 12 to 96 Layers</a:t>
            </a:r>
            <a:endParaRPr sz="1200">
              <a:solidFill>
                <a:schemeClr val="dk2"/>
              </a:solidFill>
              <a:latin typeface="Lato"/>
              <a:ea typeface="Lato"/>
              <a:cs typeface="Lato"/>
              <a:sym typeface="Lato"/>
            </a:endParaRPr>
          </a:p>
          <a:p>
            <a:pPr indent="0" lvl="0" marL="457200" rtl="0" algn="l">
              <a:spcBef>
                <a:spcPts val="0"/>
              </a:spcBef>
              <a:spcAft>
                <a:spcPts val="0"/>
              </a:spcAft>
              <a:buNone/>
            </a:pPr>
            <a:r>
              <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AutoNum type="arabicPeriod"/>
            </a:pPr>
            <a:r>
              <a:rPr b="1" lang="en" sz="1200">
                <a:solidFill>
                  <a:schemeClr val="dk2"/>
                </a:solidFill>
                <a:latin typeface="Lato"/>
                <a:ea typeface="Lato"/>
                <a:cs typeface="Lato"/>
                <a:sym typeface="Lato"/>
              </a:rPr>
              <a:t>Learning Rate</a:t>
            </a:r>
            <a:endParaRPr b="1" sz="1200">
              <a:solidFill>
                <a:schemeClr val="dk2"/>
              </a:solidFill>
              <a:latin typeface="Lato"/>
              <a:ea typeface="Lato"/>
              <a:cs typeface="Lato"/>
              <a:sym typeface="Lato"/>
            </a:endParaRPr>
          </a:p>
          <a:p>
            <a:pPr indent="0" lvl="0" marL="457200" rtl="0" algn="l">
              <a:spcBef>
                <a:spcPts val="0"/>
              </a:spcBef>
              <a:spcAft>
                <a:spcPts val="0"/>
              </a:spcAft>
              <a:buNone/>
            </a:pPr>
            <a:r>
              <a:rPr lang="en" sz="1200">
                <a:solidFill>
                  <a:schemeClr val="dk2"/>
                </a:solidFill>
                <a:latin typeface="Lato"/>
                <a:ea typeface="Lato"/>
                <a:cs typeface="Lato"/>
                <a:sym typeface="Lato"/>
              </a:rPr>
              <a:t>Learning rate is a crucial hyperparameter that determines the size of the steps taken during the optimization process. It influences the convergence and stability of the training process. Common strategies include using a fixed learning rate or employing learning rate schedules.</a:t>
            </a:r>
            <a:endParaRPr sz="1200">
              <a:solidFill>
                <a:schemeClr val="dk2"/>
              </a:solidFill>
              <a:latin typeface="Lato"/>
              <a:ea typeface="Lato"/>
              <a:cs typeface="Lato"/>
              <a:sym typeface="Lato"/>
            </a:endParaRPr>
          </a:p>
          <a:p>
            <a:pPr indent="0" lvl="0" marL="457200" rtl="0" algn="l">
              <a:spcBef>
                <a:spcPts val="0"/>
              </a:spcBef>
              <a:spcAft>
                <a:spcPts val="0"/>
              </a:spcAft>
              <a:buNone/>
            </a:pPr>
            <a:r>
              <a:rPr lang="en" sz="1200">
                <a:solidFill>
                  <a:schemeClr val="dk2"/>
                </a:solidFill>
                <a:latin typeface="Lato"/>
                <a:ea typeface="Lato"/>
                <a:cs typeface="Lato"/>
                <a:sym typeface="Lato"/>
              </a:rPr>
              <a:t>Techniques: Linear Increment, Exponential Decay, Fixed Learning Rate.</a:t>
            </a:r>
            <a:endParaRPr sz="1200">
              <a:solidFill>
                <a:schemeClr val="dk2"/>
              </a:solidFill>
              <a:latin typeface="Lato"/>
              <a:ea typeface="Lato"/>
              <a:cs typeface="Lato"/>
              <a:sym typeface="Lato"/>
            </a:endParaRPr>
          </a:p>
          <a:p>
            <a:pPr indent="0" lvl="0" marL="457200" rtl="0" algn="l">
              <a:spcBef>
                <a:spcPts val="0"/>
              </a:spcBef>
              <a:spcAft>
                <a:spcPts val="0"/>
              </a:spcAft>
              <a:buNone/>
            </a:pPr>
            <a:r>
              <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AutoNum type="arabicPeriod"/>
            </a:pPr>
            <a:r>
              <a:rPr b="1" lang="en" sz="1200">
                <a:solidFill>
                  <a:schemeClr val="dk2"/>
                </a:solidFill>
                <a:latin typeface="Lato"/>
                <a:ea typeface="Lato"/>
                <a:cs typeface="Lato"/>
                <a:sym typeface="Lato"/>
              </a:rPr>
              <a:t>Optimizer</a:t>
            </a:r>
            <a:endParaRPr b="1" sz="1200">
              <a:solidFill>
                <a:schemeClr val="dk2"/>
              </a:solidFill>
              <a:latin typeface="Lato"/>
              <a:ea typeface="Lato"/>
              <a:cs typeface="Lato"/>
              <a:sym typeface="Lato"/>
            </a:endParaRPr>
          </a:p>
          <a:p>
            <a:pPr indent="0" lvl="0" marL="457200" rtl="0" algn="l">
              <a:spcBef>
                <a:spcPts val="0"/>
              </a:spcBef>
              <a:spcAft>
                <a:spcPts val="0"/>
              </a:spcAft>
              <a:buNone/>
            </a:pPr>
            <a:r>
              <a:rPr lang="en" sz="1200">
                <a:solidFill>
                  <a:schemeClr val="dk2"/>
                </a:solidFill>
                <a:latin typeface="Lato"/>
                <a:ea typeface="Lato"/>
                <a:cs typeface="Lato"/>
                <a:sym typeface="Lato"/>
              </a:rPr>
              <a:t>The optimizer parameters refer to the hyperparameters associated with the optimization algorithm used during the training of a neural network, including GPT models.</a:t>
            </a:r>
            <a:endParaRPr sz="1200">
              <a:solidFill>
                <a:schemeClr val="dk2"/>
              </a:solidFill>
              <a:latin typeface="Lato"/>
              <a:ea typeface="Lato"/>
              <a:cs typeface="Lato"/>
              <a:sym typeface="Lato"/>
            </a:endParaRPr>
          </a:p>
        </p:txBody>
      </p:sp>
      <p:pic>
        <p:nvPicPr>
          <p:cNvPr id="132" name="Google Shape;132;p22"/>
          <p:cNvPicPr preferRelativeResize="0"/>
          <p:nvPr/>
        </p:nvPicPr>
        <p:blipFill>
          <a:blip r:embed="rId3">
            <a:alphaModFix/>
          </a:blip>
          <a:stretch>
            <a:fillRect/>
          </a:stretch>
        </p:blipFill>
        <p:spPr>
          <a:xfrm>
            <a:off x="68225" y="554825"/>
            <a:ext cx="2057024" cy="2057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215925" y="1936350"/>
            <a:ext cx="2239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91"/>
              <a:buFont typeface="Arial"/>
              <a:buNone/>
            </a:pPr>
            <a:r>
              <a:rPr lang="en" sz="1518">
                <a:latin typeface="Arial"/>
                <a:ea typeface="Arial"/>
                <a:cs typeface="Arial"/>
                <a:sym typeface="Arial"/>
              </a:rPr>
              <a:t>No of Transformer Layer Tuning Insights </a:t>
            </a:r>
            <a:endParaRPr sz="1218">
              <a:latin typeface="Arial"/>
              <a:ea typeface="Arial"/>
              <a:cs typeface="Arial"/>
              <a:sym typeface="Arial"/>
            </a:endParaRPr>
          </a:p>
        </p:txBody>
      </p:sp>
      <p:pic>
        <p:nvPicPr>
          <p:cNvPr id="138" name="Google Shape;138;p23"/>
          <p:cNvPicPr preferRelativeResize="0"/>
          <p:nvPr/>
        </p:nvPicPr>
        <p:blipFill>
          <a:blip r:embed="rId3">
            <a:alphaModFix/>
          </a:blip>
          <a:stretch>
            <a:fillRect/>
          </a:stretch>
        </p:blipFill>
        <p:spPr>
          <a:xfrm>
            <a:off x="2734950" y="567500"/>
            <a:ext cx="6012724" cy="400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of Transformer Layers</a:t>
            </a:r>
            <a:endParaRPr/>
          </a:p>
        </p:txBody>
      </p:sp>
      <p:pic>
        <p:nvPicPr>
          <p:cNvPr id="144" name="Google Shape;144;p24"/>
          <p:cNvPicPr preferRelativeResize="0"/>
          <p:nvPr/>
        </p:nvPicPr>
        <p:blipFill>
          <a:blip r:embed="rId3">
            <a:alphaModFix/>
          </a:blip>
          <a:stretch>
            <a:fillRect/>
          </a:stretch>
        </p:blipFill>
        <p:spPr>
          <a:xfrm>
            <a:off x="129175" y="1211350"/>
            <a:ext cx="4335750" cy="2167875"/>
          </a:xfrm>
          <a:prstGeom prst="rect">
            <a:avLst/>
          </a:prstGeom>
          <a:noFill/>
          <a:ln>
            <a:noFill/>
          </a:ln>
        </p:spPr>
      </p:pic>
      <p:pic>
        <p:nvPicPr>
          <p:cNvPr id="145" name="Google Shape;145;p24"/>
          <p:cNvPicPr preferRelativeResize="0"/>
          <p:nvPr/>
        </p:nvPicPr>
        <p:blipFill>
          <a:blip r:embed="rId4">
            <a:alphaModFix/>
          </a:blip>
          <a:stretch>
            <a:fillRect/>
          </a:stretch>
        </p:blipFill>
        <p:spPr>
          <a:xfrm>
            <a:off x="4153475" y="2105025"/>
            <a:ext cx="4703025" cy="235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215925" y="1936350"/>
            <a:ext cx="2239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91"/>
              <a:buFont typeface="Arial"/>
              <a:buNone/>
            </a:pPr>
            <a:r>
              <a:rPr lang="en" sz="1518">
                <a:latin typeface="Arial"/>
                <a:ea typeface="Arial"/>
                <a:cs typeface="Arial"/>
                <a:sym typeface="Arial"/>
              </a:rPr>
              <a:t>Learning Rate</a:t>
            </a:r>
            <a:endParaRPr sz="1518">
              <a:latin typeface="Arial"/>
              <a:ea typeface="Arial"/>
              <a:cs typeface="Arial"/>
              <a:sym typeface="Arial"/>
            </a:endParaRPr>
          </a:p>
          <a:p>
            <a:pPr indent="0" lvl="0" marL="0" rtl="0" algn="l">
              <a:spcBef>
                <a:spcPts val="0"/>
              </a:spcBef>
              <a:spcAft>
                <a:spcPts val="0"/>
              </a:spcAft>
              <a:buClr>
                <a:schemeClr val="dk1"/>
              </a:buClr>
              <a:buSzPts val="891"/>
              <a:buFont typeface="Arial"/>
              <a:buNone/>
            </a:pPr>
            <a:r>
              <a:rPr lang="en" sz="1518">
                <a:latin typeface="Arial"/>
                <a:ea typeface="Arial"/>
                <a:cs typeface="Arial"/>
                <a:sym typeface="Arial"/>
              </a:rPr>
              <a:t>Tuning Insights</a:t>
            </a:r>
            <a:endParaRPr sz="1518">
              <a:latin typeface="Arial"/>
              <a:ea typeface="Arial"/>
              <a:cs typeface="Arial"/>
              <a:sym typeface="Arial"/>
            </a:endParaRPr>
          </a:p>
        </p:txBody>
      </p:sp>
      <p:pic>
        <p:nvPicPr>
          <p:cNvPr id="151" name="Google Shape;151;p25"/>
          <p:cNvPicPr preferRelativeResize="0"/>
          <p:nvPr/>
        </p:nvPicPr>
        <p:blipFill>
          <a:blip r:embed="rId3">
            <a:alphaModFix/>
          </a:blip>
          <a:stretch>
            <a:fillRect/>
          </a:stretch>
        </p:blipFill>
        <p:spPr>
          <a:xfrm>
            <a:off x="3025700" y="548475"/>
            <a:ext cx="5052525" cy="4046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Rate</a:t>
            </a:r>
            <a:endParaRPr/>
          </a:p>
        </p:txBody>
      </p:sp>
      <p:pic>
        <p:nvPicPr>
          <p:cNvPr id="157" name="Google Shape;157;p26"/>
          <p:cNvPicPr preferRelativeResize="0"/>
          <p:nvPr/>
        </p:nvPicPr>
        <p:blipFill>
          <a:blip r:embed="rId3">
            <a:alphaModFix/>
          </a:blip>
          <a:stretch>
            <a:fillRect/>
          </a:stretch>
        </p:blipFill>
        <p:spPr>
          <a:xfrm>
            <a:off x="274550" y="1211350"/>
            <a:ext cx="4219600" cy="2109800"/>
          </a:xfrm>
          <a:prstGeom prst="rect">
            <a:avLst/>
          </a:prstGeom>
          <a:noFill/>
          <a:ln>
            <a:noFill/>
          </a:ln>
        </p:spPr>
      </p:pic>
      <p:pic>
        <p:nvPicPr>
          <p:cNvPr id="158" name="Google Shape;158;p26"/>
          <p:cNvPicPr preferRelativeResize="0"/>
          <p:nvPr/>
        </p:nvPicPr>
        <p:blipFill>
          <a:blip r:embed="rId4">
            <a:alphaModFix/>
          </a:blip>
          <a:stretch>
            <a:fillRect/>
          </a:stretch>
        </p:blipFill>
        <p:spPr>
          <a:xfrm>
            <a:off x="4288600" y="2174025"/>
            <a:ext cx="4731425" cy="236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166225" y="579800"/>
            <a:ext cx="2239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91"/>
              <a:buFont typeface="Arial"/>
              <a:buNone/>
            </a:pPr>
            <a:r>
              <a:rPr lang="en" sz="1518">
                <a:latin typeface="Arial"/>
                <a:ea typeface="Arial"/>
                <a:cs typeface="Arial"/>
                <a:sym typeface="Arial"/>
              </a:rPr>
              <a:t>Optimizer</a:t>
            </a:r>
            <a:endParaRPr sz="1518">
              <a:latin typeface="Arial"/>
              <a:ea typeface="Arial"/>
              <a:cs typeface="Arial"/>
              <a:sym typeface="Arial"/>
            </a:endParaRPr>
          </a:p>
          <a:p>
            <a:pPr indent="0" lvl="0" marL="0" rtl="0" algn="l">
              <a:spcBef>
                <a:spcPts val="0"/>
              </a:spcBef>
              <a:spcAft>
                <a:spcPts val="0"/>
              </a:spcAft>
              <a:buClr>
                <a:schemeClr val="dk1"/>
              </a:buClr>
              <a:buSzPts val="891"/>
              <a:buFont typeface="Arial"/>
              <a:buNone/>
            </a:pPr>
            <a:r>
              <a:rPr lang="en" sz="1518">
                <a:latin typeface="Arial"/>
                <a:ea typeface="Arial"/>
                <a:cs typeface="Arial"/>
                <a:sym typeface="Arial"/>
              </a:rPr>
              <a:t>Tuning Insights</a:t>
            </a:r>
            <a:endParaRPr sz="1518">
              <a:latin typeface="Arial"/>
              <a:ea typeface="Arial"/>
              <a:cs typeface="Arial"/>
              <a:sym typeface="Arial"/>
            </a:endParaRPr>
          </a:p>
        </p:txBody>
      </p:sp>
      <p:pic>
        <p:nvPicPr>
          <p:cNvPr id="164" name="Google Shape;164;p27"/>
          <p:cNvPicPr preferRelativeResize="0"/>
          <p:nvPr/>
        </p:nvPicPr>
        <p:blipFill>
          <a:blip r:embed="rId3">
            <a:alphaModFix/>
          </a:blip>
          <a:stretch>
            <a:fillRect/>
          </a:stretch>
        </p:blipFill>
        <p:spPr>
          <a:xfrm>
            <a:off x="3106650" y="579800"/>
            <a:ext cx="4921875" cy="3937524"/>
          </a:xfrm>
          <a:prstGeom prst="rect">
            <a:avLst/>
          </a:prstGeom>
          <a:noFill/>
          <a:ln>
            <a:noFill/>
          </a:ln>
        </p:spPr>
      </p:pic>
      <p:sp>
        <p:nvSpPr>
          <p:cNvPr id="165" name="Google Shape;165;p27"/>
          <p:cNvSpPr txBox="1"/>
          <p:nvPr/>
        </p:nvSpPr>
        <p:spPr>
          <a:xfrm>
            <a:off x="293425" y="1215200"/>
            <a:ext cx="27168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2"/>
                </a:solidFill>
                <a:latin typeface="Lato"/>
                <a:ea typeface="Lato"/>
                <a:cs typeface="Lato"/>
                <a:sym typeface="Lato"/>
              </a:rPr>
              <a:t>Adam</a:t>
            </a:r>
            <a:r>
              <a:rPr lang="en" sz="1000">
                <a:solidFill>
                  <a:schemeClr val="dk2"/>
                </a:solidFill>
                <a:latin typeface="Lato"/>
                <a:ea typeface="Lato"/>
                <a:cs typeface="Lato"/>
                <a:sym typeface="Lato"/>
              </a:rPr>
              <a:t>: Adaptive Moment Estimation with Weight Decay: Adam combines the ideas of momentum and RMSprop to adaptively adjust learning rates for each parameter</a:t>
            </a:r>
            <a:endParaRPr sz="1000">
              <a:solidFill>
                <a:schemeClr val="dk2"/>
              </a:solidFill>
              <a:latin typeface="Lato"/>
              <a:ea typeface="Lato"/>
              <a:cs typeface="Lato"/>
              <a:sym typeface="Lato"/>
            </a:endParaRPr>
          </a:p>
          <a:p>
            <a:pPr indent="0" lvl="0" marL="0" rtl="0" algn="l">
              <a:spcBef>
                <a:spcPts val="0"/>
              </a:spcBef>
              <a:spcAft>
                <a:spcPts val="0"/>
              </a:spcAft>
              <a:buNone/>
            </a:pPr>
            <a:r>
              <a:t/>
            </a:r>
            <a:endParaRPr sz="1000">
              <a:solidFill>
                <a:schemeClr val="dk2"/>
              </a:solidFill>
              <a:latin typeface="Lato"/>
              <a:ea typeface="Lato"/>
              <a:cs typeface="Lato"/>
              <a:sym typeface="Lato"/>
            </a:endParaRPr>
          </a:p>
          <a:p>
            <a:pPr indent="0" lvl="0" marL="0" rtl="0" algn="l">
              <a:spcBef>
                <a:spcPts val="0"/>
              </a:spcBef>
              <a:spcAft>
                <a:spcPts val="0"/>
              </a:spcAft>
              <a:buNone/>
            </a:pPr>
            <a:r>
              <a:rPr b="1" lang="en" sz="1000">
                <a:solidFill>
                  <a:schemeClr val="dk2"/>
                </a:solidFill>
                <a:latin typeface="Lato"/>
                <a:ea typeface="Lato"/>
                <a:cs typeface="Lato"/>
                <a:sym typeface="Lato"/>
              </a:rPr>
              <a:t>SGD</a:t>
            </a:r>
            <a:r>
              <a:rPr lang="en" sz="1000">
                <a:solidFill>
                  <a:schemeClr val="dk2"/>
                </a:solidFill>
                <a:latin typeface="Lato"/>
                <a:ea typeface="Lato"/>
                <a:cs typeface="Lato"/>
                <a:sym typeface="Lato"/>
              </a:rPr>
              <a:t>: SGD is the classic optimization algorithm where the model parameters are updated in the opposite direction of the gradient of the loss function</a:t>
            </a:r>
            <a:endParaRPr sz="1000">
              <a:solidFill>
                <a:schemeClr val="dk2"/>
              </a:solidFill>
              <a:latin typeface="Lato"/>
              <a:ea typeface="Lato"/>
              <a:cs typeface="Lato"/>
              <a:sym typeface="Lato"/>
            </a:endParaRPr>
          </a:p>
          <a:p>
            <a:pPr indent="0" lvl="0" marL="0" rtl="0" algn="l">
              <a:spcBef>
                <a:spcPts val="0"/>
              </a:spcBef>
              <a:spcAft>
                <a:spcPts val="0"/>
              </a:spcAft>
              <a:buNone/>
            </a:pPr>
            <a:r>
              <a:t/>
            </a:r>
            <a:endParaRPr sz="1000">
              <a:solidFill>
                <a:schemeClr val="dk2"/>
              </a:solidFill>
              <a:latin typeface="Lato"/>
              <a:ea typeface="Lato"/>
              <a:cs typeface="Lato"/>
              <a:sym typeface="Lato"/>
            </a:endParaRPr>
          </a:p>
          <a:p>
            <a:pPr indent="0" lvl="0" marL="0" rtl="0" algn="l">
              <a:spcBef>
                <a:spcPts val="0"/>
              </a:spcBef>
              <a:spcAft>
                <a:spcPts val="0"/>
              </a:spcAft>
              <a:buNone/>
            </a:pPr>
            <a:r>
              <a:rPr b="1" lang="en" sz="1000">
                <a:solidFill>
                  <a:schemeClr val="dk2"/>
                </a:solidFill>
                <a:latin typeface="Lato"/>
                <a:ea typeface="Lato"/>
                <a:cs typeface="Lato"/>
                <a:sym typeface="Lato"/>
              </a:rPr>
              <a:t>RMSProp</a:t>
            </a:r>
            <a:r>
              <a:rPr lang="en" sz="1000">
                <a:solidFill>
                  <a:schemeClr val="dk2"/>
                </a:solidFill>
                <a:latin typeface="Lato"/>
                <a:ea typeface="Lato"/>
                <a:cs typeface="Lato"/>
                <a:sym typeface="Lato"/>
              </a:rPr>
              <a:t>: Root Mean Square Propagation : RMSProp adjusts the learning rates of each parameter adaptively based on the magnitudes of recent gradients</a:t>
            </a:r>
            <a:endParaRPr sz="1000">
              <a:solidFill>
                <a:schemeClr val="dk2"/>
              </a:solidFill>
              <a:latin typeface="Lato"/>
              <a:ea typeface="Lato"/>
              <a:cs typeface="Lato"/>
              <a:sym typeface="Lato"/>
            </a:endParaRPr>
          </a:p>
          <a:p>
            <a:pPr indent="0" lvl="0" marL="0" rtl="0" algn="l">
              <a:spcBef>
                <a:spcPts val="0"/>
              </a:spcBef>
              <a:spcAft>
                <a:spcPts val="0"/>
              </a:spcAft>
              <a:buNone/>
            </a:pPr>
            <a:r>
              <a:t/>
            </a:r>
            <a:endParaRPr sz="1000">
              <a:solidFill>
                <a:schemeClr val="dk2"/>
              </a:solidFill>
              <a:latin typeface="Lato"/>
              <a:ea typeface="Lato"/>
              <a:cs typeface="Lato"/>
              <a:sym typeface="Lato"/>
            </a:endParaRPr>
          </a:p>
          <a:p>
            <a:pPr indent="0" lvl="0" marL="0" rtl="0" algn="l">
              <a:spcBef>
                <a:spcPts val="0"/>
              </a:spcBef>
              <a:spcAft>
                <a:spcPts val="0"/>
              </a:spcAft>
              <a:buNone/>
            </a:pPr>
            <a:r>
              <a:rPr b="1" lang="en" sz="1000">
                <a:solidFill>
                  <a:schemeClr val="dk2"/>
                </a:solidFill>
                <a:latin typeface="Lato"/>
                <a:ea typeface="Lato"/>
                <a:cs typeface="Lato"/>
                <a:sym typeface="Lato"/>
              </a:rPr>
              <a:t>Adagrad</a:t>
            </a:r>
            <a:r>
              <a:rPr lang="en" sz="1000">
                <a:solidFill>
                  <a:schemeClr val="dk2"/>
                </a:solidFill>
                <a:latin typeface="Lato"/>
                <a:ea typeface="Lato"/>
                <a:cs typeface="Lato"/>
                <a:sym typeface="Lato"/>
              </a:rPr>
              <a:t>: Adaptive Gradient Algorithm: dagrad adapts the learning rates for each parameter based on the historical sum of squared gradients.</a:t>
            </a:r>
            <a:endParaRPr sz="1000">
              <a:solidFill>
                <a:schemeClr val="dk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Optimizer</a:t>
            </a:r>
            <a:endParaRPr/>
          </a:p>
        </p:txBody>
      </p:sp>
      <p:pic>
        <p:nvPicPr>
          <p:cNvPr id="171" name="Google Shape;171;p28"/>
          <p:cNvPicPr preferRelativeResize="0"/>
          <p:nvPr/>
        </p:nvPicPr>
        <p:blipFill>
          <a:blip r:embed="rId3">
            <a:alphaModFix/>
          </a:blip>
          <a:stretch>
            <a:fillRect/>
          </a:stretch>
        </p:blipFill>
        <p:spPr>
          <a:xfrm>
            <a:off x="315025" y="1211350"/>
            <a:ext cx="4522400" cy="2261200"/>
          </a:xfrm>
          <a:prstGeom prst="rect">
            <a:avLst/>
          </a:prstGeom>
          <a:noFill/>
          <a:ln>
            <a:noFill/>
          </a:ln>
        </p:spPr>
      </p:pic>
      <p:pic>
        <p:nvPicPr>
          <p:cNvPr id="172" name="Google Shape;172;p28"/>
          <p:cNvPicPr preferRelativeResize="0"/>
          <p:nvPr/>
        </p:nvPicPr>
        <p:blipFill>
          <a:blip r:embed="rId4">
            <a:alphaModFix/>
          </a:blip>
          <a:stretch>
            <a:fillRect/>
          </a:stretch>
        </p:blipFill>
        <p:spPr>
          <a:xfrm>
            <a:off x="4572000" y="2438351"/>
            <a:ext cx="4268575" cy="2134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215925" y="1936350"/>
            <a:ext cx="2239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91"/>
              <a:buFont typeface="Arial"/>
              <a:buNone/>
            </a:pPr>
            <a:r>
              <a:rPr lang="en" sz="1518">
                <a:latin typeface="Arial"/>
                <a:ea typeface="Arial"/>
                <a:cs typeface="Arial"/>
                <a:sym typeface="Arial"/>
              </a:rPr>
              <a:t>Block Size</a:t>
            </a:r>
            <a:endParaRPr sz="1518">
              <a:latin typeface="Arial"/>
              <a:ea typeface="Arial"/>
              <a:cs typeface="Arial"/>
              <a:sym typeface="Arial"/>
            </a:endParaRPr>
          </a:p>
          <a:p>
            <a:pPr indent="0" lvl="0" marL="0" rtl="0" algn="l">
              <a:spcBef>
                <a:spcPts val="0"/>
              </a:spcBef>
              <a:spcAft>
                <a:spcPts val="0"/>
              </a:spcAft>
              <a:buClr>
                <a:schemeClr val="dk1"/>
              </a:buClr>
              <a:buSzPts val="891"/>
              <a:buFont typeface="Arial"/>
              <a:buNone/>
            </a:pPr>
            <a:r>
              <a:rPr lang="en" sz="1518">
                <a:latin typeface="Arial"/>
                <a:ea typeface="Arial"/>
                <a:cs typeface="Arial"/>
                <a:sym typeface="Arial"/>
              </a:rPr>
              <a:t>Tuning Insights</a:t>
            </a:r>
            <a:endParaRPr sz="1518">
              <a:latin typeface="Arial"/>
              <a:ea typeface="Arial"/>
              <a:cs typeface="Arial"/>
              <a:sym typeface="Arial"/>
            </a:endParaRPr>
          </a:p>
        </p:txBody>
      </p:sp>
      <p:pic>
        <p:nvPicPr>
          <p:cNvPr id="178" name="Google Shape;178;p29"/>
          <p:cNvPicPr preferRelativeResize="0"/>
          <p:nvPr/>
        </p:nvPicPr>
        <p:blipFill>
          <a:blip r:embed="rId3">
            <a:alphaModFix/>
          </a:blip>
          <a:stretch>
            <a:fillRect/>
          </a:stretch>
        </p:blipFill>
        <p:spPr>
          <a:xfrm>
            <a:off x="2607525" y="1241738"/>
            <a:ext cx="6384075" cy="2660031"/>
          </a:xfrm>
          <a:prstGeom prst="rect">
            <a:avLst/>
          </a:prstGeom>
          <a:noFill/>
          <a:ln>
            <a:noFill/>
          </a:ln>
        </p:spPr>
      </p:pic>
      <p:sp>
        <p:nvSpPr>
          <p:cNvPr id="179" name="Google Shape;179;p29"/>
          <p:cNvSpPr txBox="1"/>
          <p:nvPr/>
        </p:nvSpPr>
        <p:spPr>
          <a:xfrm>
            <a:off x="318450" y="2571750"/>
            <a:ext cx="1714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Lato"/>
                <a:ea typeface="Lato"/>
                <a:cs typeface="Lato"/>
                <a:sym typeface="Lato"/>
              </a:rPr>
              <a:t>Size of Data for Each Update while updating the Gradient during Optimization</a:t>
            </a:r>
            <a:endParaRPr sz="1000">
              <a:solidFill>
                <a:schemeClr val="dk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Size (128, 256)</a:t>
            </a:r>
            <a:endParaRPr/>
          </a:p>
        </p:txBody>
      </p:sp>
      <p:pic>
        <p:nvPicPr>
          <p:cNvPr id="185" name="Google Shape;185;p30"/>
          <p:cNvPicPr preferRelativeResize="0"/>
          <p:nvPr/>
        </p:nvPicPr>
        <p:blipFill>
          <a:blip r:embed="rId3">
            <a:alphaModFix/>
          </a:blip>
          <a:stretch>
            <a:fillRect/>
          </a:stretch>
        </p:blipFill>
        <p:spPr>
          <a:xfrm>
            <a:off x="1372075" y="1119175"/>
            <a:ext cx="2814850" cy="2814850"/>
          </a:xfrm>
          <a:prstGeom prst="rect">
            <a:avLst/>
          </a:prstGeom>
          <a:noFill/>
          <a:ln>
            <a:noFill/>
          </a:ln>
        </p:spPr>
      </p:pic>
      <p:pic>
        <p:nvPicPr>
          <p:cNvPr id="186" name="Google Shape;186;p30"/>
          <p:cNvPicPr preferRelativeResize="0"/>
          <p:nvPr/>
        </p:nvPicPr>
        <p:blipFill>
          <a:blip r:embed="rId4">
            <a:alphaModFix/>
          </a:blip>
          <a:stretch>
            <a:fillRect/>
          </a:stretch>
        </p:blipFill>
        <p:spPr>
          <a:xfrm>
            <a:off x="5117625" y="1728475"/>
            <a:ext cx="2902525" cy="2902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3018">
                <a:latin typeface="Arial"/>
                <a:ea typeface="Arial"/>
                <a:cs typeface="Arial"/>
                <a:sym typeface="Arial"/>
              </a:rPr>
              <a:t>Challenges and Limitations</a:t>
            </a:r>
            <a:endParaRPr sz="2820">
              <a:latin typeface="Arial"/>
              <a:ea typeface="Arial"/>
              <a:cs typeface="Arial"/>
              <a:sym typeface="Arial"/>
            </a:endParaRPr>
          </a:p>
        </p:txBody>
      </p:sp>
      <p:sp>
        <p:nvSpPr>
          <p:cNvPr id="192" name="Google Shape;192;p31"/>
          <p:cNvSpPr txBox="1"/>
          <p:nvPr>
            <p:ph idx="1" type="body"/>
          </p:nvPr>
        </p:nvSpPr>
        <p:spPr>
          <a:xfrm>
            <a:off x="2410100" y="1211350"/>
            <a:ext cx="6321600" cy="3386700"/>
          </a:xfrm>
          <a:prstGeom prst="rect">
            <a:avLst/>
          </a:prstGeom>
        </p:spPr>
        <p:txBody>
          <a:bodyPr anchorCtr="0" anchor="t" bIns="91425" lIns="91425" spcFirstLastPara="1" rIns="91425" wrap="square" tIns="91425">
            <a:normAutofit fontScale="25000" lnSpcReduction="20000"/>
          </a:bodyPr>
          <a:lstStyle/>
          <a:p>
            <a:pPr indent="-326923" lvl="0" marL="457200" rtl="0" algn="l">
              <a:spcBef>
                <a:spcPts val="0"/>
              </a:spcBef>
              <a:spcAft>
                <a:spcPts val="0"/>
              </a:spcAft>
              <a:buSzPct val="100000"/>
              <a:buChar char="●"/>
            </a:pPr>
            <a:r>
              <a:rPr b="1" lang="en" sz="6193"/>
              <a:t>Data Limitations</a:t>
            </a:r>
            <a:endParaRPr b="1" sz="6193"/>
          </a:p>
          <a:p>
            <a:pPr indent="-299935" lvl="0" marL="457200" rtl="0" algn="l">
              <a:spcBef>
                <a:spcPts val="0"/>
              </a:spcBef>
              <a:spcAft>
                <a:spcPts val="0"/>
              </a:spcAft>
              <a:buSzPct val="100000"/>
              <a:buChar char="●"/>
            </a:pPr>
            <a:r>
              <a:rPr b="1" lang="en" sz="4493"/>
              <a:t>Quality Dependency</a:t>
            </a:r>
            <a:r>
              <a:rPr b="1" lang="en" sz="4493"/>
              <a:t>: </a:t>
            </a:r>
            <a:r>
              <a:rPr lang="en" sz="4493">
                <a:latin typeface="Arial"/>
                <a:ea typeface="Arial"/>
                <a:cs typeface="Arial"/>
                <a:sym typeface="Arial"/>
              </a:rPr>
              <a:t>We've noticed that GPT models heavily lean on high-quality and diverse training data. Any biases or incompleteness in the data could result in outputs that are less accurate.</a:t>
            </a:r>
            <a:endParaRPr sz="4493"/>
          </a:p>
          <a:p>
            <a:pPr indent="-299935" lvl="0" marL="457200" rtl="0" algn="l">
              <a:spcBef>
                <a:spcPts val="0"/>
              </a:spcBef>
              <a:spcAft>
                <a:spcPts val="0"/>
              </a:spcAft>
              <a:buSzPct val="100000"/>
              <a:buChar char="●"/>
            </a:pPr>
            <a:r>
              <a:rPr b="1" lang="en" sz="4493"/>
              <a:t>Domain Challenges:</a:t>
            </a:r>
            <a:r>
              <a:rPr lang="en" sz="4493">
                <a:latin typeface="Arial"/>
                <a:ea typeface="Arial"/>
                <a:cs typeface="Arial"/>
                <a:sym typeface="Arial"/>
              </a:rPr>
              <a:t>We found that GPT may face difficulties in specialized domains lacking diverse training data. To achieve optimal performance, fine-tuning becomes a necessary step.</a:t>
            </a:r>
            <a:endParaRPr sz="4493"/>
          </a:p>
          <a:p>
            <a:pPr indent="-326923" lvl="0" marL="457200" rtl="0" algn="l">
              <a:spcBef>
                <a:spcPts val="0"/>
              </a:spcBef>
              <a:spcAft>
                <a:spcPts val="0"/>
              </a:spcAft>
              <a:buSzPct val="100000"/>
              <a:buChar char="●"/>
            </a:pPr>
            <a:r>
              <a:rPr b="1" lang="en" sz="6193"/>
              <a:t>Resources Limitations</a:t>
            </a:r>
            <a:endParaRPr b="1" sz="6193"/>
          </a:p>
          <a:p>
            <a:pPr indent="-299935" lvl="0" marL="457200" rtl="0" algn="l">
              <a:spcBef>
                <a:spcPts val="0"/>
              </a:spcBef>
              <a:spcAft>
                <a:spcPts val="0"/>
              </a:spcAft>
              <a:buSzPct val="100000"/>
              <a:buChar char="●"/>
            </a:pPr>
            <a:r>
              <a:rPr b="1" lang="en" sz="4493"/>
              <a:t>Computational Demands: </a:t>
            </a:r>
            <a:r>
              <a:rPr lang="en" sz="4493">
                <a:latin typeface="Arial"/>
                <a:ea typeface="Arial"/>
                <a:cs typeface="Arial"/>
                <a:sym typeface="Arial"/>
              </a:rPr>
              <a:t>The journey of training and fine-tuning GPT models demands a significant amount of computational resources, which unfortunately can limit accessibility, especially for smaller entities.</a:t>
            </a:r>
            <a:endParaRPr sz="4493"/>
          </a:p>
          <a:p>
            <a:pPr indent="-299935" lvl="0" marL="457200" rtl="0" algn="l">
              <a:spcBef>
                <a:spcPts val="0"/>
              </a:spcBef>
              <a:spcAft>
                <a:spcPts val="0"/>
              </a:spcAft>
              <a:buSzPct val="100000"/>
              <a:buChar char="●"/>
            </a:pPr>
            <a:r>
              <a:rPr b="1" lang="en" sz="4493"/>
              <a:t>Memory Intensity:</a:t>
            </a:r>
            <a:r>
              <a:rPr lang="en" sz="4493"/>
              <a:t> </a:t>
            </a:r>
            <a:r>
              <a:rPr lang="en" sz="4493">
                <a:latin typeface="Arial"/>
                <a:ea typeface="Arial"/>
                <a:cs typeface="Arial"/>
                <a:sym typeface="Arial"/>
              </a:rPr>
              <a:t>Larger GPT models, such as GPT-3, exhibit a memory-intensive nature, which presents challenges when deployed on devices with limited memory.</a:t>
            </a:r>
            <a:endParaRPr sz="4493"/>
          </a:p>
          <a:p>
            <a:pPr indent="-326923" lvl="0" marL="457200" rtl="0" algn="l">
              <a:spcBef>
                <a:spcPts val="0"/>
              </a:spcBef>
              <a:spcAft>
                <a:spcPts val="0"/>
              </a:spcAft>
              <a:buSzPct val="100000"/>
              <a:buChar char="●"/>
            </a:pPr>
            <a:r>
              <a:rPr b="1" lang="en" sz="6193"/>
              <a:t>Time Limitations</a:t>
            </a:r>
            <a:endParaRPr b="1" sz="6193"/>
          </a:p>
          <a:p>
            <a:pPr indent="-299935" lvl="0" marL="457200" rtl="0" algn="l">
              <a:spcBef>
                <a:spcPts val="0"/>
              </a:spcBef>
              <a:spcAft>
                <a:spcPts val="0"/>
              </a:spcAft>
              <a:buSzPct val="100000"/>
              <a:buChar char="●"/>
            </a:pPr>
            <a:r>
              <a:rPr b="1" lang="en" sz="4493"/>
              <a:t>Training Time: </a:t>
            </a:r>
            <a:r>
              <a:rPr lang="en" sz="4493">
                <a:latin typeface="Arial"/>
                <a:ea typeface="Arial"/>
                <a:cs typeface="Arial"/>
                <a:sym typeface="Arial"/>
              </a:rPr>
              <a:t>We've experienced that training large transformer models is quite time-consuming.</a:t>
            </a:r>
            <a:endParaRPr sz="4493"/>
          </a:p>
          <a:p>
            <a:pPr indent="-299935" lvl="0" marL="457200" rtl="0" algn="l">
              <a:spcBef>
                <a:spcPts val="0"/>
              </a:spcBef>
              <a:spcAft>
                <a:spcPts val="0"/>
              </a:spcAft>
              <a:buSzPct val="100000"/>
              <a:buChar char="●"/>
            </a:pPr>
            <a:r>
              <a:rPr b="1" lang="en" sz="4493"/>
              <a:t>Inference Challenges:</a:t>
            </a:r>
            <a:r>
              <a:rPr lang="en" sz="4493"/>
              <a:t> </a:t>
            </a:r>
            <a:r>
              <a:rPr lang="en" sz="4493">
                <a:latin typeface="Arial"/>
                <a:ea typeface="Arial"/>
                <a:cs typeface="Arial"/>
                <a:sym typeface="Arial"/>
              </a:rPr>
              <a:t>Deploying GPT models for real-time inference poses computational challenges, especially in scenarios where low-latency is crucial, limiting their applicability.</a:t>
            </a:r>
            <a:endParaRPr sz="4493"/>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8" name="Shape 78"/>
        <p:cNvGrpSpPr/>
        <p:nvPr/>
      </p:nvGrpSpPr>
      <p:grpSpPr>
        <a:xfrm>
          <a:off x="0" y="0"/>
          <a:ext cx="0" cy="0"/>
          <a:chOff x="0" y="0"/>
          <a:chExt cx="0" cy="0"/>
        </a:xfrm>
      </p:grpSpPr>
      <p:sp>
        <p:nvSpPr>
          <p:cNvPr id="79" name="Google Shape;79;p14"/>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Code </a:t>
            </a:r>
            <a:r>
              <a:rPr lang="en" sz="2000"/>
              <a:t>(GITHUB)</a:t>
            </a:r>
            <a:endParaRPr sz="2000"/>
          </a:p>
        </p:txBody>
      </p:sp>
      <p:sp>
        <p:nvSpPr>
          <p:cNvPr id="80" name="Google Shape;80;p14"/>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https://github.com/ansh07shiv/NLP_FInal_Project_GPT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Arial"/>
                <a:ea typeface="Arial"/>
                <a:cs typeface="Arial"/>
                <a:sym typeface="Arial"/>
              </a:rPr>
              <a:t>Introduction</a:t>
            </a:r>
            <a:endParaRPr sz="3020">
              <a:latin typeface="Arial"/>
              <a:ea typeface="Arial"/>
              <a:cs typeface="Arial"/>
              <a:sym typeface="Arial"/>
            </a:endParaRPr>
          </a:p>
        </p:txBody>
      </p:sp>
      <p:sp>
        <p:nvSpPr>
          <p:cNvPr id="86" name="Google Shape;86;p15"/>
          <p:cNvSpPr txBox="1"/>
          <p:nvPr>
            <p:ph idx="1" type="body"/>
          </p:nvPr>
        </p:nvSpPr>
        <p:spPr>
          <a:xfrm>
            <a:off x="3201225" y="1211350"/>
            <a:ext cx="54693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This research project aims to replicate the architecture of GPT-1 and subsequently explore the effects of deliberate parameter modifications on the model's language understanding capabilities. </a:t>
            </a:r>
            <a:endParaRPr sz="1300">
              <a:solidFill>
                <a:srgbClr val="374151"/>
              </a:solidFill>
              <a:latin typeface="Roboto"/>
              <a:ea typeface="Roboto"/>
              <a:cs typeface="Roboto"/>
              <a:sym typeface="Roboto"/>
            </a:endParaRPr>
          </a:p>
          <a:p>
            <a:pPr indent="-311150" lvl="0" marL="457200" rtl="0" algn="l">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The primary goal is to assess the impact of altered parameters on the model's performance, shedding light on potential enhancements or optimizations that can contribute to improved language comprehension. </a:t>
            </a:r>
            <a:endParaRPr sz="1300">
              <a:solidFill>
                <a:srgbClr val="374151"/>
              </a:solidFill>
              <a:latin typeface="Roboto"/>
              <a:ea typeface="Roboto"/>
              <a:cs typeface="Roboto"/>
              <a:sym typeface="Roboto"/>
            </a:endParaRPr>
          </a:p>
          <a:p>
            <a:pPr indent="-311150" lvl="0" marL="457200" rtl="0" algn="l">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Through systematic experimentation, we seek to identify key parameter adjustments that may lead to advancements in the underlying architecture, paving the way for more efficient and effective natural language processing models.</a:t>
            </a:r>
            <a:endParaRPr sz="2100"/>
          </a:p>
        </p:txBody>
      </p:sp>
      <p:pic>
        <p:nvPicPr>
          <p:cNvPr id="87" name="Google Shape;87;p15"/>
          <p:cNvPicPr preferRelativeResize="0"/>
          <p:nvPr/>
        </p:nvPicPr>
        <p:blipFill>
          <a:blip r:embed="rId3">
            <a:alphaModFix/>
          </a:blip>
          <a:stretch>
            <a:fillRect/>
          </a:stretch>
        </p:blipFill>
        <p:spPr>
          <a:xfrm>
            <a:off x="532625" y="1806762"/>
            <a:ext cx="2109376" cy="2109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400250" y="575950"/>
            <a:ext cx="6321600" cy="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3318">
                <a:latin typeface="Arial"/>
                <a:ea typeface="Arial"/>
                <a:cs typeface="Arial"/>
                <a:sym typeface="Arial"/>
              </a:rPr>
              <a:t>What is GPT?</a:t>
            </a:r>
            <a:endParaRPr sz="3318">
              <a:latin typeface="Arial"/>
              <a:ea typeface="Arial"/>
              <a:cs typeface="Arial"/>
              <a:sym typeface="Arial"/>
            </a:endParaRPr>
          </a:p>
          <a:p>
            <a:pPr indent="0" lvl="0" marL="0" rtl="0" algn="l">
              <a:spcBef>
                <a:spcPts val="0"/>
              </a:spcBef>
              <a:spcAft>
                <a:spcPts val="0"/>
              </a:spcAft>
              <a:buClr>
                <a:schemeClr val="dk1"/>
              </a:buClr>
              <a:buSzPts val="990"/>
              <a:buFont typeface="Arial"/>
              <a:buNone/>
            </a:pPr>
            <a:r>
              <a:t/>
            </a:r>
            <a:endParaRPr sz="3018">
              <a:latin typeface="Arial"/>
              <a:ea typeface="Arial"/>
              <a:cs typeface="Arial"/>
              <a:sym typeface="Arial"/>
            </a:endParaRPr>
          </a:p>
          <a:p>
            <a:pPr indent="0" lvl="0" marL="0" rtl="0" algn="l">
              <a:spcBef>
                <a:spcPts val="0"/>
              </a:spcBef>
              <a:spcAft>
                <a:spcPts val="0"/>
              </a:spcAft>
              <a:buClr>
                <a:schemeClr val="dk1"/>
              </a:buClr>
              <a:buSzPts val="891"/>
              <a:buFont typeface="Arial"/>
              <a:buNone/>
            </a:pPr>
            <a:r>
              <a:t/>
            </a:r>
            <a:endParaRPr sz="3018">
              <a:latin typeface="Arial"/>
              <a:ea typeface="Arial"/>
              <a:cs typeface="Arial"/>
              <a:sym typeface="Arial"/>
            </a:endParaRPr>
          </a:p>
        </p:txBody>
      </p:sp>
      <p:sp>
        <p:nvSpPr>
          <p:cNvPr id="93" name="Google Shape;93;p16"/>
          <p:cNvSpPr txBox="1"/>
          <p:nvPr>
            <p:ph idx="1" type="body"/>
          </p:nvPr>
        </p:nvSpPr>
        <p:spPr>
          <a:xfrm>
            <a:off x="2410100" y="1213250"/>
            <a:ext cx="6321600" cy="3370500"/>
          </a:xfrm>
          <a:prstGeom prst="rect">
            <a:avLst/>
          </a:prstGeom>
        </p:spPr>
        <p:txBody>
          <a:bodyPr anchorCtr="0" anchor="t" bIns="91425" lIns="91425" spcFirstLastPara="1" rIns="91425" wrap="square" tIns="91425">
            <a:normAutofit fontScale="62500" lnSpcReduction="20000"/>
          </a:bodyPr>
          <a:lstStyle/>
          <a:p>
            <a:pPr indent="-304006" lvl="0" marL="457200" rtl="0" algn="l">
              <a:lnSpc>
                <a:spcPct val="95000"/>
              </a:lnSpc>
              <a:spcBef>
                <a:spcPts val="0"/>
              </a:spcBef>
              <a:spcAft>
                <a:spcPts val="0"/>
              </a:spcAft>
              <a:buSzPct val="100000"/>
              <a:buFont typeface="Arial"/>
              <a:buChar char="●"/>
            </a:pPr>
            <a:r>
              <a:rPr lang="en" sz="1900">
                <a:latin typeface="Arial"/>
                <a:ea typeface="Arial"/>
                <a:cs typeface="Arial"/>
                <a:sym typeface="Arial"/>
              </a:rPr>
              <a:t>Generative</a:t>
            </a:r>
            <a:endParaRPr sz="1900">
              <a:latin typeface="Arial"/>
              <a:ea typeface="Arial"/>
              <a:cs typeface="Arial"/>
              <a:sym typeface="Arial"/>
            </a:endParaRPr>
          </a:p>
          <a:p>
            <a:pPr indent="0" lvl="0" marL="457200" rtl="0" algn="l">
              <a:lnSpc>
                <a:spcPct val="95000"/>
              </a:lnSpc>
              <a:spcBef>
                <a:spcPts val="1200"/>
              </a:spcBef>
              <a:spcAft>
                <a:spcPts val="0"/>
              </a:spcAft>
              <a:buNone/>
            </a:pPr>
            <a:r>
              <a:rPr lang="en" sz="1900">
                <a:latin typeface="Arial"/>
                <a:ea typeface="Arial"/>
                <a:cs typeface="Arial"/>
                <a:sym typeface="Arial"/>
              </a:rPr>
              <a:t>GPT is inherently generative, meaning it has the ability to create coherent and contextually relevant text.</a:t>
            </a:r>
            <a:endParaRPr sz="1900">
              <a:latin typeface="Arial"/>
              <a:ea typeface="Arial"/>
              <a:cs typeface="Arial"/>
              <a:sym typeface="Arial"/>
            </a:endParaRPr>
          </a:p>
          <a:p>
            <a:pPr indent="0" lvl="0" marL="457200" rtl="0" algn="l">
              <a:lnSpc>
                <a:spcPct val="95000"/>
              </a:lnSpc>
              <a:spcBef>
                <a:spcPts val="1200"/>
              </a:spcBef>
              <a:spcAft>
                <a:spcPts val="0"/>
              </a:spcAft>
              <a:buNone/>
            </a:pPr>
            <a:r>
              <a:t/>
            </a:r>
            <a:endParaRPr sz="1900">
              <a:latin typeface="Arial"/>
              <a:ea typeface="Arial"/>
              <a:cs typeface="Arial"/>
              <a:sym typeface="Arial"/>
            </a:endParaRPr>
          </a:p>
          <a:p>
            <a:pPr indent="-304006" lvl="0" marL="457200" rtl="0" algn="l">
              <a:lnSpc>
                <a:spcPct val="95000"/>
              </a:lnSpc>
              <a:spcBef>
                <a:spcPts val="1200"/>
              </a:spcBef>
              <a:spcAft>
                <a:spcPts val="0"/>
              </a:spcAft>
              <a:buSzPct val="100000"/>
              <a:buFont typeface="Arial"/>
              <a:buChar char="●"/>
            </a:pPr>
            <a:r>
              <a:rPr lang="en" sz="1900">
                <a:latin typeface="Arial"/>
                <a:ea typeface="Arial"/>
                <a:cs typeface="Arial"/>
                <a:sym typeface="Arial"/>
              </a:rPr>
              <a:t>Pre-Trained</a:t>
            </a:r>
            <a:endParaRPr sz="1900">
              <a:latin typeface="Arial"/>
              <a:ea typeface="Arial"/>
              <a:cs typeface="Arial"/>
              <a:sym typeface="Arial"/>
            </a:endParaRPr>
          </a:p>
          <a:p>
            <a:pPr indent="0" lvl="0" marL="457200" rtl="0" algn="l">
              <a:lnSpc>
                <a:spcPct val="95000"/>
              </a:lnSpc>
              <a:spcBef>
                <a:spcPts val="1200"/>
              </a:spcBef>
              <a:spcAft>
                <a:spcPts val="0"/>
              </a:spcAft>
              <a:buNone/>
            </a:pPr>
            <a:r>
              <a:rPr lang="en" sz="1900">
                <a:latin typeface="Arial"/>
                <a:ea typeface="Arial"/>
                <a:cs typeface="Arial"/>
                <a:sym typeface="Arial"/>
              </a:rPr>
              <a:t>GPT undergoes a pre-training phase where it learns from a massive dataset without task-specific labels.</a:t>
            </a:r>
            <a:endParaRPr sz="1900">
              <a:latin typeface="Arial"/>
              <a:ea typeface="Arial"/>
              <a:cs typeface="Arial"/>
              <a:sym typeface="Arial"/>
            </a:endParaRPr>
          </a:p>
          <a:p>
            <a:pPr indent="0" lvl="0" marL="457200" rtl="0" algn="l">
              <a:lnSpc>
                <a:spcPct val="95000"/>
              </a:lnSpc>
              <a:spcBef>
                <a:spcPts val="1200"/>
              </a:spcBef>
              <a:spcAft>
                <a:spcPts val="0"/>
              </a:spcAft>
              <a:buNone/>
            </a:pPr>
            <a:r>
              <a:t/>
            </a:r>
            <a:endParaRPr sz="1900">
              <a:latin typeface="Arial"/>
              <a:ea typeface="Arial"/>
              <a:cs typeface="Arial"/>
              <a:sym typeface="Arial"/>
            </a:endParaRPr>
          </a:p>
          <a:p>
            <a:pPr indent="-304006" lvl="0" marL="457200" rtl="0" algn="l">
              <a:lnSpc>
                <a:spcPct val="95000"/>
              </a:lnSpc>
              <a:spcBef>
                <a:spcPts val="1200"/>
              </a:spcBef>
              <a:spcAft>
                <a:spcPts val="0"/>
              </a:spcAft>
              <a:buSzPct val="100000"/>
              <a:buFont typeface="Arial"/>
              <a:buChar char="●"/>
            </a:pPr>
            <a:r>
              <a:rPr lang="en" sz="1900">
                <a:latin typeface="Arial"/>
                <a:ea typeface="Arial"/>
                <a:cs typeface="Arial"/>
                <a:sym typeface="Arial"/>
              </a:rPr>
              <a:t>Transformer</a:t>
            </a:r>
            <a:endParaRPr sz="1900">
              <a:latin typeface="Arial"/>
              <a:ea typeface="Arial"/>
              <a:cs typeface="Arial"/>
              <a:sym typeface="Arial"/>
            </a:endParaRPr>
          </a:p>
          <a:p>
            <a:pPr indent="0" lvl="0" marL="457200" rtl="0" algn="l">
              <a:lnSpc>
                <a:spcPct val="95000"/>
              </a:lnSpc>
              <a:spcBef>
                <a:spcPts val="1200"/>
              </a:spcBef>
              <a:spcAft>
                <a:spcPts val="0"/>
              </a:spcAft>
              <a:buNone/>
            </a:pPr>
            <a:r>
              <a:rPr lang="en" sz="1900">
                <a:latin typeface="Arial"/>
                <a:ea typeface="Arial"/>
                <a:cs typeface="Arial"/>
                <a:sym typeface="Arial"/>
              </a:rPr>
              <a:t>GPT is built upon the Transformer architecture, a revolutionary model architecture in deep learning.</a:t>
            </a:r>
            <a:endParaRPr sz="1900">
              <a:latin typeface="Arial"/>
              <a:ea typeface="Arial"/>
              <a:cs typeface="Arial"/>
              <a:sym typeface="Arial"/>
            </a:endParaRPr>
          </a:p>
          <a:p>
            <a:pPr indent="0" lvl="0" marL="0" rtl="0" algn="l">
              <a:lnSpc>
                <a:spcPct val="95000"/>
              </a:lnSpc>
              <a:spcBef>
                <a:spcPts val="1200"/>
              </a:spcBef>
              <a:spcAft>
                <a:spcPts val="1200"/>
              </a:spcAft>
              <a:buNone/>
            </a:pPr>
            <a:r>
              <a:rPr lang="en" sz="1900">
                <a:latin typeface="Arial"/>
                <a:ea typeface="Arial"/>
                <a:cs typeface="Arial"/>
                <a:sym typeface="Arial"/>
              </a:rPr>
              <a:t>It is a type of artificial intelligence language model that uses a transformer architecture. The transformer architecture was introduced in a 2017 paper titled "Attention is All You Need" by researchers at Google.</a:t>
            </a:r>
            <a:endParaRPr sz="1900">
              <a:latin typeface="Arial"/>
              <a:ea typeface="Arial"/>
              <a:cs typeface="Arial"/>
              <a:sym typeface="Arial"/>
            </a:endParaRPr>
          </a:p>
        </p:txBody>
      </p:sp>
      <p:pic>
        <p:nvPicPr>
          <p:cNvPr id="94" name="Google Shape;94;p16"/>
          <p:cNvPicPr preferRelativeResize="0"/>
          <p:nvPr/>
        </p:nvPicPr>
        <p:blipFill>
          <a:blip r:embed="rId3">
            <a:alphaModFix/>
          </a:blip>
          <a:stretch>
            <a:fillRect/>
          </a:stretch>
        </p:blipFill>
        <p:spPr>
          <a:xfrm>
            <a:off x="404100" y="1939613"/>
            <a:ext cx="1938075" cy="1917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781175" y="690488"/>
            <a:ext cx="34557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2803"/>
              <a:buFont typeface="Arial"/>
              <a:buNone/>
            </a:pPr>
            <a:r>
              <a:rPr lang="en" sz="3353">
                <a:latin typeface="Arial"/>
                <a:ea typeface="Arial"/>
                <a:cs typeface="Arial"/>
                <a:sym typeface="Arial"/>
              </a:rPr>
              <a:t>GPT Architecture</a:t>
            </a:r>
            <a:endParaRPr sz="3353">
              <a:latin typeface="Arial"/>
              <a:ea typeface="Arial"/>
              <a:cs typeface="Arial"/>
              <a:sym typeface="Arial"/>
            </a:endParaRPr>
          </a:p>
          <a:p>
            <a:pPr indent="0" lvl="0" marL="0" rtl="0" algn="l">
              <a:spcBef>
                <a:spcPts val="0"/>
              </a:spcBef>
              <a:spcAft>
                <a:spcPts val="0"/>
              </a:spcAft>
              <a:buClr>
                <a:schemeClr val="dk1"/>
              </a:buClr>
              <a:buSzPct val="36423"/>
              <a:buFont typeface="Arial"/>
              <a:buNone/>
            </a:pPr>
            <a:r>
              <a:t/>
            </a:r>
            <a:endParaRPr sz="3020">
              <a:latin typeface="Arial"/>
              <a:ea typeface="Arial"/>
              <a:cs typeface="Arial"/>
              <a:sym typeface="Arial"/>
            </a:endParaRPr>
          </a:p>
          <a:p>
            <a:pPr indent="0" lvl="0" marL="0" rtl="0" algn="l">
              <a:spcBef>
                <a:spcPts val="0"/>
              </a:spcBef>
              <a:spcAft>
                <a:spcPts val="0"/>
              </a:spcAft>
              <a:buClr>
                <a:schemeClr val="dk1"/>
              </a:buClr>
              <a:buSzPct val="32781"/>
              <a:buFont typeface="Arial"/>
              <a:buNone/>
            </a:pPr>
            <a:r>
              <a:t/>
            </a:r>
            <a:endParaRPr sz="3020">
              <a:latin typeface="Arial"/>
              <a:ea typeface="Arial"/>
              <a:cs typeface="Arial"/>
              <a:sym typeface="Arial"/>
            </a:endParaRPr>
          </a:p>
        </p:txBody>
      </p:sp>
      <p:sp>
        <p:nvSpPr>
          <p:cNvPr id="100" name="Google Shape;100;p17"/>
          <p:cNvSpPr txBox="1"/>
          <p:nvPr/>
        </p:nvSpPr>
        <p:spPr>
          <a:xfrm>
            <a:off x="3173125" y="1587550"/>
            <a:ext cx="51030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The GPT-1 architecture is a twelve-layer decoder-only transformer, using twelve masked self-attention heads, with 64-dimensional states each (for a total of 768). </a:t>
            </a:r>
            <a:endParaRPr sz="1600">
              <a:solidFill>
                <a:schemeClr val="dk2"/>
              </a:solidFill>
              <a:latin typeface="Lato"/>
              <a:ea typeface="Lato"/>
              <a:cs typeface="Lato"/>
              <a:sym typeface="Lato"/>
            </a:endParaRPr>
          </a:p>
          <a:p>
            <a:pPr indent="0" lvl="0" marL="457200" rtl="0" algn="l">
              <a:spcBef>
                <a:spcPts val="0"/>
              </a:spcBef>
              <a:spcAft>
                <a:spcPts val="0"/>
              </a:spcAft>
              <a:buNone/>
            </a:pPr>
            <a:r>
              <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 sz="1600">
                <a:solidFill>
                  <a:schemeClr val="dk2"/>
                </a:solidFill>
                <a:latin typeface="Lato"/>
                <a:ea typeface="Lato"/>
                <a:cs typeface="Lato"/>
                <a:sym typeface="Lato"/>
              </a:rPr>
              <a:t>Rather than simple stochastic gradient descent, the Adam optimization algorithm was used; the learning rate was increased linearly from zero over the first 2,000 updates to a maximum of 2.5×10−4, and annealed to 0 using a cosine schedule.</a:t>
            </a:r>
            <a:endParaRPr sz="16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227350" y="2254038"/>
            <a:ext cx="34557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2803"/>
              <a:buFont typeface="Arial"/>
              <a:buNone/>
            </a:pPr>
            <a:r>
              <a:rPr lang="en" sz="3353">
                <a:latin typeface="Arial"/>
                <a:ea typeface="Arial"/>
                <a:cs typeface="Arial"/>
                <a:sym typeface="Arial"/>
              </a:rPr>
              <a:t>GPT Architecture</a:t>
            </a:r>
            <a:endParaRPr sz="3353">
              <a:latin typeface="Arial"/>
              <a:ea typeface="Arial"/>
              <a:cs typeface="Arial"/>
              <a:sym typeface="Arial"/>
            </a:endParaRPr>
          </a:p>
          <a:p>
            <a:pPr indent="0" lvl="0" marL="0" rtl="0" algn="l">
              <a:spcBef>
                <a:spcPts val="0"/>
              </a:spcBef>
              <a:spcAft>
                <a:spcPts val="0"/>
              </a:spcAft>
              <a:buClr>
                <a:schemeClr val="dk1"/>
              </a:buClr>
              <a:buSzPct val="36423"/>
              <a:buFont typeface="Arial"/>
              <a:buNone/>
            </a:pPr>
            <a:r>
              <a:t/>
            </a:r>
            <a:endParaRPr sz="3020">
              <a:latin typeface="Arial"/>
              <a:ea typeface="Arial"/>
              <a:cs typeface="Arial"/>
              <a:sym typeface="Arial"/>
            </a:endParaRPr>
          </a:p>
          <a:p>
            <a:pPr indent="0" lvl="0" marL="0" rtl="0" algn="l">
              <a:spcBef>
                <a:spcPts val="0"/>
              </a:spcBef>
              <a:spcAft>
                <a:spcPts val="0"/>
              </a:spcAft>
              <a:buClr>
                <a:schemeClr val="dk1"/>
              </a:buClr>
              <a:buSzPct val="32781"/>
              <a:buFont typeface="Arial"/>
              <a:buNone/>
            </a:pPr>
            <a:r>
              <a:t/>
            </a:r>
            <a:endParaRPr sz="3020">
              <a:latin typeface="Arial"/>
              <a:ea typeface="Arial"/>
              <a:cs typeface="Arial"/>
              <a:sym typeface="Arial"/>
            </a:endParaRPr>
          </a:p>
        </p:txBody>
      </p:sp>
      <p:pic>
        <p:nvPicPr>
          <p:cNvPr id="106" name="Google Shape;106;p18"/>
          <p:cNvPicPr preferRelativeResize="0"/>
          <p:nvPr/>
        </p:nvPicPr>
        <p:blipFill>
          <a:blip r:embed="rId3">
            <a:alphaModFix/>
          </a:blip>
          <a:stretch>
            <a:fillRect/>
          </a:stretch>
        </p:blipFill>
        <p:spPr>
          <a:xfrm>
            <a:off x="455050" y="616750"/>
            <a:ext cx="2083325" cy="3910001"/>
          </a:xfrm>
          <a:prstGeom prst="rect">
            <a:avLst/>
          </a:prstGeom>
          <a:noFill/>
          <a:ln>
            <a:noFill/>
          </a:ln>
        </p:spPr>
      </p:pic>
      <p:sp>
        <p:nvSpPr>
          <p:cNvPr id="107" name="Google Shape;107;p18"/>
          <p:cNvSpPr txBox="1"/>
          <p:nvPr/>
        </p:nvSpPr>
        <p:spPr>
          <a:xfrm>
            <a:off x="2844150" y="1555800"/>
            <a:ext cx="5645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742725" y="2453175"/>
            <a:ext cx="34557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2803"/>
              <a:buFont typeface="Arial"/>
              <a:buNone/>
            </a:pPr>
            <a:r>
              <a:rPr lang="en" sz="3353">
                <a:latin typeface="Arial"/>
                <a:ea typeface="Arial"/>
                <a:cs typeface="Arial"/>
                <a:sym typeface="Arial"/>
              </a:rPr>
              <a:t>Replicating GPT</a:t>
            </a:r>
            <a:endParaRPr sz="3353">
              <a:latin typeface="Arial"/>
              <a:ea typeface="Arial"/>
              <a:cs typeface="Arial"/>
              <a:sym typeface="Arial"/>
            </a:endParaRPr>
          </a:p>
          <a:p>
            <a:pPr indent="0" lvl="0" marL="0" rtl="0" algn="l">
              <a:spcBef>
                <a:spcPts val="0"/>
              </a:spcBef>
              <a:spcAft>
                <a:spcPts val="0"/>
              </a:spcAft>
              <a:buClr>
                <a:schemeClr val="dk1"/>
              </a:buClr>
              <a:buSzPct val="36423"/>
              <a:buFont typeface="Arial"/>
              <a:buNone/>
            </a:pPr>
            <a:r>
              <a:t/>
            </a:r>
            <a:endParaRPr sz="3020">
              <a:latin typeface="Arial"/>
              <a:ea typeface="Arial"/>
              <a:cs typeface="Arial"/>
              <a:sym typeface="Arial"/>
            </a:endParaRPr>
          </a:p>
          <a:p>
            <a:pPr indent="0" lvl="0" marL="0" rtl="0" algn="l">
              <a:spcBef>
                <a:spcPts val="0"/>
              </a:spcBef>
              <a:spcAft>
                <a:spcPts val="0"/>
              </a:spcAft>
              <a:buClr>
                <a:schemeClr val="dk1"/>
              </a:buClr>
              <a:buSzPct val="32781"/>
              <a:buFont typeface="Arial"/>
              <a:buNone/>
            </a:pPr>
            <a:r>
              <a:t/>
            </a:r>
            <a:endParaRPr sz="3020">
              <a:latin typeface="Arial"/>
              <a:ea typeface="Arial"/>
              <a:cs typeface="Arial"/>
              <a:sym typeface="Arial"/>
            </a:endParaRPr>
          </a:p>
        </p:txBody>
      </p:sp>
      <p:pic>
        <p:nvPicPr>
          <p:cNvPr id="113" name="Google Shape;113;p19"/>
          <p:cNvPicPr preferRelativeResize="0"/>
          <p:nvPr/>
        </p:nvPicPr>
        <p:blipFill>
          <a:blip r:embed="rId3">
            <a:alphaModFix/>
          </a:blip>
          <a:stretch>
            <a:fillRect/>
          </a:stretch>
        </p:blipFill>
        <p:spPr>
          <a:xfrm>
            <a:off x="338275" y="766201"/>
            <a:ext cx="3330674" cy="4009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Arial"/>
                <a:ea typeface="Arial"/>
                <a:cs typeface="Arial"/>
                <a:sym typeface="Arial"/>
              </a:rPr>
              <a:t>GPT Model Parameters</a:t>
            </a:r>
            <a:endParaRPr sz="3020">
              <a:latin typeface="Arial"/>
              <a:ea typeface="Arial"/>
              <a:cs typeface="Arial"/>
              <a:sym typeface="Arial"/>
            </a:endParaRPr>
          </a:p>
        </p:txBody>
      </p:sp>
      <p:sp>
        <p:nvSpPr>
          <p:cNvPr id="119" name="Google Shape;119;p20"/>
          <p:cNvSpPr txBox="1"/>
          <p:nvPr/>
        </p:nvSpPr>
        <p:spPr>
          <a:xfrm>
            <a:off x="2381100" y="1688925"/>
            <a:ext cx="6083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Batch Size</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Block Size</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Max Iterations</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Learning Rate</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Embedding Layer Size</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Multi Head Attention Layer Size</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Number of Transformer Layers</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Dropout</a:t>
            </a:r>
            <a:endParaRPr sz="18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2474500" y="512025"/>
            <a:ext cx="4891800" cy="115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lang="en" sz="3353">
                <a:latin typeface="Arial"/>
                <a:ea typeface="Arial"/>
                <a:cs typeface="Arial"/>
                <a:sym typeface="Arial"/>
              </a:rPr>
              <a:t>Data Description</a:t>
            </a:r>
            <a:endParaRPr sz="3353">
              <a:latin typeface="Arial"/>
              <a:ea typeface="Arial"/>
              <a:cs typeface="Arial"/>
              <a:sym typeface="Arial"/>
            </a:endParaRPr>
          </a:p>
          <a:p>
            <a:pPr indent="0" lvl="0" marL="0" rtl="0" algn="l">
              <a:spcBef>
                <a:spcPts val="0"/>
              </a:spcBef>
              <a:spcAft>
                <a:spcPts val="0"/>
              </a:spcAft>
              <a:buClr>
                <a:schemeClr val="dk1"/>
              </a:buClr>
              <a:buSzPts val="990"/>
              <a:buFont typeface="Arial"/>
              <a:buNone/>
            </a:pPr>
            <a:r>
              <a:rPr lang="en" sz="2686">
                <a:latin typeface="Arial"/>
                <a:ea typeface="Arial"/>
                <a:cs typeface="Arial"/>
                <a:sym typeface="Arial"/>
              </a:rPr>
              <a:t>Open Web Text Corpus</a:t>
            </a:r>
            <a:endParaRPr sz="2686">
              <a:latin typeface="Arial"/>
              <a:ea typeface="Arial"/>
              <a:cs typeface="Arial"/>
              <a:sym typeface="Arial"/>
            </a:endParaRPr>
          </a:p>
        </p:txBody>
      </p:sp>
      <p:sp>
        <p:nvSpPr>
          <p:cNvPr id="125" name="Google Shape;125;p21"/>
          <p:cNvSpPr txBox="1"/>
          <p:nvPr/>
        </p:nvSpPr>
        <p:spPr>
          <a:xfrm>
            <a:off x="289375" y="1667925"/>
            <a:ext cx="8671500" cy="2724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Data Extraction from Reddit Submissions</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Duplication Filtering</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Random Shuffling and Parallel Download</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Text Extraction using the newspaper Python Package</a:t>
            </a:r>
            <a:endParaRPr sz="1500">
              <a:solidFill>
                <a:schemeClr val="dk2"/>
              </a:solidFill>
              <a:latin typeface="Lato"/>
              <a:ea typeface="Lato"/>
              <a:cs typeface="Lato"/>
              <a:sym typeface="Lato"/>
            </a:endParaRPr>
          </a:p>
          <a:p>
            <a:pPr indent="-323850" lvl="1" marL="9144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Newspaper package is used to extract content from </a:t>
            </a:r>
            <a:r>
              <a:rPr lang="en" sz="1500">
                <a:solidFill>
                  <a:schemeClr val="dk2"/>
                </a:solidFill>
                <a:latin typeface="Lato"/>
                <a:ea typeface="Lato"/>
                <a:cs typeface="Lato"/>
                <a:sym typeface="Lato"/>
              </a:rPr>
              <a:t>websites. It can download the articles from the URL filtered out in previous steps</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Language Filtering with FastText: Library by Facebook. Used to remove other language content</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Tokenization and Length Filtering</a:t>
            </a:r>
            <a:endParaRPr sz="1500">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Final Dataset Statistics:</a:t>
            </a:r>
            <a:endParaRPr sz="1500">
              <a:solidFill>
                <a:schemeClr val="dk2"/>
              </a:solidFill>
              <a:latin typeface="Lato"/>
              <a:ea typeface="Lato"/>
              <a:cs typeface="Lato"/>
              <a:sym typeface="Lato"/>
            </a:endParaRPr>
          </a:p>
          <a:p>
            <a:pPr indent="-323850" lvl="1" marL="9144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After preprocessing, the dataset consisted of 38GB of text data.</a:t>
            </a:r>
            <a:endParaRPr sz="1500">
              <a:solidFill>
                <a:schemeClr val="dk2"/>
              </a:solidFill>
              <a:latin typeface="Lato"/>
              <a:ea typeface="Lato"/>
              <a:cs typeface="Lato"/>
              <a:sym typeface="Lato"/>
            </a:endParaRPr>
          </a:p>
          <a:p>
            <a:pPr indent="-323850" lvl="1" marL="9144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There were 8,013,769 documents in the dataset.</a:t>
            </a:r>
            <a:endParaRPr sz="15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