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7"/>
  </p:notesMasterIdLst>
  <p:sldIdLst>
    <p:sldId id="256" r:id="rId2"/>
    <p:sldId id="269" r:id="rId3"/>
    <p:sldId id="278" r:id="rId4"/>
    <p:sldId id="280" r:id="rId5"/>
    <p:sldId id="286" r:id="rId6"/>
    <p:sldId id="287" r:id="rId7"/>
    <p:sldId id="296" r:id="rId8"/>
    <p:sldId id="298" r:id="rId9"/>
    <p:sldId id="306" r:id="rId10"/>
    <p:sldId id="307" r:id="rId11"/>
    <p:sldId id="309" r:id="rId12"/>
    <p:sldId id="310" r:id="rId13"/>
    <p:sldId id="281" r:id="rId14"/>
    <p:sldId id="272" r:id="rId15"/>
    <p:sldId id="282" r:id="rId16"/>
    <p:sldId id="289" r:id="rId17"/>
    <p:sldId id="290" r:id="rId18"/>
    <p:sldId id="301" r:id="rId19"/>
    <p:sldId id="292" r:id="rId20"/>
    <p:sldId id="293" r:id="rId21"/>
    <p:sldId id="273" r:id="rId22"/>
    <p:sldId id="288" r:id="rId23"/>
    <p:sldId id="303" r:id="rId24"/>
    <p:sldId id="305" r:id="rId25"/>
    <p:sldId id="276" r:id="rId26"/>
  </p:sldIdLst>
  <p:sldSz cx="12192000" cy="6858000"/>
  <p:notesSz cx="6858000" cy="9144000"/>
  <p:embeddedFontLst>
    <p:embeddedFont>
      <p:font typeface="Lustria" charset="0"/>
      <p:regular r:id="rId28"/>
    </p:embeddedFont>
    <p:embeddedFont>
      <p:font typeface="Bookman Old Style" pitchFamily="18" charset="0"/>
      <p:regular r:id="rId29"/>
      <p:bold r:id="rId30"/>
      <p:italic r:id="rId31"/>
      <p:boldItalic r:id="rId32"/>
    </p:embeddedFont>
    <p:embeddedFont>
      <p:font typeface="Calibri"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Cover page" id="{E37BCFFE-6379-4C8B-B876-A6953A233043}">
          <p14:sldIdLst>
            <p14:sldId id="256"/>
          </p14:sldIdLst>
        </p14:section>
        <p14:section name="Introduction." id="{0790795E-DF23-408A-98F5-96481B5CBCB5}">
          <p14:sldIdLst>
            <p14:sldId id="269"/>
          </p14:sldIdLst>
        </p14:section>
        <p14:section name="Literature Review and research" id="{2991877E-735D-443B-9D57-1688182C2615}">
          <p14:sldIdLst>
            <p14:sldId id="278"/>
            <p14:sldId id="280"/>
            <p14:sldId id="286"/>
            <p14:sldId id="287"/>
            <p14:sldId id="296"/>
            <p14:sldId id="298"/>
            <p14:sldId id="306"/>
            <p14:sldId id="307"/>
            <p14:sldId id="309"/>
            <p14:sldId id="310"/>
          </p14:sldIdLst>
        </p14:section>
        <p14:section name="Motivations and Objectives" id="{A994328E-C637-4DBA-B6E5-F6E265D53CD4}">
          <p14:sldIdLst>
            <p14:sldId id="281"/>
          </p14:sldIdLst>
        </p14:section>
        <p14:section name="Problem Statement" id="{CF67C9D5-07A8-4F6B-88D8-70B59711DD2F}">
          <p14:sldIdLst>
            <p14:sldId id="272"/>
          </p14:sldIdLst>
        </p14:section>
        <p14:section name="Proposed Methodology" id="{1690D279-078B-45EF-BCDF-8FDE5968B1FF}">
          <p14:sldIdLst>
            <p14:sldId id="282"/>
          </p14:sldIdLst>
        </p14:section>
        <p14:section name="Post topic slides" id="{2645795C-BAC2-40E0-841D-CE1AE1CF6D44}">
          <p14:sldIdLst>
            <p14:sldId id="289"/>
            <p14:sldId id="290"/>
            <p14:sldId id="301"/>
            <p14:sldId id="292"/>
            <p14:sldId id="293"/>
          </p14:sldIdLst>
        </p14:section>
        <p14:section name="References" id="{A201AB47-1401-45A0-BD69-FAAA84BA1851}">
          <p14:sldIdLst>
            <p14:sldId id="273"/>
            <p14:sldId id="288"/>
            <p14:sldId id="303"/>
            <p14:sldId id="305"/>
          </p14:sldIdLst>
        </p14:section>
        <p14:section name="END" id="{8272BCAC-507F-49EB-8EE7-BDBEB579EE5B}">
          <p14:sldIdLst>
            <p14:sldId id="276"/>
          </p14:sldIdLst>
        </p14:section>
      </p14:sectionLst>
    </p:ext>
    <p:ext uri="{EFAFB233-063F-42B5-8137-9DF3F51BA10A}">
      <p15:sldGuideLst xmlns=""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2" roundtripDataSignature="AMtx7mhd7comC6MgPwXTewfxH5NcTg+FU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6D821D-7505-71FC-3EA5-2AAB829E8E0D}" v="70" dt="2024-07-18T12:45:26.725"/>
    <p1510:client id="{19ED8211-D2C2-1689-65A7-A4A8E1A86070}" v="968" dt="2024-07-18T15:07:11.712"/>
  </p1510:revLst>
</p1510:revInfo>
</file>

<file path=ppt/tableStyles.xml><?xml version="1.0" encoding="utf-8"?>
<a:tblStyleLst xmlns:a="http://schemas.openxmlformats.org/drawingml/2006/main" def="{4195DDEC-F48B-479C-9640-0A467D43F3F5}">
  <a:tblStyle styleId="{4195DDEC-F48B-479C-9640-0A467D43F3F5}"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FF6E7"/>
          </a:solidFill>
        </a:fill>
      </a:tcStyle>
    </a:wholeTbl>
    <a:band1H>
      <a:tcTxStyle/>
      <a:tcStyle>
        <a:tcBdr/>
        <a:fill>
          <a:solidFill>
            <a:srgbClr val="DDECCC"/>
          </a:solidFill>
        </a:fill>
      </a:tcStyle>
    </a:band1H>
    <a:band2H>
      <a:tcTxStyle/>
      <a:tcStyle>
        <a:tcBdr/>
      </a:tcStyle>
    </a:band2H>
    <a:band1V>
      <a:tcTxStyle/>
      <a:tcStyle>
        <a:tcBdr/>
        <a:fill>
          <a:solidFill>
            <a:srgbClr val="DDECCC"/>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62" autoAdjust="0"/>
  </p:normalViewPr>
  <p:slideViewPr>
    <p:cSldViewPr snapToGrid="0">
      <p:cViewPr>
        <p:scale>
          <a:sx n="70" d="100"/>
          <a:sy n="70" d="100"/>
        </p:scale>
        <p:origin x="-720" y="-9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7.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font" Target="fonts/font9.fntdata"/><Relationship Id="rId57"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52"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56"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21205447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9" name="Google Shape;9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2" name="Google Shape;212;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233" name="Google Shape;233;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6" name="Google Shape;18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4"/>
        <p:cNvGrpSpPr/>
        <p:nvPr/>
      </p:nvGrpSpPr>
      <p:grpSpPr>
        <a:xfrm>
          <a:off x="0" y="0"/>
          <a:ext cx="0" cy="0"/>
          <a:chOff x="0" y="0"/>
          <a:chExt cx="0" cy="0"/>
        </a:xfrm>
      </p:grpSpPr>
      <p:sp>
        <p:nvSpPr>
          <p:cNvPr id="15" name="Google Shape;15;p1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19"/>
          <p:cNvSpPr txBox="1">
            <a:spLocks noGrp="1"/>
          </p:cNvSpPr>
          <p:nvPr>
            <p:ph type="ctr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19"/>
          <p:cNvSpPr txBox="1">
            <a:spLocks noGrp="1"/>
          </p:cNvSpPr>
          <p:nvPr>
            <p:ph type="subTitle" idx="1"/>
          </p:nvPr>
        </p:nvSpPr>
        <p:spPr>
          <a:xfrm>
            <a:off x="1100051" y="4455621"/>
            <a:ext cx="10058400" cy="11430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a:endParaRPr/>
          </a:p>
        </p:txBody>
      </p:sp>
      <p:sp>
        <p:nvSpPr>
          <p:cNvPr id="19" name="Google Shape;19;p1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22" name="Google Shape;22;p19"/>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3"/>
        <p:cNvGrpSpPr/>
        <p:nvPr/>
      </p:nvGrpSpPr>
      <p:grpSpPr>
        <a:xfrm>
          <a:off x="0" y="0"/>
          <a:ext cx="0" cy="0"/>
          <a:chOff x="0" y="0"/>
          <a:chExt cx="0" cy="0"/>
        </a:xfrm>
      </p:grpSpPr>
      <p:sp>
        <p:nvSpPr>
          <p:cNvPr id="84" name="Google Shape;84;p2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5" name="Google Shape;85;p28"/>
          <p:cNvSpPr txBox="1">
            <a:spLocks noGrp="1"/>
          </p:cNvSpPr>
          <p:nvPr>
            <p:ph type="body" idx="1"/>
          </p:nvPr>
        </p:nvSpPr>
        <p:spPr>
          <a:xfrm rot="5400000">
            <a:off x="4114800" y="-1171786"/>
            <a:ext cx="4023360" cy="100584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86" name="Google Shape;86;p2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89"/>
        <p:cNvGrpSpPr/>
        <p:nvPr/>
      </p:nvGrpSpPr>
      <p:grpSpPr>
        <a:xfrm>
          <a:off x="0" y="0"/>
          <a:ext cx="0" cy="0"/>
          <a:chOff x="0" y="0"/>
          <a:chExt cx="0" cy="0"/>
        </a:xfrm>
      </p:grpSpPr>
      <p:sp>
        <p:nvSpPr>
          <p:cNvPr id="90" name="Google Shape;90;p29"/>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9"/>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9"/>
          <p:cNvSpPr txBox="1">
            <a:spLocks noGrp="1"/>
          </p:cNvSpPr>
          <p:nvPr>
            <p:ph type="title"/>
          </p:nvPr>
        </p:nvSpPr>
        <p:spPr>
          <a:xfrm rot="5400000">
            <a:off x="7159401" y="1977801"/>
            <a:ext cx="5759898" cy="26289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3" name="Google Shape;93;p29"/>
          <p:cNvSpPr txBox="1">
            <a:spLocks noGrp="1"/>
          </p:cNvSpPr>
          <p:nvPr>
            <p:ph type="body" idx="1"/>
          </p:nvPr>
        </p:nvSpPr>
        <p:spPr>
          <a:xfrm rot="5400000">
            <a:off x="1825401" y="-574899"/>
            <a:ext cx="5759898" cy="7734300"/>
          </a:xfrm>
          <a:prstGeom prst="rect">
            <a:avLst/>
          </a:prstGeom>
          <a:noFill/>
          <a:ln>
            <a:noFill/>
          </a:ln>
        </p:spPr>
        <p:txBody>
          <a:bodyPr spcFirstLastPara="1" wrap="square" lIns="45700" tIns="0" rIns="45700" bIns="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94" name="Google Shape;94;p29"/>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9"/>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29"/>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0"/>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26" name="Google Shape;26;p20"/>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0"/>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0"/>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solidFill>
          <a:schemeClr val="lt1"/>
        </a:solidFill>
        <a:effectLst/>
      </p:bgPr>
    </p:bg>
    <p:spTree>
      <p:nvGrpSpPr>
        <p:cNvPr id="1" name="Shape 29"/>
        <p:cNvGrpSpPr/>
        <p:nvPr/>
      </p:nvGrpSpPr>
      <p:grpSpPr>
        <a:xfrm>
          <a:off x="0" y="0"/>
          <a:ext cx="0" cy="0"/>
          <a:chOff x="0" y="0"/>
          <a:chExt cx="0" cy="0"/>
        </a:xfrm>
      </p:grpSpPr>
      <p:sp>
        <p:nvSpPr>
          <p:cNvPr id="30" name="Google Shape;30;p21"/>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1"/>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1"/>
          <p:cNvSpPr txBox="1">
            <a:spLocks noGrp="1"/>
          </p:cNvSpPr>
          <p:nvPr>
            <p:ph type="title"/>
          </p:nvPr>
        </p:nvSpPr>
        <p:spPr>
          <a:xfrm>
            <a:off x="1097280" y="758952"/>
            <a:ext cx="10058400" cy="356616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262626"/>
              </a:buClr>
              <a:buSzPts val="8000"/>
              <a:buFont typeface="Calibri"/>
              <a:buNone/>
              <a:defRPr sz="8000" b="0">
                <a:solidFill>
                  <a:srgbClr val="26262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21"/>
          <p:cNvSpPr txBox="1">
            <a:spLocks noGrp="1"/>
          </p:cNvSpPr>
          <p:nvPr>
            <p:ph type="body" idx="1"/>
          </p:nvPr>
        </p:nvSpPr>
        <p:spPr>
          <a:xfrm>
            <a:off x="1097280" y="4453128"/>
            <a:ext cx="10058400" cy="11430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marL="914400" lvl="1" indent="-228600" algn="l">
              <a:lnSpc>
                <a:spcPct val="90000"/>
              </a:lnSpc>
              <a:spcBef>
                <a:spcPts val="200"/>
              </a:spcBef>
              <a:spcAft>
                <a:spcPts val="0"/>
              </a:spcAft>
              <a:buSzPts val="1800"/>
              <a:buNone/>
              <a:defRPr sz="1800">
                <a:solidFill>
                  <a:srgbClr val="888888"/>
                </a:solidFill>
              </a:defRPr>
            </a:lvl2pPr>
            <a:lvl3pPr marL="1371600" lvl="2" indent="-228600" algn="l">
              <a:lnSpc>
                <a:spcPct val="90000"/>
              </a:lnSpc>
              <a:spcBef>
                <a:spcPts val="400"/>
              </a:spcBef>
              <a:spcAft>
                <a:spcPts val="0"/>
              </a:spcAft>
              <a:buSzPts val="1600"/>
              <a:buNone/>
              <a:defRPr sz="1600">
                <a:solidFill>
                  <a:srgbClr val="888888"/>
                </a:solidFill>
              </a:defRPr>
            </a:lvl3pPr>
            <a:lvl4pPr marL="1828800" lvl="3" indent="-228600" algn="l">
              <a:lnSpc>
                <a:spcPct val="90000"/>
              </a:lnSpc>
              <a:spcBef>
                <a:spcPts val="400"/>
              </a:spcBef>
              <a:spcAft>
                <a:spcPts val="0"/>
              </a:spcAft>
              <a:buSzPts val="1400"/>
              <a:buNone/>
              <a:defRPr sz="1400">
                <a:solidFill>
                  <a:srgbClr val="888888"/>
                </a:solidFill>
              </a:defRPr>
            </a:lvl4pPr>
            <a:lvl5pPr marL="2286000" lvl="4" indent="-228600" algn="l">
              <a:lnSpc>
                <a:spcPct val="90000"/>
              </a:lnSpc>
              <a:spcBef>
                <a:spcPts val="400"/>
              </a:spcBef>
              <a:spcAft>
                <a:spcPts val="0"/>
              </a:spcAft>
              <a:buSzPts val="1400"/>
              <a:buNone/>
              <a:defRPr sz="1400">
                <a:solidFill>
                  <a:srgbClr val="888888"/>
                </a:solidFill>
              </a:defRPr>
            </a:lvl5pPr>
            <a:lvl6pPr marL="2743200" lvl="5" indent="-228600" algn="l">
              <a:lnSpc>
                <a:spcPct val="90000"/>
              </a:lnSpc>
              <a:spcBef>
                <a:spcPts val="400"/>
              </a:spcBef>
              <a:spcAft>
                <a:spcPts val="0"/>
              </a:spcAft>
              <a:buSzPts val="1400"/>
              <a:buNone/>
              <a:defRPr sz="1400">
                <a:solidFill>
                  <a:srgbClr val="888888"/>
                </a:solidFill>
              </a:defRPr>
            </a:lvl6pPr>
            <a:lvl7pPr marL="3200400" lvl="6" indent="-228600" algn="l">
              <a:lnSpc>
                <a:spcPct val="90000"/>
              </a:lnSpc>
              <a:spcBef>
                <a:spcPts val="400"/>
              </a:spcBef>
              <a:spcAft>
                <a:spcPts val="0"/>
              </a:spcAft>
              <a:buSzPts val="1400"/>
              <a:buNone/>
              <a:defRPr sz="1400">
                <a:solidFill>
                  <a:srgbClr val="888888"/>
                </a:solidFill>
              </a:defRPr>
            </a:lvl7pPr>
            <a:lvl8pPr marL="3657600" lvl="7" indent="-228600" algn="l">
              <a:lnSpc>
                <a:spcPct val="90000"/>
              </a:lnSpc>
              <a:spcBef>
                <a:spcPts val="400"/>
              </a:spcBef>
              <a:spcAft>
                <a:spcPts val="0"/>
              </a:spcAft>
              <a:buSzPts val="1400"/>
              <a:buNone/>
              <a:defRPr sz="1400">
                <a:solidFill>
                  <a:srgbClr val="888888"/>
                </a:solidFill>
              </a:defRPr>
            </a:lvl8pPr>
            <a:lvl9pPr marL="4114800" lvl="8" indent="-228600" algn="l">
              <a:lnSpc>
                <a:spcPct val="90000"/>
              </a:lnSpc>
              <a:spcBef>
                <a:spcPts val="400"/>
              </a:spcBef>
              <a:spcAft>
                <a:spcPts val="400"/>
              </a:spcAft>
              <a:buSzPts val="1400"/>
              <a:buNone/>
              <a:defRPr sz="1400">
                <a:solidFill>
                  <a:srgbClr val="888888"/>
                </a:solidFill>
              </a:defRPr>
            </a:lvl9pPr>
          </a:lstStyle>
          <a:p>
            <a:endParaRPr/>
          </a:p>
        </p:txBody>
      </p:sp>
      <p:sp>
        <p:nvSpPr>
          <p:cNvPr id="34" name="Google Shape;34;p21"/>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1"/>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21"/>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7" name="Google Shape;37;p21"/>
          <p:cNvCxnSpPr/>
          <p:nvPr/>
        </p:nvCxnSpPr>
        <p:spPr>
          <a:xfrm>
            <a:off x="1207658" y="4343400"/>
            <a:ext cx="9875520" cy="0"/>
          </a:xfrm>
          <a:prstGeom prst="straightConnector1">
            <a:avLst/>
          </a:prstGeom>
          <a:noFill/>
          <a:ln w="9525" cap="flat" cmpd="sng">
            <a:solidFill>
              <a:srgbClr val="7F7F7F"/>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8"/>
        <p:cNvGrpSpPr/>
        <p:nvPr/>
      </p:nvGrpSpPr>
      <p:grpSpPr>
        <a:xfrm>
          <a:off x="0" y="0"/>
          <a:ext cx="0" cy="0"/>
          <a:chOff x="0" y="0"/>
          <a:chExt cx="0" cy="0"/>
        </a:xfrm>
      </p:grpSpPr>
      <p:sp>
        <p:nvSpPr>
          <p:cNvPr id="39" name="Google Shape;39;p22"/>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22"/>
          <p:cNvSpPr txBox="1">
            <a:spLocks noGrp="1"/>
          </p:cNvSpPr>
          <p:nvPr>
            <p:ph type="body" idx="1"/>
          </p:nvPr>
        </p:nvSpPr>
        <p:spPr>
          <a:xfrm>
            <a:off x="1097278" y="1845734"/>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1" name="Google Shape;41;p22"/>
          <p:cNvSpPr txBox="1">
            <a:spLocks noGrp="1"/>
          </p:cNvSpPr>
          <p:nvPr>
            <p:ph type="body" idx="2"/>
          </p:nvPr>
        </p:nvSpPr>
        <p:spPr>
          <a:xfrm>
            <a:off x="6217920" y="1845735"/>
            <a:ext cx="4937760" cy="402336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2" name="Google Shape;42;p22"/>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2"/>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2"/>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5"/>
        <p:cNvGrpSpPr/>
        <p:nvPr/>
      </p:nvGrpSpPr>
      <p:grpSpPr>
        <a:xfrm>
          <a:off x="0" y="0"/>
          <a:ext cx="0" cy="0"/>
          <a:chOff x="0" y="0"/>
          <a:chExt cx="0" cy="0"/>
        </a:xfrm>
      </p:grpSpPr>
      <p:sp>
        <p:nvSpPr>
          <p:cNvPr id="46" name="Google Shape;46;p23"/>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3"/>
          <p:cNvSpPr txBox="1">
            <a:spLocks noGrp="1"/>
          </p:cNvSpPr>
          <p:nvPr>
            <p:ph type="body" idx="1"/>
          </p:nvPr>
        </p:nvSpPr>
        <p:spPr>
          <a:xfrm>
            <a:off x="109728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48" name="Google Shape;48;p23"/>
          <p:cNvSpPr txBox="1">
            <a:spLocks noGrp="1"/>
          </p:cNvSpPr>
          <p:nvPr>
            <p:ph type="body" idx="2"/>
          </p:nvPr>
        </p:nvSpPr>
        <p:spPr>
          <a:xfrm>
            <a:off x="109728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49" name="Google Shape;49;p23"/>
          <p:cNvSpPr txBox="1">
            <a:spLocks noGrp="1"/>
          </p:cNvSpPr>
          <p:nvPr>
            <p:ph type="body" idx="3"/>
          </p:nvPr>
        </p:nvSpPr>
        <p:spPr>
          <a:xfrm>
            <a:off x="6217920" y="1846052"/>
            <a:ext cx="4937760" cy="736282"/>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1200"/>
              </a:spcBef>
              <a:spcAft>
                <a:spcPts val="0"/>
              </a:spcAft>
              <a:buSzPts val="2000"/>
              <a:buNone/>
              <a:defRPr sz="2000" b="0" cap="none">
                <a:solidFill>
                  <a:schemeClr val="dk2"/>
                </a:solidFill>
              </a:defRPr>
            </a:lvl1pPr>
            <a:lvl2pPr marL="914400" lvl="1" indent="-228600" algn="l">
              <a:lnSpc>
                <a:spcPct val="90000"/>
              </a:lnSpc>
              <a:spcBef>
                <a:spcPts val="200"/>
              </a:spcBef>
              <a:spcAft>
                <a:spcPts val="0"/>
              </a:spcAft>
              <a:buSzPts val="2000"/>
              <a:buNone/>
              <a:defRPr sz="2000" b="1"/>
            </a:lvl2pPr>
            <a:lvl3pPr marL="1371600" lvl="2" indent="-228600" algn="l">
              <a:lnSpc>
                <a:spcPct val="90000"/>
              </a:lnSpc>
              <a:spcBef>
                <a:spcPts val="400"/>
              </a:spcBef>
              <a:spcAft>
                <a:spcPts val="0"/>
              </a:spcAft>
              <a:buSzPts val="1800"/>
              <a:buNone/>
              <a:defRPr sz="1800" b="1"/>
            </a:lvl3pPr>
            <a:lvl4pPr marL="1828800" lvl="3" indent="-228600" algn="l">
              <a:lnSpc>
                <a:spcPct val="90000"/>
              </a:lnSpc>
              <a:spcBef>
                <a:spcPts val="400"/>
              </a:spcBef>
              <a:spcAft>
                <a:spcPts val="0"/>
              </a:spcAft>
              <a:buSzPts val="1600"/>
              <a:buNone/>
              <a:defRPr sz="1600" b="1"/>
            </a:lvl4pPr>
            <a:lvl5pPr marL="2286000" lvl="4" indent="-228600" algn="l">
              <a:lnSpc>
                <a:spcPct val="90000"/>
              </a:lnSpc>
              <a:spcBef>
                <a:spcPts val="400"/>
              </a:spcBef>
              <a:spcAft>
                <a:spcPts val="0"/>
              </a:spcAft>
              <a:buSzPts val="1600"/>
              <a:buNone/>
              <a:defRPr sz="1600" b="1"/>
            </a:lvl5pPr>
            <a:lvl6pPr marL="2743200" lvl="5" indent="-228600" algn="l">
              <a:lnSpc>
                <a:spcPct val="90000"/>
              </a:lnSpc>
              <a:spcBef>
                <a:spcPts val="400"/>
              </a:spcBef>
              <a:spcAft>
                <a:spcPts val="0"/>
              </a:spcAft>
              <a:buSzPts val="1600"/>
              <a:buNone/>
              <a:defRPr sz="1600" b="1"/>
            </a:lvl6pPr>
            <a:lvl7pPr marL="3200400" lvl="6" indent="-228600" algn="l">
              <a:lnSpc>
                <a:spcPct val="90000"/>
              </a:lnSpc>
              <a:spcBef>
                <a:spcPts val="400"/>
              </a:spcBef>
              <a:spcAft>
                <a:spcPts val="0"/>
              </a:spcAft>
              <a:buSzPts val="1600"/>
              <a:buNone/>
              <a:defRPr sz="1600" b="1"/>
            </a:lvl7pPr>
            <a:lvl8pPr marL="3657600" lvl="7" indent="-228600" algn="l">
              <a:lnSpc>
                <a:spcPct val="90000"/>
              </a:lnSpc>
              <a:spcBef>
                <a:spcPts val="400"/>
              </a:spcBef>
              <a:spcAft>
                <a:spcPts val="0"/>
              </a:spcAft>
              <a:buSzPts val="1600"/>
              <a:buNone/>
              <a:defRPr sz="1600" b="1"/>
            </a:lvl8pPr>
            <a:lvl9pPr marL="4114800" lvl="8" indent="-228600" algn="l">
              <a:lnSpc>
                <a:spcPct val="90000"/>
              </a:lnSpc>
              <a:spcBef>
                <a:spcPts val="400"/>
              </a:spcBef>
              <a:spcAft>
                <a:spcPts val="400"/>
              </a:spcAft>
              <a:buSzPts val="1600"/>
              <a:buNone/>
              <a:defRPr sz="1600" b="1"/>
            </a:lvl9pPr>
          </a:lstStyle>
          <a:p>
            <a:endParaRPr/>
          </a:p>
        </p:txBody>
      </p:sp>
      <p:sp>
        <p:nvSpPr>
          <p:cNvPr id="50" name="Google Shape;50;p23"/>
          <p:cNvSpPr txBox="1">
            <a:spLocks noGrp="1"/>
          </p:cNvSpPr>
          <p:nvPr>
            <p:ph type="body" idx="4"/>
          </p:nvPr>
        </p:nvSpPr>
        <p:spPr>
          <a:xfrm>
            <a:off x="6217920" y="2582334"/>
            <a:ext cx="4937760" cy="33782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51" name="Google Shape;51;p23"/>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3"/>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3"/>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4"/>
        <p:cNvGrpSpPr/>
        <p:nvPr/>
      </p:nvGrpSpPr>
      <p:grpSpPr>
        <a:xfrm>
          <a:off x="0" y="0"/>
          <a:ext cx="0" cy="0"/>
          <a:chOff x="0" y="0"/>
          <a:chExt cx="0" cy="0"/>
        </a:xfrm>
      </p:grpSpPr>
      <p:sp>
        <p:nvSpPr>
          <p:cNvPr id="55" name="Google Shape;55;p24"/>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3F3F3F"/>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4"/>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4"/>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4"/>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59"/>
        <p:cNvGrpSpPr/>
        <p:nvPr/>
      </p:nvGrpSpPr>
      <p:grpSpPr>
        <a:xfrm>
          <a:off x="0" y="0"/>
          <a:ext cx="0" cy="0"/>
          <a:chOff x="0" y="0"/>
          <a:chExt cx="0" cy="0"/>
        </a:xfrm>
      </p:grpSpPr>
      <p:sp>
        <p:nvSpPr>
          <p:cNvPr id="60" name="Google Shape;60;p25"/>
          <p:cNvSpPr/>
          <p:nvPr/>
        </p:nvSpPr>
        <p:spPr>
          <a:xfrm>
            <a:off x="3175" y="6400800"/>
            <a:ext cx="12188825"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5"/>
          <p:cNvSpPr/>
          <p:nvPr/>
        </p:nvSpPr>
        <p:spPr>
          <a:xfrm>
            <a:off x="15" y="633431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5"/>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5"/>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5"/>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5"/>
        <p:cNvGrpSpPr/>
        <p:nvPr/>
      </p:nvGrpSpPr>
      <p:grpSpPr>
        <a:xfrm>
          <a:off x="0" y="0"/>
          <a:ext cx="0" cy="0"/>
          <a:chOff x="0" y="0"/>
          <a:chExt cx="0" cy="0"/>
        </a:xfrm>
      </p:grpSpPr>
      <p:sp>
        <p:nvSpPr>
          <p:cNvPr id="66" name="Google Shape;66;p26"/>
          <p:cNvSpPr/>
          <p:nvPr/>
        </p:nvSpPr>
        <p:spPr>
          <a:xfrm>
            <a:off x="16" y="0"/>
            <a:ext cx="4050791" cy="6858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6"/>
          <p:cNvSpPr/>
          <p:nvPr/>
        </p:nvSpPr>
        <p:spPr>
          <a:xfrm>
            <a:off x="4040071" y="0"/>
            <a:ext cx="64008" cy="68580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6"/>
          <p:cNvSpPr txBox="1">
            <a:spLocks noGrp="1"/>
          </p:cNvSpPr>
          <p:nvPr>
            <p:ph type="title"/>
          </p:nvPr>
        </p:nvSpPr>
        <p:spPr>
          <a:xfrm>
            <a:off x="457200" y="594359"/>
            <a:ext cx="3200400" cy="2286000"/>
          </a:xfrm>
          <a:prstGeom prst="rect">
            <a:avLst/>
          </a:prstGeom>
          <a:noFill/>
          <a:ln>
            <a:noFill/>
          </a:ln>
        </p:spPr>
        <p:txBody>
          <a:bodyPr spcFirstLastPara="1" wrap="square" lIns="91425" tIns="45700" rIns="91425" bIns="45700" anchor="b" anchorCtr="0">
            <a:norm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6"/>
          <p:cNvSpPr txBox="1">
            <a:spLocks noGrp="1"/>
          </p:cNvSpPr>
          <p:nvPr>
            <p:ph type="body" idx="1"/>
          </p:nvPr>
        </p:nvSpPr>
        <p:spPr>
          <a:xfrm>
            <a:off x="4800600" y="731520"/>
            <a:ext cx="6492240" cy="5257800"/>
          </a:xfrm>
          <a:prstGeom prst="rect">
            <a:avLst/>
          </a:prstGeom>
          <a:noFill/>
          <a:ln>
            <a:noFill/>
          </a:ln>
        </p:spPr>
        <p:txBody>
          <a:bodyPr spcFirstLastPara="1" wrap="square" lIns="0" tIns="45700" rIns="0" bIns="45700" anchor="t" anchorCtr="0">
            <a:normAutofit/>
          </a:bodyPr>
          <a:lstStyle>
            <a:lvl1pPr marL="457200" lvl="0" indent="-342900" algn="l">
              <a:lnSpc>
                <a:spcPct val="90000"/>
              </a:lnSpc>
              <a:spcBef>
                <a:spcPts val="1200"/>
              </a:spcBef>
              <a:spcAft>
                <a:spcPts val="0"/>
              </a:spcAft>
              <a:buSzPts val="1800"/>
              <a:buChar char=" "/>
              <a:defRPr/>
            </a:lvl1pPr>
            <a:lvl2pPr marL="914400" lvl="1" indent="-342900" algn="l">
              <a:lnSpc>
                <a:spcPct val="90000"/>
              </a:lnSpc>
              <a:spcBef>
                <a:spcPts val="200"/>
              </a:spcBef>
              <a:spcAft>
                <a:spcPts val="0"/>
              </a:spcAft>
              <a:buSzPts val="1800"/>
              <a:buChar char="◦"/>
              <a:defRPr/>
            </a:lvl2pPr>
            <a:lvl3pPr marL="1371600" lvl="2" indent="-342900" algn="l">
              <a:lnSpc>
                <a:spcPct val="90000"/>
              </a:lnSpc>
              <a:spcBef>
                <a:spcPts val="400"/>
              </a:spcBef>
              <a:spcAft>
                <a:spcPts val="0"/>
              </a:spcAft>
              <a:buSzPts val="1800"/>
              <a:buChar char="◦"/>
              <a:defRPr/>
            </a:lvl3pPr>
            <a:lvl4pPr marL="1828800" lvl="3" indent="-342900" algn="l">
              <a:lnSpc>
                <a:spcPct val="90000"/>
              </a:lnSpc>
              <a:spcBef>
                <a:spcPts val="400"/>
              </a:spcBef>
              <a:spcAft>
                <a:spcPts val="0"/>
              </a:spcAft>
              <a:buSzPts val="1800"/>
              <a:buChar char="◦"/>
              <a:defRPr/>
            </a:lvl4pPr>
            <a:lvl5pPr marL="2286000" lvl="4" indent="-342900" algn="l">
              <a:lnSpc>
                <a:spcPct val="90000"/>
              </a:lnSpc>
              <a:spcBef>
                <a:spcPts val="400"/>
              </a:spcBef>
              <a:spcAft>
                <a:spcPts val="0"/>
              </a:spcAft>
              <a:buSzPts val="1800"/>
              <a:buChar char="◦"/>
              <a:defRPr/>
            </a:lvl5pPr>
            <a:lvl6pPr marL="2743200" lvl="5" indent="-342900" algn="l">
              <a:lnSpc>
                <a:spcPct val="90000"/>
              </a:lnSpc>
              <a:spcBef>
                <a:spcPts val="400"/>
              </a:spcBef>
              <a:spcAft>
                <a:spcPts val="0"/>
              </a:spcAft>
              <a:buSzPts val="1800"/>
              <a:buChar char="◦"/>
              <a:defRPr/>
            </a:lvl6pPr>
            <a:lvl7pPr marL="3200400" lvl="6" indent="-342900" algn="l">
              <a:lnSpc>
                <a:spcPct val="90000"/>
              </a:lnSpc>
              <a:spcBef>
                <a:spcPts val="400"/>
              </a:spcBef>
              <a:spcAft>
                <a:spcPts val="0"/>
              </a:spcAft>
              <a:buSzPts val="1800"/>
              <a:buChar char="◦"/>
              <a:defRPr/>
            </a:lvl7pPr>
            <a:lvl8pPr marL="3657600" lvl="7" indent="-342900" algn="l">
              <a:lnSpc>
                <a:spcPct val="90000"/>
              </a:lnSpc>
              <a:spcBef>
                <a:spcPts val="400"/>
              </a:spcBef>
              <a:spcAft>
                <a:spcPts val="0"/>
              </a:spcAft>
              <a:buSzPts val="1800"/>
              <a:buChar char="◦"/>
              <a:defRPr/>
            </a:lvl8pPr>
            <a:lvl9pPr marL="4114800" lvl="8" indent="-342900" algn="l">
              <a:lnSpc>
                <a:spcPct val="90000"/>
              </a:lnSpc>
              <a:spcBef>
                <a:spcPts val="400"/>
              </a:spcBef>
              <a:spcAft>
                <a:spcPts val="400"/>
              </a:spcAft>
              <a:buSzPts val="1800"/>
              <a:buChar char="◦"/>
              <a:defRPr/>
            </a:lvl9pPr>
          </a:lstStyle>
          <a:p>
            <a:endParaRPr/>
          </a:p>
        </p:txBody>
      </p:sp>
      <p:sp>
        <p:nvSpPr>
          <p:cNvPr id="70" name="Google Shape;70;p26"/>
          <p:cNvSpPr txBox="1">
            <a:spLocks noGrp="1"/>
          </p:cNvSpPr>
          <p:nvPr>
            <p:ph type="body" idx="2"/>
          </p:nvPr>
        </p:nvSpPr>
        <p:spPr>
          <a:xfrm>
            <a:off x="457200" y="2926080"/>
            <a:ext cx="3200400" cy="33791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200"/>
              </a:spcBef>
              <a:spcAft>
                <a:spcPts val="0"/>
              </a:spcAft>
              <a:buSzPts val="1500"/>
              <a:buNone/>
              <a:defRPr sz="1500">
                <a:solidFill>
                  <a:srgbClr val="FFFFFF"/>
                </a:solidFill>
              </a:defRPr>
            </a:lvl1pPr>
            <a:lvl2pPr marL="914400" lvl="1" indent="-228600" algn="l">
              <a:lnSpc>
                <a:spcPct val="90000"/>
              </a:lnSpc>
              <a:spcBef>
                <a:spcPts val="2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71" name="Google Shape;71;p26"/>
          <p:cNvSpPr txBox="1">
            <a:spLocks noGrp="1"/>
          </p:cNvSpPr>
          <p:nvPr>
            <p:ph type="dt" idx="10"/>
          </p:nvPr>
        </p:nvSpPr>
        <p:spPr>
          <a:xfrm>
            <a:off x="465512" y="6459785"/>
            <a:ext cx="261851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6"/>
          <p:cNvSpPr txBox="1">
            <a:spLocks noGrp="1"/>
          </p:cNvSpPr>
          <p:nvPr>
            <p:ph type="ftr" idx="11"/>
          </p:nvPr>
        </p:nvSpPr>
        <p:spPr>
          <a:xfrm>
            <a:off x="4800600" y="6459785"/>
            <a:ext cx="4648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6"/>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050">
                <a:solidFill>
                  <a:schemeClr val="dk2"/>
                </a:solidFill>
                <a:latin typeface="Calibri"/>
                <a:ea typeface="Calibri"/>
                <a:cs typeface="Calibri"/>
                <a:sym typeface="Calibri"/>
              </a:defRPr>
            </a:lvl1pPr>
            <a:lvl2pPr marL="0" lvl="1" indent="0" algn="r">
              <a:spcBef>
                <a:spcPts val="0"/>
              </a:spcBef>
              <a:buNone/>
              <a:defRPr sz="1050">
                <a:solidFill>
                  <a:schemeClr val="dk2"/>
                </a:solidFill>
                <a:latin typeface="Calibri"/>
                <a:ea typeface="Calibri"/>
                <a:cs typeface="Calibri"/>
                <a:sym typeface="Calibri"/>
              </a:defRPr>
            </a:lvl2pPr>
            <a:lvl3pPr marL="0" lvl="2" indent="0" algn="r">
              <a:spcBef>
                <a:spcPts val="0"/>
              </a:spcBef>
              <a:buNone/>
              <a:defRPr sz="1050">
                <a:solidFill>
                  <a:schemeClr val="dk2"/>
                </a:solidFill>
                <a:latin typeface="Calibri"/>
                <a:ea typeface="Calibri"/>
                <a:cs typeface="Calibri"/>
                <a:sym typeface="Calibri"/>
              </a:defRPr>
            </a:lvl3pPr>
            <a:lvl4pPr marL="0" lvl="3" indent="0" algn="r">
              <a:spcBef>
                <a:spcPts val="0"/>
              </a:spcBef>
              <a:buNone/>
              <a:defRPr sz="1050">
                <a:solidFill>
                  <a:schemeClr val="dk2"/>
                </a:solidFill>
                <a:latin typeface="Calibri"/>
                <a:ea typeface="Calibri"/>
                <a:cs typeface="Calibri"/>
                <a:sym typeface="Calibri"/>
              </a:defRPr>
            </a:lvl4pPr>
            <a:lvl5pPr marL="0" lvl="4" indent="0" algn="r">
              <a:spcBef>
                <a:spcPts val="0"/>
              </a:spcBef>
              <a:buNone/>
              <a:defRPr sz="1050">
                <a:solidFill>
                  <a:schemeClr val="dk2"/>
                </a:solidFill>
                <a:latin typeface="Calibri"/>
                <a:ea typeface="Calibri"/>
                <a:cs typeface="Calibri"/>
                <a:sym typeface="Calibri"/>
              </a:defRPr>
            </a:lvl5pPr>
            <a:lvl6pPr marL="0" lvl="5" indent="0" algn="r">
              <a:spcBef>
                <a:spcPts val="0"/>
              </a:spcBef>
              <a:buNone/>
              <a:defRPr sz="1050">
                <a:solidFill>
                  <a:schemeClr val="dk2"/>
                </a:solidFill>
                <a:latin typeface="Calibri"/>
                <a:ea typeface="Calibri"/>
                <a:cs typeface="Calibri"/>
                <a:sym typeface="Calibri"/>
              </a:defRPr>
            </a:lvl6pPr>
            <a:lvl7pPr marL="0" lvl="6" indent="0" algn="r">
              <a:spcBef>
                <a:spcPts val="0"/>
              </a:spcBef>
              <a:buNone/>
              <a:defRPr sz="1050">
                <a:solidFill>
                  <a:schemeClr val="dk2"/>
                </a:solidFill>
                <a:latin typeface="Calibri"/>
                <a:ea typeface="Calibri"/>
                <a:cs typeface="Calibri"/>
                <a:sym typeface="Calibri"/>
              </a:defRPr>
            </a:lvl7pPr>
            <a:lvl8pPr marL="0" lvl="7" indent="0" algn="r">
              <a:spcBef>
                <a:spcPts val="0"/>
              </a:spcBef>
              <a:buNone/>
              <a:defRPr sz="1050">
                <a:solidFill>
                  <a:schemeClr val="dk2"/>
                </a:solidFill>
                <a:latin typeface="Calibri"/>
                <a:ea typeface="Calibri"/>
                <a:cs typeface="Calibri"/>
                <a:sym typeface="Calibri"/>
              </a:defRPr>
            </a:lvl8pPr>
            <a:lvl9pPr marL="0" lvl="8" indent="0" algn="r">
              <a:spcBef>
                <a:spcPts val="0"/>
              </a:spcBef>
              <a:buNone/>
              <a:defRPr sz="1050">
                <a:solidFill>
                  <a:schemeClr val="dk2"/>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4"/>
        <p:cNvGrpSpPr/>
        <p:nvPr/>
      </p:nvGrpSpPr>
      <p:grpSpPr>
        <a:xfrm>
          <a:off x="0" y="0"/>
          <a:ext cx="0" cy="0"/>
          <a:chOff x="0" y="0"/>
          <a:chExt cx="0" cy="0"/>
        </a:xfrm>
      </p:grpSpPr>
      <p:sp>
        <p:nvSpPr>
          <p:cNvPr id="75" name="Google Shape;75;p27"/>
          <p:cNvSpPr/>
          <p:nvPr/>
        </p:nvSpPr>
        <p:spPr>
          <a:xfrm>
            <a:off x="0" y="4953000"/>
            <a:ext cx="12188825" cy="19050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7"/>
          <p:cNvSpPr/>
          <p:nvPr/>
        </p:nvSpPr>
        <p:spPr>
          <a:xfrm>
            <a:off x="15" y="4915076"/>
            <a:ext cx="12188825" cy="64008"/>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7"/>
          <p:cNvSpPr txBox="1">
            <a:spLocks noGrp="1"/>
          </p:cNvSpPr>
          <p:nvPr>
            <p:ph type="title"/>
          </p:nvPr>
        </p:nvSpPr>
        <p:spPr>
          <a:xfrm>
            <a:off x="1097280" y="5074920"/>
            <a:ext cx="10113645" cy="822960"/>
          </a:xfrm>
          <a:prstGeom prst="rect">
            <a:avLst/>
          </a:prstGeom>
          <a:noFill/>
          <a:ln>
            <a:noFill/>
          </a:ln>
        </p:spPr>
        <p:txBody>
          <a:bodyPr spcFirstLastPara="1" wrap="square" lIns="91425" tIns="0" rIns="91425" bIns="0" anchor="b" anchorCtr="0">
            <a:noAutofit/>
          </a:bodyPr>
          <a:lstStyle>
            <a:lvl1pPr lvl="0" algn="l">
              <a:lnSpc>
                <a:spcPct val="85000"/>
              </a:lnSpc>
              <a:spcBef>
                <a:spcPts val="0"/>
              </a:spcBef>
              <a:spcAft>
                <a:spcPts val="0"/>
              </a:spcAft>
              <a:buClr>
                <a:srgbClr val="FFFFFF"/>
              </a:buClr>
              <a:buSzPts val="3600"/>
              <a:buFont typeface="Calibri"/>
              <a:buNone/>
              <a:defRPr sz="3600" b="0">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8" name="Google Shape;78;p27"/>
          <p:cNvSpPr>
            <a:spLocks noGrp="1"/>
          </p:cNvSpPr>
          <p:nvPr>
            <p:ph type="pic" idx="2"/>
          </p:nvPr>
        </p:nvSpPr>
        <p:spPr>
          <a:xfrm>
            <a:off x="15" y="0"/>
            <a:ext cx="12191985" cy="4915076"/>
          </a:xfrm>
          <a:prstGeom prst="rect">
            <a:avLst/>
          </a:prstGeom>
          <a:solidFill>
            <a:srgbClr val="D2CDB0"/>
          </a:solidFill>
          <a:ln>
            <a:noFill/>
          </a:ln>
        </p:spPr>
      </p:sp>
      <p:sp>
        <p:nvSpPr>
          <p:cNvPr id="79" name="Google Shape;79;p27"/>
          <p:cNvSpPr txBox="1">
            <a:spLocks noGrp="1"/>
          </p:cNvSpPr>
          <p:nvPr>
            <p:ph type="body" idx="1"/>
          </p:nvPr>
        </p:nvSpPr>
        <p:spPr>
          <a:xfrm>
            <a:off x="1097280" y="5907024"/>
            <a:ext cx="10113264" cy="594360"/>
          </a:xfrm>
          <a:prstGeom prst="rect">
            <a:avLst/>
          </a:prstGeom>
          <a:noFill/>
          <a:ln>
            <a:noFill/>
          </a:ln>
        </p:spPr>
        <p:txBody>
          <a:bodyPr spcFirstLastPara="1" wrap="square" lIns="91425" tIns="0" rIns="91425" bIns="0" anchor="t" anchorCtr="0">
            <a:normAutofit/>
          </a:bodyPr>
          <a:lstStyle>
            <a:lvl1pPr marL="457200" lvl="0" indent="-228600" algn="l">
              <a:lnSpc>
                <a:spcPct val="90000"/>
              </a:lnSpc>
              <a:spcBef>
                <a:spcPts val="0"/>
              </a:spcBef>
              <a:spcAft>
                <a:spcPts val="0"/>
              </a:spcAft>
              <a:buSzPts val="1500"/>
              <a:buNone/>
              <a:defRPr sz="1500">
                <a:solidFill>
                  <a:srgbClr val="FFFFFF"/>
                </a:solidFill>
              </a:defRPr>
            </a:lvl1pPr>
            <a:lvl2pPr marL="914400" lvl="1" indent="-228600" algn="l">
              <a:lnSpc>
                <a:spcPct val="90000"/>
              </a:lnSpc>
              <a:spcBef>
                <a:spcPts val="600"/>
              </a:spcBef>
              <a:spcAft>
                <a:spcPts val="0"/>
              </a:spcAft>
              <a:buSzPts val="1200"/>
              <a:buNone/>
              <a:defRPr sz="1200"/>
            </a:lvl2pPr>
            <a:lvl3pPr marL="1371600" lvl="2" indent="-228600" algn="l">
              <a:lnSpc>
                <a:spcPct val="90000"/>
              </a:lnSpc>
              <a:spcBef>
                <a:spcPts val="400"/>
              </a:spcBef>
              <a:spcAft>
                <a:spcPts val="0"/>
              </a:spcAft>
              <a:buSzPts val="1000"/>
              <a:buNone/>
              <a:defRPr sz="1000"/>
            </a:lvl3pPr>
            <a:lvl4pPr marL="1828800" lvl="3" indent="-228600" algn="l">
              <a:lnSpc>
                <a:spcPct val="90000"/>
              </a:lnSpc>
              <a:spcBef>
                <a:spcPts val="400"/>
              </a:spcBef>
              <a:spcAft>
                <a:spcPts val="0"/>
              </a:spcAft>
              <a:buSzPts val="900"/>
              <a:buNone/>
              <a:defRPr sz="900"/>
            </a:lvl4pPr>
            <a:lvl5pPr marL="2286000" lvl="4" indent="-228600" algn="l">
              <a:lnSpc>
                <a:spcPct val="90000"/>
              </a:lnSpc>
              <a:spcBef>
                <a:spcPts val="400"/>
              </a:spcBef>
              <a:spcAft>
                <a:spcPts val="0"/>
              </a:spcAft>
              <a:buSzPts val="900"/>
              <a:buNone/>
              <a:defRPr sz="900"/>
            </a:lvl5pPr>
            <a:lvl6pPr marL="2743200" lvl="5" indent="-228600" algn="l">
              <a:lnSpc>
                <a:spcPct val="90000"/>
              </a:lnSpc>
              <a:spcBef>
                <a:spcPts val="400"/>
              </a:spcBef>
              <a:spcAft>
                <a:spcPts val="0"/>
              </a:spcAft>
              <a:buSzPts val="900"/>
              <a:buNone/>
              <a:defRPr sz="900"/>
            </a:lvl6pPr>
            <a:lvl7pPr marL="3200400" lvl="6" indent="-228600" algn="l">
              <a:lnSpc>
                <a:spcPct val="90000"/>
              </a:lnSpc>
              <a:spcBef>
                <a:spcPts val="400"/>
              </a:spcBef>
              <a:spcAft>
                <a:spcPts val="0"/>
              </a:spcAft>
              <a:buSzPts val="900"/>
              <a:buNone/>
              <a:defRPr sz="900"/>
            </a:lvl7pPr>
            <a:lvl8pPr marL="3657600" lvl="7" indent="-228600" algn="l">
              <a:lnSpc>
                <a:spcPct val="90000"/>
              </a:lnSpc>
              <a:spcBef>
                <a:spcPts val="400"/>
              </a:spcBef>
              <a:spcAft>
                <a:spcPts val="0"/>
              </a:spcAft>
              <a:buSzPts val="900"/>
              <a:buNone/>
              <a:defRPr sz="900"/>
            </a:lvl8pPr>
            <a:lvl9pPr marL="4114800" lvl="8" indent="-228600" algn="l">
              <a:lnSpc>
                <a:spcPct val="90000"/>
              </a:lnSpc>
              <a:spcBef>
                <a:spcPts val="400"/>
              </a:spcBef>
              <a:spcAft>
                <a:spcPts val="400"/>
              </a:spcAft>
              <a:buSzPts val="900"/>
              <a:buNone/>
              <a:defRPr sz="900"/>
            </a:lvl9pPr>
          </a:lstStyle>
          <a:p>
            <a:endParaRPr/>
          </a:p>
        </p:txBody>
      </p:sp>
      <p:sp>
        <p:nvSpPr>
          <p:cNvPr id="80" name="Google Shape;80;p27"/>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1" name="Google Shape;81;p27"/>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7"/>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p:nvPr/>
        </p:nvSpPr>
        <p:spPr>
          <a:xfrm>
            <a:off x="1" y="6400800"/>
            <a:ext cx="12192000" cy="457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18"/>
          <p:cNvSpPr/>
          <p:nvPr/>
        </p:nvSpPr>
        <p:spPr>
          <a:xfrm>
            <a:off x="15" y="6334316"/>
            <a:ext cx="12191985" cy="66484"/>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8;p18"/>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lvl1pPr marR="0" lvl="0" algn="l" rtl="0">
              <a:lnSpc>
                <a:spcPct val="85000"/>
              </a:lnSpc>
              <a:spcBef>
                <a:spcPts val="0"/>
              </a:spcBef>
              <a:spcAft>
                <a:spcPts val="0"/>
              </a:spcAft>
              <a:buClr>
                <a:srgbClr val="3F3F3F"/>
              </a:buClr>
              <a:buSzPts val="4800"/>
              <a:buFont typeface="Calibri"/>
              <a:buNone/>
              <a:defRPr sz="4800" b="0" i="0" u="none" strike="noStrike" cap="none">
                <a:solidFill>
                  <a:srgbClr val="3F3F3F"/>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 name="Google Shape;9;p18"/>
          <p:cNvSpPr txBox="1">
            <a:spLocks noGrp="1"/>
          </p:cNvSpPr>
          <p:nvPr>
            <p:ph type="body" idx="1"/>
          </p:nvPr>
        </p:nvSpPr>
        <p:spPr>
          <a:xfrm>
            <a:off x="1097280" y="1845734"/>
            <a:ext cx="10058400" cy="4023360"/>
          </a:xfrm>
          <a:prstGeom prst="rect">
            <a:avLst/>
          </a:prstGeom>
          <a:noFill/>
          <a:ln>
            <a:noFill/>
          </a:ln>
        </p:spPr>
        <p:txBody>
          <a:bodyPr spcFirstLastPara="1" wrap="square" lIns="0" tIns="45700" rIns="0" bIns="45700" anchor="t" anchorCtr="0">
            <a:normAutofit/>
          </a:bodyPr>
          <a:lstStyle>
            <a:lvl1pPr marL="457200" marR="0" lvl="0" indent="-355600" algn="l" rtl="0">
              <a:lnSpc>
                <a:spcPct val="90000"/>
              </a:lnSpc>
              <a:spcBef>
                <a:spcPts val="1200"/>
              </a:spcBef>
              <a:spcAft>
                <a:spcPts val="0"/>
              </a:spcAft>
              <a:buClr>
                <a:schemeClr val="accent1"/>
              </a:buClr>
              <a:buSzPts val="2000"/>
              <a:buFont typeface="Calibri"/>
              <a:buChar char=" "/>
              <a:defRPr sz="2000" b="0" i="0" u="none" strike="noStrike" cap="none">
                <a:solidFill>
                  <a:srgbClr val="3F3F3F"/>
                </a:solidFill>
                <a:latin typeface="Calibri"/>
                <a:ea typeface="Calibri"/>
                <a:cs typeface="Calibri"/>
                <a:sym typeface="Calibri"/>
              </a:defRPr>
            </a:lvl1pPr>
            <a:lvl2pPr marL="914400" marR="0" lvl="1" indent="-342900" algn="l" rtl="0">
              <a:lnSpc>
                <a:spcPct val="90000"/>
              </a:lnSpc>
              <a:spcBef>
                <a:spcPts val="200"/>
              </a:spcBef>
              <a:spcAft>
                <a:spcPts val="0"/>
              </a:spcAft>
              <a:buClr>
                <a:schemeClr val="accent1"/>
              </a:buClr>
              <a:buSzPts val="1800"/>
              <a:buFont typeface="Calibri"/>
              <a:buChar char="◦"/>
              <a:defRPr sz="1800" b="0" i="0" u="none" strike="noStrike" cap="none">
                <a:solidFill>
                  <a:srgbClr val="3F3F3F"/>
                </a:solidFill>
                <a:latin typeface="Calibri"/>
                <a:ea typeface="Calibri"/>
                <a:cs typeface="Calibri"/>
                <a:sym typeface="Calibri"/>
              </a:defRPr>
            </a:lvl2pPr>
            <a:lvl3pPr marL="1371600" marR="0" lvl="2"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3pPr>
            <a:lvl4pPr marL="1828800" marR="0" lvl="3"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4pPr>
            <a:lvl5pPr marL="2286000" marR="0" lvl="4"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5pPr>
            <a:lvl6pPr marL="2743200" marR="0" lvl="5"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6pPr>
            <a:lvl7pPr marL="3200400" marR="0" lvl="6"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7pPr>
            <a:lvl8pPr marL="3657600" marR="0" lvl="7" indent="-317500" algn="l" rtl="0">
              <a:lnSpc>
                <a:spcPct val="90000"/>
              </a:lnSpc>
              <a:spcBef>
                <a:spcPts val="400"/>
              </a:spcBef>
              <a:spcAft>
                <a:spcPts val="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8pPr>
            <a:lvl9pPr marL="4114800" marR="0" lvl="8" indent="-317500" algn="l" rtl="0">
              <a:lnSpc>
                <a:spcPct val="90000"/>
              </a:lnSpc>
              <a:spcBef>
                <a:spcPts val="400"/>
              </a:spcBef>
              <a:spcAft>
                <a:spcPts val="400"/>
              </a:spcAft>
              <a:buClr>
                <a:schemeClr val="accent1"/>
              </a:buClr>
              <a:buSzPts val="1400"/>
              <a:buFont typeface="Calibri"/>
              <a:buChar char="◦"/>
              <a:defRPr sz="1400" b="0" i="0" u="none" strike="noStrike" cap="none">
                <a:solidFill>
                  <a:srgbClr val="3F3F3F"/>
                </a:solidFill>
                <a:latin typeface="Calibri"/>
                <a:ea typeface="Calibri"/>
                <a:cs typeface="Calibri"/>
                <a:sym typeface="Calibri"/>
              </a:defRPr>
            </a:lvl9pPr>
          </a:lstStyle>
          <a:p>
            <a:endParaRPr/>
          </a:p>
        </p:txBody>
      </p:sp>
      <p:sp>
        <p:nvSpPr>
          <p:cNvPr id="10" name="Google Shape;10;p18"/>
          <p:cNvSpPr txBox="1">
            <a:spLocks noGrp="1"/>
          </p:cNvSpPr>
          <p:nvPr>
            <p:ph type="dt" idx="10"/>
          </p:nvPr>
        </p:nvSpPr>
        <p:spPr>
          <a:xfrm>
            <a:off x="1097280" y="6459785"/>
            <a:ext cx="2472271"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1" name="Google Shape;11;p18"/>
          <p:cNvSpPr txBox="1">
            <a:spLocks noGrp="1"/>
          </p:cNvSpPr>
          <p:nvPr>
            <p:ph type="ftr" idx="11"/>
          </p:nvPr>
        </p:nvSpPr>
        <p:spPr>
          <a:xfrm>
            <a:off x="3686185" y="6459785"/>
            <a:ext cx="482280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b="0" i="0" u="none" strike="noStrike" cap="none">
                <a:solidFill>
                  <a:srgbClr val="FFFFFF"/>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8"/>
          <p:cNvSpPr txBox="1">
            <a:spLocks noGrp="1"/>
          </p:cNvSpPr>
          <p:nvPr>
            <p:ph type="sldNum" idx="12"/>
          </p:nvPr>
        </p:nvSpPr>
        <p:spPr>
          <a:xfrm>
            <a:off x="9900458" y="6459785"/>
            <a:ext cx="1312025"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050" b="0" i="0" u="none" strike="noStrike" cap="none">
                <a:solidFill>
                  <a:srgbClr val="FFFFFF"/>
                </a:solidFill>
                <a:latin typeface="Calibri"/>
                <a:ea typeface="Calibri"/>
                <a:cs typeface="Calibri"/>
                <a:sym typeface="Calibri"/>
              </a:defRPr>
            </a:lvl1pPr>
            <a:lvl2pPr marL="0" marR="0" lvl="1" indent="0" algn="r" rtl="0">
              <a:spcBef>
                <a:spcPts val="0"/>
              </a:spcBef>
              <a:buNone/>
              <a:defRPr sz="1050" b="0" i="0" u="none" strike="noStrike" cap="none">
                <a:solidFill>
                  <a:srgbClr val="FFFFFF"/>
                </a:solidFill>
                <a:latin typeface="Calibri"/>
                <a:ea typeface="Calibri"/>
                <a:cs typeface="Calibri"/>
                <a:sym typeface="Calibri"/>
              </a:defRPr>
            </a:lvl2pPr>
            <a:lvl3pPr marL="0" marR="0" lvl="2" indent="0" algn="r" rtl="0">
              <a:spcBef>
                <a:spcPts val="0"/>
              </a:spcBef>
              <a:buNone/>
              <a:defRPr sz="1050" b="0" i="0" u="none" strike="noStrike" cap="none">
                <a:solidFill>
                  <a:srgbClr val="FFFFFF"/>
                </a:solidFill>
                <a:latin typeface="Calibri"/>
                <a:ea typeface="Calibri"/>
                <a:cs typeface="Calibri"/>
                <a:sym typeface="Calibri"/>
              </a:defRPr>
            </a:lvl3pPr>
            <a:lvl4pPr marL="0" marR="0" lvl="3" indent="0" algn="r" rtl="0">
              <a:spcBef>
                <a:spcPts val="0"/>
              </a:spcBef>
              <a:buNone/>
              <a:defRPr sz="1050" b="0" i="0" u="none" strike="noStrike" cap="none">
                <a:solidFill>
                  <a:srgbClr val="FFFFFF"/>
                </a:solidFill>
                <a:latin typeface="Calibri"/>
                <a:ea typeface="Calibri"/>
                <a:cs typeface="Calibri"/>
                <a:sym typeface="Calibri"/>
              </a:defRPr>
            </a:lvl4pPr>
            <a:lvl5pPr marL="0" marR="0" lvl="4" indent="0" algn="r" rtl="0">
              <a:spcBef>
                <a:spcPts val="0"/>
              </a:spcBef>
              <a:buNone/>
              <a:defRPr sz="1050" b="0" i="0" u="none" strike="noStrike" cap="none">
                <a:solidFill>
                  <a:srgbClr val="FFFFFF"/>
                </a:solidFill>
                <a:latin typeface="Calibri"/>
                <a:ea typeface="Calibri"/>
                <a:cs typeface="Calibri"/>
                <a:sym typeface="Calibri"/>
              </a:defRPr>
            </a:lvl5pPr>
            <a:lvl6pPr marL="0" marR="0" lvl="5" indent="0" algn="r" rtl="0">
              <a:spcBef>
                <a:spcPts val="0"/>
              </a:spcBef>
              <a:buNone/>
              <a:defRPr sz="1050" b="0" i="0" u="none" strike="noStrike" cap="none">
                <a:solidFill>
                  <a:srgbClr val="FFFFFF"/>
                </a:solidFill>
                <a:latin typeface="Calibri"/>
                <a:ea typeface="Calibri"/>
                <a:cs typeface="Calibri"/>
                <a:sym typeface="Calibri"/>
              </a:defRPr>
            </a:lvl6pPr>
            <a:lvl7pPr marL="0" marR="0" lvl="6" indent="0" algn="r" rtl="0">
              <a:spcBef>
                <a:spcPts val="0"/>
              </a:spcBef>
              <a:buNone/>
              <a:defRPr sz="1050" b="0" i="0" u="none" strike="noStrike" cap="none">
                <a:solidFill>
                  <a:srgbClr val="FFFFFF"/>
                </a:solidFill>
                <a:latin typeface="Calibri"/>
                <a:ea typeface="Calibri"/>
                <a:cs typeface="Calibri"/>
                <a:sym typeface="Calibri"/>
              </a:defRPr>
            </a:lvl7pPr>
            <a:lvl8pPr marL="0" marR="0" lvl="7" indent="0" algn="r" rtl="0">
              <a:spcBef>
                <a:spcPts val="0"/>
              </a:spcBef>
              <a:buNone/>
              <a:defRPr sz="1050" b="0" i="0" u="none" strike="noStrike" cap="none">
                <a:solidFill>
                  <a:srgbClr val="FFFFFF"/>
                </a:solidFill>
                <a:latin typeface="Calibri"/>
                <a:ea typeface="Calibri"/>
                <a:cs typeface="Calibri"/>
                <a:sym typeface="Calibri"/>
              </a:defRPr>
            </a:lvl8pPr>
            <a:lvl9pPr marL="0" marR="0" lvl="8" indent="0" algn="r" rtl="0">
              <a:spcBef>
                <a:spcPts val="0"/>
              </a:spcBef>
              <a:buNone/>
              <a:defRPr sz="1050" b="0" i="0" u="none" strike="noStrike" cap="none">
                <a:solidFill>
                  <a:srgbClr val="FFFFFF"/>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cxnSp>
        <p:nvCxnSpPr>
          <p:cNvPr id="13" name="Google Shape;13;p18"/>
          <p:cNvCxnSpPr/>
          <p:nvPr/>
        </p:nvCxnSpPr>
        <p:spPr>
          <a:xfrm>
            <a:off x="1193532" y="1737845"/>
            <a:ext cx="9966960" cy="0"/>
          </a:xfrm>
          <a:prstGeom prst="straightConnector1">
            <a:avLst/>
          </a:prstGeom>
          <a:noFill/>
          <a:ln w="9525" cap="flat" cmpd="sng">
            <a:solidFill>
              <a:srgbClr val="7F7F7F"/>
            </a:solidFill>
            <a:prstDash val="solid"/>
            <a:round/>
            <a:headEnd type="none" w="sm" len="sm"/>
            <a:tailEnd type="none" w="sm" len="sm"/>
          </a:ln>
        </p:spPr>
      </p:cxn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
          <p:cNvSpPr txBox="1">
            <a:spLocks noGrp="1"/>
          </p:cNvSpPr>
          <p:nvPr>
            <p:ph type="ctrTitle"/>
          </p:nvPr>
        </p:nvSpPr>
        <p:spPr>
          <a:xfrm>
            <a:off x="931569" y="2406660"/>
            <a:ext cx="10058400" cy="2925944"/>
          </a:xfrm>
          <a:prstGeom prst="rect">
            <a:avLst/>
          </a:prstGeom>
          <a:noFill/>
          <a:ln>
            <a:noFill/>
          </a:ln>
        </p:spPr>
        <p:txBody>
          <a:bodyPr spcFirstLastPara="1" wrap="square" lIns="91425" tIns="45700" rIns="91425" bIns="45700" anchor="b" anchorCtr="0">
            <a:normAutofit fontScale="90000"/>
          </a:bodyPr>
          <a:lstStyle/>
          <a:p>
            <a:pPr algn="ctr">
              <a:lnSpc>
                <a:spcPct val="150000"/>
              </a:lnSpc>
              <a:buSzPct val="100000"/>
            </a:pPr>
            <a:r>
              <a:rPr lang="en-US" sz="2200" b="1" dirty="0">
                <a:latin typeface="Times New Roman" pitchFamily="18" charset="0"/>
                <a:ea typeface="Bookman Old Style"/>
                <a:cs typeface="Times New Roman" pitchFamily="18" charset="0"/>
                <a:sym typeface="Bookman Old Style"/>
              </a:rPr>
              <a:t>Ramrao Adik Institute of Technology </a:t>
            </a:r>
            <a:br>
              <a:rPr lang="en-US" sz="2200" b="1" dirty="0">
                <a:latin typeface="Times New Roman" pitchFamily="18" charset="0"/>
                <a:ea typeface="Bookman Old Style"/>
                <a:cs typeface="Times New Roman" pitchFamily="18" charset="0"/>
                <a:sym typeface="Bookman Old Style"/>
              </a:rPr>
            </a:br>
            <a:r>
              <a:rPr lang="en-US" sz="2200" dirty="0">
                <a:latin typeface="Times New Roman" pitchFamily="18" charset="0"/>
                <a:ea typeface="Bookman Old Style"/>
                <a:cs typeface="Times New Roman" pitchFamily="18" charset="0"/>
                <a:sym typeface="Bookman Old Style"/>
              </a:rPr>
              <a:t>Department of CSE</a:t>
            </a:r>
            <a:br>
              <a:rPr lang="en-US" sz="2200" dirty="0">
                <a:latin typeface="Times New Roman" pitchFamily="18" charset="0"/>
                <a:ea typeface="Bookman Old Style"/>
                <a:cs typeface="Times New Roman" pitchFamily="18" charset="0"/>
                <a:sym typeface="Bookman Old Style"/>
              </a:rPr>
            </a:br>
            <a:r>
              <a:rPr lang="en-US" sz="2200" b="1" dirty="0">
                <a:solidFill>
                  <a:srgbClr val="30937B"/>
                </a:solidFill>
                <a:latin typeface="Times New Roman" pitchFamily="18" charset="0"/>
                <a:ea typeface="Lustria"/>
                <a:cs typeface="Times New Roman" pitchFamily="18" charset="0"/>
                <a:sym typeface="Lustria"/>
              </a:rPr>
              <a:t>Specialization :  </a:t>
            </a:r>
            <a:r>
              <a:rPr lang="en-US" sz="2200" b="1" dirty="0" smtClean="0">
                <a:solidFill>
                  <a:srgbClr val="30937B"/>
                </a:solidFill>
                <a:latin typeface="Times New Roman" pitchFamily="18" charset="0"/>
                <a:ea typeface="Lustria"/>
                <a:cs typeface="Times New Roman" pitchFamily="18" charset="0"/>
                <a:sym typeface="Lustria"/>
              </a:rPr>
              <a:t>TE AIDS</a:t>
            </a:r>
            <a:r>
              <a:rPr lang="en-US" sz="2800" b="1" dirty="0">
                <a:latin typeface="Times New Roman" pitchFamily="18" charset="0"/>
                <a:cs typeface="Times New Roman" pitchFamily="18" charset="0"/>
              </a:rPr>
              <a:t/>
            </a:r>
            <a:br>
              <a:rPr lang="en-US" sz="2800" b="1"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dirty="0">
                <a:latin typeface="Times New Roman" pitchFamily="18" charset="0"/>
                <a:cs typeface="Times New Roman" pitchFamily="18" charset="0"/>
              </a:rPr>
              <a:t/>
            </a:r>
            <a:br>
              <a:rPr lang="en-US" sz="2800" dirty="0">
                <a:latin typeface="Times New Roman" pitchFamily="18" charset="0"/>
                <a:cs typeface="Times New Roman" pitchFamily="18" charset="0"/>
              </a:rPr>
            </a:br>
            <a:r>
              <a:rPr lang="en-US" sz="2800" b="1" dirty="0" smtClean="0">
                <a:latin typeface="Times New Roman" pitchFamily="18" charset="0"/>
                <a:cs typeface="Times New Roman" pitchFamily="18" charset="0"/>
              </a:rPr>
              <a:t>Project </a:t>
            </a:r>
            <a:r>
              <a:rPr lang="en-US" sz="2800" b="1" dirty="0" smtClean="0">
                <a:latin typeface="Times New Roman" pitchFamily="18" charset="0"/>
                <a:cs typeface="Times New Roman" pitchFamily="18" charset="0"/>
              </a:rPr>
              <a:t>Co-</a:t>
            </a:r>
            <a:r>
              <a:rPr lang="en-US" sz="2800" b="1" dirty="0" err="1" smtClean="0">
                <a:latin typeface="Times New Roman" pitchFamily="18" charset="0"/>
                <a:cs typeface="Times New Roman" pitchFamily="18" charset="0"/>
              </a:rPr>
              <a:t>ordinator</a:t>
            </a:r>
            <a:r>
              <a:rPr lang="en-US" sz="2800" b="1"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dirty="0" smtClean="0">
                <a:latin typeface="Times New Roman" pitchFamily="18" charset="0"/>
                <a:cs typeface="Times New Roman" pitchFamily="18" charset="0"/>
              </a:rPr>
              <a:t>Dr. </a:t>
            </a:r>
            <a:r>
              <a:rPr lang="en-US" sz="2800" dirty="0" err="1" smtClean="0">
                <a:latin typeface="Times New Roman" pitchFamily="18" charset="0"/>
                <a:cs typeface="Times New Roman" pitchFamily="18" charset="0"/>
              </a:rPr>
              <a:t>Ekta</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Sarda</a:t>
            </a:r>
            <a:r>
              <a:rPr lang="en-US" sz="2800" dirty="0" smtClean="0">
                <a:latin typeface="Times New Roman" pitchFamily="18" charset="0"/>
                <a:cs typeface="Times New Roman" pitchFamily="18" charset="0"/>
              </a:rPr>
              <a:t>.</a:t>
            </a:r>
            <a:endParaRPr sz="2800" dirty="0">
              <a:latin typeface="Times New Roman" pitchFamily="18" charset="0"/>
              <a:cs typeface="Times New Roman" pitchFamily="18" charset="0"/>
            </a:endParaRPr>
          </a:p>
        </p:txBody>
      </p:sp>
      <p:sp>
        <p:nvSpPr>
          <p:cNvPr id="102" name="Google Shape;102;p1"/>
          <p:cNvSpPr/>
          <p:nvPr/>
        </p:nvSpPr>
        <p:spPr>
          <a:xfrm>
            <a:off x="1618170" y="2120815"/>
            <a:ext cx="8689074" cy="2769949"/>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r>
              <a:rPr lang="en-US" sz="1800" b="1" i="0" u="sng" strike="noStrike" cap="none" dirty="0">
                <a:solidFill>
                  <a:schemeClr val="dk1"/>
                </a:solidFill>
                <a:latin typeface="Times New Roman" pitchFamily="18" charset="0"/>
                <a:ea typeface="Calibri"/>
                <a:cs typeface="Times New Roman" pitchFamily="18" charset="0"/>
                <a:sym typeface="Calibri"/>
              </a:rPr>
              <a:t>Group Members Names</a:t>
            </a:r>
            <a:r>
              <a:rPr lang="en-US" sz="1800" b="0" i="0" u="none" strike="noStrike" cap="none" dirty="0">
                <a:solidFill>
                  <a:schemeClr val="dk1"/>
                </a:solidFill>
                <a:latin typeface="Times New Roman" pitchFamily="18" charset="0"/>
                <a:ea typeface="Calibri"/>
                <a:cs typeface="Times New Roman" pitchFamily="18" charset="0"/>
                <a:sym typeface="Calibri"/>
              </a:rPr>
              <a:t>					</a:t>
            </a:r>
            <a:r>
              <a:rPr lang="en-US" sz="1800" b="1" i="0" u="sng" strike="noStrike" cap="none" dirty="0">
                <a:solidFill>
                  <a:schemeClr val="dk1"/>
                </a:solidFill>
                <a:latin typeface="Times New Roman" pitchFamily="18" charset="0"/>
                <a:ea typeface="Calibri"/>
                <a:cs typeface="Times New Roman" pitchFamily="18" charset="0"/>
                <a:sym typeface="Calibri"/>
              </a:rPr>
              <a:t>Roll Number</a:t>
            </a:r>
            <a:endParaRPr dirty="0">
              <a:latin typeface="Times New Roman" pitchFamily="18" charset="0"/>
              <a:cs typeface="Times New Roman" pitchFamily="18" charset="0"/>
            </a:endParaRPr>
          </a:p>
          <a:p>
            <a:pPr marL="342900" indent="-342900">
              <a:lnSpc>
                <a:spcPct val="150000"/>
              </a:lnSpc>
              <a:buAutoNum type="arabicPeriod"/>
            </a:pPr>
            <a:r>
              <a:rPr lang="en-US" sz="2000" dirty="0" err="1" smtClean="0">
                <a:solidFill>
                  <a:schemeClr val="dk1"/>
                </a:solidFill>
                <a:latin typeface="Times New Roman" pitchFamily="18" charset="0"/>
                <a:ea typeface="Calibri"/>
                <a:cs typeface="Times New Roman" pitchFamily="18" charset="0"/>
              </a:rPr>
              <a:t>Atharva</a:t>
            </a:r>
            <a:r>
              <a:rPr lang="en-US" sz="2000" dirty="0" smtClean="0">
                <a:solidFill>
                  <a:schemeClr val="dk1"/>
                </a:solidFill>
                <a:latin typeface="Times New Roman" pitchFamily="18" charset="0"/>
                <a:ea typeface="Calibri"/>
                <a:cs typeface="Times New Roman" pitchFamily="18" charset="0"/>
              </a:rPr>
              <a:t> </a:t>
            </a:r>
            <a:r>
              <a:rPr lang="en-US" sz="2000" dirty="0" err="1" smtClean="0">
                <a:solidFill>
                  <a:schemeClr val="dk1"/>
                </a:solidFill>
                <a:latin typeface="Times New Roman" pitchFamily="18" charset="0"/>
                <a:ea typeface="Calibri"/>
                <a:cs typeface="Times New Roman" pitchFamily="18" charset="0"/>
              </a:rPr>
              <a:t>Ghayal</a:t>
            </a:r>
            <a:r>
              <a:rPr lang="en-US" sz="1800" dirty="0">
                <a:solidFill>
                  <a:schemeClr val="dk1"/>
                </a:solidFill>
                <a:latin typeface="Times New Roman" pitchFamily="18" charset="0"/>
                <a:ea typeface="Calibri"/>
                <a:cs typeface="Times New Roman" pitchFamily="18" charset="0"/>
              </a:rPr>
              <a:t>                                                                             </a:t>
            </a:r>
            <a:r>
              <a:rPr lang="en-US" sz="1800" dirty="0" smtClean="0">
                <a:solidFill>
                  <a:schemeClr val="dk1"/>
                </a:solidFill>
                <a:latin typeface="Times New Roman" pitchFamily="18" charset="0"/>
                <a:ea typeface="Calibri"/>
                <a:cs typeface="Times New Roman" pitchFamily="18" charset="0"/>
              </a:rPr>
              <a:t>22AD1004</a:t>
            </a:r>
          </a:p>
          <a:p>
            <a:pPr marL="342900" indent="-342900">
              <a:lnSpc>
                <a:spcPct val="150000"/>
              </a:lnSpc>
              <a:buAutoNum type="arabicPeriod"/>
            </a:pPr>
            <a:endParaRPr lang="en-US" sz="1800" dirty="0">
              <a:solidFill>
                <a:schemeClr val="dk1"/>
              </a:solidFill>
              <a:latin typeface="Times New Roman" pitchFamily="18" charset="0"/>
              <a:ea typeface="Calibri"/>
              <a:cs typeface="Times New Roman" pitchFamily="18" charset="0"/>
            </a:endParaRPr>
          </a:p>
          <a:p>
            <a:pPr>
              <a:lnSpc>
                <a:spcPct val="150000"/>
              </a:lnSpc>
            </a:pPr>
            <a:r>
              <a:rPr lang="en-US" sz="1800" dirty="0">
                <a:solidFill>
                  <a:schemeClr val="dk1"/>
                </a:solidFill>
                <a:latin typeface="Times New Roman" pitchFamily="18" charset="0"/>
                <a:ea typeface="Calibri"/>
                <a:cs typeface="Times New Roman" pitchFamily="18" charset="0"/>
              </a:rPr>
              <a:t>2.   </a:t>
            </a:r>
            <a:r>
              <a:rPr lang="en-US" sz="2000" dirty="0" err="1" smtClean="0">
                <a:solidFill>
                  <a:schemeClr val="dk1"/>
                </a:solidFill>
                <a:latin typeface="Times New Roman" pitchFamily="18" charset="0"/>
                <a:ea typeface="Calibri"/>
                <a:cs typeface="Times New Roman" pitchFamily="18" charset="0"/>
              </a:rPr>
              <a:t>Arihant</a:t>
            </a:r>
            <a:r>
              <a:rPr lang="en-US" sz="2000" dirty="0" smtClean="0">
                <a:solidFill>
                  <a:schemeClr val="dk1"/>
                </a:solidFill>
                <a:latin typeface="Times New Roman" pitchFamily="18" charset="0"/>
                <a:ea typeface="Calibri"/>
                <a:cs typeface="Times New Roman" pitchFamily="18" charset="0"/>
              </a:rPr>
              <a:t> </a:t>
            </a:r>
            <a:r>
              <a:rPr lang="en-US" sz="2000" dirty="0" err="1" smtClean="0">
                <a:solidFill>
                  <a:schemeClr val="dk1"/>
                </a:solidFill>
                <a:latin typeface="Times New Roman" pitchFamily="18" charset="0"/>
                <a:ea typeface="Calibri"/>
                <a:cs typeface="Times New Roman" pitchFamily="18" charset="0"/>
              </a:rPr>
              <a:t>Kamble</a:t>
            </a:r>
            <a:r>
              <a:rPr lang="en-US" sz="1800" dirty="0">
                <a:solidFill>
                  <a:schemeClr val="dk1"/>
                </a:solidFill>
                <a:latin typeface="Times New Roman" pitchFamily="18" charset="0"/>
                <a:ea typeface="Calibri"/>
                <a:cs typeface="Times New Roman" pitchFamily="18" charset="0"/>
              </a:rPr>
              <a:t>                                                                              </a:t>
            </a:r>
            <a:r>
              <a:rPr lang="en-US" sz="1800" dirty="0" smtClean="0">
                <a:solidFill>
                  <a:schemeClr val="dk1"/>
                </a:solidFill>
                <a:latin typeface="Times New Roman" pitchFamily="18" charset="0"/>
                <a:ea typeface="Calibri"/>
                <a:cs typeface="Times New Roman" pitchFamily="18" charset="0"/>
              </a:rPr>
              <a:t> </a:t>
            </a:r>
            <a:r>
              <a:rPr lang="en-US" sz="1800" dirty="0">
                <a:solidFill>
                  <a:schemeClr val="dk1"/>
                </a:solidFill>
                <a:latin typeface="Times New Roman" pitchFamily="18" charset="0"/>
                <a:ea typeface="Calibri"/>
                <a:cs typeface="Times New Roman" pitchFamily="18" charset="0"/>
              </a:rPr>
              <a:t> </a:t>
            </a:r>
            <a:r>
              <a:rPr lang="en-US" sz="1800" dirty="0" smtClean="0">
                <a:solidFill>
                  <a:schemeClr val="dk1"/>
                </a:solidFill>
                <a:latin typeface="Times New Roman" pitchFamily="18" charset="0"/>
                <a:ea typeface="Calibri"/>
                <a:cs typeface="Times New Roman" pitchFamily="18" charset="0"/>
              </a:rPr>
              <a:t>22AD1084</a:t>
            </a:r>
            <a:endParaRPr lang="en-US" sz="1800" dirty="0">
              <a:solidFill>
                <a:schemeClr val="dk1"/>
              </a:solidFill>
              <a:latin typeface="Times New Roman" pitchFamily="18" charset="0"/>
              <a:ea typeface="Calibri"/>
              <a:cs typeface="Times New Roman" pitchFamily="18" charset="0"/>
            </a:endParaRPr>
          </a:p>
          <a:p>
            <a:pPr>
              <a:lnSpc>
                <a:spcPct val="150000"/>
              </a:lnSpc>
            </a:pPr>
            <a:r>
              <a:rPr lang="en-US" sz="1800" dirty="0">
                <a:solidFill>
                  <a:schemeClr val="dk1"/>
                </a:solidFill>
                <a:latin typeface="Times New Roman" pitchFamily="18" charset="0"/>
                <a:ea typeface="Calibri"/>
                <a:cs typeface="Times New Roman" pitchFamily="18" charset="0"/>
              </a:rPr>
              <a:t>                                                                                                                                                                                        </a:t>
            </a:r>
          </a:p>
        </p:txBody>
      </p:sp>
      <p:pic>
        <p:nvPicPr>
          <p:cNvPr id="103" name="Google Shape;103;p1"/>
          <p:cNvPicPr preferRelativeResize="0"/>
          <p:nvPr/>
        </p:nvPicPr>
        <p:blipFill rotWithShape="1">
          <a:blip r:embed="rId3">
            <a:alphaModFix/>
          </a:blip>
          <a:srcRect/>
          <a:stretch/>
        </p:blipFill>
        <p:spPr>
          <a:xfrm>
            <a:off x="1727352" y="373180"/>
            <a:ext cx="1640921" cy="718640"/>
          </a:xfrm>
          <a:prstGeom prst="rect">
            <a:avLst/>
          </a:prstGeom>
          <a:noFill/>
          <a:ln>
            <a:noFill/>
          </a:ln>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Times New Roman" pitchFamily="18" charset="0"/>
                <a:cs typeface="Times New Roman" pitchFamily="18" charset="0"/>
              </a:rPr>
              <a:t>Literature Review and Research</a:t>
            </a:r>
            <a:endParaRPr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561275741"/>
              </p:ext>
            </p:extLst>
          </p:nvPr>
        </p:nvGraphicFramePr>
        <p:xfrm>
          <a:off x="545910" y="1716266"/>
          <a:ext cx="11163870" cy="4333496"/>
        </p:xfrm>
        <a:graphic>
          <a:graphicData uri="http://schemas.openxmlformats.org/drawingml/2006/table">
            <a:tbl>
              <a:tblPr firstRow="1" bandRow="1">
                <a:tableStyleId>{4195DDEC-F48B-479C-9640-0A467D43F3F5}</a:tableStyleId>
              </a:tblPr>
              <a:tblGrid>
                <a:gridCol w="2232774"/>
                <a:gridCol w="2232774"/>
                <a:gridCol w="2232774"/>
                <a:gridCol w="2232774"/>
                <a:gridCol w="2232774"/>
              </a:tblGrid>
              <a:tr h="764565">
                <a:tc>
                  <a:txBody>
                    <a:bodyPr/>
                    <a:lstStyle/>
                    <a:p>
                      <a:pPr algn="ctr"/>
                      <a:r>
                        <a:rPr lang="en-US" sz="2800" dirty="0" smtClean="0">
                          <a:latin typeface="+mj-lt"/>
                        </a:rPr>
                        <a:t>Sr.no</a:t>
                      </a:r>
                      <a:endParaRPr lang="en-US" sz="2800" dirty="0">
                        <a:latin typeface="+mj-lt"/>
                      </a:endParaRPr>
                    </a:p>
                  </a:txBody>
                  <a:tcPr/>
                </a:tc>
                <a:tc>
                  <a:txBody>
                    <a:bodyPr/>
                    <a:lstStyle/>
                    <a:p>
                      <a:pPr algn="ctr"/>
                      <a:r>
                        <a:rPr lang="en-US" sz="2800" dirty="0" smtClean="0">
                          <a:latin typeface="+mj-lt"/>
                        </a:rPr>
                        <a:t>Paper</a:t>
                      </a:r>
                      <a:r>
                        <a:rPr lang="en-US" sz="2800" baseline="0" dirty="0" smtClean="0">
                          <a:latin typeface="+mj-lt"/>
                        </a:rPr>
                        <a:t> Title</a:t>
                      </a:r>
                      <a:endParaRPr lang="en-US" sz="2800" dirty="0">
                        <a:latin typeface="+mj-lt"/>
                      </a:endParaRPr>
                    </a:p>
                  </a:txBody>
                  <a:tcPr/>
                </a:tc>
                <a:tc>
                  <a:txBody>
                    <a:bodyPr/>
                    <a:lstStyle/>
                    <a:p>
                      <a:pPr algn="ctr"/>
                      <a:r>
                        <a:rPr lang="en-US" sz="2400" dirty="0" smtClean="0">
                          <a:latin typeface="+mj-lt"/>
                        </a:rPr>
                        <a:t>Methodology</a:t>
                      </a:r>
                      <a:endParaRPr lang="en-US" sz="2400" dirty="0">
                        <a:latin typeface="+mj-lt"/>
                      </a:endParaRPr>
                    </a:p>
                  </a:txBody>
                  <a:tcPr/>
                </a:tc>
                <a:tc>
                  <a:txBody>
                    <a:bodyPr/>
                    <a:lstStyle/>
                    <a:p>
                      <a:pPr algn="ctr"/>
                      <a:r>
                        <a:rPr lang="en-US" sz="2400" dirty="0" smtClean="0">
                          <a:latin typeface="+mj-lt"/>
                        </a:rPr>
                        <a:t>Advantages</a:t>
                      </a:r>
                      <a:endParaRPr lang="en-US" sz="2400" dirty="0">
                        <a:latin typeface="+mj-lt"/>
                      </a:endParaRPr>
                    </a:p>
                  </a:txBody>
                  <a:tcPr/>
                </a:tc>
                <a:tc>
                  <a:txBody>
                    <a:bodyPr/>
                    <a:lstStyle/>
                    <a:p>
                      <a:pPr algn="ctr"/>
                      <a:r>
                        <a:rPr lang="en-US" sz="2400" dirty="0" smtClean="0">
                          <a:latin typeface="+mj-lt"/>
                        </a:rPr>
                        <a:t>Dis-Advantages</a:t>
                      </a:r>
                      <a:endParaRPr lang="en-US" sz="2400" dirty="0">
                        <a:latin typeface="+mj-lt"/>
                      </a:endParaRPr>
                    </a:p>
                  </a:txBody>
                  <a:tcPr/>
                </a:tc>
              </a:tr>
              <a:tr h="3510536">
                <a:tc>
                  <a:txBody>
                    <a:bodyPr/>
                    <a:lstStyle/>
                    <a:p>
                      <a:pPr algn="ctr"/>
                      <a:r>
                        <a:rPr lang="en-US" sz="2000" dirty="0" smtClean="0">
                          <a:latin typeface="+mj-lt"/>
                        </a:rPr>
                        <a:t>08.</a:t>
                      </a:r>
                      <a:endParaRPr lang="en-US" sz="2000" dirty="0">
                        <a:latin typeface="+mj-lt"/>
                      </a:endParaRPr>
                    </a:p>
                  </a:txBody>
                  <a:tcPr anchor="ctr"/>
                </a:tc>
                <a:tc>
                  <a:txBody>
                    <a:bodyPr/>
                    <a:lstStyle/>
                    <a:p>
                      <a:r>
                        <a:rPr lang="en-US" dirty="0" smtClean="0">
                          <a:latin typeface="+mj-lt"/>
                        </a:rPr>
                        <a:t>"Expense Tracker: A Smart Approach to Track Daily Expense".(May,16,2024)</a:t>
                      </a:r>
                    </a:p>
                    <a:p>
                      <a:r>
                        <a:rPr lang="en-US" sz="1400" dirty="0" smtClean="0">
                          <a:latin typeface="+mj-lt"/>
                        </a:rPr>
                        <a:t>By </a:t>
                      </a:r>
                      <a:r>
                        <a:rPr lang="en-US" sz="1400" b="0" i="0" u="none" strike="noStrike" cap="none" dirty="0" err="1" smtClean="0">
                          <a:solidFill>
                            <a:schemeClr val="dk1"/>
                          </a:solidFill>
                          <a:latin typeface="+mj-lt"/>
                          <a:ea typeface="Calibri"/>
                          <a:cs typeface="Calibri"/>
                          <a:sym typeface="Arial"/>
                        </a:rPr>
                        <a:t>Akash</a:t>
                      </a:r>
                      <a:r>
                        <a:rPr lang="en-US" sz="1400" b="0" i="0" u="none" strike="noStrike" cap="none" dirty="0" smtClean="0">
                          <a:solidFill>
                            <a:schemeClr val="dk1"/>
                          </a:solidFill>
                          <a:latin typeface="+mj-lt"/>
                          <a:ea typeface="Calibri"/>
                          <a:cs typeface="Calibri"/>
                          <a:sym typeface="Arial"/>
                        </a:rPr>
                        <a:t> </a:t>
                      </a:r>
                      <a:r>
                        <a:rPr lang="en-US" sz="1400" b="0" i="0" u="none" strike="noStrike" cap="none" dirty="0" err="1" smtClean="0">
                          <a:solidFill>
                            <a:schemeClr val="dk1"/>
                          </a:solidFill>
                          <a:latin typeface="+mj-lt"/>
                          <a:ea typeface="Calibri"/>
                          <a:cs typeface="Calibri"/>
                          <a:sym typeface="Arial"/>
                        </a:rPr>
                        <a:t>Sahani</a:t>
                      </a:r>
                      <a:r>
                        <a:rPr lang="en-US" sz="1400" b="0" i="0" u="none" strike="noStrike" cap="none" dirty="0" smtClean="0">
                          <a:solidFill>
                            <a:schemeClr val="dk1"/>
                          </a:solidFill>
                          <a:latin typeface="+mj-lt"/>
                          <a:ea typeface="Calibri"/>
                          <a:cs typeface="Calibri"/>
                          <a:sym typeface="Arial"/>
                        </a:rPr>
                        <a:t>, and </a:t>
                      </a:r>
                      <a:r>
                        <a:rPr lang="en-US" sz="1400" b="0" i="0" u="none" strike="noStrike" cap="none" dirty="0" err="1" smtClean="0">
                          <a:solidFill>
                            <a:schemeClr val="dk1"/>
                          </a:solidFill>
                          <a:latin typeface="+mj-lt"/>
                          <a:ea typeface="Calibri"/>
                          <a:cs typeface="Calibri"/>
                          <a:sym typeface="Arial"/>
                        </a:rPr>
                        <a:t>Himanshu</a:t>
                      </a:r>
                      <a:r>
                        <a:rPr lang="en-US" sz="1400" b="0" i="0" u="none" strike="noStrike" cap="none" dirty="0" smtClean="0">
                          <a:solidFill>
                            <a:schemeClr val="dk1"/>
                          </a:solidFill>
                          <a:latin typeface="+mj-lt"/>
                          <a:ea typeface="Calibri"/>
                          <a:cs typeface="Calibri"/>
                          <a:sym typeface="Arial"/>
                        </a:rPr>
                        <a:t> </a:t>
                      </a:r>
                      <a:r>
                        <a:rPr lang="en-US" sz="1400" b="0" i="0" u="none" strike="noStrike" cap="none" dirty="0" err="1" smtClean="0">
                          <a:solidFill>
                            <a:schemeClr val="dk1"/>
                          </a:solidFill>
                          <a:latin typeface="+mj-lt"/>
                          <a:ea typeface="Calibri"/>
                          <a:cs typeface="Calibri"/>
                          <a:sym typeface="Arial"/>
                        </a:rPr>
                        <a:t>Prajapati</a:t>
                      </a:r>
                      <a:r>
                        <a:rPr lang="en-US" sz="1400" b="0" i="0" u="none" strike="noStrike" cap="none" dirty="0" smtClean="0">
                          <a:solidFill>
                            <a:schemeClr val="dk1"/>
                          </a:solidFill>
                          <a:latin typeface="+mj-lt"/>
                          <a:ea typeface="Calibri"/>
                          <a:cs typeface="Calibri"/>
                          <a:sym typeface="Arial"/>
                        </a:rPr>
                        <a:t>.</a:t>
                      </a:r>
                      <a:endParaRPr lang="en-US" sz="1400" dirty="0">
                        <a:latin typeface="+mj-lt"/>
                      </a:endParaRPr>
                    </a:p>
                  </a:txBody>
                  <a:tcPr/>
                </a:tc>
                <a:tc>
                  <a:txBody>
                    <a:bodyPr/>
                    <a:lstStyle/>
                    <a:p>
                      <a:r>
                        <a:rPr lang="en-US" sz="1600" dirty="0" smtClean="0">
                          <a:latin typeface="+mj-lt"/>
                        </a:rPr>
                        <a:t>Design and implementation of an application that categorizes expenses, sets budgets, and provides financial insights to users. Uses reinforcement learning to optimize budget allocation dynamically.</a:t>
                      </a:r>
                      <a:endParaRPr lang="en-US" sz="1600" dirty="0">
                        <a:latin typeface="+mj-lt"/>
                      </a:endParaRPr>
                    </a:p>
                  </a:txBody>
                  <a:tcPr/>
                </a:tc>
                <a:tc>
                  <a:txBody>
                    <a:bodyPr/>
                    <a:lstStyle/>
                    <a:p>
                      <a:r>
                        <a:rPr lang="en-US" sz="1600" dirty="0" smtClean="0">
                          <a:latin typeface="+mj-lt"/>
                        </a:rPr>
                        <a:t>Offers budget-setting features to help users manage finances effectively.</a:t>
                      </a:r>
                      <a:r>
                        <a:rPr lang="en-US" sz="1600" b="0" i="0" u="none" strike="noStrike" cap="none" dirty="0" smtClean="0">
                          <a:solidFill>
                            <a:schemeClr val="dk1"/>
                          </a:solidFill>
                          <a:latin typeface="+mj-lt"/>
                          <a:ea typeface="Calibri"/>
                          <a:cs typeface="Calibri"/>
                          <a:sym typeface="Arial"/>
                        </a:rPr>
                        <a:t> Provides insights into spending patterns, promoting informed financial decisions.</a:t>
                      </a:r>
                      <a:endParaRPr lang="en-US" sz="1600" dirty="0" smtClean="0">
                        <a:latin typeface="+mj-lt"/>
                      </a:endParaRPr>
                    </a:p>
                  </a:txBody>
                  <a:tcPr/>
                </a:tc>
                <a:tc>
                  <a:txBody>
                    <a:bodyPr/>
                    <a:lstStyle/>
                    <a:p>
                      <a:r>
                        <a:rPr lang="en-US" sz="1600" dirty="0" smtClean="0">
                          <a:latin typeface="+mj-lt"/>
                        </a:rPr>
                        <a:t>May require manual entry of expenses, which can be time-</a:t>
                      </a:r>
                      <a:r>
                        <a:rPr lang="en-US" sz="1600" dirty="0" err="1" smtClean="0">
                          <a:latin typeface="+mj-lt"/>
                        </a:rPr>
                        <a:t>consuming.Potential</a:t>
                      </a:r>
                      <a:r>
                        <a:rPr lang="en-US" sz="1600" dirty="0" smtClean="0">
                          <a:latin typeface="+mj-lt"/>
                        </a:rPr>
                        <a:t> privacy concerns regarding financial data storage.</a:t>
                      </a:r>
                      <a:endParaRPr lang="en-US" sz="1600" dirty="0">
                        <a:latin typeface="+mj-lt"/>
                      </a:endParaRPr>
                    </a:p>
                  </a:txBody>
                  <a:tcPr/>
                </a:tc>
              </a:tr>
            </a:tbl>
          </a:graphicData>
        </a:graphic>
      </p:graphicFrame>
    </p:spTree>
    <p:extLst>
      <p:ext uri="{BB962C8B-B14F-4D97-AF65-F5344CB8AC3E}">
        <p14:creationId xmlns:p14="http://schemas.microsoft.com/office/powerpoint/2010/main" val="36494303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Times New Roman" pitchFamily="18" charset="0"/>
                <a:cs typeface="Times New Roman" pitchFamily="18" charset="0"/>
              </a:rPr>
              <a:t>Literature Review and Research</a:t>
            </a:r>
            <a:endParaRPr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479134311"/>
              </p:ext>
            </p:extLst>
          </p:nvPr>
        </p:nvGraphicFramePr>
        <p:xfrm>
          <a:off x="545910" y="1716266"/>
          <a:ext cx="11163870" cy="4333496"/>
        </p:xfrm>
        <a:graphic>
          <a:graphicData uri="http://schemas.openxmlformats.org/drawingml/2006/table">
            <a:tbl>
              <a:tblPr firstRow="1" bandRow="1">
                <a:tableStyleId>{4195DDEC-F48B-479C-9640-0A467D43F3F5}</a:tableStyleId>
              </a:tblPr>
              <a:tblGrid>
                <a:gridCol w="2232774"/>
                <a:gridCol w="2232774"/>
                <a:gridCol w="2232774"/>
                <a:gridCol w="2232774"/>
                <a:gridCol w="2232774"/>
              </a:tblGrid>
              <a:tr h="764565">
                <a:tc>
                  <a:txBody>
                    <a:bodyPr/>
                    <a:lstStyle/>
                    <a:p>
                      <a:pPr algn="ctr"/>
                      <a:r>
                        <a:rPr lang="en-US" sz="2800" dirty="0" smtClean="0">
                          <a:latin typeface="+mj-lt"/>
                        </a:rPr>
                        <a:t>Sr.no</a:t>
                      </a:r>
                      <a:endParaRPr lang="en-US" sz="2800" dirty="0">
                        <a:latin typeface="+mj-lt"/>
                      </a:endParaRPr>
                    </a:p>
                  </a:txBody>
                  <a:tcPr/>
                </a:tc>
                <a:tc>
                  <a:txBody>
                    <a:bodyPr/>
                    <a:lstStyle/>
                    <a:p>
                      <a:pPr algn="ctr"/>
                      <a:r>
                        <a:rPr lang="en-US" sz="2800" dirty="0" smtClean="0">
                          <a:latin typeface="+mj-lt"/>
                        </a:rPr>
                        <a:t>Paper</a:t>
                      </a:r>
                      <a:r>
                        <a:rPr lang="en-US" sz="2800" baseline="0" dirty="0" smtClean="0">
                          <a:latin typeface="+mj-lt"/>
                        </a:rPr>
                        <a:t> Title</a:t>
                      </a:r>
                      <a:endParaRPr lang="en-US" sz="2800" dirty="0">
                        <a:latin typeface="+mj-lt"/>
                      </a:endParaRPr>
                    </a:p>
                  </a:txBody>
                  <a:tcPr/>
                </a:tc>
                <a:tc>
                  <a:txBody>
                    <a:bodyPr/>
                    <a:lstStyle/>
                    <a:p>
                      <a:pPr algn="ctr"/>
                      <a:r>
                        <a:rPr lang="en-US" sz="2400" dirty="0" smtClean="0">
                          <a:latin typeface="+mj-lt"/>
                        </a:rPr>
                        <a:t>Methodology</a:t>
                      </a:r>
                      <a:endParaRPr lang="en-US" sz="2400" dirty="0">
                        <a:latin typeface="+mj-lt"/>
                      </a:endParaRPr>
                    </a:p>
                  </a:txBody>
                  <a:tcPr/>
                </a:tc>
                <a:tc>
                  <a:txBody>
                    <a:bodyPr/>
                    <a:lstStyle/>
                    <a:p>
                      <a:pPr algn="ctr"/>
                      <a:r>
                        <a:rPr lang="en-US" sz="2400" dirty="0" smtClean="0">
                          <a:latin typeface="+mj-lt"/>
                        </a:rPr>
                        <a:t>Advantages</a:t>
                      </a:r>
                      <a:endParaRPr lang="en-US" sz="2400" dirty="0">
                        <a:latin typeface="+mj-lt"/>
                      </a:endParaRPr>
                    </a:p>
                  </a:txBody>
                  <a:tcPr/>
                </a:tc>
                <a:tc>
                  <a:txBody>
                    <a:bodyPr/>
                    <a:lstStyle/>
                    <a:p>
                      <a:pPr algn="ctr"/>
                      <a:r>
                        <a:rPr lang="en-US" sz="2400" dirty="0" smtClean="0">
                          <a:latin typeface="+mj-lt"/>
                        </a:rPr>
                        <a:t>Dis-Advantages</a:t>
                      </a:r>
                      <a:endParaRPr lang="en-US" sz="2400" dirty="0">
                        <a:latin typeface="+mj-lt"/>
                      </a:endParaRPr>
                    </a:p>
                  </a:txBody>
                  <a:tcPr/>
                </a:tc>
              </a:tr>
              <a:tr h="3510536">
                <a:tc>
                  <a:txBody>
                    <a:bodyPr/>
                    <a:lstStyle/>
                    <a:p>
                      <a:pPr algn="ctr"/>
                      <a:r>
                        <a:rPr lang="en-US" sz="2000" dirty="0" smtClean="0">
                          <a:latin typeface="+mj-lt"/>
                        </a:rPr>
                        <a:t>09.</a:t>
                      </a:r>
                      <a:endParaRPr lang="en-US" sz="2000" dirty="0">
                        <a:latin typeface="+mj-lt"/>
                      </a:endParaRPr>
                    </a:p>
                  </a:txBody>
                  <a:tcPr anchor="ctr"/>
                </a:tc>
                <a:tc>
                  <a:txBody>
                    <a:bodyPr/>
                    <a:lstStyle/>
                    <a:p>
                      <a:r>
                        <a:rPr lang="en-US" dirty="0" smtClean="0">
                          <a:latin typeface="+mj-lt"/>
                        </a:rPr>
                        <a:t>"Expense Tracker Application“ By Jay </a:t>
                      </a:r>
                      <a:r>
                        <a:rPr lang="en-US" dirty="0" err="1" smtClean="0">
                          <a:latin typeface="+mj-lt"/>
                        </a:rPr>
                        <a:t>Pande</a:t>
                      </a:r>
                      <a:r>
                        <a:rPr lang="en-US" dirty="0" smtClean="0">
                          <a:latin typeface="+mj-lt"/>
                        </a:rPr>
                        <a:t> and </a:t>
                      </a:r>
                      <a:r>
                        <a:rPr lang="en-US" dirty="0" err="1" smtClean="0">
                          <a:latin typeface="+mj-lt"/>
                        </a:rPr>
                        <a:t>Rakesh</a:t>
                      </a:r>
                      <a:r>
                        <a:rPr lang="en-US" dirty="0" smtClean="0">
                          <a:latin typeface="+mj-lt"/>
                        </a:rPr>
                        <a:t> </a:t>
                      </a:r>
                      <a:r>
                        <a:rPr lang="en-US" dirty="0" err="1" smtClean="0">
                          <a:latin typeface="+mj-lt"/>
                        </a:rPr>
                        <a:t>Jain.Machine</a:t>
                      </a:r>
                      <a:r>
                        <a:rPr lang="en-US" dirty="0" smtClean="0">
                          <a:latin typeface="+mj-lt"/>
                        </a:rPr>
                        <a:t> Learning in Budget Review, 30(4), 208-220.</a:t>
                      </a:r>
                    </a:p>
                    <a:p>
                      <a:endParaRPr lang="en-US" sz="1400" dirty="0" smtClean="0">
                        <a:latin typeface="+mj-lt"/>
                      </a:endParaRPr>
                    </a:p>
                    <a:p>
                      <a:r>
                        <a:rPr lang="en-US" sz="1400" dirty="0" smtClean="0">
                          <a:latin typeface="+mj-lt"/>
                        </a:rPr>
                        <a:t>(May - </a:t>
                      </a:r>
                      <a:r>
                        <a:rPr lang="en-US" sz="1400" baseline="0" dirty="0" smtClean="0">
                          <a:latin typeface="+mj-lt"/>
                        </a:rPr>
                        <a:t> 02- 2023)</a:t>
                      </a:r>
                    </a:p>
                    <a:p>
                      <a:endParaRPr lang="en-US" sz="1400" dirty="0">
                        <a:latin typeface="+mj-lt"/>
                      </a:endParaRPr>
                    </a:p>
                  </a:txBody>
                  <a:tcPr/>
                </a:tc>
                <a:tc>
                  <a:txBody>
                    <a:bodyPr/>
                    <a:lstStyle/>
                    <a:p>
                      <a:r>
                        <a:rPr lang="en-US" sz="1600" dirty="0" smtClean="0">
                          <a:latin typeface="+mj-lt"/>
                        </a:rPr>
                        <a:t>Development of a mobile application to track daily expenses, analyze spending patterns, and assist in budgeting.</a:t>
                      </a:r>
                      <a:endParaRPr lang="en-US" sz="1600" dirty="0">
                        <a:latin typeface="+mj-lt"/>
                      </a:endParaRPr>
                    </a:p>
                  </a:txBody>
                  <a:tcPr/>
                </a:tc>
                <a:tc>
                  <a:txBody>
                    <a:bodyPr/>
                    <a:lstStyle/>
                    <a:p>
                      <a:r>
                        <a:rPr lang="en-US" sz="1600" dirty="0" smtClean="0">
                          <a:latin typeface="+mj-lt"/>
                        </a:rPr>
                        <a:t>Enhances financial literacy by providing clear spending </a:t>
                      </a:r>
                      <a:r>
                        <a:rPr lang="en-US" sz="1600" dirty="0" err="1" smtClean="0">
                          <a:latin typeface="+mj-lt"/>
                        </a:rPr>
                        <a:t>overviews.Assists</a:t>
                      </a:r>
                      <a:r>
                        <a:rPr lang="en-US" sz="1600" dirty="0" smtClean="0">
                          <a:latin typeface="+mj-lt"/>
                        </a:rPr>
                        <a:t> users in achieving financial goals through effective </a:t>
                      </a:r>
                      <a:r>
                        <a:rPr lang="en-US" sz="1600" dirty="0" err="1" smtClean="0">
                          <a:latin typeface="+mj-lt"/>
                        </a:rPr>
                        <a:t>budgeting.It</a:t>
                      </a:r>
                      <a:r>
                        <a:rPr lang="en-US" sz="1600" dirty="0" smtClean="0">
                          <a:latin typeface="+mj-lt"/>
                        </a:rPr>
                        <a:t> forecasts future expenses based on historical data.</a:t>
                      </a:r>
                    </a:p>
                  </a:txBody>
                  <a:tcPr/>
                </a:tc>
                <a:tc>
                  <a:txBody>
                    <a:bodyPr/>
                    <a:lstStyle/>
                    <a:p>
                      <a:r>
                        <a:rPr lang="en-US" sz="1600" dirty="0" smtClean="0">
                          <a:latin typeface="+mj-lt"/>
                        </a:rPr>
                        <a:t>May not integrate with all financial institutions for automatic </a:t>
                      </a:r>
                      <a:r>
                        <a:rPr lang="en-US" sz="1600" dirty="0" err="1" smtClean="0">
                          <a:latin typeface="+mj-lt"/>
                        </a:rPr>
                        <a:t>tracking.User</a:t>
                      </a:r>
                      <a:r>
                        <a:rPr lang="en-US" sz="1600" dirty="0" smtClean="0">
                          <a:latin typeface="+mj-lt"/>
                        </a:rPr>
                        <a:t> adoption may be hindered by the need for regular manual input.</a:t>
                      </a:r>
                      <a:endParaRPr lang="en-US" sz="1600" dirty="0">
                        <a:latin typeface="+mj-lt"/>
                      </a:endParaRPr>
                    </a:p>
                  </a:txBody>
                  <a:tcPr/>
                </a:tc>
              </a:tr>
            </a:tbl>
          </a:graphicData>
        </a:graphic>
      </p:graphicFrame>
    </p:spTree>
    <p:extLst>
      <p:ext uri="{BB962C8B-B14F-4D97-AF65-F5344CB8AC3E}">
        <p14:creationId xmlns:p14="http://schemas.microsoft.com/office/powerpoint/2010/main" val="3937513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Times New Roman" pitchFamily="18" charset="0"/>
                <a:cs typeface="Times New Roman" pitchFamily="18" charset="0"/>
              </a:rPr>
              <a:t>Literature Review and Research</a:t>
            </a:r>
            <a:endParaRPr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965123542"/>
              </p:ext>
            </p:extLst>
          </p:nvPr>
        </p:nvGraphicFramePr>
        <p:xfrm>
          <a:off x="545910" y="1716266"/>
          <a:ext cx="11163870" cy="4333496"/>
        </p:xfrm>
        <a:graphic>
          <a:graphicData uri="http://schemas.openxmlformats.org/drawingml/2006/table">
            <a:tbl>
              <a:tblPr firstRow="1" bandRow="1">
                <a:tableStyleId>{4195DDEC-F48B-479C-9640-0A467D43F3F5}</a:tableStyleId>
              </a:tblPr>
              <a:tblGrid>
                <a:gridCol w="2232774"/>
                <a:gridCol w="2232774"/>
                <a:gridCol w="2232774"/>
                <a:gridCol w="2232774"/>
                <a:gridCol w="2232774"/>
              </a:tblGrid>
              <a:tr h="764565">
                <a:tc>
                  <a:txBody>
                    <a:bodyPr/>
                    <a:lstStyle/>
                    <a:p>
                      <a:pPr algn="ctr"/>
                      <a:r>
                        <a:rPr lang="en-US" sz="2800" dirty="0" smtClean="0">
                          <a:latin typeface="+mj-lt"/>
                        </a:rPr>
                        <a:t>Sr.no</a:t>
                      </a:r>
                      <a:endParaRPr lang="en-US" sz="2800" dirty="0">
                        <a:latin typeface="+mj-lt"/>
                      </a:endParaRPr>
                    </a:p>
                  </a:txBody>
                  <a:tcPr/>
                </a:tc>
                <a:tc>
                  <a:txBody>
                    <a:bodyPr/>
                    <a:lstStyle/>
                    <a:p>
                      <a:pPr algn="ctr"/>
                      <a:r>
                        <a:rPr lang="en-US" sz="2800" dirty="0" smtClean="0">
                          <a:latin typeface="+mj-lt"/>
                        </a:rPr>
                        <a:t>Paper</a:t>
                      </a:r>
                      <a:r>
                        <a:rPr lang="en-US" sz="2800" baseline="0" dirty="0" smtClean="0">
                          <a:latin typeface="+mj-lt"/>
                        </a:rPr>
                        <a:t> Title</a:t>
                      </a:r>
                      <a:endParaRPr lang="en-US" sz="2800" dirty="0">
                        <a:latin typeface="+mj-lt"/>
                      </a:endParaRPr>
                    </a:p>
                  </a:txBody>
                  <a:tcPr/>
                </a:tc>
                <a:tc>
                  <a:txBody>
                    <a:bodyPr/>
                    <a:lstStyle/>
                    <a:p>
                      <a:pPr algn="ctr"/>
                      <a:r>
                        <a:rPr lang="en-US" sz="2400" dirty="0" smtClean="0">
                          <a:latin typeface="+mj-lt"/>
                        </a:rPr>
                        <a:t>Methodology</a:t>
                      </a:r>
                      <a:endParaRPr lang="en-US" sz="2400" dirty="0">
                        <a:latin typeface="+mj-lt"/>
                      </a:endParaRPr>
                    </a:p>
                  </a:txBody>
                  <a:tcPr/>
                </a:tc>
                <a:tc>
                  <a:txBody>
                    <a:bodyPr/>
                    <a:lstStyle/>
                    <a:p>
                      <a:pPr algn="ctr"/>
                      <a:r>
                        <a:rPr lang="en-US" sz="2400" dirty="0" smtClean="0">
                          <a:latin typeface="+mj-lt"/>
                        </a:rPr>
                        <a:t>Advantages</a:t>
                      </a:r>
                      <a:endParaRPr lang="en-US" sz="2400" dirty="0">
                        <a:latin typeface="+mj-lt"/>
                      </a:endParaRPr>
                    </a:p>
                  </a:txBody>
                  <a:tcPr/>
                </a:tc>
                <a:tc>
                  <a:txBody>
                    <a:bodyPr/>
                    <a:lstStyle/>
                    <a:p>
                      <a:pPr algn="ctr"/>
                      <a:r>
                        <a:rPr lang="en-US" sz="2400" dirty="0" smtClean="0">
                          <a:latin typeface="+mj-lt"/>
                        </a:rPr>
                        <a:t>Dis-Advantages</a:t>
                      </a:r>
                      <a:endParaRPr lang="en-US" sz="2400" dirty="0">
                        <a:latin typeface="+mj-lt"/>
                      </a:endParaRPr>
                    </a:p>
                  </a:txBody>
                  <a:tcPr/>
                </a:tc>
              </a:tr>
              <a:tr h="3510536">
                <a:tc>
                  <a:txBody>
                    <a:bodyPr/>
                    <a:lstStyle/>
                    <a:p>
                      <a:pPr algn="ctr"/>
                      <a:r>
                        <a:rPr lang="en-US" sz="2000" dirty="0" smtClean="0">
                          <a:latin typeface="+mj-lt"/>
                        </a:rPr>
                        <a:t>10.</a:t>
                      </a:r>
                      <a:endParaRPr lang="en-US" sz="2000" dirty="0">
                        <a:latin typeface="+mj-lt"/>
                      </a:endParaRPr>
                    </a:p>
                  </a:txBody>
                  <a:tcPr anchor="ctr"/>
                </a:tc>
                <a:tc>
                  <a:txBody>
                    <a:bodyPr/>
                    <a:lstStyle/>
                    <a:p>
                      <a:r>
                        <a:rPr lang="en-US" dirty="0" smtClean="0">
                          <a:latin typeface="+mj-lt"/>
                        </a:rPr>
                        <a:t>"Smart Expense Tracking System Using Machine Learning" Machine Learning in Budget Management Systems. Financial Computing Review, 90(3), 143-1304.</a:t>
                      </a:r>
                    </a:p>
                    <a:p>
                      <a:endParaRPr lang="en-US" sz="1400" dirty="0" smtClean="0">
                        <a:latin typeface="+mj-lt"/>
                      </a:endParaRPr>
                    </a:p>
                    <a:p>
                      <a:r>
                        <a:rPr lang="en-US" sz="1400" dirty="0" smtClean="0">
                          <a:latin typeface="+mj-lt"/>
                        </a:rPr>
                        <a:t>(June</a:t>
                      </a:r>
                      <a:r>
                        <a:rPr lang="en-US" sz="1400" baseline="0" dirty="0" smtClean="0">
                          <a:latin typeface="+mj-lt"/>
                        </a:rPr>
                        <a:t> – 24- 2021)</a:t>
                      </a:r>
                      <a:endParaRPr lang="en-US" sz="1400" dirty="0">
                        <a:latin typeface="+mj-lt"/>
                      </a:endParaRPr>
                    </a:p>
                  </a:txBody>
                  <a:tcPr/>
                </a:tc>
                <a:tc>
                  <a:txBody>
                    <a:bodyPr/>
                    <a:lstStyle/>
                    <a:p>
                      <a:r>
                        <a:rPr lang="en-US" sz="1600" dirty="0" smtClean="0">
                          <a:latin typeface="+mj-lt"/>
                        </a:rPr>
                        <a:t>Utilization of machine learning algorithms to predict future expenses based on historical data and provide data visualization tools for users.</a:t>
                      </a:r>
                      <a:endParaRPr lang="en-US" sz="1600" dirty="0">
                        <a:latin typeface="+mj-lt"/>
                      </a:endParaRPr>
                    </a:p>
                  </a:txBody>
                  <a:tcPr/>
                </a:tc>
                <a:tc>
                  <a:txBody>
                    <a:bodyPr/>
                    <a:lstStyle/>
                    <a:p>
                      <a:r>
                        <a:rPr lang="en-US" sz="1600" dirty="0" smtClean="0">
                          <a:latin typeface="+mj-lt"/>
                        </a:rPr>
                        <a:t>Adaptable to real-time financial changes. Predicts future expenses, aiding in proactive financial </a:t>
                      </a:r>
                      <a:r>
                        <a:rPr lang="en-US" sz="1600" dirty="0" err="1" smtClean="0">
                          <a:latin typeface="+mj-lt"/>
                        </a:rPr>
                        <a:t>planning.Data</a:t>
                      </a:r>
                      <a:r>
                        <a:rPr lang="en-US" sz="1600" dirty="0" smtClean="0">
                          <a:latin typeface="+mj-lt"/>
                        </a:rPr>
                        <a:t> visualization enhances user understanding of spending patterns.</a:t>
                      </a:r>
                    </a:p>
                  </a:txBody>
                  <a:tcPr/>
                </a:tc>
                <a:tc>
                  <a:txBody>
                    <a:bodyPr/>
                    <a:lstStyle/>
                    <a:p>
                      <a:r>
                        <a:rPr lang="en-US" sz="1600" dirty="0" smtClean="0">
                          <a:latin typeface="+mj-lt"/>
                        </a:rPr>
                        <a:t>Accuracy depends on the quality and quantity of historical </a:t>
                      </a:r>
                      <a:r>
                        <a:rPr lang="en-US" sz="1600" dirty="0" err="1" smtClean="0">
                          <a:latin typeface="+mj-lt"/>
                        </a:rPr>
                        <a:t>data.Users</a:t>
                      </a:r>
                      <a:r>
                        <a:rPr lang="en-US" sz="1600" dirty="0" smtClean="0">
                          <a:latin typeface="+mj-lt"/>
                        </a:rPr>
                        <a:t> may have privacy concerns regarding data usage.</a:t>
                      </a:r>
                      <a:endParaRPr lang="en-US" sz="1600" dirty="0">
                        <a:latin typeface="+mj-lt"/>
                      </a:endParaRPr>
                    </a:p>
                  </a:txBody>
                  <a:tcPr/>
                </a:tc>
              </a:tr>
            </a:tbl>
          </a:graphicData>
        </a:graphic>
      </p:graphicFrame>
    </p:spTree>
    <p:extLst>
      <p:ext uri="{BB962C8B-B14F-4D97-AF65-F5344CB8AC3E}">
        <p14:creationId xmlns:p14="http://schemas.microsoft.com/office/powerpoint/2010/main" val="403494599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Motivations and Objectives</a:t>
            </a: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192815" y="1736552"/>
            <a:ext cx="10058400" cy="4023360"/>
          </a:xfrm>
        </p:spPr>
        <p:txBody>
          <a:bodyPr>
            <a:normAutofit fontScale="92500" lnSpcReduction="10000"/>
          </a:bodyPr>
          <a:lstStyle/>
          <a:p>
            <a:pPr algn="just"/>
            <a:r>
              <a:rPr lang="en-US" dirty="0" smtClean="0">
                <a:latin typeface="Times New Roman" pitchFamily="18" charset="0"/>
                <a:cs typeface="Times New Roman" pitchFamily="18" charset="0"/>
              </a:rPr>
              <a:t>Motives :</a:t>
            </a:r>
          </a:p>
          <a:p>
            <a:pPr algn="just"/>
            <a:r>
              <a:rPr lang="en-US" dirty="0">
                <a:latin typeface="+mj-lt"/>
              </a:rPr>
              <a:t>The primary motive behind </a:t>
            </a:r>
            <a:r>
              <a:rPr lang="en-US" b="1" dirty="0" err="1">
                <a:latin typeface="+mj-lt"/>
              </a:rPr>
              <a:t>BudgetBot</a:t>
            </a:r>
            <a:r>
              <a:rPr lang="en-US" b="1" dirty="0">
                <a:latin typeface="+mj-lt"/>
              </a:rPr>
              <a:t> and Investment Analysis using ML Algorithms</a:t>
            </a:r>
            <a:r>
              <a:rPr lang="en-US" dirty="0">
                <a:latin typeface="+mj-lt"/>
              </a:rPr>
              <a:t> is to empower individuals with </a:t>
            </a:r>
            <a:r>
              <a:rPr lang="en-US" b="1" dirty="0">
                <a:latin typeface="+mj-lt"/>
              </a:rPr>
              <a:t>intelligent financial management</a:t>
            </a:r>
            <a:r>
              <a:rPr lang="en-US" dirty="0">
                <a:latin typeface="+mj-lt"/>
              </a:rPr>
              <a:t> by leveraging machine learning. Many people struggle with tracking expenses, budgeting effectively, and making informed investment decisions. This project aims to </a:t>
            </a:r>
            <a:r>
              <a:rPr lang="en-US" b="1" dirty="0">
                <a:latin typeface="+mj-lt"/>
              </a:rPr>
              <a:t>automate expense tracking, predict future spending patterns, and provide data-driven investment advice</a:t>
            </a:r>
            <a:r>
              <a:rPr lang="en-US" dirty="0">
                <a:latin typeface="+mj-lt"/>
              </a:rPr>
              <a:t>, ensuring better financial discipline and smarter wealth management</a:t>
            </a:r>
            <a:r>
              <a:rPr lang="en-US" dirty="0" smtClean="0">
                <a:latin typeface="+mj-lt"/>
              </a:rPr>
              <a:t>.</a:t>
            </a:r>
          </a:p>
          <a:p>
            <a:pPr algn="just"/>
            <a:r>
              <a:rPr lang="en-US" dirty="0" smtClean="0">
                <a:latin typeface="+mj-lt"/>
                <a:cs typeface="Times New Roman" pitchFamily="18" charset="0"/>
              </a:rPr>
              <a:t>Objectives :</a:t>
            </a:r>
          </a:p>
          <a:p>
            <a:pPr algn="just"/>
            <a:r>
              <a:rPr lang="en-US" dirty="0">
                <a:latin typeface="+mj-lt"/>
              </a:rPr>
              <a:t>The project focuses on </a:t>
            </a:r>
            <a:r>
              <a:rPr lang="en-US" b="1" dirty="0">
                <a:latin typeface="+mj-lt"/>
              </a:rPr>
              <a:t>developing an AI-powered </a:t>
            </a:r>
            <a:r>
              <a:rPr lang="en-US" b="1" dirty="0" err="1">
                <a:latin typeface="+mj-lt"/>
              </a:rPr>
              <a:t>BudgetBot</a:t>
            </a:r>
            <a:r>
              <a:rPr lang="en-US" dirty="0">
                <a:latin typeface="+mj-lt"/>
              </a:rPr>
              <a:t> that can analyze users' income, expenses, and spending habits to generate </a:t>
            </a:r>
            <a:r>
              <a:rPr lang="en-US" b="1" dirty="0">
                <a:latin typeface="+mj-lt"/>
              </a:rPr>
              <a:t>personalized budget plans</a:t>
            </a:r>
            <a:r>
              <a:rPr lang="en-US" dirty="0">
                <a:latin typeface="+mj-lt"/>
              </a:rPr>
              <a:t>. Using </a:t>
            </a:r>
            <a:r>
              <a:rPr lang="en-US" b="1" dirty="0">
                <a:latin typeface="+mj-lt"/>
              </a:rPr>
              <a:t>machine learning algorithms</a:t>
            </a:r>
            <a:r>
              <a:rPr lang="en-US" dirty="0">
                <a:latin typeface="+mj-lt"/>
              </a:rPr>
              <a:t>, it predicts future expenditures and suggests </a:t>
            </a:r>
            <a:r>
              <a:rPr lang="en-US" b="1" dirty="0">
                <a:latin typeface="+mj-lt"/>
              </a:rPr>
              <a:t>optimal investment strategies</a:t>
            </a:r>
            <a:r>
              <a:rPr lang="en-US" dirty="0">
                <a:latin typeface="+mj-lt"/>
              </a:rPr>
              <a:t> based on risk appetite and financial goals. Additionally, the system will integrate </a:t>
            </a:r>
            <a:r>
              <a:rPr lang="en-US" b="1" dirty="0">
                <a:latin typeface="+mj-lt"/>
              </a:rPr>
              <a:t>real-time financial data</a:t>
            </a:r>
            <a:r>
              <a:rPr lang="en-US" dirty="0">
                <a:latin typeface="+mj-lt"/>
              </a:rPr>
              <a:t>, enhance user engagement through visual insights, and provide </a:t>
            </a:r>
            <a:r>
              <a:rPr lang="en-US" b="1" dirty="0">
                <a:latin typeface="+mj-lt"/>
              </a:rPr>
              <a:t>automated recommendations</a:t>
            </a:r>
            <a:r>
              <a:rPr lang="en-US" dirty="0">
                <a:latin typeface="+mj-lt"/>
              </a:rPr>
              <a:t> to maximize savings and investment returns.</a:t>
            </a:r>
            <a:endParaRPr lang="en-US" dirty="0" smtClean="0">
              <a:latin typeface="+mj-lt"/>
              <a:cs typeface="Times New Roman" pitchFamily="18" charset="0"/>
            </a:endParaRPr>
          </a:p>
          <a:p>
            <a:pPr algn="just"/>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35344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15"/>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Times New Roman" pitchFamily="18" charset="0"/>
                <a:cs typeface="Times New Roman" pitchFamily="18" charset="0"/>
              </a:rPr>
              <a:t>Problem Statement</a:t>
            </a:r>
            <a:endParaRPr dirty="0">
              <a:latin typeface="Times New Roman" pitchFamily="18" charset="0"/>
              <a:cs typeface="Times New Roman" pitchFamily="18" charset="0"/>
            </a:endParaRPr>
          </a:p>
        </p:txBody>
      </p:sp>
      <p:sp>
        <p:nvSpPr>
          <p:cNvPr id="2" name="TextBox 1">
            <a:extLst>
              <a:ext uri="{FF2B5EF4-FFF2-40B4-BE49-F238E27FC236}">
                <a16:creationId xmlns="" xmlns:a16="http://schemas.microsoft.com/office/drawing/2014/main" id="{74D2669D-4C14-5369-2DAE-59D5BC98C014}"/>
              </a:ext>
            </a:extLst>
          </p:cNvPr>
          <p:cNvSpPr txBox="1"/>
          <p:nvPr/>
        </p:nvSpPr>
        <p:spPr>
          <a:xfrm>
            <a:off x="1146046" y="2366310"/>
            <a:ext cx="10387584"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latin typeface="+mj-lt"/>
              </a:rPr>
              <a:t>Many struggle with personal finance due to poor expense tracking, undisciplined spending, and uninformed investments. Traditional, manual methods are inefficient, leading to ineffective consumption and risky investment decisions. This project aims to develop an intelligent system using ML to automate budgeting, forecast finances, and provide personalized investment guidance.</a:t>
            </a:r>
            <a:endParaRPr lang="en-US" sz="1800" dirty="0">
              <a:latin typeface="+mj-lt"/>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Project Flow</a:t>
            </a: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165518" y="1750201"/>
            <a:ext cx="9097598" cy="4312261"/>
          </a:xfrm>
        </p:spPr>
        <p:txBody>
          <a:bodyPr>
            <a:normAutofit/>
          </a:bodyPr>
          <a:lstStyle/>
          <a:p>
            <a:pPr marL="114300" indent="0">
              <a:buNone/>
            </a:pPr>
            <a:endParaRPr lang="en-US" dirty="0" smtClean="0">
              <a:latin typeface="Times New Roman" pitchFamily="18" charset="0"/>
              <a:cs typeface="Times New Roman" pitchFamily="18" charset="0"/>
            </a:endParaRPr>
          </a:p>
          <a:p>
            <a:r>
              <a:rPr lang="en-US" b="1" dirty="0" smtClean="0">
                <a:latin typeface="Times New Roman" pitchFamily="18" charset="0"/>
                <a:cs typeface="Times New Roman" pitchFamily="18" charset="0"/>
              </a:rPr>
              <a:t>DIAGRAMS</a:t>
            </a:r>
          </a:p>
          <a:p>
            <a:r>
              <a:rPr lang="en-US" b="1" dirty="0" smtClean="0">
                <a:latin typeface="Times New Roman" pitchFamily="18" charset="0"/>
                <a:cs typeface="Times New Roman" pitchFamily="18" charset="0"/>
              </a:rPr>
              <a:t>FLOWCHART OF SELF PROJECT.</a:t>
            </a:r>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40042585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mj-lt"/>
                <a:cs typeface="Times New Roman" pitchFamily="18" charset="0"/>
              </a:rPr>
              <a:t>System Design</a:t>
            </a:r>
            <a:endParaRPr lang="en-US" b="1" dirty="0">
              <a:latin typeface="+mj-lt"/>
              <a:cs typeface="Times New Roman" pitchFamily="18" charset="0"/>
            </a:endParaRPr>
          </a:p>
        </p:txBody>
      </p:sp>
      <p:sp>
        <p:nvSpPr>
          <p:cNvPr id="3" name="Text Placeholder 2"/>
          <p:cNvSpPr>
            <a:spLocks noGrp="1"/>
          </p:cNvSpPr>
          <p:nvPr>
            <p:ph type="body" idx="1"/>
          </p:nvPr>
        </p:nvSpPr>
        <p:spPr>
          <a:xfrm>
            <a:off x="1206461" y="1722904"/>
            <a:ext cx="9097598" cy="4312261"/>
          </a:xfrm>
        </p:spPr>
        <p:txBody>
          <a:bodyPr anchor="ctr">
            <a:normAutofit/>
          </a:bodyPr>
          <a:lstStyle/>
          <a:p>
            <a:r>
              <a:rPr lang="en-US" dirty="0" smtClean="0">
                <a:latin typeface="+mj-lt"/>
                <a:cs typeface="Times New Roman" pitchFamily="18" charset="0"/>
              </a:rPr>
              <a:t>PROJECT SCREENSHOT</a:t>
            </a:r>
          </a:p>
          <a:p>
            <a:endParaRPr lang="en-US" dirty="0">
              <a:latin typeface="+mj-lt"/>
              <a:cs typeface="Times New Roman" pitchFamily="18" charset="0"/>
            </a:endParaRPr>
          </a:p>
        </p:txBody>
      </p:sp>
    </p:spTree>
    <p:extLst>
      <p:ext uri="{BB962C8B-B14F-4D97-AF65-F5344CB8AC3E}">
        <p14:creationId xmlns:p14="http://schemas.microsoft.com/office/powerpoint/2010/main" val="301141177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itchFamily="18" charset="0"/>
                <a:cs typeface="Times New Roman" pitchFamily="18" charset="0"/>
              </a:rPr>
              <a:t>Implementation</a:t>
            </a:r>
            <a:endParaRPr lang="en-US" b="1" dirty="0">
              <a:latin typeface="Times New Roman" pitchFamily="18" charset="0"/>
              <a:cs typeface="Times New Roman" pitchFamily="18" charset="0"/>
            </a:endParaRPr>
          </a:p>
        </p:txBody>
      </p:sp>
      <p:sp>
        <p:nvSpPr>
          <p:cNvPr id="3" name="Text Placeholder 2"/>
          <p:cNvSpPr>
            <a:spLocks noGrp="1"/>
          </p:cNvSpPr>
          <p:nvPr>
            <p:ph type="body" idx="1"/>
          </p:nvPr>
        </p:nvSpPr>
        <p:spPr>
          <a:xfrm>
            <a:off x="1206461" y="1746914"/>
            <a:ext cx="9097598" cy="2784144"/>
          </a:xfrm>
        </p:spPr>
        <p:txBody>
          <a:bodyPr anchor="ctr">
            <a:normAutofit/>
          </a:bodyPr>
          <a:lstStyle/>
          <a:p>
            <a:pPr marL="114300" indent="0">
              <a:buNone/>
            </a:pPr>
            <a:r>
              <a:rPr lang="en-US" dirty="0" smtClean="0">
                <a:latin typeface="Times New Roman" pitchFamily="18" charset="0"/>
                <a:cs typeface="Times New Roman" pitchFamily="18" charset="0"/>
              </a:rPr>
              <a:t>PROJECT SCREENSHOTS</a:t>
            </a:r>
          </a:p>
          <a:p>
            <a:pPr marL="114300" indent="0">
              <a:buNone/>
            </a:pP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51833158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98544" y="2483893"/>
            <a:ext cx="4367283" cy="1200329"/>
          </a:xfrm>
          <a:prstGeom prst="rect">
            <a:avLst/>
          </a:prstGeom>
          <a:noFill/>
        </p:spPr>
        <p:txBody>
          <a:bodyPr wrap="square" rtlCol="0">
            <a:spAutoFit/>
          </a:bodyPr>
          <a:lstStyle/>
          <a:p>
            <a:r>
              <a:rPr lang="en-US" sz="3600" dirty="0" smtClean="0"/>
              <a:t>PROJECT SCREENSHOT</a:t>
            </a:r>
          </a:p>
        </p:txBody>
      </p:sp>
    </p:spTree>
    <p:extLst>
      <p:ext uri="{BB962C8B-B14F-4D97-AF65-F5344CB8AC3E}">
        <p14:creationId xmlns:p14="http://schemas.microsoft.com/office/powerpoint/2010/main" val="332521017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mj-lt"/>
                <a:cs typeface="Times New Roman" pitchFamily="18" charset="0"/>
              </a:rPr>
              <a:t>Conclusion</a:t>
            </a:r>
            <a:endParaRPr lang="en-US" b="1" dirty="0">
              <a:latin typeface="+mj-lt"/>
              <a:cs typeface="Times New Roman" pitchFamily="18" charset="0"/>
            </a:endParaRPr>
          </a:p>
        </p:txBody>
      </p:sp>
      <p:sp>
        <p:nvSpPr>
          <p:cNvPr id="3" name="Text Placeholder 2"/>
          <p:cNvSpPr>
            <a:spLocks noGrp="1"/>
          </p:cNvSpPr>
          <p:nvPr>
            <p:ph type="body" idx="1"/>
          </p:nvPr>
        </p:nvSpPr>
        <p:spPr>
          <a:xfrm>
            <a:off x="1424825" y="2088107"/>
            <a:ext cx="9097598" cy="2374712"/>
          </a:xfrm>
        </p:spPr>
        <p:txBody>
          <a:bodyPr anchor="ctr">
            <a:noAutofit/>
          </a:bodyPr>
          <a:lstStyle/>
          <a:p>
            <a:pPr marL="114300" indent="0">
              <a:buNone/>
            </a:pPr>
            <a:r>
              <a:rPr lang="en-US" dirty="0" smtClean="0">
                <a:latin typeface="+mj-lt"/>
              </a:rPr>
              <a:t>In </a:t>
            </a:r>
            <a:r>
              <a:rPr lang="en-US" dirty="0">
                <a:latin typeface="+mj-lt"/>
              </a:rPr>
              <a:t>C</a:t>
            </a:r>
            <a:r>
              <a:rPr lang="en-US" dirty="0" smtClean="0">
                <a:latin typeface="+mj-lt"/>
              </a:rPr>
              <a:t>onclusion, Machine </a:t>
            </a:r>
            <a:r>
              <a:rPr lang="en-US" dirty="0">
                <a:latin typeface="+mj-lt"/>
              </a:rPr>
              <a:t>learning enhances investment analysis through predictive market </a:t>
            </a:r>
            <a:r>
              <a:rPr lang="en-US" dirty="0" smtClean="0">
                <a:latin typeface="+mj-lt"/>
              </a:rPr>
              <a:t>modeling </a:t>
            </a:r>
            <a:r>
              <a:rPr lang="en-US" dirty="0">
                <a:latin typeface="+mj-lt"/>
              </a:rPr>
              <a:t>and advanced risk </a:t>
            </a:r>
            <a:r>
              <a:rPr lang="en-US" dirty="0" smtClean="0">
                <a:latin typeface="+mj-lt"/>
              </a:rPr>
              <a:t>assessment. It denies </a:t>
            </a:r>
            <a:r>
              <a:rPr lang="en-US" dirty="0">
                <a:latin typeface="+mj-lt"/>
              </a:rPr>
              <a:t>investment opportunities tailored to individual risk profiles</a:t>
            </a:r>
            <a:r>
              <a:rPr lang="en-US" dirty="0" smtClean="0">
                <a:latin typeface="+mj-lt"/>
              </a:rPr>
              <a:t>. Processing </a:t>
            </a:r>
            <a:r>
              <a:rPr lang="en-US" dirty="0">
                <a:latin typeface="+mj-lt"/>
              </a:rPr>
              <a:t>vast financial data provides deeper market insights than traditional </a:t>
            </a:r>
            <a:r>
              <a:rPr lang="en-US" dirty="0" smtClean="0">
                <a:latin typeface="+mj-lt"/>
              </a:rPr>
              <a:t>methods. This </a:t>
            </a:r>
            <a:r>
              <a:rPr lang="en-US" dirty="0">
                <a:latin typeface="+mj-lt"/>
              </a:rPr>
              <a:t>leads to better-informed investment </a:t>
            </a:r>
            <a:r>
              <a:rPr lang="en-US" dirty="0" smtClean="0">
                <a:latin typeface="+mj-lt"/>
              </a:rPr>
              <a:t>decisions. Financial </a:t>
            </a:r>
            <a:r>
              <a:rPr lang="en-US" dirty="0">
                <a:latin typeface="+mj-lt"/>
              </a:rPr>
              <a:t>trend analysis allows users to optimize portfolios, maximizing gains and minimizing </a:t>
            </a:r>
            <a:r>
              <a:rPr lang="en-US" dirty="0" smtClean="0">
                <a:latin typeface="+mj-lt"/>
              </a:rPr>
              <a:t>losses. The </a:t>
            </a:r>
            <a:r>
              <a:rPr lang="en-US" dirty="0">
                <a:latin typeface="+mj-lt"/>
              </a:rPr>
              <a:t>Budget-bot gives clear spending insights, informing investable </a:t>
            </a:r>
            <a:r>
              <a:rPr lang="en-US" dirty="0" smtClean="0">
                <a:latin typeface="+mj-lt"/>
              </a:rPr>
              <a:t>funds. Combining </a:t>
            </a:r>
            <a:r>
              <a:rPr lang="en-US" dirty="0">
                <a:latin typeface="+mj-lt"/>
              </a:rPr>
              <a:t>smart budgeting and investment analysis democratizes financial </a:t>
            </a:r>
            <a:r>
              <a:rPr lang="en-US" dirty="0" smtClean="0">
                <a:latin typeface="+mj-lt"/>
              </a:rPr>
              <a:t>knowledge. This </a:t>
            </a:r>
            <a:r>
              <a:rPr lang="en-US" dirty="0">
                <a:latin typeface="+mj-lt"/>
              </a:rPr>
              <a:t>empowers individuals to achieve financial security and better wealth management.</a:t>
            </a:r>
            <a:endParaRPr lang="en-US" dirty="0">
              <a:latin typeface="+mj-lt"/>
              <a:cs typeface="Times New Roman" pitchFamily="18" charset="0"/>
            </a:endParaRPr>
          </a:p>
        </p:txBody>
      </p:sp>
    </p:spTree>
    <p:extLst>
      <p:ext uri="{BB962C8B-B14F-4D97-AF65-F5344CB8AC3E}">
        <p14:creationId xmlns:p14="http://schemas.microsoft.com/office/powerpoint/2010/main" val="36313964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12"/>
          <p:cNvSpPr txBox="1"/>
          <p:nvPr/>
        </p:nvSpPr>
        <p:spPr>
          <a:xfrm>
            <a:off x="1217463" y="1908046"/>
            <a:ext cx="10058400" cy="3837661"/>
          </a:xfrm>
          <a:prstGeom prst="rect">
            <a:avLst/>
          </a:prstGeom>
          <a:noFill/>
          <a:ln>
            <a:noFill/>
          </a:ln>
        </p:spPr>
        <p:txBody>
          <a:bodyPr spcFirstLastPara="1" wrap="square" lIns="0" tIns="45700" rIns="0" bIns="45700" anchor="t" anchorCtr="0">
            <a:noAutofit/>
          </a:bodyPr>
          <a:lstStyle/>
          <a:p>
            <a:pPr>
              <a:lnSpc>
                <a:spcPct val="150000"/>
              </a:lnSpc>
              <a:buClr>
                <a:schemeClr val="accent1"/>
              </a:buClr>
              <a:buSzPts val="2400"/>
            </a:pPr>
            <a:r>
              <a:rPr lang="en-US" sz="1800" dirty="0" smtClean="0">
                <a:latin typeface="+mj-lt"/>
              </a:rPr>
              <a:t>With the fast-paced financial environment of today, successful budgeting and smart investment are essential. The purpose of this project is to create a "budget-bot" that utilizes machine learning to facilitate personal finance management. Based on user spending habits, the bot will give smart budget suggestions and monitor expenditure. Additionally, it has built-in investment analysis algorithms to analyze possible investment choices. Using machine learning algorithms, the system will forecast market trends and analyze risk factors. This combination of investment and budgeting tools makes users more capable of reaching their financial objectives more effectively. Ultimately, this project aims to provide an easy-to-use, data-based platform for all-around financial management.</a:t>
            </a:r>
            <a:endParaRPr lang="en-US" sz="1800" dirty="0">
              <a:solidFill>
                <a:schemeClr val="tx1"/>
              </a:solidFill>
              <a:latin typeface="+mj-lt"/>
              <a:ea typeface="Calibri"/>
              <a:cs typeface="Calibri"/>
            </a:endParaRPr>
          </a:p>
        </p:txBody>
      </p:sp>
      <p:sp>
        <p:nvSpPr>
          <p:cNvPr id="4" name="TextBox 3">
            <a:extLst>
              <a:ext uri="{FF2B5EF4-FFF2-40B4-BE49-F238E27FC236}">
                <a16:creationId xmlns="" xmlns:a16="http://schemas.microsoft.com/office/drawing/2014/main" id="{D6BC9A8D-B782-4BF2-2297-E173E3C0F671}"/>
              </a:ext>
            </a:extLst>
          </p:cNvPr>
          <p:cNvSpPr txBox="1"/>
          <p:nvPr/>
        </p:nvSpPr>
        <p:spPr>
          <a:xfrm>
            <a:off x="1140995" y="463918"/>
            <a:ext cx="9829462"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b="1" dirty="0">
                <a:latin typeface="+mn-lt"/>
              </a:rPr>
              <a:t>Title</a:t>
            </a:r>
            <a:r>
              <a:rPr lang="en-US" sz="2000" b="1" dirty="0" smtClean="0">
                <a:latin typeface="+mn-lt"/>
              </a:rPr>
              <a:t>: </a:t>
            </a:r>
            <a:r>
              <a:rPr lang="en-US" sz="2000" b="1" dirty="0" smtClean="0">
                <a:solidFill>
                  <a:srgbClr val="FF0000"/>
                </a:solidFill>
                <a:latin typeface="+mn-lt"/>
              </a:rPr>
              <a:t>Budget-Bot &amp; Investment Analysis using ML algorithms</a:t>
            </a:r>
            <a:r>
              <a:rPr lang="en-US" sz="2000" b="1" dirty="0" smtClean="0">
                <a:latin typeface="+mn-lt"/>
              </a:rPr>
              <a:t>.</a:t>
            </a:r>
            <a:endParaRPr lang="en-US" dirty="0">
              <a:latin typeface="+mn-lt"/>
            </a:endParaRPr>
          </a:p>
        </p:txBody>
      </p:sp>
      <p:sp>
        <p:nvSpPr>
          <p:cNvPr id="2" name="TextBox 1"/>
          <p:cNvSpPr txBox="1"/>
          <p:nvPr/>
        </p:nvSpPr>
        <p:spPr>
          <a:xfrm>
            <a:off x="4244454" y="1166181"/>
            <a:ext cx="3630304" cy="646331"/>
          </a:xfrm>
          <a:prstGeom prst="rect">
            <a:avLst/>
          </a:prstGeom>
          <a:noFill/>
        </p:spPr>
        <p:txBody>
          <a:bodyPr wrap="square" rtlCol="0">
            <a:spAutoFit/>
          </a:bodyPr>
          <a:lstStyle/>
          <a:p>
            <a:pPr algn="ctr"/>
            <a:r>
              <a:rPr lang="en-US" sz="3600" b="1" dirty="0" smtClean="0">
                <a:latin typeface="+mn-lt"/>
              </a:rPr>
              <a:t>Introduction</a:t>
            </a:r>
            <a:endParaRPr lang="en-US" sz="3600" b="1" dirty="0">
              <a:latin typeface="+mn-lt"/>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mj-lt"/>
                <a:cs typeface="Times New Roman" pitchFamily="18" charset="0"/>
              </a:rPr>
              <a:t>Future Scope</a:t>
            </a:r>
            <a:endParaRPr lang="en-US" b="1" dirty="0">
              <a:latin typeface="+mj-lt"/>
              <a:cs typeface="Times New Roman" pitchFamily="18" charset="0"/>
            </a:endParaRPr>
          </a:p>
        </p:txBody>
      </p:sp>
      <p:sp>
        <p:nvSpPr>
          <p:cNvPr id="3" name="Text Placeholder 2"/>
          <p:cNvSpPr>
            <a:spLocks noGrp="1"/>
          </p:cNvSpPr>
          <p:nvPr>
            <p:ph type="body" idx="1"/>
          </p:nvPr>
        </p:nvSpPr>
        <p:spPr>
          <a:xfrm>
            <a:off x="1037229" y="1913974"/>
            <a:ext cx="10768083" cy="3859029"/>
          </a:xfrm>
        </p:spPr>
        <p:txBody>
          <a:bodyPr anchor="ctr">
            <a:noAutofit/>
          </a:bodyPr>
          <a:lstStyle/>
          <a:p>
            <a:pPr marL="114300" indent="0">
              <a:buNone/>
            </a:pPr>
            <a:r>
              <a:rPr lang="en-US" b="1" dirty="0">
                <a:latin typeface="+mj-lt"/>
              </a:rPr>
              <a:t>Integration with Real-Time Financial Platforms:</a:t>
            </a:r>
            <a:r>
              <a:rPr lang="en-US" dirty="0">
                <a:latin typeface="+mj-lt"/>
              </a:rPr>
              <a:t> Expanding the system to directly connect with bank accounts, brokerage platforms, and other financial services would automate data collection and provide real-time updates, enhancing the accuracy and immediacy of budget and investment analysis</a:t>
            </a:r>
            <a:r>
              <a:rPr lang="en-US" dirty="0" smtClean="0">
                <a:latin typeface="+mj-lt"/>
              </a:rPr>
              <a:t>.</a:t>
            </a:r>
          </a:p>
          <a:p>
            <a:pPr marL="114300" indent="0">
              <a:buNone/>
            </a:pPr>
            <a:r>
              <a:rPr lang="en-US" b="1" dirty="0">
                <a:latin typeface="+mj-lt"/>
              </a:rPr>
              <a:t>Personalized Financial Goal Planning and Automation:</a:t>
            </a:r>
            <a:r>
              <a:rPr lang="en-US" dirty="0">
                <a:latin typeface="+mj-lt"/>
              </a:rPr>
              <a:t> Implementing AI-driven goal setting and automated investment strategies based on individual financial objectives (e.g., retirement, home purchase, education) would provide a more proactive and tailored financial management experience</a:t>
            </a:r>
            <a:r>
              <a:rPr lang="en-US" dirty="0" smtClean="0">
                <a:latin typeface="+mj-lt"/>
              </a:rPr>
              <a:t>.</a:t>
            </a:r>
          </a:p>
          <a:p>
            <a:pPr marL="114300" indent="0">
              <a:buNone/>
            </a:pPr>
            <a:r>
              <a:rPr lang="en-US" b="1" dirty="0">
                <a:latin typeface="+mj-lt"/>
              </a:rPr>
              <a:t>Enhanced Risk Modeling and Scenario Analysis:</a:t>
            </a:r>
            <a:r>
              <a:rPr lang="en-US" dirty="0">
                <a:latin typeface="+mj-lt"/>
              </a:rPr>
              <a:t> Incorporating more sophisticated machine learning models, such as deep learning and reinforcement learning, to improve risk prediction and enable users to simulate the impact of various economic scenarios on their investments</a:t>
            </a:r>
            <a:r>
              <a:rPr lang="en-US" dirty="0" smtClean="0">
                <a:latin typeface="+mj-lt"/>
              </a:rPr>
              <a:t>.</a:t>
            </a:r>
          </a:p>
          <a:p>
            <a:pPr marL="114300" indent="0">
              <a:buNone/>
            </a:pPr>
            <a:r>
              <a:rPr lang="en-US" b="1" dirty="0">
                <a:latin typeface="+mj-lt"/>
              </a:rPr>
              <a:t>Expansion to Include Comprehensive Financial Education and Advisory:</a:t>
            </a:r>
            <a:r>
              <a:rPr lang="en-US" dirty="0">
                <a:latin typeface="+mj-lt"/>
              </a:rPr>
              <a:t> Integrating educational resources and personalized financial advice powered by AI would empower users to gain a deeper understanding of financial concepts and make more informed decisions, essentially creating a virtual financial advisor.</a:t>
            </a:r>
            <a:endParaRPr lang="en-US" dirty="0">
              <a:latin typeface="+mj-lt"/>
              <a:cs typeface="Times New Roman" pitchFamily="18" charset="0"/>
            </a:endParaRPr>
          </a:p>
        </p:txBody>
      </p:sp>
    </p:spTree>
    <p:extLst>
      <p:ext uri="{BB962C8B-B14F-4D97-AF65-F5344CB8AC3E}">
        <p14:creationId xmlns:p14="http://schemas.microsoft.com/office/powerpoint/2010/main" val="739201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dirty="0" smtClean="0">
                <a:latin typeface="Times New Roman" pitchFamily="18" charset="0"/>
                <a:cs typeface="Times New Roman" pitchFamily="18" charset="0"/>
              </a:rPr>
              <a:t>References</a:t>
            </a:r>
            <a:endParaRPr dirty="0">
              <a:latin typeface="Times New Roman" pitchFamily="18" charset="0"/>
              <a:cs typeface="Times New Roman" pitchFamily="18" charset="0"/>
            </a:endParaRPr>
          </a:p>
        </p:txBody>
      </p:sp>
      <p:graphicFrame>
        <p:nvGraphicFramePr>
          <p:cNvPr id="215" name="Google Shape;215;p16"/>
          <p:cNvGraphicFramePr/>
          <p:nvPr>
            <p:extLst>
              <p:ext uri="{D42A27DB-BD31-4B8C-83A1-F6EECF244321}">
                <p14:modId xmlns:p14="http://schemas.microsoft.com/office/powerpoint/2010/main" val="1218352426"/>
              </p:ext>
            </p:extLst>
          </p:nvPr>
        </p:nvGraphicFramePr>
        <p:xfrm>
          <a:off x="988097" y="2129052"/>
          <a:ext cx="9438800" cy="2538352"/>
        </p:xfrm>
        <a:graphic>
          <a:graphicData uri="http://schemas.openxmlformats.org/drawingml/2006/table">
            <a:tbl>
              <a:tblPr>
                <a:noFill/>
                <a:tableStyleId>{4195DDEC-F48B-479C-9640-0A467D43F3F5}</a:tableStyleId>
              </a:tblPr>
              <a:tblGrid>
                <a:gridCol w="1536750">
                  <a:extLst>
                    <a:ext uri="{9D8B030D-6E8A-4147-A177-3AD203B41FA5}">
                      <a16:colId xmlns="" xmlns:a16="http://schemas.microsoft.com/office/drawing/2014/main" val="20000"/>
                    </a:ext>
                  </a:extLst>
                </a:gridCol>
                <a:gridCol w="7902050">
                  <a:extLst>
                    <a:ext uri="{9D8B030D-6E8A-4147-A177-3AD203B41FA5}">
                      <a16:colId xmlns="" xmlns:a16="http://schemas.microsoft.com/office/drawing/2014/main" val="20001"/>
                    </a:ext>
                  </a:extLst>
                </a:gridCol>
              </a:tblGrid>
              <a:tr h="1980187">
                <a:tc>
                  <a:txBody>
                    <a:bodyPr/>
                    <a:lstStyle/>
                    <a:p>
                      <a:r>
                        <a:rPr lang="en-US" sz="1800" dirty="0" smtClean="0">
                          <a:latin typeface="+mj-lt"/>
                          <a:cs typeface="Times New Roman" pitchFamily="18" charset="0"/>
                        </a:rPr>
                        <a:t>01</a:t>
                      </a:r>
                    </a:p>
                    <a:p>
                      <a:endParaRPr lang="en-US" sz="1800" dirty="0" smtClean="0">
                        <a:latin typeface="+mj-lt"/>
                        <a:cs typeface="Times New Roman" pitchFamily="18" charset="0"/>
                      </a:endParaRPr>
                    </a:p>
                    <a:p>
                      <a:endParaRPr lang="en-US" sz="1800" dirty="0" smtClean="0">
                        <a:latin typeface="+mj-lt"/>
                        <a:cs typeface="Times New Roman" pitchFamily="18" charset="0"/>
                      </a:endParaRPr>
                    </a:p>
                    <a:p>
                      <a:endParaRPr lang="en-US" sz="1800" dirty="0" smtClean="0">
                        <a:latin typeface="+mj-lt"/>
                        <a:cs typeface="Times New Roman" pitchFamily="18" charset="0"/>
                      </a:endParaRPr>
                    </a:p>
                    <a:p>
                      <a:r>
                        <a:rPr lang="en-US" sz="1800" dirty="0" smtClean="0">
                          <a:latin typeface="+mj-lt"/>
                          <a:cs typeface="Times New Roman" pitchFamily="18" charset="0"/>
                        </a:rPr>
                        <a:t>02</a:t>
                      </a:r>
                    </a:p>
                    <a:p>
                      <a:endParaRPr lang="en-US" sz="1800" dirty="0" smtClean="0">
                        <a:latin typeface="+mj-lt"/>
                        <a:cs typeface="Times New Roman" pitchFamily="18" charset="0"/>
                      </a:endParaRPr>
                    </a:p>
                    <a:p>
                      <a:endParaRPr lang="en-US" sz="1800" dirty="0" smtClean="0">
                        <a:latin typeface="+mj-lt"/>
                        <a:cs typeface="Times New Roman" pitchFamily="18" charset="0"/>
                      </a:endParaRPr>
                    </a:p>
                  </a:txBody>
                  <a:tcPr marL="9525" marR="9525" marT="9525" marB="0" anchor="ctr"/>
                </a:tc>
                <a:tc>
                  <a:txBody>
                    <a:bodyPr/>
                    <a:lstStyle/>
                    <a:p>
                      <a:r>
                        <a:rPr lang="en-US" sz="1800" dirty="0" err="1" smtClean="0">
                          <a:latin typeface="+mj-lt"/>
                        </a:rPr>
                        <a:t>Lingayat</a:t>
                      </a:r>
                      <a:r>
                        <a:rPr lang="en-US" sz="1800" dirty="0" smtClean="0">
                          <a:latin typeface="+mj-lt"/>
                        </a:rPr>
                        <a:t>, L., </a:t>
                      </a:r>
                      <a:r>
                        <a:rPr lang="en-US" sz="1800" dirty="0" err="1" smtClean="0">
                          <a:latin typeface="+mj-lt"/>
                        </a:rPr>
                        <a:t>Yadav</a:t>
                      </a:r>
                      <a:r>
                        <a:rPr lang="en-US" sz="1800" dirty="0" smtClean="0">
                          <a:latin typeface="+mj-lt"/>
                        </a:rPr>
                        <a:t>, N., </a:t>
                      </a:r>
                      <a:r>
                        <a:rPr lang="en-US" sz="1800" dirty="0" err="1" smtClean="0">
                          <a:latin typeface="+mj-lt"/>
                        </a:rPr>
                        <a:t>Rathod</a:t>
                      </a:r>
                      <a:r>
                        <a:rPr lang="en-US" sz="1800" dirty="0" smtClean="0">
                          <a:latin typeface="+mj-lt"/>
                        </a:rPr>
                        <a:t>, P., </a:t>
                      </a:r>
                      <a:r>
                        <a:rPr lang="en-US" sz="1800" dirty="0" err="1" smtClean="0">
                          <a:latin typeface="+mj-lt"/>
                        </a:rPr>
                        <a:t>Durutkar</a:t>
                      </a:r>
                      <a:r>
                        <a:rPr lang="en-US" sz="1800" dirty="0" smtClean="0">
                          <a:latin typeface="+mj-lt"/>
                        </a:rPr>
                        <a:t>, P., &amp; </a:t>
                      </a:r>
                      <a:r>
                        <a:rPr lang="en-US" sz="1800" dirty="0" err="1" smtClean="0">
                          <a:latin typeface="+mj-lt"/>
                        </a:rPr>
                        <a:t>Ghode</a:t>
                      </a:r>
                      <a:r>
                        <a:rPr lang="en-US" sz="1800" dirty="0" smtClean="0">
                          <a:latin typeface="+mj-lt"/>
                        </a:rPr>
                        <a:t>, P. (2024, March 10). </a:t>
                      </a:r>
                      <a:r>
                        <a:rPr lang="en-US" sz="1800" i="1" dirty="0" smtClean="0">
                          <a:latin typeface="+mj-lt"/>
                        </a:rPr>
                        <a:t>Design and implement of real time expense tracker using ML.</a:t>
                      </a:r>
                    </a:p>
                    <a:p>
                      <a:endParaRPr lang="en-US" sz="1800" dirty="0" smtClean="0">
                        <a:latin typeface="+mj-lt"/>
                        <a:cs typeface="Times New Roman" pitchFamily="18" charset="0"/>
                      </a:endParaRPr>
                    </a:p>
                    <a:p>
                      <a:r>
                        <a:rPr lang="en-US" sz="1800" dirty="0" smtClean="0">
                          <a:latin typeface="+mj-lt"/>
                          <a:cs typeface="Times New Roman" pitchFamily="18" charset="0"/>
                        </a:rPr>
                        <a:t> </a:t>
                      </a:r>
                      <a:r>
                        <a:rPr lang="en-US" sz="1800" dirty="0" err="1" smtClean="0">
                          <a:latin typeface="+mj-lt"/>
                        </a:rPr>
                        <a:t>Shelke</a:t>
                      </a:r>
                      <a:r>
                        <a:rPr lang="en-US" sz="1800" dirty="0" smtClean="0">
                          <a:latin typeface="+mj-lt"/>
                        </a:rPr>
                        <a:t>, S., </a:t>
                      </a:r>
                      <a:r>
                        <a:rPr lang="en-US" sz="1800" dirty="0" err="1" smtClean="0">
                          <a:latin typeface="+mj-lt"/>
                        </a:rPr>
                        <a:t>Shingre</a:t>
                      </a:r>
                      <a:r>
                        <a:rPr lang="en-US" sz="1800" dirty="0" smtClean="0">
                          <a:latin typeface="+mj-lt"/>
                        </a:rPr>
                        <a:t>, M., </a:t>
                      </a:r>
                      <a:r>
                        <a:rPr lang="en-US" sz="1800" dirty="0" err="1" smtClean="0">
                          <a:latin typeface="+mj-lt"/>
                        </a:rPr>
                        <a:t>Lebisha</a:t>
                      </a:r>
                      <a:r>
                        <a:rPr lang="en-US" sz="1800" dirty="0" smtClean="0">
                          <a:latin typeface="+mj-lt"/>
                        </a:rPr>
                        <a:t>, S., &amp; </a:t>
                      </a:r>
                      <a:r>
                        <a:rPr lang="en-US" sz="1800" dirty="0" err="1" smtClean="0">
                          <a:latin typeface="+mj-lt"/>
                        </a:rPr>
                        <a:t>Shaikh</a:t>
                      </a:r>
                      <a:r>
                        <a:rPr lang="en-US" sz="1800" dirty="0" smtClean="0">
                          <a:latin typeface="+mj-lt"/>
                        </a:rPr>
                        <a:t>, S. (2023, October). Smart BAT-Smart Budget Analyzer and Tracker. In </a:t>
                      </a:r>
                      <a:r>
                        <a:rPr lang="en-US" sz="1800" i="1" dirty="0" smtClean="0">
                          <a:latin typeface="+mj-lt"/>
                        </a:rPr>
                        <a:t>2023 International Conference on Advanced Computing Technologies and Applications (ICACTA)</a:t>
                      </a:r>
                      <a:r>
                        <a:rPr lang="en-US" sz="1800" dirty="0" smtClean="0">
                          <a:latin typeface="+mj-lt"/>
                        </a:rPr>
                        <a:t> (pp. 1-5). IEEE.</a:t>
                      </a:r>
                      <a:endParaRPr lang="en-US" sz="1800" dirty="0" smtClean="0">
                        <a:latin typeface="+mj-lt"/>
                        <a:cs typeface="Times New Roman" pitchFamily="18" charset="0"/>
                      </a:endParaRPr>
                    </a:p>
                    <a:p>
                      <a:endParaRPr lang="en-US" sz="1800" dirty="0">
                        <a:latin typeface="+mj-lt"/>
                        <a:cs typeface="Times New Roman" pitchFamily="18" charset="0"/>
                      </a:endParaRPr>
                    </a:p>
                  </a:txBody>
                  <a:tcPr marL="9525" marR="9525" marT="9525" marB="0" anchor="ctr"/>
                </a:tc>
                <a:extLst>
                  <a:ext uri="{0D108BD9-81ED-4DB2-BD59-A6C34878D82A}">
                    <a16:rowId xmlns="" xmlns:a16="http://schemas.microsoft.com/office/drawing/2014/main" val="10000"/>
                  </a:ext>
                </a:extLst>
              </a:tr>
              <a:tr h="507828">
                <a:tc>
                  <a:txBody>
                    <a:bodyPr/>
                    <a:lstStyle/>
                    <a:p>
                      <a:r>
                        <a:rPr lang="en-US" sz="1800" dirty="0" smtClean="0">
                          <a:latin typeface="+mj-lt"/>
                          <a:cs typeface="Times New Roman" pitchFamily="18" charset="0"/>
                        </a:rPr>
                        <a:t>03</a:t>
                      </a:r>
                    </a:p>
                  </a:txBody>
                  <a:tcPr marL="9525" marR="9525" marT="9525" marB="0" anchor="ct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smtClean="0">
                          <a:latin typeface="+mj-lt"/>
                        </a:rPr>
                        <a:t>Tran, P. (2023). </a:t>
                      </a:r>
                      <a:r>
                        <a:rPr lang="en-US" sz="1800" i="1" dirty="0" smtClean="0">
                          <a:latin typeface="+mj-lt"/>
                        </a:rPr>
                        <a:t>Expense tracker application using MERN stack</a:t>
                      </a:r>
                      <a:r>
                        <a:rPr lang="en-US" sz="1800" dirty="0" smtClean="0">
                          <a:latin typeface="+mj-lt"/>
                        </a:rPr>
                        <a:t> [Bachelor's thesis, </a:t>
                      </a:r>
                      <a:r>
                        <a:rPr lang="en-US" sz="1800" dirty="0" err="1" smtClean="0">
                          <a:latin typeface="+mj-lt"/>
                        </a:rPr>
                        <a:t>Vaasan</a:t>
                      </a:r>
                      <a:r>
                        <a:rPr lang="en-US" sz="1800" dirty="0" smtClean="0">
                          <a:latin typeface="+mj-lt"/>
                        </a:rPr>
                        <a:t> </a:t>
                      </a:r>
                      <a:r>
                        <a:rPr lang="en-US" sz="1800" dirty="0" err="1" smtClean="0">
                          <a:latin typeface="+mj-lt"/>
                        </a:rPr>
                        <a:t>Ammattikorkeakoulu</a:t>
                      </a:r>
                      <a:r>
                        <a:rPr lang="en-US" sz="1800" dirty="0" smtClean="0">
                          <a:latin typeface="+mj-lt"/>
                        </a:rPr>
                        <a:t> University of Applied Sciences].</a:t>
                      </a:r>
                      <a:endParaRPr lang="en-US" sz="1800" dirty="0">
                        <a:latin typeface="+mj-lt"/>
                        <a:cs typeface="Times New Roman" pitchFamily="18" charset="0"/>
                      </a:endParaRPr>
                    </a:p>
                  </a:txBody>
                  <a:tcPr marL="9525" marR="9525" marT="9525" marB="0" anchor="ctr"/>
                </a:tc>
                <a:extLst>
                  <a:ext uri="{0D108BD9-81ED-4DB2-BD59-A6C34878D82A}">
                    <a16:rowId xmlns="" xmlns:a16="http://schemas.microsoft.com/office/drawing/2014/main" val="10001"/>
                  </a:ext>
                </a:extLst>
              </a:tr>
            </a:tbl>
          </a:graphicData>
        </a:graphic>
      </p:graphicFrame>
      <p:sp>
        <p:nvSpPr>
          <p:cNvPr id="216" name="Google Shape;216;p16"/>
          <p:cNvSpPr txBox="1"/>
          <p:nvPr/>
        </p:nvSpPr>
        <p:spPr>
          <a:xfrm>
            <a:off x="1097278" y="1759720"/>
            <a:ext cx="41489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smtClean="0">
                <a:solidFill>
                  <a:schemeClr val="dk1"/>
                </a:solidFill>
                <a:latin typeface="Times New Roman" pitchFamily="18" charset="0"/>
                <a:ea typeface="Calibri"/>
                <a:cs typeface="Times New Roman" pitchFamily="18" charset="0"/>
                <a:sym typeface="Calibri"/>
              </a:rPr>
              <a:t>Reports Used for References :</a:t>
            </a:r>
            <a:endParaRPr sz="1800" dirty="0">
              <a:solidFill>
                <a:schemeClr val="dk1"/>
              </a:solidFill>
              <a:latin typeface="Times New Roman" pitchFamily="18" charset="0"/>
              <a:ea typeface="Calibri"/>
              <a:cs typeface="Times New Roman" pitchFamily="18" charset="0"/>
              <a:sym typeface="Calibri"/>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dirty="0" smtClean="0">
                <a:latin typeface="Times New Roman" pitchFamily="18" charset="0"/>
                <a:cs typeface="Times New Roman" pitchFamily="18" charset="0"/>
              </a:rPr>
              <a:t>References</a:t>
            </a:r>
            <a:endParaRPr dirty="0">
              <a:latin typeface="Times New Roman" pitchFamily="18" charset="0"/>
              <a:cs typeface="Times New Roman" pitchFamily="18" charset="0"/>
            </a:endParaRPr>
          </a:p>
        </p:txBody>
      </p:sp>
      <p:graphicFrame>
        <p:nvGraphicFramePr>
          <p:cNvPr id="215" name="Google Shape;215;p16"/>
          <p:cNvGraphicFramePr/>
          <p:nvPr>
            <p:extLst>
              <p:ext uri="{D42A27DB-BD31-4B8C-83A1-F6EECF244321}">
                <p14:modId xmlns:p14="http://schemas.microsoft.com/office/powerpoint/2010/main" val="324860391"/>
              </p:ext>
            </p:extLst>
          </p:nvPr>
        </p:nvGraphicFramePr>
        <p:xfrm>
          <a:off x="988097" y="2129052"/>
          <a:ext cx="10639796" cy="3310890"/>
        </p:xfrm>
        <a:graphic>
          <a:graphicData uri="http://schemas.openxmlformats.org/drawingml/2006/table">
            <a:tbl>
              <a:tblPr>
                <a:noFill/>
                <a:tableStyleId>{4195DDEC-F48B-479C-9640-0A467D43F3F5}</a:tableStyleId>
              </a:tblPr>
              <a:tblGrid>
                <a:gridCol w="1732287">
                  <a:extLst>
                    <a:ext uri="{9D8B030D-6E8A-4147-A177-3AD203B41FA5}">
                      <a16:colId xmlns="" xmlns:a16="http://schemas.microsoft.com/office/drawing/2014/main" val="20000"/>
                    </a:ext>
                  </a:extLst>
                </a:gridCol>
                <a:gridCol w="8907509">
                  <a:extLst>
                    <a:ext uri="{9D8B030D-6E8A-4147-A177-3AD203B41FA5}">
                      <a16:colId xmlns="" xmlns:a16="http://schemas.microsoft.com/office/drawing/2014/main" val="20001"/>
                    </a:ext>
                  </a:extLst>
                </a:gridCol>
              </a:tblGrid>
              <a:tr h="1980187">
                <a:tc>
                  <a:txBody>
                    <a:bodyPr/>
                    <a:lstStyle/>
                    <a:p>
                      <a:r>
                        <a:rPr lang="en-US" sz="1800" dirty="0" smtClean="0">
                          <a:latin typeface="+mj-lt"/>
                          <a:cs typeface="Times New Roman" pitchFamily="18" charset="0"/>
                        </a:rPr>
                        <a:t>04</a:t>
                      </a:r>
                    </a:p>
                    <a:p>
                      <a:endParaRPr lang="en-US" sz="1800" dirty="0" smtClean="0">
                        <a:latin typeface="+mj-lt"/>
                        <a:cs typeface="Times New Roman" pitchFamily="18" charset="0"/>
                      </a:endParaRPr>
                    </a:p>
                    <a:p>
                      <a:endParaRPr lang="en-US" sz="1800" dirty="0" smtClean="0">
                        <a:latin typeface="+mj-lt"/>
                        <a:cs typeface="Times New Roman" pitchFamily="18" charset="0"/>
                      </a:endParaRPr>
                    </a:p>
                    <a:p>
                      <a:endParaRPr lang="en-US" sz="1800" dirty="0" smtClean="0">
                        <a:latin typeface="+mj-lt"/>
                        <a:cs typeface="Times New Roman" pitchFamily="18" charset="0"/>
                      </a:endParaRPr>
                    </a:p>
                    <a:p>
                      <a:endParaRPr lang="en-US" sz="1800" dirty="0" smtClean="0">
                        <a:latin typeface="+mj-lt"/>
                        <a:cs typeface="Times New Roman" pitchFamily="18" charset="0"/>
                      </a:endParaRPr>
                    </a:p>
                    <a:p>
                      <a:endParaRPr lang="en-US" sz="1800" dirty="0" smtClean="0">
                        <a:latin typeface="+mj-lt"/>
                        <a:cs typeface="Times New Roman" pitchFamily="18" charset="0"/>
                      </a:endParaRPr>
                    </a:p>
                    <a:p>
                      <a:endParaRPr lang="en-US" sz="1800" dirty="0" smtClean="0">
                        <a:latin typeface="+mj-lt"/>
                        <a:cs typeface="Times New Roman" pitchFamily="18" charset="0"/>
                      </a:endParaRPr>
                    </a:p>
                    <a:p>
                      <a:r>
                        <a:rPr lang="en-US" sz="1800" dirty="0" smtClean="0">
                          <a:latin typeface="+mj-lt"/>
                          <a:cs typeface="Times New Roman" pitchFamily="18" charset="0"/>
                        </a:rPr>
                        <a:t>05</a:t>
                      </a:r>
                    </a:p>
                    <a:p>
                      <a:endParaRPr lang="en-US" sz="1800" dirty="0" smtClean="0">
                        <a:latin typeface="+mj-lt"/>
                        <a:cs typeface="Times New Roman" pitchFamily="18" charset="0"/>
                      </a:endParaRPr>
                    </a:p>
                    <a:p>
                      <a:endParaRPr lang="en-US" sz="1800" dirty="0" smtClean="0">
                        <a:latin typeface="+mj-lt"/>
                        <a:cs typeface="Times New Roman" pitchFamily="18" charset="0"/>
                      </a:endParaRPr>
                    </a:p>
                  </a:txBody>
                  <a:tcPr marL="9525" marR="9525" marT="9525" marB="0" anchor="ctr"/>
                </a:tc>
                <a:tc>
                  <a:txBody>
                    <a:bodyPr/>
                    <a:lstStyle/>
                    <a:p>
                      <a:r>
                        <a:rPr lang="en-US" sz="1800" dirty="0" err="1" smtClean="0">
                          <a:latin typeface="+mj-lt"/>
                        </a:rPr>
                        <a:t>Kalai</a:t>
                      </a:r>
                      <a:r>
                        <a:rPr lang="en-US" sz="1800" dirty="0" smtClean="0">
                          <a:latin typeface="+mj-lt"/>
                        </a:rPr>
                        <a:t>, R., Ramesh, R., &amp; </a:t>
                      </a:r>
                      <a:r>
                        <a:rPr lang="en-US" sz="1800" dirty="0" err="1" smtClean="0">
                          <a:latin typeface="+mj-lt"/>
                        </a:rPr>
                        <a:t>Sundararajan</a:t>
                      </a:r>
                      <a:r>
                        <a:rPr lang="en-US" sz="1800" dirty="0" smtClean="0">
                          <a:latin typeface="+mj-lt"/>
                        </a:rPr>
                        <a:t>, K. (2022). Machine Learning Models for Predictive Analytics in Personal Finance. In B. Das, R. </a:t>
                      </a:r>
                      <a:r>
                        <a:rPr lang="en-US" sz="1800" dirty="0" err="1" smtClean="0">
                          <a:latin typeface="+mj-lt"/>
                        </a:rPr>
                        <a:t>Patgiri</a:t>
                      </a:r>
                      <a:r>
                        <a:rPr lang="en-US" sz="1800" dirty="0" smtClean="0">
                          <a:latin typeface="+mj-lt"/>
                        </a:rPr>
                        <a:t>, S. </a:t>
                      </a:r>
                      <a:r>
                        <a:rPr lang="en-US" sz="1800" dirty="0" err="1" smtClean="0">
                          <a:latin typeface="+mj-lt"/>
                        </a:rPr>
                        <a:t>Bandyopadhyay</a:t>
                      </a:r>
                      <a:r>
                        <a:rPr lang="en-US" sz="1800" dirty="0" smtClean="0">
                          <a:latin typeface="+mj-lt"/>
                        </a:rPr>
                        <a:t>, &amp; V. E. </a:t>
                      </a:r>
                      <a:r>
                        <a:rPr lang="en-US" sz="1800" dirty="0" err="1" smtClean="0">
                          <a:latin typeface="+mj-lt"/>
                        </a:rPr>
                        <a:t>Balas</a:t>
                      </a:r>
                      <a:r>
                        <a:rPr lang="en-US" sz="1800" dirty="0" smtClean="0">
                          <a:latin typeface="+mj-lt"/>
                        </a:rPr>
                        <a:t> (Eds.), </a:t>
                      </a:r>
                      <a:r>
                        <a:rPr lang="en-US" sz="1800" i="1" dirty="0" smtClean="0">
                          <a:latin typeface="+mj-lt"/>
                        </a:rPr>
                        <a:t>Modeling, Simulation and Optimization</a:t>
                      </a:r>
                      <a:r>
                        <a:rPr lang="en-US" sz="1800" dirty="0" smtClean="0">
                          <a:latin typeface="+mj-lt"/>
                        </a:rPr>
                        <a:t> (Vol. 292, pp. 123-135). Springer, Singapore.</a:t>
                      </a:r>
                    </a:p>
                    <a:p>
                      <a:endParaRPr lang="en-US" sz="1800" dirty="0" smtClean="0">
                        <a:latin typeface="+mj-lt"/>
                        <a:cs typeface="Times New Roman" pitchFamily="18" charset="0"/>
                      </a:endParaRPr>
                    </a:p>
                    <a:p>
                      <a:endParaRPr lang="en-US" sz="1800" dirty="0" smtClean="0">
                        <a:latin typeface="+mj-lt"/>
                        <a:cs typeface="Times New Roman" pitchFamily="18" charset="0"/>
                      </a:endParaRPr>
                    </a:p>
                    <a:p>
                      <a:endParaRPr lang="en-US" sz="1800" dirty="0" smtClean="0">
                        <a:latin typeface="+mj-lt"/>
                        <a:cs typeface="Times New Roman" pitchFamily="18" charset="0"/>
                      </a:endParaRPr>
                    </a:p>
                    <a:p>
                      <a:r>
                        <a:rPr lang="en-US" sz="1800" dirty="0" smtClean="0">
                          <a:latin typeface="+mj-lt"/>
                          <a:cs typeface="Times New Roman" pitchFamily="18" charset="0"/>
                        </a:rPr>
                        <a:t> </a:t>
                      </a:r>
                      <a:r>
                        <a:rPr lang="en-US" sz="1800" dirty="0" smtClean="0">
                          <a:latin typeface="+mj-lt"/>
                        </a:rPr>
                        <a:t>Williams, S. (2022). Budgeting Applications Using Machine Learning. </a:t>
                      </a:r>
                      <a:r>
                        <a:rPr lang="en-US" sz="1800" i="1" dirty="0" smtClean="0">
                          <a:latin typeface="+mj-lt"/>
                        </a:rPr>
                        <a:t>Journal of Financial Technology, 15</a:t>
                      </a:r>
                      <a:r>
                        <a:rPr lang="en-US" sz="1800" dirty="0" smtClean="0">
                          <a:latin typeface="+mj-lt"/>
                        </a:rPr>
                        <a:t>(3), 123-134.</a:t>
                      </a:r>
                      <a:endParaRPr lang="en-US" sz="1800" dirty="0">
                        <a:latin typeface="+mj-lt"/>
                        <a:cs typeface="Times New Roman" pitchFamily="18" charset="0"/>
                      </a:endParaRPr>
                    </a:p>
                  </a:txBody>
                  <a:tcPr marL="9525" marR="9525" marT="9525" marB="0" anchor="ctr"/>
                </a:tc>
                <a:extLst>
                  <a:ext uri="{0D108BD9-81ED-4DB2-BD59-A6C34878D82A}">
                    <a16:rowId xmlns="" xmlns:a16="http://schemas.microsoft.com/office/drawing/2014/main" val="10000"/>
                  </a:ext>
                </a:extLst>
              </a:tr>
              <a:tr h="507828">
                <a:tc>
                  <a:txBody>
                    <a:bodyPr/>
                    <a:lstStyle/>
                    <a:p>
                      <a:r>
                        <a:rPr lang="en-US" sz="1800" dirty="0" smtClean="0">
                          <a:latin typeface="+mj-lt"/>
                          <a:cs typeface="Times New Roman" pitchFamily="18" charset="0"/>
                        </a:rPr>
                        <a:t>06</a:t>
                      </a:r>
                    </a:p>
                  </a:txBody>
                  <a:tcPr marL="9525" marR="9525" marT="9525" marB="0" anchor="ct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smtClean="0">
                        <a:latin typeface="+mj-lt"/>
                        <a:cs typeface="Times New Roman" pitchFamily="18" charset="0"/>
                      </a:endParaRP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dirty="0" smtClean="0">
                          <a:latin typeface="+mj-lt"/>
                        </a:rPr>
                        <a:t>Jain  N, Mishra</a:t>
                      </a:r>
                      <a:r>
                        <a:rPr lang="en-US" sz="1800" baseline="0" dirty="0" smtClean="0">
                          <a:latin typeface="+mj-lt"/>
                        </a:rPr>
                        <a:t>  </a:t>
                      </a:r>
                      <a:r>
                        <a:rPr lang="en-US" sz="1800" dirty="0" smtClean="0">
                          <a:latin typeface="+mj-lt"/>
                        </a:rPr>
                        <a:t>K, </a:t>
                      </a:r>
                      <a:r>
                        <a:rPr lang="en-US" sz="1800" dirty="0" err="1" smtClean="0">
                          <a:latin typeface="+mj-lt"/>
                        </a:rPr>
                        <a:t>Tanaya</a:t>
                      </a:r>
                      <a:r>
                        <a:rPr lang="en-US" sz="1800" dirty="0" smtClean="0">
                          <a:latin typeface="+mj-lt"/>
                        </a:rPr>
                        <a:t>  G, &amp; </a:t>
                      </a:r>
                      <a:r>
                        <a:rPr lang="en-US" sz="1800" dirty="0" err="1" smtClean="0">
                          <a:latin typeface="+mj-lt"/>
                        </a:rPr>
                        <a:t>Vaishnavi</a:t>
                      </a:r>
                      <a:r>
                        <a:rPr lang="en-US" sz="1800" dirty="0" smtClean="0">
                          <a:latin typeface="+mj-lt"/>
                        </a:rPr>
                        <a:t>, K. (2023, May 2). </a:t>
                      </a:r>
                      <a:r>
                        <a:rPr lang="en-US" sz="1800" i="1" dirty="0" smtClean="0">
                          <a:latin typeface="+mj-lt"/>
                        </a:rPr>
                        <a:t>Expense tracker</a:t>
                      </a:r>
                      <a:r>
                        <a:rPr lang="en-US" sz="1800" dirty="0" smtClean="0">
                          <a:latin typeface="+mj-lt"/>
                        </a:rPr>
                        <a:t>. </a:t>
                      </a:r>
                      <a:endParaRPr lang="en-US" sz="1800" dirty="0" smtClean="0">
                        <a:latin typeface="+mj-lt"/>
                        <a:cs typeface="Times New Roman" pitchFamily="18" charset="0"/>
                      </a:endParaRPr>
                    </a:p>
                  </a:txBody>
                  <a:tcPr marL="9525" marR="9525" marT="9525" marB="0" anchor="ctr"/>
                </a:tc>
                <a:extLst>
                  <a:ext uri="{0D108BD9-81ED-4DB2-BD59-A6C34878D82A}">
                    <a16:rowId xmlns="" xmlns:a16="http://schemas.microsoft.com/office/drawing/2014/main" val="10001"/>
                  </a:ext>
                </a:extLst>
              </a:tr>
            </a:tbl>
          </a:graphicData>
        </a:graphic>
      </p:graphicFrame>
      <p:sp>
        <p:nvSpPr>
          <p:cNvPr id="216" name="Google Shape;216;p16"/>
          <p:cNvSpPr txBox="1"/>
          <p:nvPr/>
        </p:nvSpPr>
        <p:spPr>
          <a:xfrm>
            <a:off x="1097278" y="1759720"/>
            <a:ext cx="41489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smtClean="0">
                <a:solidFill>
                  <a:schemeClr val="dk1"/>
                </a:solidFill>
                <a:latin typeface="Times New Roman" pitchFamily="18" charset="0"/>
                <a:ea typeface="Calibri"/>
                <a:cs typeface="Times New Roman" pitchFamily="18" charset="0"/>
                <a:sym typeface="Calibri"/>
              </a:rPr>
              <a:t>Reports Used for References :</a:t>
            </a:r>
            <a:endParaRPr sz="1800" dirty="0">
              <a:solidFill>
                <a:schemeClr val="dk1"/>
              </a:solidFill>
              <a:latin typeface="Times New Roman" pitchFamily="18" charset="0"/>
              <a:ea typeface="Calibri"/>
              <a:cs typeface="Times New Roman" pitchFamily="18" charset="0"/>
              <a:sym typeface="Calibri"/>
            </a:endParaRPr>
          </a:p>
        </p:txBody>
      </p:sp>
    </p:spTree>
    <p:extLst>
      <p:ext uri="{BB962C8B-B14F-4D97-AF65-F5344CB8AC3E}">
        <p14:creationId xmlns:p14="http://schemas.microsoft.com/office/powerpoint/2010/main" val="183576795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dirty="0" smtClean="0">
                <a:latin typeface="Times New Roman" pitchFamily="18" charset="0"/>
                <a:cs typeface="Times New Roman" pitchFamily="18" charset="0"/>
              </a:rPr>
              <a:t>References</a:t>
            </a:r>
            <a:endParaRPr dirty="0">
              <a:latin typeface="Times New Roman" pitchFamily="18" charset="0"/>
              <a:cs typeface="Times New Roman" pitchFamily="18" charset="0"/>
            </a:endParaRPr>
          </a:p>
        </p:txBody>
      </p:sp>
      <p:graphicFrame>
        <p:nvGraphicFramePr>
          <p:cNvPr id="215" name="Google Shape;215;p16"/>
          <p:cNvGraphicFramePr/>
          <p:nvPr>
            <p:extLst>
              <p:ext uri="{D42A27DB-BD31-4B8C-83A1-F6EECF244321}">
                <p14:modId xmlns:p14="http://schemas.microsoft.com/office/powerpoint/2010/main" val="451013071"/>
              </p:ext>
            </p:extLst>
          </p:nvPr>
        </p:nvGraphicFramePr>
        <p:xfrm>
          <a:off x="988097" y="2129052"/>
          <a:ext cx="10639796" cy="3585210"/>
        </p:xfrm>
        <a:graphic>
          <a:graphicData uri="http://schemas.openxmlformats.org/drawingml/2006/table">
            <a:tbl>
              <a:tblPr>
                <a:noFill/>
                <a:tableStyleId>{4195DDEC-F48B-479C-9640-0A467D43F3F5}</a:tableStyleId>
              </a:tblPr>
              <a:tblGrid>
                <a:gridCol w="1727807">
                  <a:extLst>
                    <a:ext uri="{9D8B030D-6E8A-4147-A177-3AD203B41FA5}">
                      <a16:colId xmlns="" xmlns:a16="http://schemas.microsoft.com/office/drawing/2014/main" val="20000"/>
                    </a:ext>
                  </a:extLst>
                </a:gridCol>
                <a:gridCol w="8911989">
                  <a:extLst>
                    <a:ext uri="{9D8B030D-6E8A-4147-A177-3AD203B41FA5}">
                      <a16:colId xmlns="" xmlns:a16="http://schemas.microsoft.com/office/drawing/2014/main" val="20001"/>
                    </a:ext>
                  </a:extLst>
                </a:gridCol>
              </a:tblGrid>
              <a:tr h="1980187">
                <a:tc>
                  <a:txBody>
                    <a:bodyPr/>
                    <a:lstStyle/>
                    <a:p>
                      <a:r>
                        <a:rPr lang="en-US" sz="1800" dirty="0" smtClean="0">
                          <a:latin typeface="+mj-lt"/>
                          <a:cs typeface="Times New Roman" pitchFamily="18" charset="0"/>
                        </a:rPr>
                        <a:t>07</a:t>
                      </a:r>
                    </a:p>
                    <a:p>
                      <a:endParaRPr lang="en-US" sz="1800" dirty="0" smtClean="0">
                        <a:latin typeface="+mj-lt"/>
                        <a:cs typeface="Times New Roman" pitchFamily="18" charset="0"/>
                      </a:endParaRPr>
                    </a:p>
                    <a:p>
                      <a:endParaRPr lang="en-US" sz="1800" dirty="0" smtClean="0">
                        <a:latin typeface="+mj-lt"/>
                        <a:cs typeface="Times New Roman" pitchFamily="18" charset="0"/>
                      </a:endParaRPr>
                    </a:p>
                    <a:p>
                      <a:endParaRPr lang="en-US" sz="1800" dirty="0" smtClean="0">
                        <a:latin typeface="+mj-lt"/>
                        <a:cs typeface="Times New Roman" pitchFamily="18" charset="0"/>
                      </a:endParaRPr>
                    </a:p>
                    <a:p>
                      <a:endParaRPr lang="en-US" sz="1800" dirty="0" smtClean="0">
                        <a:latin typeface="+mj-lt"/>
                        <a:cs typeface="Times New Roman" pitchFamily="18" charset="0"/>
                      </a:endParaRPr>
                    </a:p>
                    <a:p>
                      <a:endParaRPr lang="en-US" sz="1800" dirty="0" smtClean="0">
                        <a:latin typeface="+mj-lt"/>
                        <a:cs typeface="Times New Roman" pitchFamily="18" charset="0"/>
                      </a:endParaRPr>
                    </a:p>
                    <a:p>
                      <a:endParaRPr lang="en-US" sz="1800" dirty="0" smtClean="0">
                        <a:latin typeface="+mj-lt"/>
                        <a:cs typeface="Times New Roman" pitchFamily="18" charset="0"/>
                      </a:endParaRPr>
                    </a:p>
                    <a:p>
                      <a:r>
                        <a:rPr lang="en-US" sz="1800" dirty="0" smtClean="0">
                          <a:latin typeface="+mj-lt"/>
                          <a:cs typeface="Times New Roman" pitchFamily="18" charset="0"/>
                        </a:rPr>
                        <a:t>08</a:t>
                      </a:r>
                    </a:p>
                    <a:p>
                      <a:endParaRPr lang="en-US" sz="1800" dirty="0" smtClean="0">
                        <a:latin typeface="+mj-lt"/>
                        <a:cs typeface="Times New Roman" pitchFamily="18" charset="0"/>
                      </a:endParaRPr>
                    </a:p>
                    <a:p>
                      <a:endParaRPr lang="en-US" sz="1800" dirty="0" smtClean="0">
                        <a:latin typeface="+mj-lt"/>
                        <a:cs typeface="Times New Roman" pitchFamily="18" charset="0"/>
                      </a:endParaRPr>
                    </a:p>
                  </a:txBody>
                  <a:tcPr marL="9525" marR="9525" marT="9525" marB="0" anchor="ctr"/>
                </a:tc>
                <a:tc>
                  <a:txBody>
                    <a:bodyPr/>
                    <a:lstStyle/>
                    <a:p>
                      <a:r>
                        <a:rPr lang="en-US" sz="1800" dirty="0" err="1" smtClean="0">
                          <a:latin typeface="+mj-lt"/>
                        </a:rPr>
                        <a:t>Sahani</a:t>
                      </a:r>
                      <a:r>
                        <a:rPr lang="en-US" sz="1800" dirty="0" smtClean="0">
                          <a:latin typeface="+mj-lt"/>
                        </a:rPr>
                        <a:t>, A., &amp; </a:t>
                      </a:r>
                      <a:r>
                        <a:rPr lang="en-US" sz="1800" dirty="0" err="1" smtClean="0">
                          <a:latin typeface="+mj-lt"/>
                        </a:rPr>
                        <a:t>Prajapati</a:t>
                      </a:r>
                      <a:r>
                        <a:rPr lang="en-US" sz="1800" dirty="0" smtClean="0">
                          <a:latin typeface="+mj-lt"/>
                        </a:rPr>
                        <a:t>, H. (2024, May 16). </a:t>
                      </a:r>
                      <a:r>
                        <a:rPr lang="en-US" sz="1800" i="1" dirty="0" smtClean="0">
                          <a:latin typeface="+mj-lt"/>
                        </a:rPr>
                        <a:t>Expense tracker: A smart approach to track daily expense</a:t>
                      </a:r>
                      <a:r>
                        <a:rPr lang="en-US" sz="1800" dirty="0" smtClean="0">
                          <a:latin typeface="+mj-lt"/>
                        </a:rPr>
                        <a:t>. </a:t>
                      </a:r>
                    </a:p>
                    <a:p>
                      <a:endParaRPr lang="en-US" sz="1800" dirty="0" smtClean="0">
                        <a:latin typeface="+mj-lt"/>
                        <a:cs typeface="Times New Roman" pitchFamily="18" charset="0"/>
                      </a:endParaRPr>
                    </a:p>
                    <a:p>
                      <a:endParaRPr lang="en-US" sz="1800" dirty="0" smtClean="0">
                        <a:latin typeface="+mj-lt"/>
                        <a:cs typeface="Times New Roman" pitchFamily="18" charset="0"/>
                      </a:endParaRPr>
                    </a:p>
                    <a:p>
                      <a:r>
                        <a:rPr lang="en-US" sz="1800" dirty="0" err="1" smtClean="0">
                          <a:latin typeface="+mj-lt"/>
                        </a:rPr>
                        <a:t>Pande</a:t>
                      </a:r>
                      <a:r>
                        <a:rPr lang="en-US" sz="1800" dirty="0" smtClean="0">
                          <a:latin typeface="+mj-lt"/>
                        </a:rPr>
                        <a:t>, J., &amp; Jain, R. (2023, May 2). </a:t>
                      </a:r>
                      <a:r>
                        <a:rPr lang="en-US" sz="1800" i="1" dirty="0" smtClean="0">
                          <a:latin typeface="+mj-lt"/>
                        </a:rPr>
                        <a:t>Expense tracker application</a:t>
                      </a:r>
                      <a:r>
                        <a:rPr lang="en-US" sz="1800" dirty="0" smtClean="0">
                          <a:latin typeface="+mj-lt"/>
                        </a:rPr>
                        <a:t>.</a:t>
                      </a:r>
                    </a:p>
                  </a:txBody>
                  <a:tcPr marL="9525" marR="9525" marT="9525" marB="0" anchor="ctr"/>
                </a:tc>
                <a:extLst>
                  <a:ext uri="{0D108BD9-81ED-4DB2-BD59-A6C34878D82A}">
                    <a16:rowId xmlns="" xmlns:a16="http://schemas.microsoft.com/office/drawing/2014/main" val="10000"/>
                  </a:ext>
                </a:extLst>
              </a:tr>
              <a:tr h="507828">
                <a:tc>
                  <a:txBody>
                    <a:bodyPr/>
                    <a:lstStyle/>
                    <a:p>
                      <a:r>
                        <a:rPr lang="en-US" sz="1800" dirty="0" smtClean="0">
                          <a:latin typeface="+mj-lt"/>
                          <a:cs typeface="Times New Roman" pitchFamily="18" charset="0"/>
                        </a:rPr>
                        <a:t>09</a:t>
                      </a:r>
                    </a:p>
                  </a:txBody>
                  <a:tcPr marL="9525" marR="9525" marT="9525" marB="0" anchor="ct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sz="1800" dirty="0" smtClean="0">
                        <a:latin typeface="+mj-lt"/>
                        <a:cs typeface="Times New Roman" pitchFamily="18" charset="0"/>
                      </a:endParaRP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800" i="1" dirty="0" smtClean="0">
                          <a:latin typeface="+mj-lt"/>
                        </a:rPr>
                        <a:t>Smart expense tracking system using machine learning</a:t>
                      </a:r>
                      <a:r>
                        <a:rPr lang="en-US" sz="1800" dirty="0" smtClean="0">
                          <a:latin typeface="+mj-lt"/>
                        </a:rPr>
                        <a:t>. (2021, June 24). Financial Computing Review, </a:t>
                      </a:r>
                      <a:r>
                        <a:rPr lang="en-US" sz="1800" i="1" dirty="0" smtClean="0">
                          <a:latin typeface="+mj-lt"/>
                        </a:rPr>
                        <a:t>90</a:t>
                      </a:r>
                      <a:r>
                        <a:rPr lang="en-US" sz="1800" dirty="0" smtClean="0">
                          <a:latin typeface="+mj-lt"/>
                        </a:rPr>
                        <a:t>(3), 143-1304.</a:t>
                      </a:r>
                    </a:p>
                  </a:txBody>
                  <a:tcPr marL="9525" marR="9525" marT="9525" marB="0" anchor="ctr"/>
                </a:tc>
                <a:extLst>
                  <a:ext uri="{0D108BD9-81ED-4DB2-BD59-A6C34878D82A}">
                    <a16:rowId xmlns="" xmlns:a16="http://schemas.microsoft.com/office/drawing/2014/main" val="10001"/>
                  </a:ext>
                </a:extLst>
              </a:tr>
            </a:tbl>
          </a:graphicData>
        </a:graphic>
      </p:graphicFrame>
      <p:sp>
        <p:nvSpPr>
          <p:cNvPr id="216" name="Google Shape;216;p16"/>
          <p:cNvSpPr txBox="1"/>
          <p:nvPr/>
        </p:nvSpPr>
        <p:spPr>
          <a:xfrm>
            <a:off x="1097278" y="1759720"/>
            <a:ext cx="41489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smtClean="0">
                <a:solidFill>
                  <a:schemeClr val="dk1"/>
                </a:solidFill>
                <a:latin typeface="Times New Roman" pitchFamily="18" charset="0"/>
                <a:ea typeface="Calibri"/>
                <a:cs typeface="Times New Roman" pitchFamily="18" charset="0"/>
                <a:sym typeface="Calibri"/>
              </a:rPr>
              <a:t>Reports Used for References :</a:t>
            </a:r>
            <a:endParaRPr sz="1800" dirty="0">
              <a:solidFill>
                <a:schemeClr val="dk1"/>
              </a:solidFill>
              <a:latin typeface="Times New Roman" pitchFamily="18" charset="0"/>
              <a:ea typeface="Calibri"/>
              <a:cs typeface="Times New Roman" pitchFamily="18" charset="0"/>
              <a:sym typeface="Calibri"/>
            </a:endParaRPr>
          </a:p>
        </p:txBody>
      </p:sp>
    </p:spTree>
    <p:extLst>
      <p:ext uri="{BB962C8B-B14F-4D97-AF65-F5344CB8AC3E}">
        <p14:creationId xmlns:p14="http://schemas.microsoft.com/office/powerpoint/2010/main" val="39566190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6"/>
          <p:cNvSpPr txBox="1">
            <a:spLocks noGrp="1"/>
          </p:cNvSpPr>
          <p:nvPr>
            <p:ph type="title"/>
          </p:nvPr>
        </p:nvSpPr>
        <p:spPr>
          <a:xfrm>
            <a:off x="1097280" y="286603"/>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dirty="0" smtClean="0">
                <a:latin typeface="Times New Roman" pitchFamily="18" charset="0"/>
                <a:cs typeface="Times New Roman" pitchFamily="18" charset="0"/>
              </a:rPr>
              <a:t> References</a:t>
            </a:r>
            <a:endParaRPr dirty="0">
              <a:latin typeface="Times New Roman" pitchFamily="18" charset="0"/>
              <a:cs typeface="Times New Roman" pitchFamily="18" charset="0"/>
            </a:endParaRPr>
          </a:p>
        </p:txBody>
      </p:sp>
      <p:graphicFrame>
        <p:nvGraphicFramePr>
          <p:cNvPr id="215" name="Google Shape;215;p16"/>
          <p:cNvGraphicFramePr/>
          <p:nvPr>
            <p:extLst>
              <p:ext uri="{D42A27DB-BD31-4B8C-83A1-F6EECF244321}">
                <p14:modId xmlns:p14="http://schemas.microsoft.com/office/powerpoint/2010/main" val="449843377"/>
              </p:ext>
            </p:extLst>
          </p:nvPr>
        </p:nvGraphicFramePr>
        <p:xfrm>
          <a:off x="1596417" y="2637052"/>
          <a:ext cx="7299560" cy="2488015"/>
        </p:xfrm>
        <a:graphic>
          <a:graphicData uri="http://schemas.openxmlformats.org/drawingml/2006/table">
            <a:tbl>
              <a:tblPr>
                <a:noFill/>
                <a:tableStyleId>{4195DDEC-F48B-479C-9640-0A467D43F3F5}</a:tableStyleId>
              </a:tblPr>
              <a:tblGrid>
                <a:gridCol w="7299560">
                  <a:extLst>
                    <a:ext uri="{9D8B030D-6E8A-4147-A177-3AD203B41FA5}">
                      <a16:colId xmlns="" xmlns:a16="http://schemas.microsoft.com/office/drawing/2014/main" val="20000"/>
                    </a:ext>
                  </a:extLst>
                </a:gridCol>
              </a:tblGrid>
              <a:tr h="1980187">
                <a:tc>
                  <a:txBody>
                    <a:bodyPr/>
                    <a:lstStyle/>
                    <a:p>
                      <a:pPr marL="0" indent="0" algn="ctr">
                        <a:buFont typeface="Arial" pitchFamily="34" charset="0"/>
                        <a:buNone/>
                      </a:pPr>
                      <a:r>
                        <a:rPr lang="en-US" sz="1800" dirty="0" smtClean="0">
                          <a:latin typeface="+mj-lt"/>
                          <a:cs typeface="Times New Roman" pitchFamily="18" charset="0"/>
                        </a:rPr>
                        <a:t>10       </a:t>
                      </a:r>
                      <a:r>
                        <a:rPr lang="en-US" sz="1800" dirty="0" smtClean="0">
                          <a:latin typeface="+mj-lt"/>
                        </a:rPr>
                        <a:t>Lee, E. (2023). Machine Learning in Budget Management Systems.</a:t>
                      </a:r>
                      <a:r>
                        <a:rPr lang="en-US" sz="1800" baseline="0" dirty="0" smtClean="0">
                          <a:latin typeface="+mj-lt"/>
                        </a:rPr>
                        <a:t> </a:t>
                      </a:r>
                      <a:r>
                        <a:rPr lang="en-US" sz="1800" i="1" dirty="0" smtClean="0">
                          <a:latin typeface="+mj-lt"/>
                        </a:rPr>
                        <a:t>Financial Computing Review, 30</a:t>
                      </a:r>
                      <a:r>
                        <a:rPr lang="en-US" sz="1800" dirty="0" smtClean="0">
                          <a:latin typeface="+mj-lt"/>
                        </a:rPr>
                        <a:t>(4), 208-220.</a:t>
                      </a:r>
                      <a:endParaRPr lang="en-US" sz="1800" dirty="0" smtClean="0">
                        <a:latin typeface="+mj-lt"/>
                        <a:cs typeface="Times New Roman" pitchFamily="18" charset="0"/>
                      </a:endParaRPr>
                    </a:p>
                  </a:txBody>
                  <a:tcPr marL="9525" marR="9525" marT="9525" marB="0" anchor="ctr"/>
                </a:tc>
                <a:extLst>
                  <a:ext uri="{0D108BD9-81ED-4DB2-BD59-A6C34878D82A}">
                    <a16:rowId xmlns="" xmlns:a16="http://schemas.microsoft.com/office/drawing/2014/main" val="10000"/>
                  </a:ext>
                </a:extLst>
              </a:tr>
              <a:tr h="507828">
                <a:tc>
                  <a:txBody>
                    <a:bodyPr/>
                    <a:lstStyle/>
                    <a:p>
                      <a:pPr algn="ctr"/>
                      <a:endParaRPr lang="en-US" sz="1800" dirty="0" smtClean="0">
                        <a:latin typeface="+mj-lt"/>
                        <a:cs typeface="Times New Roman" pitchFamily="18" charset="0"/>
                      </a:endParaRPr>
                    </a:p>
                  </a:txBody>
                  <a:tcPr marL="9525" marR="9525" marT="9525" marB="0" anchor="ctr"/>
                </a:tc>
                <a:extLst>
                  <a:ext uri="{0D108BD9-81ED-4DB2-BD59-A6C34878D82A}">
                    <a16:rowId xmlns="" xmlns:a16="http://schemas.microsoft.com/office/drawing/2014/main" val="10001"/>
                  </a:ext>
                </a:extLst>
              </a:tr>
            </a:tbl>
          </a:graphicData>
        </a:graphic>
      </p:graphicFrame>
      <p:sp>
        <p:nvSpPr>
          <p:cNvPr id="216" name="Google Shape;216;p16"/>
          <p:cNvSpPr txBox="1"/>
          <p:nvPr/>
        </p:nvSpPr>
        <p:spPr>
          <a:xfrm>
            <a:off x="1097278" y="1759720"/>
            <a:ext cx="4148919"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dirty="0" smtClean="0">
                <a:solidFill>
                  <a:schemeClr val="dk1"/>
                </a:solidFill>
                <a:latin typeface="Times New Roman" pitchFamily="18" charset="0"/>
                <a:ea typeface="Calibri"/>
                <a:cs typeface="Times New Roman" pitchFamily="18" charset="0"/>
                <a:sym typeface="Calibri"/>
              </a:rPr>
              <a:t>Reports Used for References :</a:t>
            </a:r>
            <a:endParaRPr sz="1800" dirty="0">
              <a:solidFill>
                <a:schemeClr val="dk1"/>
              </a:solidFill>
              <a:latin typeface="Times New Roman" pitchFamily="18" charset="0"/>
              <a:ea typeface="Calibri"/>
              <a:cs typeface="Times New Roman" pitchFamily="18" charset="0"/>
              <a:sym typeface="Calibri"/>
            </a:endParaRPr>
          </a:p>
        </p:txBody>
      </p:sp>
    </p:spTree>
    <p:extLst>
      <p:ext uri="{BB962C8B-B14F-4D97-AF65-F5344CB8AC3E}">
        <p14:creationId xmlns:p14="http://schemas.microsoft.com/office/powerpoint/2010/main" val="155112948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7"/>
          <p:cNvSpPr/>
          <p:nvPr/>
        </p:nvSpPr>
        <p:spPr>
          <a:xfrm>
            <a:off x="3368235" y="2182505"/>
            <a:ext cx="5455532" cy="3046948"/>
          </a:xfrm>
          <a:prstGeom prst="rect">
            <a:avLst/>
          </a:prstGeom>
          <a:noFill/>
          <a:ln>
            <a:noFill/>
          </a:ln>
        </p:spPr>
        <p:txBody>
          <a:bodyPr spcFirstLastPara="1" wrap="square" lIns="91425" tIns="45700" rIns="91425" bIns="45700" anchor="ctr" anchorCtr="0">
            <a:spAutoFit/>
          </a:bodyPr>
          <a:lstStyle/>
          <a:p>
            <a:pPr marL="0" marR="0" lvl="0" indent="0" algn="ctr" rtl="0">
              <a:spcBef>
                <a:spcPts val="0"/>
              </a:spcBef>
              <a:spcAft>
                <a:spcPts val="0"/>
              </a:spcAft>
              <a:buNone/>
            </a:pPr>
            <a:r>
              <a:rPr lang="en-US" sz="9600" b="1" cap="none" dirty="0">
                <a:solidFill>
                  <a:srgbClr val="BEE2A6"/>
                </a:solidFill>
                <a:latin typeface="Times New Roman" pitchFamily="18" charset="0"/>
                <a:ea typeface="Calibri"/>
                <a:cs typeface="Times New Roman" pitchFamily="18" charset="0"/>
                <a:sym typeface="Calibri"/>
              </a:rPr>
              <a:t>Thank </a:t>
            </a:r>
            <a:r>
              <a:rPr lang="en-US" sz="9600" b="1" cap="none" dirty="0" smtClean="0">
                <a:solidFill>
                  <a:srgbClr val="BEE2A6"/>
                </a:solidFill>
                <a:latin typeface="Times New Roman" pitchFamily="18" charset="0"/>
                <a:ea typeface="Calibri"/>
                <a:cs typeface="Times New Roman" pitchFamily="18" charset="0"/>
                <a:sym typeface="Calibri"/>
              </a:rPr>
              <a:t>You</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Times New Roman" pitchFamily="18" charset="0"/>
                <a:cs typeface="Times New Roman" pitchFamily="18" charset="0"/>
              </a:rPr>
              <a:t>Literature Survey and Research</a:t>
            </a:r>
            <a:endParaRPr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078227492"/>
              </p:ext>
            </p:extLst>
          </p:nvPr>
        </p:nvGraphicFramePr>
        <p:xfrm>
          <a:off x="354844" y="1721124"/>
          <a:ext cx="11709775" cy="4543198"/>
        </p:xfrm>
        <a:graphic>
          <a:graphicData uri="http://schemas.openxmlformats.org/drawingml/2006/table">
            <a:tbl>
              <a:tblPr firstRow="1" bandRow="1">
                <a:tableStyleId>{4195DDEC-F48B-479C-9640-0A467D43F3F5}</a:tableStyleId>
              </a:tblPr>
              <a:tblGrid>
                <a:gridCol w="2341955"/>
                <a:gridCol w="2341955"/>
                <a:gridCol w="2341955"/>
                <a:gridCol w="2341955"/>
                <a:gridCol w="2341955"/>
              </a:tblGrid>
              <a:tr h="784003">
                <a:tc>
                  <a:txBody>
                    <a:bodyPr/>
                    <a:lstStyle/>
                    <a:p>
                      <a:pPr algn="ctr"/>
                      <a:r>
                        <a:rPr lang="en-US" sz="2800" dirty="0" smtClean="0">
                          <a:latin typeface="+mj-lt"/>
                        </a:rPr>
                        <a:t>Sr.no</a:t>
                      </a:r>
                      <a:endParaRPr lang="en-US" sz="2800" dirty="0">
                        <a:latin typeface="+mj-lt"/>
                      </a:endParaRPr>
                    </a:p>
                  </a:txBody>
                  <a:tcPr/>
                </a:tc>
                <a:tc>
                  <a:txBody>
                    <a:bodyPr/>
                    <a:lstStyle/>
                    <a:p>
                      <a:pPr algn="ctr"/>
                      <a:r>
                        <a:rPr lang="en-US" sz="2800" dirty="0" smtClean="0">
                          <a:latin typeface="+mj-lt"/>
                        </a:rPr>
                        <a:t>Paper</a:t>
                      </a:r>
                      <a:r>
                        <a:rPr lang="en-US" sz="2800" baseline="0" dirty="0" smtClean="0">
                          <a:latin typeface="+mj-lt"/>
                        </a:rPr>
                        <a:t> Title</a:t>
                      </a:r>
                      <a:endParaRPr lang="en-US" sz="2800" dirty="0">
                        <a:latin typeface="+mj-lt"/>
                      </a:endParaRPr>
                    </a:p>
                  </a:txBody>
                  <a:tcPr/>
                </a:tc>
                <a:tc>
                  <a:txBody>
                    <a:bodyPr/>
                    <a:lstStyle/>
                    <a:p>
                      <a:pPr algn="ctr"/>
                      <a:r>
                        <a:rPr lang="en-US" sz="2400" dirty="0" smtClean="0">
                          <a:latin typeface="+mj-lt"/>
                        </a:rPr>
                        <a:t>Methodology</a:t>
                      </a:r>
                      <a:endParaRPr lang="en-US" sz="2400" dirty="0">
                        <a:latin typeface="+mj-lt"/>
                      </a:endParaRPr>
                    </a:p>
                  </a:txBody>
                  <a:tcPr/>
                </a:tc>
                <a:tc>
                  <a:txBody>
                    <a:bodyPr/>
                    <a:lstStyle/>
                    <a:p>
                      <a:pPr algn="ctr"/>
                      <a:r>
                        <a:rPr lang="en-US" sz="2400" dirty="0" smtClean="0">
                          <a:latin typeface="+mj-lt"/>
                        </a:rPr>
                        <a:t>Advantages</a:t>
                      </a:r>
                      <a:endParaRPr lang="en-US" sz="2400" dirty="0">
                        <a:latin typeface="+mj-lt"/>
                      </a:endParaRPr>
                    </a:p>
                  </a:txBody>
                  <a:tcPr/>
                </a:tc>
                <a:tc>
                  <a:txBody>
                    <a:bodyPr/>
                    <a:lstStyle/>
                    <a:p>
                      <a:pPr algn="ctr"/>
                      <a:r>
                        <a:rPr lang="en-US" sz="2400" dirty="0" smtClean="0">
                          <a:latin typeface="+mj-lt"/>
                        </a:rPr>
                        <a:t>Dis-Advantages</a:t>
                      </a:r>
                      <a:endParaRPr lang="en-US" sz="2400" dirty="0">
                        <a:latin typeface="+mj-lt"/>
                      </a:endParaRPr>
                    </a:p>
                  </a:txBody>
                  <a:tcPr/>
                </a:tc>
              </a:tr>
              <a:tr h="3759195">
                <a:tc>
                  <a:txBody>
                    <a:bodyPr/>
                    <a:lstStyle/>
                    <a:p>
                      <a:pPr algn="ctr"/>
                      <a:r>
                        <a:rPr lang="en-US" sz="2000" dirty="0" smtClean="0">
                          <a:latin typeface="+mj-lt"/>
                        </a:rPr>
                        <a:t>01.</a:t>
                      </a:r>
                      <a:endParaRPr lang="en-US" sz="2000" dirty="0">
                        <a:latin typeface="+mj-lt"/>
                      </a:endParaRPr>
                    </a:p>
                  </a:txBody>
                  <a:tcPr anchor="ctr"/>
                </a:tc>
                <a:tc>
                  <a:txBody>
                    <a:bodyPr/>
                    <a:lstStyle/>
                    <a:p>
                      <a:pPr algn="l"/>
                      <a:r>
                        <a:rPr lang="en-US" sz="1600" dirty="0" err="1" smtClean="0">
                          <a:latin typeface="+mj-lt"/>
                        </a:rPr>
                        <a:t>Lingayat</a:t>
                      </a:r>
                      <a:r>
                        <a:rPr lang="en-US" sz="1600" dirty="0" smtClean="0">
                          <a:latin typeface="+mj-lt"/>
                        </a:rPr>
                        <a:t>, L., </a:t>
                      </a:r>
                      <a:r>
                        <a:rPr lang="en-US" sz="1600" dirty="0" err="1" smtClean="0">
                          <a:latin typeface="+mj-lt"/>
                        </a:rPr>
                        <a:t>Yadav</a:t>
                      </a:r>
                      <a:r>
                        <a:rPr lang="en-US" sz="1600" dirty="0" smtClean="0">
                          <a:latin typeface="+mj-lt"/>
                        </a:rPr>
                        <a:t>, N., </a:t>
                      </a:r>
                      <a:r>
                        <a:rPr lang="en-US" sz="1600" dirty="0" err="1" smtClean="0">
                          <a:latin typeface="+mj-lt"/>
                        </a:rPr>
                        <a:t>Rathod</a:t>
                      </a:r>
                      <a:r>
                        <a:rPr lang="en-US" sz="1600" dirty="0" smtClean="0">
                          <a:latin typeface="+mj-lt"/>
                        </a:rPr>
                        <a:t>, P., </a:t>
                      </a:r>
                      <a:r>
                        <a:rPr lang="en-US" sz="1600" dirty="0" err="1" smtClean="0">
                          <a:latin typeface="+mj-lt"/>
                        </a:rPr>
                        <a:t>Durutkar</a:t>
                      </a:r>
                      <a:r>
                        <a:rPr lang="en-US" sz="1600" dirty="0" smtClean="0">
                          <a:latin typeface="+mj-lt"/>
                        </a:rPr>
                        <a:t>, P., &amp; </a:t>
                      </a:r>
                      <a:r>
                        <a:rPr lang="en-US" sz="1600" dirty="0" err="1" smtClean="0">
                          <a:latin typeface="+mj-lt"/>
                        </a:rPr>
                        <a:t>Ghode</a:t>
                      </a:r>
                      <a:r>
                        <a:rPr lang="en-US" sz="1600" dirty="0" smtClean="0">
                          <a:latin typeface="+mj-lt"/>
                        </a:rPr>
                        <a:t>, P. (2024). </a:t>
                      </a:r>
                    </a:p>
                    <a:p>
                      <a:pPr algn="l"/>
                      <a:r>
                        <a:rPr lang="en-US" sz="1600" dirty="0" smtClean="0">
                          <a:latin typeface="+mj-lt"/>
                        </a:rPr>
                        <a:t>Design and Implement of Real Time Expense Tracker Using ML.</a:t>
                      </a:r>
                    </a:p>
                    <a:p>
                      <a:pPr algn="l"/>
                      <a:r>
                        <a:rPr lang="en-US" sz="1600" dirty="0" smtClean="0">
                          <a:latin typeface="+mj-lt"/>
                        </a:rPr>
                        <a:t>(March 10, 2024).</a:t>
                      </a:r>
                      <a:endParaRPr lang="en-US" sz="1600" dirty="0">
                        <a:latin typeface="+mj-lt"/>
                      </a:endParaRPr>
                    </a:p>
                  </a:txBody>
                  <a:tcPr/>
                </a:tc>
                <a:tc>
                  <a:txBody>
                    <a:bodyPr/>
                    <a:lstStyle/>
                    <a:p>
                      <a:r>
                        <a:rPr lang="en-US" sz="1600" dirty="0" smtClean="0">
                          <a:latin typeface="+mj-lt"/>
                        </a:rPr>
                        <a:t>This methodology involves collecting financial transaction data from bank statements and receipts, which is then categorized using machine learning classifiers such as decision trees or logistic regression.</a:t>
                      </a:r>
                      <a:endParaRPr lang="en-US" sz="1600" dirty="0">
                        <a:latin typeface="+mj-lt"/>
                      </a:endParaRPr>
                    </a:p>
                  </a:txBody>
                  <a:tcPr/>
                </a:tc>
                <a:tc>
                  <a:txBody>
                    <a:bodyPr/>
                    <a:lstStyle/>
                    <a:p>
                      <a:r>
                        <a:rPr lang="en-US" sz="1600" dirty="0" smtClean="0">
                          <a:latin typeface="+mj-lt"/>
                        </a:rPr>
                        <a:t>Automatically categorize and track expenses without manual input, saving time and reducing user effort. </a:t>
                      </a:r>
                    </a:p>
                    <a:p>
                      <a:r>
                        <a:rPr lang="en-US" sz="1600" dirty="0" smtClean="0">
                          <a:latin typeface="+mj-lt"/>
                        </a:rPr>
                        <a:t>Instant tracking and analysis of expenses allow users to make informed financial decisions promptly.</a:t>
                      </a:r>
                    </a:p>
                  </a:txBody>
                  <a:tcPr/>
                </a:tc>
                <a:tc>
                  <a:txBody>
                    <a:bodyPr/>
                    <a:lstStyle/>
                    <a:p>
                      <a:r>
                        <a:rPr lang="en-US" sz="1600" dirty="0" smtClean="0">
                          <a:latin typeface="+mj-lt"/>
                        </a:rPr>
                        <a:t> Handling sensitive financial information requires stringent security measures, which may raise user concerns about data privacy.</a:t>
                      </a:r>
                    </a:p>
                    <a:p>
                      <a:r>
                        <a:rPr lang="en-US" sz="1600" dirty="0" smtClean="0">
                          <a:latin typeface="+mj-lt"/>
                        </a:rPr>
                        <a:t>Developing and integrating ML models for real-time tracking requires significant technical expertise, which may complicate the project</a:t>
                      </a:r>
                      <a:endParaRPr lang="en-US" sz="1600" dirty="0">
                        <a:latin typeface="+mj-lt"/>
                      </a:endParaRPr>
                    </a:p>
                  </a:txBody>
                  <a:tcPr/>
                </a:tc>
              </a:tr>
            </a:tbl>
          </a:graphicData>
        </a:graphic>
      </p:graphicFrame>
    </p:spTree>
    <p:extLst>
      <p:ext uri="{BB962C8B-B14F-4D97-AF65-F5344CB8AC3E}">
        <p14:creationId xmlns:p14="http://schemas.microsoft.com/office/powerpoint/2010/main" val="2274714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mj-lt"/>
              </a:rPr>
              <a:t>Literature Review and Research</a:t>
            </a:r>
            <a:endParaRPr dirty="0">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361980949"/>
              </p:ext>
            </p:extLst>
          </p:nvPr>
        </p:nvGraphicFramePr>
        <p:xfrm>
          <a:off x="491318" y="1688970"/>
          <a:ext cx="11409530" cy="4296822"/>
        </p:xfrm>
        <a:graphic>
          <a:graphicData uri="http://schemas.openxmlformats.org/drawingml/2006/table">
            <a:tbl>
              <a:tblPr firstRow="1" bandRow="1">
                <a:tableStyleId>{4195DDEC-F48B-479C-9640-0A467D43F3F5}</a:tableStyleId>
              </a:tblPr>
              <a:tblGrid>
                <a:gridCol w="2281906"/>
                <a:gridCol w="2281906"/>
                <a:gridCol w="2281906"/>
                <a:gridCol w="2281906"/>
                <a:gridCol w="2281906"/>
              </a:tblGrid>
              <a:tr h="496439">
                <a:tc>
                  <a:txBody>
                    <a:bodyPr/>
                    <a:lstStyle/>
                    <a:p>
                      <a:pPr algn="ctr"/>
                      <a:r>
                        <a:rPr lang="en-US" sz="2800" dirty="0" smtClean="0">
                          <a:latin typeface="+mn-lt"/>
                        </a:rPr>
                        <a:t>Sr.no</a:t>
                      </a:r>
                      <a:endParaRPr lang="en-US" sz="2800" dirty="0">
                        <a:latin typeface="+mn-lt"/>
                      </a:endParaRPr>
                    </a:p>
                  </a:txBody>
                  <a:tcPr/>
                </a:tc>
                <a:tc>
                  <a:txBody>
                    <a:bodyPr/>
                    <a:lstStyle/>
                    <a:p>
                      <a:pPr algn="ctr"/>
                      <a:r>
                        <a:rPr lang="en-US" sz="2800" dirty="0" smtClean="0">
                          <a:latin typeface="+mn-lt"/>
                        </a:rPr>
                        <a:t>Paper</a:t>
                      </a:r>
                      <a:r>
                        <a:rPr lang="en-US" sz="2800" baseline="0" dirty="0" smtClean="0">
                          <a:latin typeface="+mn-lt"/>
                        </a:rPr>
                        <a:t> Title</a:t>
                      </a:r>
                      <a:endParaRPr lang="en-US" sz="2800" dirty="0">
                        <a:latin typeface="+mn-lt"/>
                      </a:endParaRPr>
                    </a:p>
                  </a:txBody>
                  <a:tcPr/>
                </a:tc>
                <a:tc>
                  <a:txBody>
                    <a:bodyPr/>
                    <a:lstStyle/>
                    <a:p>
                      <a:pPr algn="ctr"/>
                      <a:r>
                        <a:rPr lang="en-US" sz="2400" dirty="0" smtClean="0">
                          <a:latin typeface="+mn-lt"/>
                        </a:rPr>
                        <a:t>Methodology</a:t>
                      </a:r>
                      <a:endParaRPr lang="en-US" sz="2400" dirty="0">
                        <a:latin typeface="+mn-lt"/>
                      </a:endParaRPr>
                    </a:p>
                  </a:txBody>
                  <a:tcPr/>
                </a:tc>
                <a:tc>
                  <a:txBody>
                    <a:bodyPr/>
                    <a:lstStyle/>
                    <a:p>
                      <a:pPr algn="ctr"/>
                      <a:r>
                        <a:rPr lang="en-US" sz="2400" dirty="0" smtClean="0">
                          <a:latin typeface="+mn-lt"/>
                        </a:rPr>
                        <a:t>Advantages</a:t>
                      </a:r>
                      <a:endParaRPr lang="en-US" sz="2400" dirty="0">
                        <a:latin typeface="+mn-lt"/>
                      </a:endParaRPr>
                    </a:p>
                  </a:txBody>
                  <a:tcPr/>
                </a:tc>
                <a:tc>
                  <a:txBody>
                    <a:bodyPr/>
                    <a:lstStyle/>
                    <a:p>
                      <a:pPr algn="ctr"/>
                      <a:r>
                        <a:rPr lang="en-US" sz="2400" dirty="0" smtClean="0">
                          <a:latin typeface="+mn-lt"/>
                        </a:rPr>
                        <a:t>Dis-Advantages</a:t>
                      </a:r>
                      <a:endParaRPr lang="en-US" sz="2400" dirty="0">
                        <a:latin typeface="+mn-lt"/>
                      </a:endParaRPr>
                    </a:p>
                  </a:txBody>
                  <a:tcPr/>
                </a:tc>
              </a:tr>
              <a:tr h="3778662">
                <a:tc>
                  <a:txBody>
                    <a:bodyPr/>
                    <a:lstStyle/>
                    <a:p>
                      <a:pPr algn="ctr"/>
                      <a:r>
                        <a:rPr lang="en-US" sz="2000" dirty="0" smtClean="0">
                          <a:latin typeface="+mn-lt"/>
                        </a:rPr>
                        <a:t>02.</a:t>
                      </a:r>
                      <a:endParaRPr lang="en-US" sz="2000" dirty="0">
                        <a:latin typeface="+mn-lt"/>
                      </a:endParaRPr>
                    </a:p>
                  </a:txBody>
                  <a:tcPr anchor="ctr"/>
                </a:tc>
                <a:tc>
                  <a:txBody>
                    <a:bodyPr/>
                    <a:lstStyle/>
                    <a:p>
                      <a:r>
                        <a:rPr lang="en-US" sz="1400" dirty="0" err="1" smtClean="0">
                          <a:latin typeface="+mn-lt"/>
                        </a:rPr>
                        <a:t>Shelke</a:t>
                      </a:r>
                      <a:r>
                        <a:rPr lang="en-US" sz="1400" dirty="0" smtClean="0">
                          <a:latin typeface="+mn-lt"/>
                        </a:rPr>
                        <a:t>, S., </a:t>
                      </a:r>
                      <a:r>
                        <a:rPr lang="en-US" sz="1400" dirty="0" err="1" smtClean="0">
                          <a:latin typeface="+mn-lt"/>
                        </a:rPr>
                        <a:t>Shingre</a:t>
                      </a:r>
                      <a:r>
                        <a:rPr lang="en-US" sz="1400" dirty="0" smtClean="0">
                          <a:latin typeface="+mn-lt"/>
                        </a:rPr>
                        <a:t>, M., </a:t>
                      </a:r>
                      <a:r>
                        <a:rPr lang="en-US" sz="1400" dirty="0" err="1" smtClean="0">
                          <a:latin typeface="+mn-lt"/>
                        </a:rPr>
                        <a:t>Lebisha</a:t>
                      </a:r>
                      <a:r>
                        <a:rPr lang="en-US" sz="1400" dirty="0" smtClean="0">
                          <a:latin typeface="+mn-lt"/>
                        </a:rPr>
                        <a:t>, S., &amp; </a:t>
                      </a:r>
                      <a:r>
                        <a:rPr lang="en-US" sz="1400" dirty="0" err="1" smtClean="0">
                          <a:latin typeface="+mn-lt"/>
                        </a:rPr>
                        <a:t>Shaikh</a:t>
                      </a:r>
                      <a:r>
                        <a:rPr lang="en-US" sz="1400" dirty="0" smtClean="0">
                          <a:latin typeface="+mn-lt"/>
                        </a:rPr>
                        <a:t>, S. (2023, October). Smart BAT-Smart Budget Analyzer and Tracker. In 2023 International Conference on Advanced Computing Technologies and Applications (ICACTA) (pp. 1-5). IEEE.</a:t>
                      </a:r>
                      <a:endParaRPr lang="en-US" sz="1400" dirty="0">
                        <a:latin typeface="+mn-lt"/>
                      </a:endParaRPr>
                    </a:p>
                  </a:txBody>
                  <a:tcPr/>
                </a:tc>
                <a:tc>
                  <a:txBody>
                    <a:bodyPr/>
                    <a:lstStyle/>
                    <a:p>
                      <a:r>
                        <a:rPr lang="en-US" sz="1600" dirty="0" smtClean="0">
                          <a:latin typeface="+mn-lt"/>
                        </a:rPr>
                        <a:t>After being uploaded to the system, the image is</a:t>
                      </a:r>
                    </a:p>
                    <a:p>
                      <a:r>
                        <a:rPr lang="en-US" sz="1600" dirty="0" smtClean="0">
                          <a:latin typeface="+mn-lt"/>
                        </a:rPr>
                        <a:t>subsequently transmitted to an Optical Character Recognition</a:t>
                      </a:r>
                    </a:p>
                    <a:p>
                      <a:r>
                        <a:rPr lang="en-US" sz="1600" dirty="0" smtClean="0">
                          <a:latin typeface="+mn-lt"/>
                        </a:rPr>
                        <a:t>system via an API, which extracts the necessary </a:t>
                      </a:r>
                      <a:r>
                        <a:rPr lang="en-US" sz="1600" dirty="0" err="1" smtClean="0">
                          <a:latin typeface="+mn-lt"/>
                        </a:rPr>
                        <a:t>data.AJSON</a:t>
                      </a:r>
                      <a:r>
                        <a:rPr lang="en-US" sz="1600" dirty="0" smtClean="0">
                          <a:latin typeface="+mn-lt"/>
                        </a:rPr>
                        <a:t> file with the precise and</a:t>
                      </a:r>
                    </a:p>
                    <a:p>
                      <a:r>
                        <a:rPr lang="en-US" sz="1600" dirty="0" smtClean="0">
                          <a:latin typeface="+mn-lt"/>
                        </a:rPr>
                        <a:t>extracted data is subsequently given to the Android Studio.</a:t>
                      </a:r>
                      <a:endParaRPr lang="en-US" sz="1600" dirty="0">
                        <a:latin typeface="+mn-lt"/>
                      </a:endParaRPr>
                    </a:p>
                  </a:txBody>
                  <a:tcPr/>
                </a:tc>
                <a:tc>
                  <a:txBody>
                    <a:bodyPr/>
                    <a:lstStyle/>
                    <a:p>
                      <a:r>
                        <a:rPr lang="en-US" sz="1600" dirty="0" smtClean="0">
                          <a:latin typeface="+mn-lt"/>
                        </a:rPr>
                        <a:t>ML models can detect unusual transactions or spending patterns, improving security and alerting users to potential issues.</a:t>
                      </a:r>
                    </a:p>
                    <a:p>
                      <a:r>
                        <a:rPr lang="en-US" sz="1600" dirty="0" smtClean="0">
                          <a:latin typeface="+mn-lt"/>
                        </a:rPr>
                        <a:t>The system can forecast future expenses based on past data, helping users plan and manage their finances more effectively.</a:t>
                      </a:r>
                    </a:p>
                  </a:txBody>
                  <a:tcPr/>
                </a:tc>
                <a:tc>
                  <a:txBody>
                    <a:bodyPr/>
                    <a:lstStyle/>
                    <a:p>
                      <a:r>
                        <a:rPr lang="en-US" sz="1600" dirty="0" smtClean="0">
                          <a:latin typeface="+mn-lt"/>
                        </a:rPr>
                        <a:t> Accuracy Limitations: Machine learning models may initially misclassify expenses or provide inaccurate predictions, leading to errors in budget planning. High Resource Requirements: Real-time processing and frequent model updates can be resource-intensive, leading to increased costs for cloud infrastructure and maintenance.</a:t>
                      </a:r>
                      <a:endParaRPr lang="en-US" sz="1600" dirty="0">
                        <a:latin typeface="+mn-lt"/>
                      </a:endParaRPr>
                    </a:p>
                  </a:txBody>
                  <a:tcPr/>
                </a:tc>
              </a:tr>
            </a:tbl>
          </a:graphicData>
        </a:graphic>
      </p:graphicFrame>
    </p:spTree>
    <p:extLst>
      <p:ext uri="{BB962C8B-B14F-4D97-AF65-F5344CB8AC3E}">
        <p14:creationId xmlns:p14="http://schemas.microsoft.com/office/powerpoint/2010/main" val="37704569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mj-lt"/>
              </a:rPr>
              <a:t>Literature Review and Research</a:t>
            </a:r>
            <a:endParaRPr dirty="0">
              <a:latin typeface="+mj-lt"/>
            </a:endParaRPr>
          </a:p>
        </p:txBody>
      </p:sp>
      <p:graphicFrame>
        <p:nvGraphicFramePr>
          <p:cNvPr id="3" name="Table 2"/>
          <p:cNvGraphicFramePr>
            <a:graphicFrameLocks noGrp="1"/>
          </p:cNvGraphicFramePr>
          <p:nvPr>
            <p:extLst>
              <p:ext uri="{D42A27DB-BD31-4B8C-83A1-F6EECF244321}">
                <p14:modId xmlns:p14="http://schemas.microsoft.com/office/powerpoint/2010/main" val="2843306090"/>
              </p:ext>
            </p:extLst>
          </p:nvPr>
        </p:nvGraphicFramePr>
        <p:xfrm>
          <a:off x="573206" y="1716266"/>
          <a:ext cx="11259405" cy="4296822"/>
        </p:xfrm>
        <a:graphic>
          <a:graphicData uri="http://schemas.openxmlformats.org/drawingml/2006/table">
            <a:tbl>
              <a:tblPr firstRow="1" bandRow="1">
                <a:tableStyleId>{4195DDEC-F48B-479C-9640-0A467D43F3F5}</a:tableStyleId>
              </a:tblPr>
              <a:tblGrid>
                <a:gridCol w="2251881"/>
                <a:gridCol w="2251881"/>
                <a:gridCol w="2251881"/>
                <a:gridCol w="2251881"/>
                <a:gridCol w="2251881"/>
              </a:tblGrid>
              <a:tr h="496439">
                <a:tc>
                  <a:txBody>
                    <a:bodyPr/>
                    <a:lstStyle/>
                    <a:p>
                      <a:pPr algn="ctr"/>
                      <a:r>
                        <a:rPr lang="en-US" sz="2800" dirty="0" smtClean="0">
                          <a:latin typeface="+mn-lt"/>
                        </a:rPr>
                        <a:t>Sr.no</a:t>
                      </a:r>
                      <a:endParaRPr lang="en-US" sz="2800" dirty="0">
                        <a:latin typeface="+mn-lt"/>
                      </a:endParaRPr>
                    </a:p>
                  </a:txBody>
                  <a:tcPr/>
                </a:tc>
                <a:tc>
                  <a:txBody>
                    <a:bodyPr/>
                    <a:lstStyle/>
                    <a:p>
                      <a:pPr algn="ctr"/>
                      <a:r>
                        <a:rPr lang="en-US" sz="2800" dirty="0" smtClean="0">
                          <a:latin typeface="+mn-lt"/>
                        </a:rPr>
                        <a:t>Paper</a:t>
                      </a:r>
                      <a:r>
                        <a:rPr lang="en-US" sz="2800" baseline="0" dirty="0" smtClean="0">
                          <a:latin typeface="+mn-lt"/>
                        </a:rPr>
                        <a:t> Title</a:t>
                      </a:r>
                      <a:endParaRPr lang="en-US" sz="2800" dirty="0">
                        <a:latin typeface="+mn-lt"/>
                      </a:endParaRPr>
                    </a:p>
                  </a:txBody>
                  <a:tcPr/>
                </a:tc>
                <a:tc>
                  <a:txBody>
                    <a:bodyPr/>
                    <a:lstStyle/>
                    <a:p>
                      <a:pPr algn="ctr"/>
                      <a:r>
                        <a:rPr lang="en-US" sz="2400" dirty="0" smtClean="0">
                          <a:latin typeface="+mn-lt"/>
                        </a:rPr>
                        <a:t>Methodology</a:t>
                      </a:r>
                      <a:endParaRPr lang="en-US" sz="2400" dirty="0">
                        <a:latin typeface="+mn-lt"/>
                      </a:endParaRPr>
                    </a:p>
                  </a:txBody>
                  <a:tcPr/>
                </a:tc>
                <a:tc>
                  <a:txBody>
                    <a:bodyPr/>
                    <a:lstStyle/>
                    <a:p>
                      <a:pPr algn="ctr"/>
                      <a:r>
                        <a:rPr lang="en-US" sz="2400" dirty="0" smtClean="0">
                          <a:latin typeface="+mn-lt"/>
                        </a:rPr>
                        <a:t>Advantages</a:t>
                      </a:r>
                      <a:endParaRPr lang="en-US" sz="2400" dirty="0">
                        <a:latin typeface="+mn-lt"/>
                      </a:endParaRPr>
                    </a:p>
                  </a:txBody>
                  <a:tcPr/>
                </a:tc>
                <a:tc>
                  <a:txBody>
                    <a:bodyPr/>
                    <a:lstStyle/>
                    <a:p>
                      <a:pPr algn="ctr"/>
                      <a:r>
                        <a:rPr lang="en-US" sz="2400" dirty="0" smtClean="0">
                          <a:latin typeface="+mn-lt"/>
                        </a:rPr>
                        <a:t>Dis-Advantages</a:t>
                      </a:r>
                      <a:endParaRPr lang="en-US" sz="2400" dirty="0">
                        <a:latin typeface="+mn-lt"/>
                      </a:endParaRPr>
                    </a:p>
                  </a:txBody>
                  <a:tcPr/>
                </a:tc>
              </a:tr>
              <a:tr h="3778662">
                <a:tc>
                  <a:txBody>
                    <a:bodyPr/>
                    <a:lstStyle/>
                    <a:p>
                      <a:pPr algn="ctr"/>
                      <a:r>
                        <a:rPr lang="en-US" sz="2000" dirty="0" smtClean="0">
                          <a:latin typeface="+mn-lt"/>
                        </a:rPr>
                        <a:t>03.</a:t>
                      </a:r>
                      <a:endParaRPr lang="en-US" sz="2000" dirty="0">
                        <a:latin typeface="+mn-lt"/>
                      </a:endParaRPr>
                    </a:p>
                  </a:txBody>
                  <a:tcPr anchor="ctr"/>
                </a:tc>
                <a:tc>
                  <a:txBody>
                    <a:bodyPr/>
                    <a:lstStyle/>
                    <a:p>
                      <a:r>
                        <a:rPr lang="en-US" dirty="0" smtClean="0">
                          <a:latin typeface="+mn-lt"/>
                        </a:rPr>
                        <a:t>Tran, P. (2023). </a:t>
                      </a:r>
                      <a:r>
                        <a:rPr lang="en-US" i="1" dirty="0" smtClean="0">
                          <a:latin typeface="+mn-lt"/>
                        </a:rPr>
                        <a:t>Expense Tracker Application Using MERN Stack</a:t>
                      </a:r>
                      <a:r>
                        <a:rPr lang="en-US" dirty="0" smtClean="0">
                          <a:latin typeface="+mn-lt"/>
                        </a:rPr>
                        <a:t> [Bachelor’s thesis, </a:t>
                      </a:r>
                      <a:r>
                        <a:rPr lang="en-US" dirty="0" err="1" smtClean="0">
                          <a:latin typeface="+mn-lt"/>
                        </a:rPr>
                        <a:t>Vaasan</a:t>
                      </a:r>
                      <a:r>
                        <a:rPr lang="en-US" baseline="0" dirty="0" smtClean="0">
                          <a:latin typeface="+mn-lt"/>
                        </a:rPr>
                        <a:t> </a:t>
                      </a:r>
                      <a:r>
                        <a:rPr lang="en-US" dirty="0" err="1" smtClean="0">
                          <a:latin typeface="+mn-lt"/>
                        </a:rPr>
                        <a:t>Ammattikorkeakoulu</a:t>
                      </a:r>
                      <a:r>
                        <a:rPr lang="en-US" dirty="0" smtClean="0">
                          <a:latin typeface="+mn-lt"/>
                        </a:rPr>
                        <a:t> University of Applied Sciences]</a:t>
                      </a:r>
                    </a:p>
                    <a:p>
                      <a:r>
                        <a:rPr lang="en-US" dirty="0" smtClean="0">
                          <a:latin typeface="+mn-lt"/>
                        </a:rPr>
                        <a:t>Intelligent Budgeting System for Students Using the MERN Stack. Intelligent Budgeting System for Students Using the MERN Stack.</a:t>
                      </a:r>
                      <a:r>
                        <a:rPr lang="en-US" sz="1400" b="0" i="0" u="none" strike="noStrike" cap="none" dirty="0" smtClean="0">
                          <a:solidFill>
                            <a:schemeClr val="dk1"/>
                          </a:solidFill>
                          <a:effectLst/>
                          <a:latin typeface="+mn-lt"/>
                          <a:ea typeface="Calibri"/>
                          <a:cs typeface="Calibri"/>
                          <a:sym typeface="Arial"/>
                        </a:rPr>
                        <a:t> (pp. 322-331)</a:t>
                      </a:r>
                      <a:endParaRPr lang="en-US" sz="1400" dirty="0">
                        <a:latin typeface="+mn-lt"/>
                      </a:endParaRPr>
                    </a:p>
                  </a:txBody>
                  <a:tcPr/>
                </a:tc>
                <a:tc>
                  <a:txBody>
                    <a:bodyPr/>
                    <a:lstStyle/>
                    <a:p>
                      <a:r>
                        <a:rPr lang="en-US" sz="1600" dirty="0" smtClean="0">
                          <a:latin typeface="+mn-lt"/>
                        </a:rPr>
                        <a:t>The project was developed using the MERN stack (</a:t>
                      </a:r>
                      <a:r>
                        <a:rPr lang="en-US" sz="1600" dirty="0" err="1" smtClean="0">
                          <a:latin typeface="+mn-lt"/>
                        </a:rPr>
                        <a:t>MongoDB</a:t>
                      </a:r>
                      <a:r>
                        <a:rPr lang="en-US" sz="1600" dirty="0" smtClean="0">
                          <a:latin typeface="+mn-lt"/>
                        </a:rPr>
                        <a:t>, </a:t>
                      </a:r>
                      <a:r>
                        <a:rPr lang="en-US" sz="1600" dirty="0" err="1" smtClean="0">
                          <a:latin typeface="+mn-lt"/>
                        </a:rPr>
                        <a:t>ExpressJS</a:t>
                      </a:r>
                      <a:r>
                        <a:rPr lang="en-US" sz="1600" dirty="0" smtClean="0">
                          <a:latin typeface="+mn-lt"/>
                        </a:rPr>
                        <a:t>, </a:t>
                      </a:r>
                      <a:r>
                        <a:rPr lang="en-US" sz="1600" dirty="0" err="1" smtClean="0">
                          <a:latin typeface="+mn-lt"/>
                        </a:rPr>
                        <a:t>ReactJS</a:t>
                      </a:r>
                      <a:r>
                        <a:rPr lang="en-US" sz="1600" dirty="0" smtClean="0">
                          <a:latin typeface="+mn-lt"/>
                        </a:rPr>
                        <a:t>, and </a:t>
                      </a:r>
                      <a:r>
                        <a:rPr lang="en-US" sz="1600" dirty="0" err="1" smtClean="0">
                          <a:latin typeface="+mn-lt"/>
                        </a:rPr>
                        <a:t>NodeJS</a:t>
                      </a:r>
                      <a:r>
                        <a:rPr lang="en-US" sz="1600" dirty="0" smtClean="0">
                          <a:latin typeface="+mn-lt"/>
                        </a:rPr>
                        <a:t>), enabling a seamless connection between the front-end and back-end.</a:t>
                      </a:r>
                      <a:endParaRPr lang="en-US" sz="1600" dirty="0">
                        <a:latin typeface="+mn-lt"/>
                      </a:endParaRPr>
                    </a:p>
                  </a:txBody>
                  <a:tcPr/>
                </a:tc>
                <a:tc>
                  <a:txBody>
                    <a:bodyPr/>
                    <a:lstStyle/>
                    <a:p>
                      <a:r>
                        <a:rPr lang="en-US" sz="1600" dirty="0" smtClean="0">
                          <a:latin typeface="+mn-lt"/>
                        </a:rPr>
                        <a:t>Student-friendly interface, cross-platform compatibility, scalable design.</a:t>
                      </a:r>
                    </a:p>
                    <a:p>
                      <a:r>
                        <a:rPr lang="en-US" sz="1600" dirty="0" smtClean="0">
                          <a:latin typeface="+mn-lt"/>
                        </a:rPr>
                        <a:t>Automated expense classification, personalized budget recommendations.</a:t>
                      </a:r>
                    </a:p>
                    <a:p>
                      <a:r>
                        <a:rPr lang="en-US" sz="1600" dirty="0" smtClean="0">
                          <a:latin typeface="+mn-lt"/>
                        </a:rPr>
                        <a:t>Efficient expense tracking, real-time monitoring, and data visualization.</a:t>
                      </a:r>
                    </a:p>
                  </a:txBody>
                  <a:tcPr/>
                </a:tc>
                <a:tc>
                  <a:txBody>
                    <a:bodyPr/>
                    <a:lstStyle/>
                    <a:p>
                      <a:r>
                        <a:rPr lang="en-US" sz="1600" dirty="0" smtClean="0">
                          <a:latin typeface="+mn-lt"/>
                        </a:rPr>
                        <a:t> Potential data privacy issues and complexity in accurately predicting future expenses.</a:t>
                      </a:r>
                    </a:p>
                    <a:p>
                      <a:r>
                        <a:rPr lang="en-US" sz="1600" dirty="0" smtClean="0">
                          <a:latin typeface="+mn-lt"/>
                        </a:rPr>
                        <a:t>High computational complexity and potential accuracy issues with less training data​.</a:t>
                      </a:r>
                    </a:p>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smtClean="0">
                          <a:latin typeface="+mn-lt"/>
                        </a:rPr>
                        <a:t>Limited scope for real-world complexity and privacy concerns​.</a:t>
                      </a:r>
                    </a:p>
                  </a:txBody>
                  <a:tcPr/>
                </a:tc>
              </a:tr>
            </a:tbl>
          </a:graphicData>
        </a:graphic>
      </p:graphicFrame>
    </p:spTree>
    <p:extLst>
      <p:ext uri="{BB962C8B-B14F-4D97-AF65-F5344CB8AC3E}">
        <p14:creationId xmlns:p14="http://schemas.microsoft.com/office/powerpoint/2010/main" val="859024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Times New Roman" pitchFamily="18" charset="0"/>
                <a:cs typeface="Times New Roman" pitchFamily="18" charset="0"/>
              </a:rPr>
              <a:t>Literature Review and Research</a:t>
            </a:r>
            <a:endParaRPr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007352690"/>
              </p:ext>
            </p:extLst>
          </p:nvPr>
        </p:nvGraphicFramePr>
        <p:xfrm>
          <a:off x="545910" y="1716266"/>
          <a:ext cx="11163870" cy="4572000"/>
        </p:xfrm>
        <a:graphic>
          <a:graphicData uri="http://schemas.openxmlformats.org/drawingml/2006/table">
            <a:tbl>
              <a:tblPr firstRow="1" bandRow="1">
                <a:tableStyleId>{4195DDEC-F48B-479C-9640-0A467D43F3F5}</a:tableStyleId>
              </a:tblPr>
              <a:tblGrid>
                <a:gridCol w="2232774"/>
                <a:gridCol w="2232774"/>
                <a:gridCol w="2232774"/>
                <a:gridCol w="2232774"/>
                <a:gridCol w="2232774"/>
              </a:tblGrid>
              <a:tr h="764565">
                <a:tc>
                  <a:txBody>
                    <a:bodyPr/>
                    <a:lstStyle/>
                    <a:p>
                      <a:pPr algn="ctr"/>
                      <a:r>
                        <a:rPr lang="en-US" sz="2800" dirty="0" smtClean="0">
                          <a:latin typeface="+mj-lt"/>
                        </a:rPr>
                        <a:t>Sr.no</a:t>
                      </a:r>
                      <a:endParaRPr lang="en-US" sz="2800" dirty="0">
                        <a:latin typeface="+mj-lt"/>
                      </a:endParaRPr>
                    </a:p>
                  </a:txBody>
                  <a:tcPr/>
                </a:tc>
                <a:tc>
                  <a:txBody>
                    <a:bodyPr/>
                    <a:lstStyle/>
                    <a:p>
                      <a:pPr algn="ctr"/>
                      <a:r>
                        <a:rPr lang="en-US" sz="2800" dirty="0" smtClean="0">
                          <a:latin typeface="+mj-lt"/>
                        </a:rPr>
                        <a:t>Paper</a:t>
                      </a:r>
                      <a:r>
                        <a:rPr lang="en-US" sz="2800" baseline="0" dirty="0" smtClean="0">
                          <a:latin typeface="+mj-lt"/>
                        </a:rPr>
                        <a:t> Title</a:t>
                      </a:r>
                      <a:endParaRPr lang="en-US" sz="2800" dirty="0">
                        <a:latin typeface="+mj-lt"/>
                      </a:endParaRPr>
                    </a:p>
                  </a:txBody>
                  <a:tcPr/>
                </a:tc>
                <a:tc>
                  <a:txBody>
                    <a:bodyPr/>
                    <a:lstStyle/>
                    <a:p>
                      <a:pPr algn="ctr"/>
                      <a:r>
                        <a:rPr lang="en-US" sz="2400" dirty="0" smtClean="0">
                          <a:latin typeface="+mj-lt"/>
                        </a:rPr>
                        <a:t>Methodology</a:t>
                      </a:r>
                      <a:endParaRPr lang="en-US" sz="2400" dirty="0">
                        <a:latin typeface="+mj-lt"/>
                      </a:endParaRPr>
                    </a:p>
                  </a:txBody>
                  <a:tcPr/>
                </a:tc>
                <a:tc>
                  <a:txBody>
                    <a:bodyPr/>
                    <a:lstStyle/>
                    <a:p>
                      <a:pPr algn="ctr"/>
                      <a:r>
                        <a:rPr lang="en-US" sz="2400" dirty="0" smtClean="0">
                          <a:latin typeface="+mj-lt"/>
                        </a:rPr>
                        <a:t>Advantages</a:t>
                      </a:r>
                      <a:endParaRPr lang="en-US" sz="2400" dirty="0">
                        <a:latin typeface="+mj-lt"/>
                      </a:endParaRPr>
                    </a:p>
                  </a:txBody>
                  <a:tcPr/>
                </a:tc>
                <a:tc>
                  <a:txBody>
                    <a:bodyPr/>
                    <a:lstStyle/>
                    <a:p>
                      <a:pPr algn="ctr"/>
                      <a:r>
                        <a:rPr lang="en-US" sz="2400" dirty="0" smtClean="0">
                          <a:latin typeface="+mj-lt"/>
                        </a:rPr>
                        <a:t>Dis-Advantages</a:t>
                      </a:r>
                      <a:endParaRPr lang="en-US" sz="2400" dirty="0">
                        <a:latin typeface="+mj-lt"/>
                      </a:endParaRPr>
                    </a:p>
                  </a:txBody>
                  <a:tcPr/>
                </a:tc>
              </a:tr>
              <a:tr h="3510536">
                <a:tc>
                  <a:txBody>
                    <a:bodyPr/>
                    <a:lstStyle/>
                    <a:p>
                      <a:pPr algn="ctr"/>
                      <a:r>
                        <a:rPr lang="en-US" sz="2000" dirty="0" smtClean="0">
                          <a:latin typeface="+mj-lt"/>
                        </a:rPr>
                        <a:t>04.</a:t>
                      </a:r>
                      <a:endParaRPr lang="en-US" sz="2000" dirty="0">
                        <a:latin typeface="+mj-lt"/>
                      </a:endParaRPr>
                    </a:p>
                  </a:txBody>
                  <a:tcPr anchor="ctr"/>
                </a:tc>
                <a:tc>
                  <a:txBody>
                    <a:bodyPr/>
                    <a:lstStyle/>
                    <a:p>
                      <a:r>
                        <a:rPr lang="en-US" dirty="0" err="1" smtClean="0">
                          <a:latin typeface="+mj-lt"/>
                        </a:rPr>
                        <a:t>Kalai</a:t>
                      </a:r>
                      <a:r>
                        <a:rPr lang="en-US" dirty="0" smtClean="0">
                          <a:latin typeface="+mj-lt"/>
                        </a:rPr>
                        <a:t>, R., Ramesh, R., &amp; </a:t>
                      </a:r>
                      <a:r>
                        <a:rPr lang="en-US" dirty="0" err="1" smtClean="0">
                          <a:latin typeface="+mj-lt"/>
                        </a:rPr>
                        <a:t>Sundararajan</a:t>
                      </a:r>
                      <a:r>
                        <a:rPr lang="en-US" dirty="0" smtClean="0">
                          <a:latin typeface="+mj-lt"/>
                        </a:rPr>
                        <a:t>, K. (2022). Machine Learning Models for Predictive Analytics in Personal Finance. In B. Das, R. </a:t>
                      </a:r>
                      <a:r>
                        <a:rPr lang="en-US" dirty="0" err="1" smtClean="0">
                          <a:latin typeface="+mj-lt"/>
                        </a:rPr>
                        <a:t>Patgiri</a:t>
                      </a:r>
                      <a:r>
                        <a:rPr lang="en-US" dirty="0" smtClean="0">
                          <a:latin typeface="+mj-lt"/>
                        </a:rPr>
                        <a:t>, S. </a:t>
                      </a:r>
                      <a:r>
                        <a:rPr lang="en-US" dirty="0" err="1" smtClean="0">
                          <a:latin typeface="+mj-lt"/>
                        </a:rPr>
                        <a:t>Bandyopadhyay</a:t>
                      </a:r>
                      <a:r>
                        <a:rPr lang="en-US" dirty="0" smtClean="0">
                          <a:latin typeface="+mj-lt"/>
                        </a:rPr>
                        <a:t>, &amp; V. E. </a:t>
                      </a:r>
                      <a:r>
                        <a:rPr lang="en-US" dirty="0" err="1" smtClean="0">
                          <a:latin typeface="+mj-lt"/>
                        </a:rPr>
                        <a:t>Balas</a:t>
                      </a:r>
                      <a:r>
                        <a:rPr lang="en-US" dirty="0" smtClean="0">
                          <a:latin typeface="+mj-lt"/>
                        </a:rPr>
                        <a:t> (Eds.), </a:t>
                      </a:r>
                      <a:r>
                        <a:rPr lang="en-US" i="1" dirty="0" smtClean="0">
                          <a:latin typeface="+mj-lt"/>
                        </a:rPr>
                        <a:t>Modeling, Simulation and Optimization</a:t>
                      </a:r>
                      <a:r>
                        <a:rPr lang="en-US" dirty="0" smtClean="0">
                          <a:latin typeface="+mj-lt"/>
                        </a:rPr>
                        <a:t> (Vol. 292, pp. 123-135). Springer, Singapore.</a:t>
                      </a:r>
                      <a:endParaRPr lang="en-US" sz="1400" dirty="0">
                        <a:latin typeface="+mj-lt"/>
                      </a:endParaRPr>
                    </a:p>
                  </a:txBody>
                  <a:tcPr/>
                </a:tc>
                <a:tc>
                  <a:txBody>
                    <a:bodyPr/>
                    <a:lstStyle/>
                    <a:p>
                      <a:r>
                        <a:rPr lang="en-US" sz="1600" dirty="0" smtClean="0">
                          <a:latin typeface="+mj-lt"/>
                        </a:rPr>
                        <a:t>This methodology utilizes cloud computing services like AWS for data storage and retrieval. The system is built with a combination of </a:t>
                      </a:r>
                      <a:r>
                        <a:rPr lang="en-US" sz="1600" b="1" dirty="0" err="1" smtClean="0">
                          <a:latin typeface="+mj-lt"/>
                        </a:rPr>
                        <a:t>MongoDB</a:t>
                      </a:r>
                      <a:r>
                        <a:rPr lang="en-US" sz="1600" dirty="0" smtClean="0">
                          <a:latin typeface="+mj-lt"/>
                        </a:rPr>
                        <a:t> for database management and </a:t>
                      </a:r>
                      <a:r>
                        <a:rPr lang="en-US" sz="1600" b="1" dirty="0" smtClean="0">
                          <a:latin typeface="+mj-lt"/>
                        </a:rPr>
                        <a:t>Flask</a:t>
                      </a:r>
                      <a:r>
                        <a:rPr lang="en-US" sz="1600" dirty="0" smtClean="0">
                          <a:latin typeface="+mj-lt"/>
                        </a:rPr>
                        <a:t> as the backend framework. Machine learning models are implemented using </a:t>
                      </a:r>
                      <a:r>
                        <a:rPr lang="en-US" sz="1600" b="1" dirty="0" smtClean="0">
                          <a:latin typeface="+mj-lt"/>
                        </a:rPr>
                        <a:t>Python</a:t>
                      </a:r>
                      <a:r>
                        <a:rPr lang="en-US" sz="1600" dirty="0" smtClean="0">
                          <a:latin typeface="+mj-lt"/>
                        </a:rPr>
                        <a:t> with libraries such as </a:t>
                      </a:r>
                      <a:r>
                        <a:rPr lang="en-US" sz="1600" b="1" dirty="0" err="1" smtClean="0">
                          <a:latin typeface="+mj-lt"/>
                        </a:rPr>
                        <a:t>Scikit</a:t>
                      </a:r>
                      <a:r>
                        <a:rPr lang="en-US" sz="1600" b="1" dirty="0" smtClean="0">
                          <a:latin typeface="+mj-lt"/>
                        </a:rPr>
                        <a:t>-learn</a:t>
                      </a:r>
                      <a:r>
                        <a:rPr lang="en-US" sz="1600" b="0" dirty="0" smtClean="0">
                          <a:latin typeface="+mj-lt"/>
                        </a:rPr>
                        <a:t>.</a:t>
                      </a:r>
                      <a:endParaRPr lang="en-US" sz="1600" dirty="0">
                        <a:latin typeface="+mj-lt"/>
                      </a:endParaRPr>
                    </a:p>
                  </a:txBody>
                  <a:tcPr/>
                </a:tc>
                <a:tc>
                  <a:txBody>
                    <a:bodyPr/>
                    <a:lstStyle/>
                    <a:p>
                      <a:r>
                        <a:rPr lang="en-US" sz="1600" dirty="0" smtClean="0">
                          <a:latin typeface="+mj-lt"/>
                        </a:rPr>
                        <a:t>The use of machine learning models improves the accuracy of predicting future expenses, aiding in effective budget planning.</a:t>
                      </a:r>
                    </a:p>
                    <a:p>
                      <a:r>
                        <a:rPr lang="en-US" sz="1600" dirty="0" smtClean="0">
                          <a:latin typeface="+mj-lt"/>
                        </a:rPr>
                        <a:t>Clustering techniques allow for tailored suggestions based on individual spending habits, enhancing user engagement and satisfaction.</a:t>
                      </a:r>
                    </a:p>
                  </a:txBody>
                  <a:tcPr/>
                </a:tc>
                <a:tc>
                  <a:txBody>
                    <a:bodyPr/>
                    <a:lstStyle/>
                    <a:p>
                      <a:r>
                        <a:rPr lang="en-US" sz="1600" dirty="0" smtClean="0">
                          <a:latin typeface="+mj-lt"/>
                        </a:rPr>
                        <a:t> Collecting and analyzing personal financial data may raise privacy issues among users, potentially affecting adoption rates.</a:t>
                      </a:r>
                    </a:p>
                    <a:p>
                      <a:r>
                        <a:rPr lang="en-US" sz="1600" dirty="0" smtClean="0">
                          <a:latin typeface="+mj-lt"/>
                        </a:rPr>
                        <a:t>Advanced algorithms require significant computational resources and expertise, which can be a barrier for smaller organizations or individual users.</a:t>
                      </a:r>
                      <a:endParaRPr lang="en-US" sz="1600" dirty="0">
                        <a:latin typeface="+mj-lt"/>
                      </a:endParaRPr>
                    </a:p>
                  </a:txBody>
                  <a:tcPr/>
                </a:tc>
              </a:tr>
            </a:tbl>
          </a:graphicData>
        </a:graphic>
      </p:graphicFrame>
    </p:spTree>
    <p:extLst>
      <p:ext uri="{BB962C8B-B14F-4D97-AF65-F5344CB8AC3E}">
        <p14:creationId xmlns:p14="http://schemas.microsoft.com/office/powerpoint/2010/main" val="50157403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Times New Roman" pitchFamily="18" charset="0"/>
                <a:cs typeface="Times New Roman" pitchFamily="18" charset="0"/>
              </a:rPr>
              <a:t>Literature Review and Research</a:t>
            </a:r>
            <a:endParaRPr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3328093518"/>
              </p:ext>
            </p:extLst>
          </p:nvPr>
        </p:nvGraphicFramePr>
        <p:xfrm>
          <a:off x="545910" y="1716266"/>
          <a:ext cx="11163870" cy="4333496"/>
        </p:xfrm>
        <a:graphic>
          <a:graphicData uri="http://schemas.openxmlformats.org/drawingml/2006/table">
            <a:tbl>
              <a:tblPr firstRow="1" bandRow="1">
                <a:tableStyleId>{4195DDEC-F48B-479C-9640-0A467D43F3F5}</a:tableStyleId>
              </a:tblPr>
              <a:tblGrid>
                <a:gridCol w="2232774"/>
                <a:gridCol w="2232774"/>
                <a:gridCol w="2232774"/>
                <a:gridCol w="2232774"/>
                <a:gridCol w="2232774"/>
              </a:tblGrid>
              <a:tr h="764565">
                <a:tc>
                  <a:txBody>
                    <a:bodyPr/>
                    <a:lstStyle/>
                    <a:p>
                      <a:pPr algn="ctr"/>
                      <a:r>
                        <a:rPr lang="en-US" sz="2800" dirty="0" smtClean="0">
                          <a:latin typeface="+mn-lt"/>
                        </a:rPr>
                        <a:t>Sr.no</a:t>
                      </a:r>
                      <a:endParaRPr lang="en-US" sz="2800" dirty="0">
                        <a:latin typeface="+mn-lt"/>
                      </a:endParaRPr>
                    </a:p>
                  </a:txBody>
                  <a:tcPr/>
                </a:tc>
                <a:tc>
                  <a:txBody>
                    <a:bodyPr/>
                    <a:lstStyle/>
                    <a:p>
                      <a:pPr algn="ctr"/>
                      <a:r>
                        <a:rPr lang="en-US" sz="2800" dirty="0" smtClean="0">
                          <a:latin typeface="+mn-lt"/>
                        </a:rPr>
                        <a:t>Paper</a:t>
                      </a:r>
                      <a:r>
                        <a:rPr lang="en-US" sz="2800" baseline="0" dirty="0" smtClean="0">
                          <a:latin typeface="+mn-lt"/>
                        </a:rPr>
                        <a:t> Title</a:t>
                      </a:r>
                      <a:endParaRPr lang="en-US" sz="2800" dirty="0">
                        <a:latin typeface="+mn-lt"/>
                      </a:endParaRPr>
                    </a:p>
                  </a:txBody>
                  <a:tcPr/>
                </a:tc>
                <a:tc>
                  <a:txBody>
                    <a:bodyPr/>
                    <a:lstStyle/>
                    <a:p>
                      <a:pPr algn="ctr"/>
                      <a:r>
                        <a:rPr lang="en-US" sz="2400" dirty="0" smtClean="0">
                          <a:latin typeface="+mn-lt"/>
                        </a:rPr>
                        <a:t>Methodology</a:t>
                      </a:r>
                      <a:endParaRPr lang="en-US" sz="2400" dirty="0">
                        <a:latin typeface="+mn-lt"/>
                      </a:endParaRPr>
                    </a:p>
                  </a:txBody>
                  <a:tcPr/>
                </a:tc>
                <a:tc>
                  <a:txBody>
                    <a:bodyPr/>
                    <a:lstStyle/>
                    <a:p>
                      <a:pPr algn="ctr"/>
                      <a:r>
                        <a:rPr lang="en-US" sz="2400" dirty="0" smtClean="0">
                          <a:latin typeface="+mn-lt"/>
                        </a:rPr>
                        <a:t>Advantages</a:t>
                      </a:r>
                      <a:endParaRPr lang="en-US" sz="2400" dirty="0">
                        <a:latin typeface="+mn-lt"/>
                      </a:endParaRPr>
                    </a:p>
                  </a:txBody>
                  <a:tcPr/>
                </a:tc>
                <a:tc>
                  <a:txBody>
                    <a:bodyPr/>
                    <a:lstStyle/>
                    <a:p>
                      <a:pPr algn="ctr"/>
                      <a:r>
                        <a:rPr lang="en-US" sz="2400" dirty="0" smtClean="0">
                          <a:latin typeface="+mn-lt"/>
                        </a:rPr>
                        <a:t>Dis-Advantages</a:t>
                      </a:r>
                      <a:endParaRPr lang="en-US" sz="2400" dirty="0">
                        <a:latin typeface="+mn-lt"/>
                      </a:endParaRPr>
                    </a:p>
                  </a:txBody>
                  <a:tcPr/>
                </a:tc>
              </a:tr>
              <a:tr h="3510536">
                <a:tc>
                  <a:txBody>
                    <a:bodyPr/>
                    <a:lstStyle/>
                    <a:p>
                      <a:pPr algn="ctr"/>
                      <a:r>
                        <a:rPr lang="en-US" sz="2000" dirty="0" smtClean="0">
                          <a:latin typeface="+mj-lt"/>
                        </a:rPr>
                        <a:t>05.</a:t>
                      </a:r>
                      <a:endParaRPr lang="en-US" sz="2000" dirty="0">
                        <a:latin typeface="+mj-lt"/>
                      </a:endParaRPr>
                    </a:p>
                  </a:txBody>
                  <a:tcPr anchor="ctr"/>
                </a:tc>
                <a:tc>
                  <a:txBody>
                    <a:bodyPr/>
                    <a:lstStyle/>
                    <a:p>
                      <a:r>
                        <a:rPr lang="en-US" dirty="0" smtClean="0">
                          <a:latin typeface="+mj-lt"/>
                        </a:rPr>
                        <a:t>Budgeting Applications Using Machine Learning by</a:t>
                      </a:r>
                    </a:p>
                    <a:p>
                      <a:r>
                        <a:rPr lang="en-US" dirty="0" smtClean="0">
                          <a:latin typeface="+mj-lt"/>
                        </a:rPr>
                        <a:t>Sarah Williams</a:t>
                      </a:r>
                    </a:p>
                    <a:p>
                      <a:r>
                        <a:rPr lang="en-US" dirty="0" smtClean="0">
                          <a:latin typeface="+mj-lt"/>
                        </a:rPr>
                        <a:t>Williams, S. (2022). Budgeting Applications Using Machine Learning. Journal of Financial Technology, 15(3), 123-134.</a:t>
                      </a:r>
                      <a:endParaRPr lang="en-US" sz="1400" dirty="0">
                        <a:latin typeface="+mj-lt"/>
                      </a:endParaRPr>
                    </a:p>
                  </a:txBody>
                  <a:tcPr/>
                </a:tc>
                <a:tc>
                  <a:txBody>
                    <a:bodyPr/>
                    <a:lstStyle/>
                    <a:p>
                      <a:r>
                        <a:rPr lang="en-US" sz="1600" dirty="0" smtClean="0">
                          <a:latin typeface="+mj-lt"/>
                        </a:rPr>
                        <a:t>This study employed decision tree algorithms and regression models to create a budgeting tool that helps users predict future financial standing based on historical data.</a:t>
                      </a:r>
                    </a:p>
                    <a:p>
                      <a:endParaRPr lang="en-US" sz="1600" dirty="0">
                        <a:latin typeface="+mj-lt"/>
                      </a:endParaRPr>
                    </a:p>
                  </a:txBody>
                  <a:tcPr/>
                </a:tc>
                <a:tc>
                  <a:txBody>
                    <a:bodyPr/>
                    <a:lstStyle/>
                    <a:p>
                      <a:r>
                        <a:rPr lang="en-US" sz="1600" dirty="0" smtClean="0">
                          <a:latin typeface="+mj-lt"/>
                        </a:rPr>
                        <a:t>Accurate predictions, user-friendly interface.</a:t>
                      </a:r>
                    </a:p>
                    <a:p>
                      <a:r>
                        <a:rPr lang="en-US" sz="1600" dirty="0" smtClean="0">
                          <a:latin typeface="+mj-lt"/>
                        </a:rPr>
                        <a:t>Monitors and adjusts budgets dynamically.</a:t>
                      </a:r>
                    </a:p>
                    <a:p>
                      <a:r>
                        <a:rPr lang="en-US" sz="1600" dirty="0" smtClean="0">
                          <a:latin typeface="+mj-lt"/>
                        </a:rPr>
                        <a:t>Improves accuracy in financial planning.</a:t>
                      </a:r>
                    </a:p>
                  </a:txBody>
                  <a:tcPr/>
                </a:tc>
                <a:tc>
                  <a:txBody>
                    <a:bodyPr/>
                    <a:lstStyle/>
                    <a:p>
                      <a:r>
                        <a:rPr lang="en-US" sz="1600" dirty="0" smtClean="0">
                          <a:latin typeface="+mj-lt"/>
                        </a:rPr>
                        <a:t> Limited flexibility in handling unpredictable expenses.</a:t>
                      </a:r>
                    </a:p>
                    <a:p>
                      <a:r>
                        <a:rPr lang="en-US" sz="1600" dirty="0" smtClean="0">
                          <a:latin typeface="+mj-lt"/>
                        </a:rPr>
                        <a:t>May struggle with unpredictable or one-off expenses.</a:t>
                      </a:r>
                    </a:p>
                    <a:p>
                      <a:r>
                        <a:rPr lang="en-US" sz="1600" dirty="0" smtClean="0">
                          <a:latin typeface="+mj-lt"/>
                        </a:rPr>
                        <a:t>Models can be biased if trained on imbalanced data.</a:t>
                      </a:r>
                      <a:endParaRPr lang="en-US" sz="1600" dirty="0">
                        <a:latin typeface="+mj-lt"/>
                      </a:endParaRPr>
                    </a:p>
                  </a:txBody>
                  <a:tcPr/>
                </a:tc>
              </a:tr>
            </a:tbl>
          </a:graphicData>
        </a:graphic>
      </p:graphicFrame>
    </p:spTree>
    <p:extLst>
      <p:ext uri="{BB962C8B-B14F-4D97-AF65-F5344CB8AC3E}">
        <p14:creationId xmlns:p14="http://schemas.microsoft.com/office/powerpoint/2010/main" val="331305546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Times New Roman" pitchFamily="18" charset="0"/>
                <a:cs typeface="Times New Roman" pitchFamily="18" charset="0"/>
              </a:rPr>
              <a:t>Literature Review and Research</a:t>
            </a:r>
            <a:endParaRPr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872529807"/>
              </p:ext>
            </p:extLst>
          </p:nvPr>
        </p:nvGraphicFramePr>
        <p:xfrm>
          <a:off x="545910" y="1716266"/>
          <a:ext cx="11163870" cy="4333496"/>
        </p:xfrm>
        <a:graphic>
          <a:graphicData uri="http://schemas.openxmlformats.org/drawingml/2006/table">
            <a:tbl>
              <a:tblPr firstRow="1" bandRow="1">
                <a:tableStyleId>{4195DDEC-F48B-479C-9640-0A467D43F3F5}</a:tableStyleId>
              </a:tblPr>
              <a:tblGrid>
                <a:gridCol w="2232774"/>
                <a:gridCol w="2232774"/>
                <a:gridCol w="2232774"/>
                <a:gridCol w="2232774"/>
                <a:gridCol w="2232774"/>
              </a:tblGrid>
              <a:tr h="764565">
                <a:tc>
                  <a:txBody>
                    <a:bodyPr/>
                    <a:lstStyle/>
                    <a:p>
                      <a:pPr algn="ctr"/>
                      <a:r>
                        <a:rPr lang="en-US" sz="2800" dirty="0" smtClean="0">
                          <a:latin typeface="+mj-lt"/>
                        </a:rPr>
                        <a:t>Sr.no</a:t>
                      </a:r>
                      <a:endParaRPr lang="en-US" sz="2800" dirty="0">
                        <a:latin typeface="+mj-lt"/>
                      </a:endParaRPr>
                    </a:p>
                  </a:txBody>
                  <a:tcPr/>
                </a:tc>
                <a:tc>
                  <a:txBody>
                    <a:bodyPr/>
                    <a:lstStyle/>
                    <a:p>
                      <a:pPr algn="ctr"/>
                      <a:r>
                        <a:rPr lang="en-US" sz="2800" dirty="0" smtClean="0">
                          <a:latin typeface="+mj-lt"/>
                        </a:rPr>
                        <a:t>Paper</a:t>
                      </a:r>
                      <a:r>
                        <a:rPr lang="en-US" sz="2800" baseline="0" dirty="0" smtClean="0">
                          <a:latin typeface="+mj-lt"/>
                        </a:rPr>
                        <a:t> Title</a:t>
                      </a:r>
                      <a:endParaRPr lang="en-US" sz="2800" dirty="0">
                        <a:latin typeface="+mj-lt"/>
                      </a:endParaRPr>
                    </a:p>
                  </a:txBody>
                  <a:tcPr/>
                </a:tc>
                <a:tc>
                  <a:txBody>
                    <a:bodyPr/>
                    <a:lstStyle/>
                    <a:p>
                      <a:pPr algn="ctr"/>
                      <a:r>
                        <a:rPr lang="en-US" sz="2400" dirty="0" smtClean="0">
                          <a:latin typeface="+mj-lt"/>
                        </a:rPr>
                        <a:t>Methodology</a:t>
                      </a:r>
                      <a:endParaRPr lang="en-US" sz="2400" dirty="0">
                        <a:latin typeface="+mj-lt"/>
                      </a:endParaRPr>
                    </a:p>
                  </a:txBody>
                  <a:tcPr/>
                </a:tc>
                <a:tc>
                  <a:txBody>
                    <a:bodyPr/>
                    <a:lstStyle/>
                    <a:p>
                      <a:pPr algn="ctr"/>
                      <a:r>
                        <a:rPr lang="en-US" sz="2400" dirty="0" smtClean="0">
                          <a:latin typeface="+mj-lt"/>
                        </a:rPr>
                        <a:t>Advantages</a:t>
                      </a:r>
                      <a:endParaRPr lang="en-US" sz="2400" dirty="0">
                        <a:latin typeface="+mj-lt"/>
                      </a:endParaRPr>
                    </a:p>
                  </a:txBody>
                  <a:tcPr/>
                </a:tc>
                <a:tc>
                  <a:txBody>
                    <a:bodyPr/>
                    <a:lstStyle/>
                    <a:p>
                      <a:pPr algn="ctr"/>
                      <a:r>
                        <a:rPr lang="en-US" sz="2400" dirty="0" smtClean="0">
                          <a:latin typeface="+mj-lt"/>
                        </a:rPr>
                        <a:t>Dis-Advantages</a:t>
                      </a:r>
                      <a:endParaRPr lang="en-US" sz="2400" dirty="0">
                        <a:latin typeface="+mj-lt"/>
                      </a:endParaRPr>
                    </a:p>
                  </a:txBody>
                  <a:tcPr/>
                </a:tc>
              </a:tr>
              <a:tr h="3510536">
                <a:tc>
                  <a:txBody>
                    <a:bodyPr/>
                    <a:lstStyle/>
                    <a:p>
                      <a:pPr algn="ctr"/>
                      <a:r>
                        <a:rPr lang="en-US" sz="2000" dirty="0" smtClean="0">
                          <a:latin typeface="+mj-lt"/>
                        </a:rPr>
                        <a:t>06.</a:t>
                      </a:r>
                      <a:endParaRPr lang="en-US" sz="2000" dirty="0">
                        <a:latin typeface="+mj-lt"/>
                      </a:endParaRPr>
                    </a:p>
                  </a:txBody>
                  <a:tcPr anchor="ctr"/>
                </a:tc>
                <a:tc>
                  <a:txBody>
                    <a:bodyPr/>
                    <a:lstStyle/>
                    <a:p>
                      <a:r>
                        <a:rPr lang="en-US" dirty="0" smtClean="0">
                          <a:latin typeface="+mj-lt"/>
                        </a:rPr>
                        <a:t>Machine Learning in Budget Management </a:t>
                      </a:r>
                      <a:r>
                        <a:rPr lang="en-US" dirty="0" err="1" smtClean="0">
                          <a:latin typeface="+mj-lt"/>
                        </a:rPr>
                        <a:t>SystemsMachine</a:t>
                      </a:r>
                      <a:r>
                        <a:rPr lang="en-US" dirty="0" smtClean="0">
                          <a:latin typeface="+mj-lt"/>
                        </a:rPr>
                        <a:t> Learning in Budget Management Systems by   Emily Lee</a:t>
                      </a:r>
                      <a:br>
                        <a:rPr lang="en-US" dirty="0" smtClean="0">
                          <a:latin typeface="+mj-lt"/>
                        </a:rPr>
                      </a:br>
                      <a:endParaRPr lang="en-US" dirty="0" smtClean="0">
                        <a:latin typeface="+mj-lt"/>
                      </a:endParaRPr>
                    </a:p>
                    <a:p>
                      <a:r>
                        <a:rPr lang="en-US" dirty="0" smtClean="0">
                          <a:latin typeface="+mj-lt"/>
                        </a:rPr>
                        <a:t>Lee, E. (2023). Machine Learning in Budget Management Systems. Financial Computing Review, 30(4), 208-220.</a:t>
                      </a:r>
                      <a:endParaRPr lang="en-US" sz="1400" dirty="0">
                        <a:latin typeface="+mj-lt"/>
                      </a:endParaRPr>
                    </a:p>
                  </a:txBody>
                  <a:tcPr/>
                </a:tc>
                <a:tc>
                  <a:txBody>
                    <a:bodyPr/>
                    <a:lstStyle/>
                    <a:p>
                      <a:r>
                        <a:rPr lang="en-US" sz="1600" dirty="0" smtClean="0">
                          <a:latin typeface="+mj-lt"/>
                        </a:rPr>
                        <a:t>Uses reinforcement learning to optimize budget allocation dynamically.</a:t>
                      </a:r>
                      <a:endParaRPr lang="en-US" sz="1600" dirty="0">
                        <a:latin typeface="+mj-lt"/>
                      </a:endParaRPr>
                    </a:p>
                  </a:txBody>
                  <a:tcPr/>
                </a:tc>
                <a:tc>
                  <a:txBody>
                    <a:bodyPr/>
                    <a:lstStyle/>
                    <a:p>
                      <a:r>
                        <a:rPr lang="en-US" sz="1600" dirty="0" smtClean="0">
                          <a:latin typeface="+mj-lt"/>
                        </a:rPr>
                        <a:t>Adaptable to real-time financial changes.</a:t>
                      </a:r>
                    </a:p>
                    <a:p>
                      <a:r>
                        <a:rPr lang="en-US" sz="1600" dirty="0" smtClean="0">
                          <a:latin typeface="+mj-lt"/>
                        </a:rPr>
                        <a:t>ML can automate budget categorization, reducing manual input. It forecasts future expenses based on historical data.</a:t>
                      </a:r>
                    </a:p>
                  </a:txBody>
                  <a:tcPr/>
                </a:tc>
                <a:tc>
                  <a:txBody>
                    <a:bodyPr/>
                    <a:lstStyle/>
                    <a:p>
                      <a:r>
                        <a:rPr lang="en-US" sz="1600" dirty="0" smtClean="0">
                          <a:latin typeface="+mj-lt"/>
                        </a:rPr>
                        <a:t>Complex implementation and requires constant updates. Sensitive financial information can be compromised. Requires advanced skills for development and maintenance.</a:t>
                      </a:r>
                      <a:endParaRPr lang="en-US" sz="1600" dirty="0">
                        <a:latin typeface="+mj-lt"/>
                      </a:endParaRPr>
                    </a:p>
                  </a:txBody>
                  <a:tcPr/>
                </a:tc>
              </a:tr>
            </a:tbl>
          </a:graphicData>
        </a:graphic>
      </p:graphicFrame>
    </p:spTree>
    <p:extLst>
      <p:ext uri="{BB962C8B-B14F-4D97-AF65-F5344CB8AC3E}">
        <p14:creationId xmlns:p14="http://schemas.microsoft.com/office/powerpoint/2010/main" val="6429172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3"/>
          <p:cNvSpPr txBox="1">
            <a:spLocks noGrp="1"/>
          </p:cNvSpPr>
          <p:nvPr>
            <p:ph type="title"/>
          </p:nvPr>
        </p:nvSpPr>
        <p:spPr>
          <a:xfrm>
            <a:off x="1069058" y="112551"/>
            <a:ext cx="10058400" cy="1450757"/>
          </a:xfrm>
          <a:prstGeom prst="rect">
            <a:avLst/>
          </a:prstGeom>
          <a:noFill/>
          <a:ln>
            <a:noFill/>
          </a:ln>
        </p:spPr>
        <p:txBody>
          <a:bodyPr spcFirstLastPara="1" wrap="square" lIns="91425" tIns="45700" rIns="91425" bIns="45700" anchor="b" anchorCtr="0">
            <a:normAutofit/>
          </a:bodyPr>
          <a:lstStyle/>
          <a:p>
            <a:pPr marL="0" lvl="0" indent="0" algn="ctr" rtl="0">
              <a:lnSpc>
                <a:spcPct val="85000"/>
              </a:lnSpc>
              <a:spcBef>
                <a:spcPts val="0"/>
              </a:spcBef>
              <a:spcAft>
                <a:spcPts val="0"/>
              </a:spcAft>
              <a:buClr>
                <a:srgbClr val="3F3F3F"/>
              </a:buClr>
              <a:buSzPts val="4800"/>
              <a:buFont typeface="Calibri"/>
              <a:buNone/>
            </a:pPr>
            <a:r>
              <a:rPr lang="en-US" b="1" dirty="0" smtClean="0">
                <a:latin typeface="Times New Roman" pitchFamily="18" charset="0"/>
                <a:cs typeface="Times New Roman" pitchFamily="18" charset="0"/>
              </a:rPr>
              <a:t>Literature Review and Research</a:t>
            </a:r>
            <a:endParaRPr dirty="0">
              <a:latin typeface="Times New Roman" pitchFamily="18" charset="0"/>
              <a:cs typeface="Times New Roman" pitchFamily="18" charset="0"/>
            </a:endParaRPr>
          </a:p>
        </p:txBody>
      </p:sp>
      <p:graphicFrame>
        <p:nvGraphicFramePr>
          <p:cNvPr id="3" name="Table 2"/>
          <p:cNvGraphicFramePr>
            <a:graphicFrameLocks noGrp="1"/>
          </p:cNvGraphicFramePr>
          <p:nvPr>
            <p:extLst>
              <p:ext uri="{D42A27DB-BD31-4B8C-83A1-F6EECF244321}">
                <p14:modId xmlns:p14="http://schemas.microsoft.com/office/powerpoint/2010/main" val="770553547"/>
              </p:ext>
            </p:extLst>
          </p:nvPr>
        </p:nvGraphicFramePr>
        <p:xfrm>
          <a:off x="545910" y="1716266"/>
          <a:ext cx="11163870" cy="4333496"/>
        </p:xfrm>
        <a:graphic>
          <a:graphicData uri="http://schemas.openxmlformats.org/drawingml/2006/table">
            <a:tbl>
              <a:tblPr firstRow="1" bandRow="1">
                <a:tableStyleId>{4195DDEC-F48B-479C-9640-0A467D43F3F5}</a:tableStyleId>
              </a:tblPr>
              <a:tblGrid>
                <a:gridCol w="2232774"/>
                <a:gridCol w="2232774"/>
                <a:gridCol w="2232774"/>
                <a:gridCol w="2232774"/>
                <a:gridCol w="2232774"/>
              </a:tblGrid>
              <a:tr h="764565">
                <a:tc>
                  <a:txBody>
                    <a:bodyPr/>
                    <a:lstStyle/>
                    <a:p>
                      <a:pPr algn="ctr"/>
                      <a:r>
                        <a:rPr lang="en-US" sz="2800" dirty="0" smtClean="0">
                          <a:latin typeface="+mj-lt"/>
                        </a:rPr>
                        <a:t>Sr.no</a:t>
                      </a:r>
                      <a:endParaRPr lang="en-US" sz="2800" dirty="0">
                        <a:latin typeface="+mj-lt"/>
                      </a:endParaRPr>
                    </a:p>
                  </a:txBody>
                  <a:tcPr/>
                </a:tc>
                <a:tc>
                  <a:txBody>
                    <a:bodyPr/>
                    <a:lstStyle/>
                    <a:p>
                      <a:pPr algn="ctr"/>
                      <a:r>
                        <a:rPr lang="en-US" sz="2800" dirty="0" smtClean="0">
                          <a:latin typeface="+mj-lt"/>
                        </a:rPr>
                        <a:t>Paper</a:t>
                      </a:r>
                      <a:r>
                        <a:rPr lang="en-US" sz="2800" baseline="0" dirty="0" smtClean="0">
                          <a:latin typeface="+mj-lt"/>
                        </a:rPr>
                        <a:t> Title</a:t>
                      </a:r>
                      <a:endParaRPr lang="en-US" sz="2800" dirty="0">
                        <a:latin typeface="+mj-lt"/>
                      </a:endParaRPr>
                    </a:p>
                  </a:txBody>
                  <a:tcPr/>
                </a:tc>
                <a:tc>
                  <a:txBody>
                    <a:bodyPr/>
                    <a:lstStyle/>
                    <a:p>
                      <a:pPr algn="ctr"/>
                      <a:r>
                        <a:rPr lang="en-US" sz="2400" dirty="0" smtClean="0">
                          <a:latin typeface="+mj-lt"/>
                        </a:rPr>
                        <a:t>Methodology</a:t>
                      </a:r>
                      <a:endParaRPr lang="en-US" sz="2400" dirty="0">
                        <a:latin typeface="+mj-lt"/>
                      </a:endParaRPr>
                    </a:p>
                  </a:txBody>
                  <a:tcPr/>
                </a:tc>
                <a:tc>
                  <a:txBody>
                    <a:bodyPr/>
                    <a:lstStyle/>
                    <a:p>
                      <a:pPr algn="ctr"/>
                      <a:r>
                        <a:rPr lang="en-US" sz="2400" dirty="0" smtClean="0">
                          <a:latin typeface="+mj-lt"/>
                        </a:rPr>
                        <a:t>Advantages</a:t>
                      </a:r>
                      <a:endParaRPr lang="en-US" sz="2400" dirty="0">
                        <a:latin typeface="+mj-lt"/>
                      </a:endParaRPr>
                    </a:p>
                  </a:txBody>
                  <a:tcPr/>
                </a:tc>
                <a:tc>
                  <a:txBody>
                    <a:bodyPr/>
                    <a:lstStyle/>
                    <a:p>
                      <a:pPr algn="ctr"/>
                      <a:r>
                        <a:rPr lang="en-US" sz="2400" dirty="0" smtClean="0">
                          <a:latin typeface="+mj-lt"/>
                        </a:rPr>
                        <a:t>Dis-Advantages</a:t>
                      </a:r>
                      <a:endParaRPr lang="en-US" sz="2400" dirty="0">
                        <a:latin typeface="+mj-lt"/>
                      </a:endParaRPr>
                    </a:p>
                  </a:txBody>
                  <a:tcPr/>
                </a:tc>
              </a:tr>
              <a:tr h="3510536">
                <a:tc>
                  <a:txBody>
                    <a:bodyPr/>
                    <a:lstStyle/>
                    <a:p>
                      <a:pPr algn="ctr"/>
                      <a:r>
                        <a:rPr lang="en-US" sz="2000" dirty="0" smtClean="0">
                          <a:latin typeface="+mj-lt"/>
                        </a:rPr>
                        <a:t>07.</a:t>
                      </a:r>
                      <a:endParaRPr lang="en-US" sz="2000" dirty="0">
                        <a:latin typeface="+mj-lt"/>
                      </a:endParaRPr>
                    </a:p>
                  </a:txBody>
                  <a:tcPr anchor="ctr"/>
                </a:tc>
                <a:tc>
                  <a:txBody>
                    <a:bodyPr/>
                    <a:lstStyle/>
                    <a:p>
                      <a:r>
                        <a:rPr lang="en-US" dirty="0" smtClean="0">
                          <a:latin typeface="+mj-lt"/>
                        </a:rPr>
                        <a:t>"Expense Tracker" by </a:t>
                      </a:r>
                      <a:r>
                        <a:rPr lang="en-US" dirty="0" err="1" smtClean="0">
                          <a:latin typeface="+mj-lt"/>
                        </a:rPr>
                        <a:t>Neha</a:t>
                      </a:r>
                      <a:r>
                        <a:rPr lang="en-US" dirty="0" smtClean="0">
                          <a:latin typeface="+mj-lt"/>
                        </a:rPr>
                        <a:t> Jain, </a:t>
                      </a:r>
                      <a:r>
                        <a:rPr lang="en-US" dirty="0" err="1" smtClean="0">
                          <a:latin typeface="+mj-lt"/>
                        </a:rPr>
                        <a:t>Devanshu</a:t>
                      </a:r>
                      <a:r>
                        <a:rPr lang="en-US" dirty="0" smtClean="0">
                          <a:latin typeface="+mj-lt"/>
                        </a:rPr>
                        <a:t> Mishra, </a:t>
                      </a:r>
                      <a:r>
                        <a:rPr lang="en-US" dirty="0" err="1" smtClean="0">
                          <a:latin typeface="+mj-lt"/>
                        </a:rPr>
                        <a:t>Akash</a:t>
                      </a:r>
                      <a:r>
                        <a:rPr lang="en-US" dirty="0" smtClean="0">
                          <a:latin typeface="+mj-lt"/>
                        </a:rPr>
                        <a:t> </a:t>
                      </a:r>
                      <a:r>
                        <a:rPr lang="en-US" dirty="0" err="1" smtClean="0">
                          <a:latin typeface="+mj-lt"/>
                        </a:rPr>
                        <a:t>Sahani</a:t>
                      </a:r>
                      <a:r>
                        <a:rPr lang="en-US" dirty="0" smtClean="0">
                          <a:latin typeface="+mj-lt"/>
                        </a:rPr>
                        <a:t>, and </a:t>
                      </a:r>
                      <a:r>
                        <a:rPr lang="en-US" dirty="0" err="1" smtClean="0">
                          <a:latin typeface="+mj-lt"/>
                        </a:rPr>
                        <a:t>Himanshu</a:t>
                      </a:r>
                      <a:r>
                        <a:rPr lang="en-US" dirty="0" smtClean="0">
                          <a:latin typeface="+mj-lt"/>
                        </a:rPr>
                        <a:t> </a:t>
                      </a:r>
                      <a:r>
                        <a:rPr lang="en-US" dirty="0" err="1" smtClean="0">
                          <a:latin typeface="+mj-lt"/>
                        </a:rPr>
                        <a:t>Prajapati</a:t>
                      </a:r>
                      <a:r>
                        <a:rPr lang="en-US" dirty="0" smtClean="0">
                          <a:latin typeface="+mj-lt"/>
                        </a:rPr>
                        <a:t/>
                      </a:r>
                      <a:br>
                        <a:rPr lang="en-US" dirty="0" smtClean="0">
                          <a:latin typeface="+mj-lt"/>
                        </a:rPr>
                      </a:br>
                      <a:endParaRPr lang="en-US" dirty="0" smtClean="0">
                        <a:latin typeface="+mj-lt"/>
                      </a:endParaRPr>
                    </a:p>
                    <a:p>
                      <a:r>
                        <a:rPr lang="en-US" dirty="0" smtClean="0">
                          <a:latin typeface="+mj-lt"/>
                        </a:rPr>
                        <a:t>(May,02,2023)</a:t>
                      </a:r>
                      <a:endParaRPr lang="en-US" sz="1400" dirty="0">
                        <a:latin typeface="+mj-lt"/>
                      </a:endParaRPr>
                    </a:p>
                  </a:txBody>
                  <a:tcPr/>
                </a:tc>
                <a:tc>
                  <a:txBody>
                    <a:bodyPr/>
                    <a:lstStyle/>
                    <a:p>
                      <a:r>
                        <a:rPr lang="en-US" sz="1600" dirty="0" smtClean="0">
                          <a:latin typeface="+mj-lt"/>
                        </a:rPr>
                        <a:t>Development of an Android application to assist users in maintaining a digital journal of daily expenses, categorizing spending, and tracking expenses over different time periods.</a:t>
                      </a:r>
                      <a:endParaRPr lang="en-US" sz="1600" dirty="0">
                        <a:latin typeface="+mj-lt"/>
                      </a:endParaRPr>
                    </a:p>
                  </a:txBody>
                  <a:tcPr/>
                </a:tc>
                <a:tc>
                  <a:txBody>
                    <a:bodyPr/>
                    <a:lstStyle/>
                    <a:p>
                      <a:r>
                        <a:rPr lang="en-US" sz="1600" dirty="0" smtClean="0">
                          <a:latin typeface="+mj-lt"/>
                        </a:rPr>
                        <a:t>Simplifies the process of expense tracking by providing a user-friendly interface. Allows categorization of expenses, aiding in better financial analysis.</a:t>
                      </a:r>
                    </a:p>
                  </a:txBody>
                  <a:tcPr/>
                </a:tc>
                <a:tc>
                  <a:txBody>
                    <a:bodyPr/>
                    <a:lstStyle/>
                    <a:p>
                      <a:r>
                        <a:rPr lang="en-US" sz="1600" dirty="0" smtClean="0">
                          <a:latin typeface="+mj-lt"/>
                        </a:rPr>
                        <a:t>Limited to Android users, excluding those on other </a:t>
                      </a:r>
                      <a:r>
                        <a:rPr lang="en-US" sz="1600" dirty="0" err="1" smtClean="0">
                          <a:latin typeface="+mj-lt"/>
                        </a:rPr>
                        <a:t>platforms.Dependence</a:t>
                      </a:r>
                      <a:r>
                        <a:rPr lang="en-US" sz="1600" dirty="0" smtClean="0">
                          <a:latin typeface="+mj-lt"/>
                        </a:rPr>
                        <a:t> on user diligence to input expenses regularly.</a:t>
                      </a:r>
                      <a:endParaRPr lang="en-US" sz="1600" dirty="0">
                        <a:latin typeface="+mj-lt"/>
                      </a:endParaRPr>
                    </a:p>
                  </a:txBody>
                  <a:tcPr/>
                </a:tc>
              </a:tr>
            </a:tbl>
          </a:graphicData>
        </a:graphic>
      </p:graphicFrame>
    </p:spTree>
    <p:extLst>
      <p:ext uri="{BB962C8B-B14F-4D97-AF65-F5344CB8AC3E}">
        <p14:creationId xmlns:p14="http://schemas.microsoft.com/office/powerpoint/2010/main" val="599819329"/>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1426</TotalTime>
  <Words>2158</Words>
  <Application>Microsoft Office PowerPoint</Application>
  <PresentationFormat>Custom</PresentationFormat>
  <Paragraphs>222</Paragraphs>
  <Slides>25</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Times New Roman</vt:lpstr>
      <vt:lpstr>Lustria</vt:lpstr>
      <vt:lpstr>Bookman Old Style</vt:lpstr>
      <vt:lpstr>Calibri</vt:lpstr>
      <vt:lpstr>Retrospect</vt:lpstr>
      <vt:lpstr>Ramrao Adik Institute of Technology  Department of CSE Specialization :  TE AIDS      Project Co-ordinator : Dr. Ekta Sarda.</vt:lpstr>
      <vt:lpstr>PowerPoint Presentation</vt:lpstr>
      <vt:lpstr>Literature Survey and Research</vt:lpstr>
      <vt:lpstr>Literature Review and Research</vt:lpstr>
      <vt:lpstr>Literature Review and Research</vt:lpstr>
      <vt:lpstr>Literature Review and Research</vt:lpstr>
      <vt:lpstr>Literature Review and Research</vt:lpstr>
      <vt:lpstr>Literature Review and Research</vt:lpstr>
      <vt:lpstr>Literature Review and Research</vt:lpstr>
      <vt:lpstr>Literature Review and Research</vt:lpstr>
      <vt:lpstr>Literature Review and Research</vt:lpstr>
      <vt:lpstr>Literature Review and Research</vt:lpstr>
      <vt:lpstr>Motivations and Objectives</vt:lpstr>
      <vt:lpstr>Problem Statement</vt:lpstr>
      <vt:lpstr>Project Flow</vt:lpstr>
      <vt:lpstr>System Design</vt:lpstr>
      <vt:lpstr>Implementation</vt:lpstr>
      <vt:lpstr>PowerPoint Presentation</vt:lpstr>
      <vt:lpstr>Conclusion</vt:lpstr>
      <vt:lpstr>Future Scope</vt:lpstr>
      <vt:lpstr>References</vt:lpstr>
      <vt:lpstr>References</vt:lpstr>
      <vt:lpstr>References</vt:lpstr>
      <vt:lpstr> References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Ramrao Adik Institute of Technology  Department of CSE Specialization :  AIDS</dc:title>
  <dc:creator>Admin</dc:creator>
  <cp:lastModifiedBy>DELL</cp:lastModifiedBy>
  <cp:revision>281</cp:revision>
  <dcterms:created xsi:type="dcterms:W3CDTF">2024-07-10T06:22:35Z</dcterms:created>
  <dcterms:modified xsi:type="dcterms:W3CDTF">2025-03-05T09:45:16Z</dcterms:modified>
</cp:coreProperties>
</file>