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2"/>
  </p:notesMasterIdLst>
  <p:sldIdLst>
    <p:sldId id="256" r:id="rId2"/>
    <p:sldId id="269" r:id="rId3"/>
    <p:sldId id="294" r:id="rId4"/>
    <p:sldId id="278" r:id="rId5"/>
    <p:sldId id="279" r:id="rId6"/>
    <p:sldId id="280" r:id="rId7"/>
    <p:sldId id="285" r:id="rId8"/>
    <p:sldId id="286" r:id="rId9"/>
    <p:sldId id="287" r:id="rId10"/>
    <p:sldId id="295" r:id="rId11"/>
    <p:sldId id="296" r:id="rId12"/>
    <p:sldId id="297" r:id="rId13"/>
    <p:sldId id="298" r:id="rId14"/>
    <p:sldId id="306" r:id="rId15"/>
    <p:sldId id="307" r:id="rId16"/>
    <p:sldId id="308" r:id="rId17"/>
    <p:sldId id="309" r:id="rId18"/>
    <p:sldId id="310" r:id="rId19"/>
    <p:sldId id="311" r:id="rId20"/>
    <p:sldId id="312" r:id="rId21"/>
    <p:sldId id="313" r:id="rId22"/>
    <p:sldId id="281" r:id="rId23"/>
    <p:sldId id="272" r:id="rId24"/>
    <p:sldId id="282" r:id="rId25"/>
    <p:sldId id="283" r:id="rId26"/>
    <p:sldId id="289" r:id="rId27"/>
    <p:sldId id="300" r:id="rId28"/>
    <p:sldId id="299" r:id="rId29"/>
    <p:sldId id="290" r:id="rId30"/>
    <p:sldId id="301" r:id="rId31"/>
    <p:sldId id="291" r:id="rId32"/>
    <p:sldId id="302" r:id="rId33"/>
    <p:sldId id="292" r:id="rId34"/>
    <p:sldId id="293" r:id="rId35"/>
    <p:sldId id="273" r:id="rId36"/>
    <p:sldId id="288" r:id="rId37"/>
    <p:sldId id="303" r:id="rId38"/>
    <p:sldId id="305" r:id="rId39"/>
    <p:sldId id="304" r:id="rId40"/>
    <p:sldId id="276" r:id="rId41"/>
  </p:sldIdLst>
  <p:sldSz cx="12192000" cy="6858000"/>
  <p:notesSz cx="6858000" cy="9144000"/>
  <p:embeddedFontLst>
    <p:embeddedFont>
      <p:font typeface="Bookman Old Style" pitchFamily="18" charset="0"/>
      <p:regular r:id="rId43"/>
      <p:bold r:id="rId44"/>
      <p:italic r:id="rId45"/>
      <p:boldItalic r:id="rId46"/>
    </p:embeddedFont>
    <p:embeddedFont>
      <p:font typeface="Calibri" pitchFamily="34" charset="0"/>
      <p:regular r:id="rId47"/>
      <p:bold r:id="rId48"/>
      <p:italic r:id="rId49"/>
      <p:boldItalic r:id="rId50"/>
    </p:embeddedFont>
    <p:embeddedFont>
      <p:font typeface="Lustria"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ver page" id="{E37BCFFE-6379-4C8B-B876-A6953A233043}">
          <p14:sldIdLst>
            <p14:sldId id="256"/>
          </p14:sldIdLst>
        </p14:section>
        <p14:section name="Introduction." id="{0790795E-DF23-408A-98F5-96481B5CBCB5}">
          <p14:sldIdLst>
            <p14:sldId id="269"/>
            <p14:sldId id="294"/>
          </p14:sldIdLst>
        </p14:section>
        <p14:section name="Literature Review and research" id="{2991877E-735D-443B-9D57-1688182C2615}">
          <p14:sldIdLst>
            <p14:sldId id="278"/>
            <p14:sldId id="279"/>
            <p14:sldId id="280"/>
            <p14:sldId id="285"/>
            <p14:sldId id="286"/>
            <p14:sldId id="287"/>
            <p14:sldId id="295"/>
            <p14:sldId id="296"/>
            <p14:sldId id="297"/>
            <p14:sldId id="298"/>
            <p14:sldId id="306"/>
            <p14:sldId id="307"/>
            <p14:sldId id="308"/>
            <p14:sldId id="309"/>
            <p14:sldId id="310"/>
            <p14:sldId id="311"/>
            <p14:sldId id="312"/>
            <p14:sldId id="313"/>
          </p14:sldIdLst>
        </p14:section>
        <p14:section name="Motivations and Objectives" id="{A994328E-C637-4DBA-B6E5-F6E265D53CD4}">
          <p14:sldIdLst>
            <p14:sldId id="281"/>
          </p14:sldIdLst>
        </p14:section>
        <p14:section name="Problem Statement" id="{CF67C9D5-07A8-4F6B-88D8-70B59711DD2F}">
          <p14:sldIdLst>
            <p14:sldId id="272"/>
          </p14:sldIdLst>
        </p14:section>
        <p14:section name="Proposed Methodology" id="{1690D279-078B-45EF-BCDF-8FDE5968B1FF}">
          <p14:sldIdLst>
            <p14:sldId id="282"/>
            <p14:sldId id="283"/>
          </p14:sldIdLst>
        </p14:section>
        <p14:section name="Post topic slides" id="{2645795C-BAC2-40E0-841D-CE1AE1CF6D44}">
          <p14:sldIdLst>
            <p14:sldId id="289"/>
            <p14:sldId id="300"/>
            <p14:sldId id="299"/>
            <p14:sldId id="290"/>
            <p14:sldId id="301"/>
            <p14:sldId id="291"/>
            <p14:sldId id="302"/>
            <p14:sldId id="292"/>
            <p14:sldId id="293"/>
          </p14:sldIdLst>
        </p14:section>
        <p14:section name="References" id="{A201AB47-1401-45A0-BD69-FAAA84BA1851}">
          <p14:sldIdLst>
            <p14:sldId id="273"/>
            <p14:sldId id="288"/>
            <p14:sldId id="303"/>
            <p14:sldId id="305"/>
            <p14:sldId id="304"/>
          </p14:sldIdLst>
        </p14:section>
        <p14:section name="END" id="{8272BCAC-507F-49EB-8EE7-BDBEB579EE5B}">
          <p14:sldIdLst>
            <p14:sldId id="276"/>
          </p14:sldIdLst>
        </p14:section>
      </p14:sectionLst>
    </p:ext>
    <p:ext uri="{EFAFB233-063F-42B5-8137-9DF3F51BA10A}">
      <p15:sldGuideLst xmlns:p15="http://schemas.microsoft.com/office/powerpoint/2012/main" xmlns=""/>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hd7comC6MgPwXTewfxH5NcTg+F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D821D-7505-71FC-3EA5-2AAB829E8E0D}" v="70" dt="2024-07-18T12:45:26.725"/>
    <p1510:client id="{19ED8211-D2C2-1689-65A7-A4A8E1A86070}" v="968" dt="2024-07-18T15:07:11.712"/>
  </p1510:revLst>
</p1510:revInfo>
</file>

<file path=ppt/tableStyles.xml><?xml version="1.0" encoding="utf-8"?>
<a:tblStyleLst xmlns:a="http://schemas.openxmlformats.org/drawingml/2006/main" def="{4195DDEC-F48B-479C-9640-0A467D43F3F5}">
  <a:tblStyle styleId="{4195DDEC-F48B-479C-9640-0A467D43F3F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6E7"/>
          </a:solidFill>
        </a:fill>
      </a:tcStyle>
    </a:wholeTbl>
    <a:band1H>
      <a:tcTxStyle/>
      <a:tcStyle>
        <a:tcBdr/>
        <a:fill>
          <a:solidFill>
            <a:srgbClr val="DDECCC"/>
          </a:solidFill>
        </a:fill>
      </a:tcStyle>
    </a:band1H>
    <a:band2H>
      <a:tcTxStyle/>
      <a:tcStyle>
        <a:tcBdr/>
      </a:tcStyle>
    </a:band2H>
    <a:band1V>
      <a:tcTxStyle/>
      <a:tcStyle>
        <a:tcBdr/>
        <a:fill>
          <a:solidFill>
            <a:srgbClr val="DDEC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snapToGrid="0">
      <p:cViewPr>
        <p:scale>
          <a:sx n="66" d="100"/>
          <a:sy n="66" d="100"/>
        </p:scale>
        <p:origin x="-876" y="-18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120544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3" name="Google Shape;2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9"/>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1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8"/>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9"/>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9"/>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2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2"/>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2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23"/>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2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23"/>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26"/>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6"/>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6"/>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26"/>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26"/>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7"/>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7"/>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7"/>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7"/>
          <p:cNvSpPr>
            <a:spLocks noGrp="1"/>
          </p:cNvSpPr>
          <p:nvPr>
            <p:ph type="pic" idx="2"/>
          </p:nvPr>
        </p:nvSpPr>
        <p:spPr>
          <a:xfrm>
            <a:off x="15" y="0"/>
            <a:ext cx="12191985" cy="4915076"/>
          </a:xfrm>
          <a:prstGeom prst="rect">
            <a:avLst/>
          </a:prstGeom>
          <a:solidFill>
            <a:srgbClr val="D2CDB0"/>
          </a:solidFill>
          <a:ln>
            <a:noFill/>
          </a:ln>
        </p:spPr>
      </p:sp>
      <p:sp>
        <p:nvSpPr>
          <p:cNvPr id="79" name="Google Shape;79;p27"/>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8"/>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8"/>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papers.ssrn.com/sol3/papers.cfm?abstract_id=475446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ieeexplore.ieee.org/abstract/document/10392452/" TargetMode="External"/><Relationship Id="rId4" Type="http://schemas.openxmlformats.org/officeDocument/2006/relationships/hyperlink" Target="https://ieeexplore.ieee.org/abstract/document/10170209/"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openaccess.thecvf.com/content_iccv_2017/html/Supancic_Tracking_as_Online_ICCV_2017_paper.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doi.org/10.1007/978-981-19-3058-8_10" TargetMode="External"/><Relationship Id="rId4" Type="http://schemas.openxmlformats.org/officeDocument/2006/relationships/hyperlink" Target="https://urn.fi/URN:NBN:fi:amk-2023060521295"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openaccess.thecvf.com/content_iccv_2017/html/Supancic_Tracking_as_Online_ICCV_2017_paper.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hyperlink" Target="https://doi.org/10.1007/978-981-19-3058-8_10" TargetMode="External"/><Relationship Id="rId4" Type="http://schemas.openxmlformats.org/officeDocument/2006/relationships/hyperlink" Target="https://urn.fi/URN:NBN:fi:amk-2023060521295" TargetMode="Externa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tMLsR0_2yI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www.youtube.com/watch?v=cMYGvaNTxl4" TargetMode="External"/><Relationship Id="rId4" Type="http://schemas.openxmlformats.org/officeDocument/2006/relationships/hyperlink" Target="https://www.youtube.com/watch?v=AnKc74fWYCg"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931569" y="2406660"/>
            <a:ext cx="10058400" cy="2925944"/>
          </a:xfrm>
          <a:prstGeom prst="rect">
            <a:avLst/>
          </a:prstGeom>
          <a:noFill/>
          <a:ln>
            <a:noFill/>
          </a:ln>
        </p:spPr>
        <p:txBody>
          <a:bodyPr spcFirstLastPara="1" wrap="square" lIns="91425" tIns="45700" rIns="91425" bIns="45700" anchor="b" anchorCtr="0">
            <a:normAutofit fontScale="90000"/>
          </a:bodyPr>
          <a:lstStyle/>
          <a:p>
            <a:pPr algn="ctr">
              <a:lnSpc>
                <a:spcPct val="150000"/>
              </a:lnSpc>
              <a:buSzPct val="100000"/>
            </a:pPr>
            <a:r>
              <a:rPr lang="en-US" sz="2200" b="1" dirty="0">
                <a:latin typeface="Times New Roman" pitchFamily="18" charset="0"/>
                <a:ea typeface="Bookman Old Style"/>
                <a:cs typeface="Times New Roman" pitchFamily="18" charset="0"/>
                <a:sym typeface="Bookman Old Style"/>
              </a:rPr>
              <a:t>Ramrao Adik Institute of Technology </a:t>
            </a:r>
            <a:br>
              <a:rPr lang="en-US" sz="2200" b="1" dirty="0">
                <a:latin typeface="Times New Roman" pitchFamily="18" charset="0"/>
                <a:ea typeface="Bookman Old Style"/>
                <a:cs typeface="Times New Roman" pitchFamily="18" charset="0"/>
                <a:sym typeface="Bookman Old Style"/>
              </a:rPr>
            </a:br>
            <a:r>
              <a:rPr lang="en-US" sz="2200" dirty="0">
                <a:latin typeface="Times New Roman" pitchFamily="18" charset="0"/>
                <a:ea typeface="Bookman Old Style"/>
                <a:cs typeface="Times New Roman" pitchFamily="18" charset="0"/>
                <a:sym typeface="Bookman Old Style"/>
              </a:rPr>
              <a:t>Department of CSE</a:t>
            </a:r>
            <a:br>
              <a:rPr lang="en-US" sz="2200" dirty="0">
                <a:latin typeface="Times New Roman" pitchFamily="18" charset="0"/>
                <a:ea typeface="Bookman Old Style"/>
                <a:cs typeface="Times New Roman" pitchFamily="18" charset="0"/>
                <a:sym typeface="Bookman Old Style"/>
              </a:rPr>
            </a:br>
            <a:r>
              <a:rPr lang="en-US" sz="2200" b="1" dirty="0">
                <a:solidFill>
                  <a:srgbClr val="30937B"/>
                </a:solidFill>
                <a:latin typeface="Times New Roman" pitchFamily="18" charset="0"/>
                <a:ea typeface="Lustria"/>
                <a:cs typeface="Times New Roman" pitchFamily="18" charset="0"/>
                <a:sym typeface="Lustria"/>
              </a:rPr>
              <a:t>Specialization :  AIDS</a:t>
            </a: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smtClean="0">
                <a:latin typeface="Times New Roman" pitchFamily="18" charset="0"/>
                <a:cs typeface="Times New Roman" pitchFamily="18" charset="0"/>
              </a:rPr>
              <a:t>Project Co-</a:t>
            </a:r>
            <a:r>
              <a:rPr lang="en-US" sz="2800" b="1" dirty="0" err="1" smtClean="0">
                <a:latin typeface="Times New Roman" pitchFamily="18" charset="0"/>
                <a:cs typeface="Times New Roman" pitchFamily="18" charset="0"/>
              </a:rPr>
              <a:t>ordinator</a:t>
            </a:r>
            <a:r>
              <a:rPr lang="en-US" sz="2800" dirty="0" smtClean="0">
                <a:latin typeface="Times New Roman" pitchFamily="18" charset="0"/>
                <a:cs typeface="Times New Roman" pitchFamily="18" charset="0"/>
              </a:rPr>
              <a:t>: Dr. </a:t>
            </a:r>
            <a:r>
              <a:rPr lang="en-US" sz="2800" dirty="0" err="1" smtClean="0">
                <a:latin typeface="Times New Roman" pitchFamily="18" charset="0"/>
                <a:cs typeface="Times New Roman" pitchFamily="18" charset="0"/>
              </a:rPr>
              <a:t>Ekta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Sarda</a:t>
            </a:r>
            <a:r>
              <a:rPr lang="en-US" sz="2800" dirty="0" smtClean="0">
                <a:latin typeface="Times New Roman" pitchFamily="18" charset="0"/>
                <a:cs typeface="Times New Roman" pitchFamily="18" charset="0"/>
              </a:rPr>
              <a:t>.</a:t>
            </a:r>
            <a:endParaRPr sz="2800" dirty="0">
              <a:latin typeface="Times New Roman" pitchFamily="18" charset="0"/>
              <a:cs typeface="Times New Roman" pitchFamily="18" charset="0"/>
            </a:endParaRPr>
          </a:p>
        </p:txBody>
      </p:sp>
      <p:sp>
        <p:nvSpPr>
          <p:cNvPr id="102" name="Google Shape;102;p1"/>
          <p:cNvSpPr/>
          <p:nvPr/>
        </p:nvSpPr>
        <p:spPr>
          <a:xfrm>
            <a:off x="1618170" y="2120815"/>
            <a:ext cx="8689074" cy="276994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sng" strike="noStrike" cap="none" dirty="0">
                <a:solidFill>
                  <a:schemeClr val="dk1"/>
                </a:solidFill>
                <a:latin typeface="Times New Roman" pitchFamily="18" charset="0"/>
                <a:ea typeface="Calibri"/>
                <a:cs typeface="Times New Roman" pitchFamily="18" charset="0"/>
                <a:sym typeface="Calibri"/>
              </a:rPr>
              <a:t>Group Members Names</a:t>
            </a:r>
            <a:r>
              <a:rPr lang="en-US" sz="1800" b="0" i="0" u="none" strike="noStrike" cap="none" dirty="0">
                <a:solidFill>
                  <a:schemeClr val="dk1"/>
                </a:solidFill>
                <a:latin typeface="Times New Roman" pitchFamily="18" charset="0"/>
                <a:ea typeface="Calibri"/>
                <a:cs typeface="Times New Roman" pitchFamily="18" charset="0"/>
                <a:sym typeface="Calibri"/>
              </a:rPr>
              <a:t>					</a:t>
            </a:r>
            <a:r>
              <a:rPr lang="en-US" sz="1800" b="1" i="0" u="sng" strike="noStrike" cap="none" dirty="0">
                <a:solidFill>
                  <a:schemeClr val="dk1"/>
                </a:solidFill>
                <a:latin typeface="Times New Roman" pitchFamily="18" charset="0"/>
                <a:ea typeface="Calibri"/>
                <a:cs typeface="Times New Roman" pitchFamily="18" charset="0"/>
                <a:sym typeface="Calibri"/>
              </a:rPr>
              <a:t>Roll Number</a:t>
            </a:r>
            <a:endParaRPr dirty="0">
              <a:latin typeface="Times New Roman" pitchFamily="18" charset="0"/>
              <a:cs typeface="Times New Roman" pitchFamily="18" charset="0"/>
            </a:endParaRPr>
          </a:p>
          <a:p>
            <a:pPr marL="342900" indent="-342900">
              <a:lnSpc>
                <a:spcPct val="150000"/>
              </a:lnSpc>
              <a:buAutoNum type="arabicPeriod"/>
            </a:pPr>
            <a:r>
              <a:rPr lang="en-US" sz="2000" dirty="0" err="1" smtClean="0">
                <a:solidFill>
                  <a:schemeClr val="dk1"/>
                </a:solidFill>
                <a:latin typeface="Times New Roman" pitchFamily="18" charset="0"/>
                <a:ea typeface="Calibri"/>
                <a:cs typeface="Times New Roman" pitchFamily="18" charset="0"/>
              </a:rPr>
              <a:t>Atharva</a:t>
            </a:r>
            <a:r>
              <a:rPr lang="en-US" sz="2000" dirty="0" smtClean="0">
                <a:solidFill>
                  <a:schemeClr val="dk1"/>
                </a:solidFill>
                <a:latin typeface="Times New Roman" pitchFamily="18" charset="0"/>
                <a:ea typeface="Calibri"/>
                <a:cs typeface="Times New Roman" pitchFamily="18" charset="0"/>
              </a:rPr>
              <a:t> </a:t>
            </a:r>
            <a:r>
              <a:rPr lang="en-US" sz="2000" dirty="0" err="1" smtClean="0">
                <a:solidFill>
                  <a:schemeClr val="dk1"/>
                </a:solidFill>
                <a:latin typeface="Times New Roman" pitchFamily="18" charset="0"/>
                <a:ea typeface="Calibri"/>
                <a:cs typeface="Times New Roman" pitchFamily="18" charset="0"/>
              </a:rPr>
              <a:t>Ghayal</a:t>
            </a:r>
            <a:r>
              <a:rPr lang="en-US" sz="1800" dirty="0">
                <a:solidFill>
                  <a:schemeClr val="dk1"/>
                </a:solidFill>
                <a:latin typeface="Times New Roman" pitchFamily="18" charset="0"/>
                <a:ea typeface="Calibri"/>
                <a:cs typeface="Times New Roman" pitchFamily="18" charset="0"/>
              </a:rPr>
              <a:t>                                                                             </a:t>
            </a:r>
            <a:r>
              <a:rPr lang="en-US" sz="1800" dirty="0" smtClean="0">
                <a:solidFill>
                  <a:schemeClr val="dk1"/>
                </a:solidFill>
                <a:latin typeface="Times New Roman" pitchFamily="18" charset="0"/>
                <a:ea typeface="Calibri"/>
                <a:cs typeface="Times New Roman" pitchFamily="18" charset="0"/>
              </a:rPr>
              <a:t>22AD1004</a:t>
            </a:r>
          </a:p>
          <a:p>
            <a:pPr marL="342900" indent="-342900">
              <a:lnSpc>
                <a:spcPct val="150000"/>
              </a:lnSpc>
              <a:buAutoNum type="arabicPeriod"/>
            </a:pPr>
            <a:endParaRPr lang="en-US" sz="1800" dirty="0">
              <a:solidFill>
                <a:schemeClr val="dk1"/>
              </a:solidFill>
              <a:latin typeface="Times New Roman" pitchFamily="18" charset="0"/>
              <a:ea typeface="Calibri"/>
              <a:cs typeface="Times New Roman" pitchFamily="18" charset="0"/>
            </a:endParaRPr>
          </a:p>
          <a:p>
            <a:pPr>
              <a:lnSpc>
                <a:spcPct val="150000"/>
              </a:lnSpc>
            </a:pPr>
            <a:r>
              <a:rPr lang="en-US" sz="1800" dirty="0">
                <a:solidFill>
                  <a:schemeClr val="dk1"/>
                </a:solidFill>
                <a:latin typeface="Times New Roman" pitchFamily="18" charset="0"/>
                <a:ea typeface="Calibri"/>
                <a:cs typeface="Times New Roman" pitchFamily="18" charset="0"/>
              </a:rPr>
              <a:t>2.   </a:t>
            </a:r>
            <a:r>
              <a:rPr lang="en-US" sz="2000" dirty="0" err="1" smtClean="0">
                <a:solidFill>
                  <a:schemeClr val="dk1"/>
                </a:solidFill>
                <a:latin typeface="Times New Roman" pitchFamily="18" charset="0"/>
                <a:ea typeface="Calibri"/>
                <a:cs typeface="Times New Roman" pitchFamily="18" charset="0"/>
              </a:rPr>
              <a:t>Arihant</a:t>
            </a:r>
            <a:r>
              <a:rPr lang="en-US" sz="2000" dirty="0" smtClean="0">
                <a:solidFill>
                  <a:schemeClr val="dk1"/>
                </a:solidFill>
                <a:latin typeface="Times New Roman" pitchFamily="18" charset="0"/>
                <a:ea typeface="Calibri"/>
                <a:cs typeface="Times New Roman" pitchFamily="18" charset="0"/>
              </a:rPr>
              <a:t> </a:t>
            </a:r>
            <a:r>
              <a:rPr lang="en-US" sz="2000" dirty="0" err="1" smtClean="0">
                <a:solidFill>
                  <a:schemeClr val="dk1"/>
                </a:solidFill>
                <a:latin typeface="Times New Roman" pitchFamily="18" charset="0"/>
                <a:ea typeface="Calibri"/>
                <a:cs typeface="Times New Roman" pitchFamily="18" charset="0"/>
              </a:rPr>
              <a:t>Kamble</a:t>
            </a:r>
            <a:r>
              <a:rPr lang="en-US" sz="1800" dirty="0">
                <a:solidFill>
                  <a:schemeClr val="dk1"/>
                </a:solidFill>
                <a:latin typeface="Times New Roman" pitchFamily="18" charset="0"/>
                <a:ea typeface="Calibri"/>
                <a:cs typeface="Times New Roman" pitchFamily="18" charset="0"/>
              </a:rPr>
              <a:t>                                                                              </a:t>
            </a:r>
            <a:r>
              <a:rPr lang="en-US" sz="1800" dirty="0" smtClean="0">
                <a:solidFill>
                  <a:schemeClr val="dk1"/>
                </a:solidFill>
                <a:latin typeface="Times New Roman" pitchFamily="18" charset="0"/>
                <a:ea typeface="Calibri"/>
                <a:cs typeface="Times New Roman" pitchFamily="18" charset="0"/>
              </a:rPr>
              <a:t> </a:t>
            </a:r>
            <a:r>
              <a:rPr lang="en-US" sz="1800" dirty="0">
                <a:solidFill>
                  <a:schemeClr val="dk1"/>
                </a:solidFill>
                <a:latin typeface="Times New Roman" pitchFamily="18" charset="0"/>
                <a:ea typeface="Calibri"/>
                <a:cs typeface="Times New Roman" pitchFamily="18" charset="0"/>
              </a:rPr>
              <a:t> </a:t>
            </a:r>
            <a:r>
              <a:rPr lang="en-US" sz="1800" dirty="0" smtClean="0">
                <a:solidFill>
                  <a:schemeClr val="dk1"/>
                </a:solidFill>
                <a:latin typeface="Times New Roman" pitchFamily="18" charset="0"/>
                <a:ea typeface="Calibri"/>
                <a:cs typeface="Times New Roman" pitchFamily="18" charset="0"/>
              </a:rPr>
              <a:t>22AD1084</a:t>
            </a:r>
            <a:endParaRPr lang="en-US" sz="1800" dirty="0">
              <a:solidFill>
                <a:schemeClr val="dk1"/>
              </a:solidFill>
              <a:latin typeface="Times New Roman" pitchFamily="18" charset="0"/>
              <a:ea typeface="Calibri"/>
              <a:cs typeface="Times New Roman" pitchFamily="18" charset="0"/>
            </a:endParaRPr>
          </a:p>
          <a:p>
            <a:pPr>
              <a:lnSpc>
                <a:spcPct val="150000"/>
              </a:lnSpc>
            </a:pPr>
            <a:r>
              <a:rPr lang="en-US" sz="1800" dirty="0">
                <a:solidFill>
                  <a:schemeClr val="dk1"/>
                </a:solidFill>
                <a:latin typeface="Times New Roman" pitchFamily="18" charset="0"/>
                <a:ea typeface="Calibri"/>
                <a:cs typeface="Times New Roman" pitchFamily="18" charset="0"/>
              </a:rPr>
              <a:t>                                                                                                                                                                                        </a:t>
            </a:r>
          </a:p>
        </p:txBody>
      </p:sp>
      <p:pic>
        <p:nvPicPr>
          <p:cNvPr id="103" name="Google Shape;103;p1"/>
          <p:cNvPicPr preferRelativeResize="0"/>
          <p:nvPr/>
        </p:nvPicPr>
        <p:blipFill rotWithShape="1">
          <a:blip r:embed="rId3">
            <a:alphaModFix/>
          </a:blip>
          <a:srcRect/>
          <a:stretch/>
        </p:blipFill>
        <p:spPr>
          <a:xfrm>
            <a:off x="1727352" y="373180"/>
            <a:ext cx="1640921" cy="71864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44991621"/>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07.</a:t>
                      </a:r>
                      <a:endParaRPr lang="en-US" sz="2000" dirty="0">
                        <a:latin typeface="+mj-lt"/>
                      </a:endParaRPr>
                    </a:p>
                  </a:txBody>
                  <a:tcPr anchor="ctr"/>
                </a:tc>
                <a:tc>
                  <a:txBody>
                    <a:bodyPr/>
                    <a:lstStyle/>
                    <a:p>
                      <a:r>
                        <a:rPr lang="en-US" dirty="0" smtClean="0">
                          <a:latin typeface="+mj-lt"/>
                        </a:rPr>
                        <a:t>AI in Finance: Challenges, Techniques, and Opportunities By </a:t>
                      </a:r>
                      <a:r>
                        <a:rPr lang="en-US" dirty="0" err="1" smtClean="0">
                          <a:latin typeface="+mj-lt"/>
                        </a:rPr>
                        <a:t>Longbing</a:t>
                      </a:r>
                      <a:r>
                        <a:rPr lang="en-US" dirty="0" smtClean="0">
                          <a:latin typeface="+mj-lt"/>
                        </a:rPr>
                        <a:t> Cao. Cao, L. (2021). AI in Finance: Challenges, Techniques, and Opportunities. </a:t>
                      </a:r>
                      <a:r>
                        <a:rPr lang="en-US" dirty="0" err="1" smtClean="0">
                          <a:latin typeface="+mj-lt"/>
                        </a:rPr>
                        <a:t>arXiv</a:t>
                      </a:r>
                      <a:r>
                        <a:rPr lang="en-US" dirty="0" smtClean="0">
                          <a:latin typeface="+mj-lt"/>
                        </a:rPr>
                        <a:t>.</a:t>
                      </a:r>
                      <a:endParaRPr lang="en-US" sz="1400" dirty="0">
                        <a:latin typeface="+mj-lt"/>
                      </a:endParaRPr>
                    </a:p>
                  </a:txBody>
                  <a:tcPr/>
                </a:tc>
                <a:tc>
                  <a:txBody>
                    <a:bodyPr/>
                    <a:lstStyle/>
                    <a:p>
                      <a:r>
                        <a:rPr lang="en-US" sz="1600" dirty="0" smtClean="0">
                          <a:latin typeface="+mj-lt"/>
                        </a:rPr>
                        <a:t>The paper reviews the application of AI techniques like supervised learning and clustering algorithms in financial systems, including budgeting tools. It analyzes vast financial data to predict expenditure patterns.</a:t>
                      </a:r>
                      <a:endParaRPr lang="en-US" sz="1600" dirty="0">
                        <a:latin typeface="+mj-lt"/>
                      </a:endParaRPr>
                    </a:p>
                  </a:txBody>
                  <a:tcPr/>
                </a:tc>
                <a:tc>
                  <a:txBody>
                    <a:bodyPr/>
                    <a:lstStyle/>
                    <a:p>
                      <a:r>
                        <a:rPr lang="en-US" sz="1600" dirty="0" smtClean="0">
                          <a:latin typeface="+mj-lt"/>
                        </a:rPr>
                        <a:t>Efficient in detecting anomalies in spending, scalable for large data.</a:t>
                      </a:r>
                    </a:p>
                    <a:p>
                      <a:r>
                        <a:rPr lang="en-US" sz="1600" dirty="0" smtClean="0">
                          <a:latin typeface="+mj-lt"/>
                        </a:rPr>
                        <a:t>Handles large amounts of data for personal and institutional use.</a:t>
                      </a:r>
                    </a:p>
                    <a:p>
                      <a:r>
                        <a:rPr lang="en-US" sz="1600" dirty="0" smtClean="0">
                          <a:latin typeface="+mj-lt"/>
                        </a:rPr>
                        <a:t>Reduces financial management overhead.</a:t>
                      </a:r>
                    </a:p>
                  </a:txBody>
                  <a:tcPr/>
                </a:tc>
                <a:tc>
                  <a:txBody>
                    <a:bodyPr/>
                    <a:lstStyle/>
                    <a:p>
                      <a:r>
                        <a:rPr lang="en-US" sz="1600" dirty="0" smtClean="0">
                          <a:latin typeface="+mj-lt"/>
                        </a:rPr>
                        <a:t>Requires significant computational resources.</a:t>
                      </a:r>
                    </a:p>
                    <a:p>
                      <a:r>
                        <a:rPr lang="en-US" sz="1600" dirty="0" smtClean="0">
                          <a:latin typeface="+mj-lt"/>
                        </a:rPr>
                        <a:t>Predictions may falter with sudden financial changes.</a:t>
                      </a:r>
                    </a:p>
                    <a:p>
                      <a:r>
                        <a:rPr lang="en-US" sz="1600" dirty="0" smtClean="0">
                          <a:latin typeface="+mj-lt"/>
                        </a:rPr>
                        <a:t>Initial development and integration can be expensive.</a:t>
                      </a:r>
                      <a:endParaRPr lang="en-US" sz="1600" dirty="0">
                        <a:latin typeface="+mj-lt"/>
                      </a:endParaRPr>
                    </a:p>
                  </a:txBody>
                  <a:tcPr/>
                </a:tc>
              </a:tr>
            </a:tbl>
          </a:graphicData>
        </a:graphic>
      </p:graphicFrame>
    </p:spTree>
    <p:extLst>
      <p:ext uri="{BB962C8B-B14F-4D97-AF65-F5344CB8AC3E}">
        <p14:creationId xmlns:p14="http://schemas.microsoft.com/office/powerpoint/2010/main" val="1184882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665562214"/>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n-lt"/>
                        </a:rPr>
                        <a:t>Sr.no</a:t>
                      </a:r>
                      <a:endParaRPr lang="en-US" sz="2800" dirty="0">
                        <a:latin typeface="+mn-lt"/>
                      </a:endParaRPr>
                    </a:p>
                  </a:txBody>
                  <a:tcPr/>
                </a:tc>
                <a:tc>
                  <a:txBody>
                    <a:bodyPr/>
                    <a:lstStyle/>
                    <a:p>
                      <a:pPr algn="ctr"/>
                      <a:r>
                        <a:rPr lang="en-US" sz="2800" dirty="0" smtClean="0">
                          <a:latin typeface="+mn-lt"/>
                        </a:rPr>
                        <a:t>Paper</a:t>
                      </a:r>
                      <a:r>
                        <a:rPr lang="en-US" sz="2800" baseline="0" dirty="0" smtClean="0">
                          <a:latin typeface="+mn-lt"/>
                        </a:rPr>
                        <a:t> Title</a:t>
                      </a:r>
                      <a:endParaRPr lang="en-US" sz="2800" dirty="0">
                        <a:latin typeface="+mn-lt"/>
                      </a:endParaRPr>
                    </a:p>
                  </a:txBody>
                  <a:tcPr/>
                </a:tc>
                <a:tc>
                  <a:txBody>
                    <a:bodyPr/>
                    <a:lstStyle/>
                    <a:p>
                      <a:pPr algn="ctr"/>
                      <a:r>
                        <a:rPr lang="en-US" sz="2400" dirty="0" smtClean="0">
                          <a:latin typeface="+mn-lt"/>
                        </a:rPr>
                        <a:t>Methodology</a:t>
                      </a:r>
                      <a:endParaRPr lang="en-US" sz="2400" dirty="0">
                        <a:latin typeface="+mn-lt"/>
                      </a:endParaRPr>
                    </a:p>
                  </a:txBody>
                  <a:tcPr/>
                </a:tc>
                <a:tc>
                  <a:txBody>
                    <a:bodyPr/>
                    <a:lstStyle/>
                    <a:p>
                      <a:pPr algn="ctr"/>
                      <a:r>
                        <a:rPr lang="en-US" sz="2400" dirty="0" smtClean="0">
                          <a:latin typeface="+mn-lt"/>
                        </a:rPr>
                        <a:t>Advantages</a:t>
                      </a:r>
                      <a:endParaRPr lang="en-US" sz="2400" dirty="0">
                        <a:latin typeface="+mn-lt"/>
                      </a:endParaRPr>
                    </a:p>
                  </a:txBody>
                  <a:tcPr/>
                </a:tc>
                <a:tc>
                  <a:txBody>
                    <a:bodyPr/>
                    <a:lstStyle/>
                    <a:p>
                      <a:pPr algn="ctr"/>
                      <a:r>
                        <a:rPr lang="en-US" sz="2400" dirty="0" smtClean="0">
                          <a:latin typeface="+mn-lt"/>
                        </a:rPr>
                        <a:t>Dis-Advantages</a:t>
                      </a:r>
                      <a:endParaRPr lang="en-US" sz="2400" dirty="0">
                        <a:latin typeface="+mn-lt"/>
                      </a:endParaRPr>
                    </a:p>
                  </a:txBody>
                  <a:tcPr/>
                </a:tc>
              </a:tr>
              <a:tr h="3510536">
                <a:tc>
                  <a:txBody>
                    <a:bodyPr/>
                    <a:lstStyle/>
                    <a:p>
                      <a:pPr algn="ctr"/>
                      <a:r>
                        <a:rPr lang="en-US" sz="2000" dirty="0" smtClean="0">
                          <a:latin typeface="+mj-lt"/>
                        </a:rPr>
                        <a:t>08.</a:t>
                      </a:r>
                      <a:endParaRPr lang="en-US" sz="2000" dirty="0">
                        <a:latin typeface="+mj-lt"/>
                      </a:endParaRPr>
                    </a:p>
                  </a:txBody>
                  <a:tcPr anchor="ctr"/>
                </a:tc>
                <a:tc>
                  <a:txBody>
                    <a:bodyPr/>
                    <a:lstStyle/>
                    <a:p>
                      <a:r>
                        <a:rPr lang="en-US" dirty="0" smtClean="0">
                          <a:latin typeface="+mj-lt"/>
                        </a:rPr>
                        <a:t>Budgeting Applications Using Machine Learning by</a:t>
                      </a:r>
                    </a:p>
                    <a:p>
                      <a:r>
                        <a:rPr lang="en-US" dirty="0" smtClean="0">
                          <a:latin typeface="+mj-lt"/>
                        </a:rPr>
                        <a:t>Sarah Williams</a:t>
                      </a:r>
                    </a:p>
                    <a:p>
                      <a:r>
                        <a:rPr lang="en-US" dirty="0" smtClean="0">
                          <a:latin typeface="+mj-lt"/>
                        </a:rPr>
                        <a:t>Williams, S. (2022). Budgeting Applications Using Machine Learning. Journal of Financial Technology, 15(3), 123-134.</a:t>
                      </a:r>
                      <a:endParaRPr lang="en-US" sz="1400" dirty="0">
                        <a:latin typeface="+mj-lt"/>
                      </a:endParaRPr>
                    </a:p>
                  </a:txBody>
                  <a:tcPr/>
                </a:tc>
                <a:tc>
                  <a:txBody>
                    <a:bodyPr/>
                    <a:lstStyle/>
                    <a:p>
                      <a:r>
                        <a:rPr lang="en-US" sz="1600" dirty="0" smtClean="0">
                          <a:latin typeface="+mj-lt"/>
                        </a:rPr>
                        <a:t>This study employed decision tree algorithms and regression models to create a budgeting tool that helps users predict future financial standing based on historical data.</a:t>
                      </a:r>
                    </a:p>
                    <a:p>
                      <a:endParaRPr lang="en-US" sz="1600" dirty="0">
                        <a:latin typeface="+mj-lt"/>
                      </a:endParaRPr>
                    </a:p>
                  </a:txBody>
                  <a:tcPr/>
                </a:tc>
                <a:tc>
                  <a:txBody>
                    <a:bodyPr/>
                    <a:lstStyle/>
                    <a:p>
                      <a:r>
                        <a:rPr lang="en-US" sz="1600" dirty="0" smtClean="0">
                          <a:latin typeface="+mj-lt"/>
                        </a:rPr>
                        <a:t>Accurate predictions, user-friendly interface.</a:t>
                      </a:r>
                    </a:p>
                    <a:p>
                      <a:r>
                        <a:rPr lang="en-US" sz="1600" dirty="0" smtClean="0">
                          <a:latin typeface="+mj-lt"/>
                        </a:rPr>
                        <a:t>Monitors and adjusts budgets dynamically.</a:t>
                      </a:r>
                    </a:p>
                    <a:p>
                      <a:r>
                        <a:rPr lang="en-US" sz="1600" dirty="0" smtClean="0">
                          <a:latin typeface="+mj-lt"/>
                        </a:rPr>
                        <a:t>Improves accuracy in financial planning.</a:t>
                      </a:r>
                    </a:p>
                  </a:txBody>
                  <a:tcPr/>
                </a:tc>
                <a:tc>
                  <a:txBody>
                    <a:bodyPr/>
                    <a:lstStyle/>
                    <a:p>
                      <a:r>
                        <a:rPr lang="en-US" sz="1600" dirty="0" smtClean="0">
                          <a:latin typeface="+mj-lt"/>
                        </a:rPr>
                        <a:t> Limited flexibility in handling unpredictable expenses.</a:t>
                      </a:r>
                    </a:p>
                    <a:p>
                      <a:r>
                        <a:rPr lang="en-US" sz="1600" dirty="0" smtClean="0">
                          <a:latin typeface="+mj-lt"/>
                        </a:rPr>
                        <a:t>May struggle with unpredictable or one-off expenses.</a:t>
                      </a:r>
                    </a:p>
                    <a:p>
                      <a:r>
                        <a:rPr lang="en-US" sz="1600" dirty="0" smtClean="0">
                          <a:latin typeface="+mj-lt"/>
                        </a:rPr>
                        <a:t>Models can be biased if trained on imbalanced data.</a:t>
                      </a:r>
                      <a:endParaRPr lang="en-US" sz="1600" dirty="0">
                        <a:latin typeface="+mj-lt"/>
                      </a:endParaRPr>
                    </a:p>
                  </a:txBody>
                  <a:tcPr/>
                </a:tc>
              </a:tr>
            </a:tbl>
          </a:graphicData>
        </a:graphic>
      </p:graphicFrame>
    </p:spTree>
    <p:extLst>
      <p:ext uri="{BB962C8B-B14F-4D97-AF65-F5344CB8AC3E}">
        <p14:creationId xmlns:p14="http://schemas.microsoft.com/office/powerpoint/2010/main" val="33130554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1305661"/>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09.</a:t>
                      </a:r>
                      <a:endParaRPr lang="en-US" sz="2000" dirty="0">
                        <a:latin typeface="+mj-lt"/>
                      </a:endParaRPr>
                    </a:p>
                  </a:txBody>
                  <a:tcPr anchor="ctr"/>
                </a:tc>
                <a:tc>
                  <a:txBody>
                    <a:bodyPr/>
                    <a:lstStyle/>
                    <a:p>
                      <a:r>
                        <a:rPr lang="en-US" dirty="0" smtClean="0">
                          <a:latin typeface="+mj-lt"/>
                        </a:rPr>
                        <a:t>Expense Tracking using AI-Based Algorithms.by</a:t>
                      </a:r>
                      <a:r>
                        <a:rPr lang="en-US" baseline="0" dirty="0" smtClean="0">
                          <a:latin typeface="+mj-lt"/>
                        </a:rPr>
                        <a:t> </a:t>
                      </a:r>
                    </a:p>
                    <a:p>
                      <a:r>
                        <a:rPr lang="en-US" dirty="0" smtClean="0">
                          <a:latin typeface="+mj-lt"/>
                        </a:rPr>
                        <a:t>John Richards</a:t>
                      </a:r>
                    </a:p>
                    <a:p>
                      <a:endParaRPr lang="en-US" sz="1400" dirty="0" smtClean="0">
                        <a:latin typeface="+mj-lt"/>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latin typeface="+mj-lt"/>
                        </a:rPr>
                        <a:t>Richards, J. (2021). Expense Tracking using AI-Based Algorithms. IEEE Transactions on AI, 47(2), 87-95.</a:t>
                      </a:r>
                    </a:p>
                    <a:p>
                      <a:endParaRPr lang="en-US" sz="1400" dirty="0">
                        <a:latin typeface="+mj-lt"/>
                      </a:endParaRPr>
                    </a:p>
                  </a:txBody>
                  <a:tcPr/>
                </a:tc>
                <a:tc>
                  <a:txBody>
                    <a:bodyPr/>
                    <a:lstStyle/>
                    <a:p>
                      <a:r>
                        <a:rPr lang="en-US" sz="1600" dirty="0" smtClean="0">
                          <a:latin typeface="+mj-lt"/>
                        </a:rPr>
                        <a:t>Implements natural language processing (NLP) to categorize expenses from user inputs and supervised learning to predict future budget needs.</a:t>
                      </a:r>
                      <a:endParaRPr lang="en-US" sz="1600" dirty="0">
                        <a:latin typeface="+mj-lt"/>
                      </a:endParaRPr>
                    </a:p>
                  </a:txBody>
                  <a:tcPr/>
                </a:tc>
                <a:tc>
                  <a:txBody>
                    <a:bodyPr/>
                    <a:lstStyle/>
                    <a:p>
                      <a:r>
                        <a:rPr lang="en-US" sz="1600" dirty="0" smtClean="0">
                          <a:latin typeface="+mj-lt"/>
                        </a:rPr>
                        <a:t>Automates expense categorization and tracking. Identifies unusual spending patterns. Adapts to individual financial behaviors over time.</a:t>
                      </a:r>
                    </a:p>
                  </a:txBody>
                  <a:tcPr/>
                </a:tc>
                <a:tc>
                  <a:txBody>
                    <a:bodyPr/>
                    <a:lstStyle/>
                    <a:p>
                      <a:r>
                        <a:rPr lang="en-US" sz="1600" dirty="0" smtClean="0">
                          <a:latin typeface="+mj-lt"/>
                        </a:rPr>
                        <a:t>Privacy concerns over sensitive financial data.</a:t>
                      </a:r>
                    </a:p>
                    <a:p>
                      <a:r>
                        <a:rPr lang="en-US" sz="1600" dirty="0" smtClean="0">
                          <a:latin typeface="+mj-lt"/>
                        </a:rPr>
                        <a:t>Expensive to process large datasets.</a:t>
                      </a:r>
                    </a:p>
                    <a:p>
                      <a:r>
                        <a:rPr lang="en-US" sz="1600" dirty="0" smtClean="0">
                          <a:latin typeface="+mj-lt"/>
                        </a:rPr>
                        <a:t>Over-reliance on AI predictions can lead to errors.</a:t>
                      </a:r>
                      <a:endParaRPr lang="en-US" sz="1600" dirty="0">
                        <a:latin typeface="+mj-lt"/>
                      </a:endParaRPr>
                    </a:p>
                  </a:txBody>
                  <a:tcPr/>
                </a:tc>
              </a:tr>
            </a:tbl>
          </a:graphicData>
        </a:graphic>
      </p:graphicFrame>
    </p:spTree>
    <p:extLst>
      <p:ext uri="{BB962C8B-B14F-4D97-AF65-F5344CB8AC3E}">
        <p14:creationId xmlns:p14="http://schemas.microsoft.com/office/powerpoint/2010/main" val="1006855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453331587"/>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10.</a:t>
                      </a:r>
                      <a:endParaRPr lang="en-US" sz="2000" dirty="0">
                        <a:latin typeface="+mj-lt"/>
                      </a:endParaRPr>
                    </a:p>
                  </a:txBody>
                  <a:tcPr anchor="ctr"/>
                </a:tc>
                <a:tc>
                  <a:txBody>
                    <a:bodyPr/>
                    <a:lstStyle/>
                    <a:p>
                      <a:r>
                        <a:rPr lang="en-US" dirty="0" smtClean="0">
                          <a:latin typeface="+mj-lt"/>
                        </a:rPr>
                        <a:t>Machine Learning in Budget Management </a:t>
                      </a:r>
                      <a:r>
                        <a:rPr lang="en-US" dirty="0" err="1" smtClean="0">
                          <a:latin typeface="+mj-lt"/>
                        </a:rPr>
                        <a:t>SystemsMachine</a:t>
                      </a:r>
                      <a:r>
                        <a:rPr lang="en-US" dirty="0" smtClean="0">
                          <a:latin typeface="+mj-lt"/>
                        </a:rPr>
                        <a:t> Learning in Budget Management Systems by   Emily Lee</a:t>
                      </a:r>
                      <a:br>
                        <a:rPr lang="en-US" dirty="0" smtClean="0">
                          <a:latin typeface="+mj-lt"/>
                        </a:rPr>
                      </a:br>
                      <a:endParaRPr lang="en-US" dirty="0" smtClean="0">
                        <a:latin typeface="+mj-lt"/>
                      </a:endParaRPr>
                    </a:p>
                    <a:p>
                      <a:r>
                        <a:rPr lang="en-US" dirty="0" smtClean="0">
                          <a:latin typeface="+mj-lt"/>
                        </a:rPr>
                        <a:t>Lee, E. (2023). Machine Learning in Budget Management Systems. Financial Computing Review, 30(4), 208-220.</a:t>
                      </a:r>
                      <a:endParaRPr lang="en-US" sz="1400" dirty="0">
                        <a:latin typeface="+mj-lt"/>
                      </a:endParaRPr>
                    </a:p>
                  </a:txBody>
                  <a:tcPr/>
                </a:tc>
                <a:tc>
                  <a:txBody>
                    <a:bodyPr/>
                    <a:lstStyle/>
                    <a:p>
                      <a:r>
                        <a:rPr lang="en-US" sz="1600" dirty="0" smtClean="0">
                          <a:latin typeface="+mj-lt"/>
                        </a:rPr>
                        <a:t>Uses reinforcement learning to optimize budget allocation dynamically.</a:t>
                      </a:r>
                      <a:endParaRPr lang="en-US" sz="1600" dirty="0">
                        <a:latin typeface="+mj-lt"/>
                      </a:endParaRPr>
                    </a:p>
                  </a:txBody>
                  <a:tcPr/>
                </a:tc>
                <a:tc>
                  <a:txBody>
                    <a:bodyPr/>
                    <a:lstStyle/>
                    <a:p>
                      <a:r>
                        <a:rPr lang="en-US" sz="1600" dirty="0" smtClean="0">
                          <a:latin typeface="+mj-lt"/>
                        </a:rPr>
                        <a:t>Adaptable to real-time financial changes.</a:t>
                      </a:r>
                    </a:p>
                    <a:p>
                      <a:r>
                        <a:rPr lang="en-US" sz="1600" dirty="0" smtClean="0">
                          <a:latin typeface="+mj-lt"/>
                        </a:rPr>
                        <a:t>ML can automate budget categorization, reducing manual input. It forecasts future expenses based on historical data.</a:t>
                      </a:r>
                    </a:p>
                  </a:txBody>
                  <a:tcPr/>
                </a:tc>
                <a:tc>
                  <a:txBody>
                    <a:bodyPr/>
                    <a:lstStyle/>
                    <a:p>
                      <a:r>
                        <a:rPr lang="en-US" sz="1600" dirty="0" smtClean="0">
                          <a:latin typeface="+mj-lt"/>
                        </a:rPr>
                        <a:t>Complex implementation and requires constant updates. Sensitive financial information can be compromised. Requires advanced skills for development and maintenance.</a:t>
                      </a:r>
                      <a:endParaRPr lang="en-US" sz="1600" dirty="0">
                        <a:latin typeface="+mj-lt"/>
                      </a:endParaRPr>
                    </a:p>
                  </a:txBody>
                  <a:tcPr/>
                </a:tc>
              </a:tr>
            </a:tbl>
          </a:graphicData>
        </a:graphic>
      </p:graphicFrame>
    </p:spTree>
    <p:extLst>
      <p:ext uri="{BB962C8B-B14F-4D97-AF65-F5344CB8AC3E}">
        <p14:creationId xmlns:p14="http://schemas.microsoft.com/office/powerpoint/2010/main" val="642917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30514058"/>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11.</a:t>
                      </a:r>
                      <a:endParaRPr lang="en-US" sz="2000" dirty="0">
                        <a:latin typeface="+mj-lt"/>
                      </a:endParaRPr>
                    </a:p>
                  </a:txBody>
                  <a:tcPr anchor="ctr"/>
                </a:tc>
                <a:tc>
                  <a:txBody>
                    <a:bodyPr/>
                    <a:lstStyle/>
                    <a:p>
                      <a:r>
                        <a:rPr lang="en-US" dirty="0" smtClean="0">
                          <a:latin typeface="+mj-lt"/>
                        </a:rPr>
                        <a:t>"Expense Tracker" by </a:t>
                      </a:r>
                      <a:r>
                        <a:rPr lang="en-US" dirty="0" err="1" smtClean="0">
                          <a:latin typeface="+mj-lt"/>
                        </a:rPr>
                        <a:t>Neha</a:t>
                      </a:r>
                      <a:r>
                        <a:rPr lang="en-US" dirty="0" smtClean="0">
                          <a:latin typeface="+mj-lt"/>
                        </a:rPr>
                        <a:t> Jain, </a:t>
                      </a:r>
                      <a:r>
                        <a:rPr lang="en-US" dirty="0" err="1" smtClean="0">
                          <a:latin typeface="+mj-lt"/>
                        </a:rPr>
                        <a:t>Devanshu</a:t>
                      </a:r>
                      <a:r>
                        <a:rPr lang="en-US" dirty="0" smtClean="0">
                          <a:latin typeface="+mj-lt"/>
                        </a:rPr>
                        <a:t> Mishra, </a:t>
                      </a:r>
                      <a:r>
                        <a:rPr lang="en-US" dirty="0" err="1" smtClean="0">
                          <a:latin typeface="+mj-lt"/>
                        </a:rPr>
                        <a:t>Akash</a:t>
                      </a:r>
                      <a:r>
                        <a:rPr lang="en-US" dirty="0" smtClean="0">
                          <a:latin typeface="+mj-lt"/>
                        </a:rPr>
                        <a:t> </a:t>
                      </a:r>
                      <a:r>
                        <a:rPr lang="en-US" dirty="0" err="1" smtClean="0">
                          <a:latin typeface="+mj-lt"/>
                        </a:rPr>
                        <a:t>Sahani</a:t>
                      </a:r>
                      <a:r>
                        <a:rPr lang="en-US" dirty="0" smtClean="0">
                          <a:latin typeface="+mj-lt"/>
                        </a:rPr>
                        <a:t>, and </a:t>
                      </a:r>
                      <a:r>
                        <a:rPr lang="en-US" dirty="0" err="1" smtClean="0">
                          <a:latin typeface="+mj-lt"/>
                        </a:rPr>
                        <a:t>Himanshu</a:t>
                      </a:r>
                      <a:r>
                        <a:rPr lang="en-US" dirty="0" smtClean="0">
                          <a:latin typeface="+mj-lt"/>
                        </a:rPr>
                        <a:t> </a:t>
                      </a:r>
                      <a:r>
                        <a:rPr lang="en-US" dirty="0" err="1" smtClean="0">
                          <a:latin typeface="+mj-lt"/>
                        </a:rPr>
                        <a:t>Prajapati</a:t>
                      </a:r>
                      <a:r>
                        <a:rPr lang="en-US" dirty="0" smtClean="0">
                          <a:latin typeface="+mj-lt"/>
                        </a:rPr>
                        <a:t/>
                      </a:r>
                      <a:br>
                        <a:rPr lang="en-US" dirty="0" smtClean="0">
                          <a:latin typeface="+mj-lt"/>
                        </a:rPr>
                      </a:br>
                      <a:endParaRPr lang="en-US" dirty="0" smtClean="0">
                        <a:latin typeface="+mj-lt"/>
                      </a:endParaRPr>
                    </a:p>
                    <a:p>
                      <a:r>
                        <a:rPr lang="en-US" dirty="0" smtClean="0">
                          <a:latin typeface="+mj-lt"/>
                        </a:rPr>
                        <a:t>(May,02,2023)</a:t>
                      </a:r>
                      <a:endParaRPr lang="en-US" sz="1400" dirty="0">
                        <a:latin typeface="+mj-lt"/>
                      </a:endParaRPr>
                    </a:p>
                  </a:txBody>
                  <a:tcPr/>
                </a:tc>
                <a:tc>
                  <a:txBody>
                    <a:bodyPr/>
                    <a:lstStyle/>
                    <a:p>
                      <a:r>
                        <a:rPr lang="en-US" sz="1600" dirty="0" smtClean="0">
                          <a:latin typeface="+mj-lt"/>
                        </a:rPr>
                        <a:t>Development of an Android application to assist users in maintaining a digital journal of daily expenses, categorizing spending, and tracking expenses over different time periods.</a:t>
                      </a:r>
                      <a:endParaRPr lang="en-US" sz="1600" dirty="0">
                        <a:latin typeface="+mj-lt"/>
                      </a:endParaRPr>
                    </a:p>
                  </a:txBody>
                  <a:tcPr/>
                </a:tc>
                <a:tc>
                  <a:txBody>
                    <a:bodyPr/>
                    <a:lstStyle/>
                    <a:p>
                      <a:r>
                        <a:rPr lang="en-US" sz="1600" dirty="0" smtClean="0">
                          <a:latin typeface="+mj-lt"/>
                        </a:rPr>
                        <a:t>Simplifies the process of expense tracking by providing a user-friendly interface. Allows categorization of expenses, aiding in better financial analysis.</a:t>
                      </a:r>
                      <a:endParaRPr lang="en-US" sz="1600" dirty="0" smtClean="0">
                        <a:latin typeface="+mj-lt"/>
                      </a:endParaRPr>
                    </a:p>
                  </a:txBody>
                  <a:tcPr/>
                </a:tc>
                <a:tc>
                  <a:txBody>
                    <a:bodyPr/>
                    <a:lstStyle/>
                    <a:p>
                      <a:r>
                        <a:rPr lang="en-US" sz="1600" dirty="0" smtClean="0">
                          <a:latin typeface="+mj-lt"/>
                        </a:rPr>
                        <a:t>Limited to Android users, excluding those on other </a:t>
                      </a:r>
                      <a:r>
                        <a:rPr lang="en-US" sz="1600" dirty="0" err="1" smtClean="0">
                          <a:latin typeface="+mj-lt"/>
                        </a:rPr>
                        <a:t>platforms.Dependence</a:t>
                      </a:r>
                      <a:r>
                        <a:rPr lang="en-US" sz="1600" dirty="0" smtClean="0">
                          <a:latin typeface="+mj-lt"/>
                        </a:rPr>
                        <a:t> on user diligence to input expenses regularly.</a:t>
                      </a:r>
                      <a:endParaRPr lang="en-US" sz="1600" dirty="0">
                        <a:latin typeface="+mj-lt"/>
                      </a:endParaRPr>
                    </a:p>
                  </a:txBody>
                  <a:tcPr/>
                </a:tc>
              </a:tr>
            </a:tbl>
          </a:graphicData>
        </a:graphic>
      </p:graphicFrame>
    </p:spTree>
    <p:extLst>
      <p:ext uri="{BB962C8B-B14F-4D97-AF65-F5344CB8AC3E}">
        <p14:creationId xmlns:p14="http://schemas.microsoft.com/office/powerpoint/2010/main" val="5998193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56925483"/>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12</a:t>
                      </a:r>
                      <a:endParaRPr lang="en-US" sz="2000" dirty="0">
                        <a:latin typeface="+mj-lt"/>
                      </a:endParaRPr>
                    </a:p>
                  </a:txBody>
                  <a:tcPr anchor="ctr"/>
                </a:tc>
                <a:tc>
                  <a:txBody>
                    <a:bodyPr/>
                    <a:lstStyle/>
                    <a:p>
                      <a:r>
                        <a:rPr lang="en-US" dirty="0" smtClean="0">
                          <a:latin typeface="+mj-lt"/>
                        </a:rPr>
                        <a:t>"Expense Tracker: A Smart Approach to Track Daily Expense"</a:t>
                      </a:r>
                      <a:r>
                        <a:rPr lang="en-US" dirty="0" smtClean="0">
                          <a:latin typeface="+mj-lt"/>
                        </a:rPr>
                        <a:t>.(May,16,2024)</a:t>
                      </a:r>
                    </a:p>
                    <a:p>
                      <a:r>
                        <a:rPr lang="en-US" sz="1400" dirty="0" smtClean="0">
                          <a:latin typeface="+mj-lt"/>
                        </a:rPr>
                        <a:t>By </a:t>
                      </a:r>
                      <a:r>
                        <a:rPr lang="en-US" sz="1400" b="0" i="0" u="none" strike="noStrike" cap="none" dirty="0" err="1" smtClean="0">
                          <a:solidFill>
                            <a:schemeClr val="dk1"/>
                          </a:solidFill>
                          <a:latin typeface="+mj-lt"/>
                          <a:ea typeface="Calibri"/>
                          <a:cs typeface="Calibri"/>
                          <a:sym typeface="Arial"/>
                        </a:rPr>
                        <a:t>Akash</a:t>
                      </a:r>
                      <a:r>
                        <a:rPr lang="en-US" sz="1400" b="0" i="0" u="none" strike="noStrike" cap="none" dirty="0" smtClean="0">
                          <a:solidFill>
                            <a:schemeClr val="dk1"/>
                          </a:solidFill>
                          <a:latin typeface="+mj-lt"/>
                          <a:ea typeface="Calibri"/>
                          <a:cs typeface="Calibri"/>
                          <a:sym typeface="Arial"/>
                        </a:rPr>
                        <a:t> </a:t>
                      </a:r>
                      <a:r>
                        <a:rPr lang="en-US" sz="1400" b="0" i="0" u="none" strike="noStrike" cap="none" dirty="0" err="1" smtClean="0">
                          <a:solidFill>
                            <a:schemeClr val="dk1"/>
                          </a:solidFill>
                          <a:latin typeface="+mj-lt"/>
                          <a:ea typeface="Calibri"/>
                          <a:cs typeface="Calibri"/>
                          <a:sym typeface="Arial"/>
                        </a:rPr>
                        <a:t>Sahani</a:t>
                      </a:r>
                      <a:r>
                        <a:rPr lang="en-US" sz="1400" b="0" i="0" u="none" strike="noStrike" cap="none" dirty="0" smtClean="0">
                          <a:solidFill>
                            <a:schemeClr val="dk1"/>
                          </a:solidFill>
                          <a:latin typeface="+mj-lt"/>
                          <a:ea typeface="Calibri"/>
                          <a:cs typeface="Calibri"/>
                          <a:sym typeface="Arial"/>
                        </a:rPr>
                        <a:t>, and </a:t>
                      </a:r>
                      <a:r>
                        <a:rPr lang="en-US" sz="1400" b="0" i="0" u="none" strike="noStrike" cap="none" dirty="0" err="1" smtClean="0">
                          <a:solidFill>
                            <a:schemeClr val="dk1"/>
                          </a:solidFill>
                          <a:latin typeface="+mj-lt"/>
                          <a:ea typeface="Calibri"/>
                          <a:cs typeface="Calibri"/>
                          <a:sym typeface="Arial"/>
                        </a:rPr>
                        <a:t>Himanshu</a:t>
                      </a:r>
                      <a:r>
                        <a:rPr lang="en-US" sz="1400" b="0" i="0" u="none" strike="noStrike" cap="none" dirty="0" smtClean="0">
                          <a:solidFill>
                            <a:schemeClr val="dk1"/>
                          </a:solidFill>
                          <a:latin typeface="+mj-lt"/>
                          <a:ea typeface="Calibri"/>
                          <a:cs typeface="Calibri"/>
                          <a:sym typeface="Arial"/>
                        </a:rPr>
                        <a:t> </a:t>
                      </a:r>
                      <a:r>
                        <a:rPr lang="en-US" sz="1400" b="0" i="0" u="none" strike="noStrike" cap="none" dirty="0" err="1" smtClean="0">
                          <a:solidFill>
                            <a:schemeClr val="dk1"/>
                          </a:solidFill>
                          <a:latin typeface="+mj-lt"/>
                          <a:ea typeface="Calibri"/>
                          <a:cs typeface="Calibri"/>
                          <a:sym typeface="Arial"/>
                        </a:rPr>
                        <a:t>Prajapati</a:t>
                      </a:r>
                      <a:r>
                        <a:rPr lang="en-US" sz="1400" b="0" i="0" u="none" strike="noStrike" cap="none" dirty="0" smtClean="0">
                          <a:solidFill>
                            <a:schemeClr val="dk1"/>
                          </a:solidFill>
                          <a:latin typeface="+mj-lt"/>
                          <a:ea typeface="Calibri"/>
                          <a:cs typeface="Calibri"/>
                          <a:sym typeface="Arial"/>
                        </a:rPr>
                        <a:t>.</a:t>
                      </a:r>
                      <a:endParaRPr lang="en-US" sz="1400" dirty="0">
                        <a:latin typeface="+mj-lt"/>
                      </a:endParaRPr>
                    </a:p>
                  </a:txBody>
                  <a:tcPr/>
                </a:tc>
                <a:tc>
                  <a:txBody>
                    <a:bodyPr/>
                    <a:lstStyle/>
                    <a:p>
                      <a:r>
                        <a:rPr lang="en-US" sz="1600" dirty="0" smtClean="0">
                          <a:latin typeface="+mj-lt"/>
                        </a:rPr>
                        <a:t>Design and implementation of an application that categorizes expenses, sets budgets, and provides financial insights to users. </a:t>
                      </a:r>
                      <a:r>
                        <a:rPr lang="en-US" sz="1600" dirty="0" smtClean="0">
                          <a:latin typeface="+mj-lt"/>
                        </a:rPr>
                        <a:t>Uses </a:t>
                      </a:r>
                      <a:r>
                        <a:rPr lang="en-US" sz="1600" dirty="0" smtClean="0">
                          <a:latin typeface="+mj-lt"/>
                        </a:rPr>
                        <a:t>reinforcement learning to optimize budget allocation dynamically.</a:t>
                      </a:r>
                      <a:endParaRPr lang="en-US" sz="1600" dirty="0">
                        <a:latin typeface="+mj-lt"/>
                      </a:endParaRPr>
                    </a:p>
                  </a:txBody>
                  <a:tcPr/>
                </a:tc>
                <a:tc>
                  <a:txBody>
                    <a:bodyPr/>
                    <a:lstStyle/>
                    <a:p>
                      <a:r>
                        <a:rPr lang="en-US" sz="1600" dirty="0" smtClean="0">
                          <a:latin typeface="+mj-lt"/>
                        </a:rPr>
                        <a:t>Offers budget-setting features to help users manage finances effectively.</a:t>
                      </a:r>
                      <a:r>
                        <a:rPr lang="en-US" sz="1600" b="0" i="0" u="none" strike="noStrike" cap="none" dirty="0" smtClean="0">
                          <a:solidFill>
                            <a:schemeClr val="dk1"/>
                          </a:solidFill>
                          <a:latin typeface="+mj-lt"/>
                          <a:ea typeface="Calibri"/>
                          <a:cs typeface="Calibri"/>
                          <a:sym typeface="Arial"/>
                        </a:rPr>
                        <a:t> Provides insights into spending patterns, promoting informed financial decisions.</a:t>
                      </a:r>
                      <a:endParaRPr lang="en-US" sz="1600" dirty="0" smtClean="0">
                        <a:latin typeface="+mj-lt"/>
                      </a:endParaRPr>
                    </a:p>
                  </a:txBody>
                  <a:tcPr/>
                </a:tc>
                <a:tc>
                  <a:txBody>
                    <a:bodyPr/>
                    <a:lstStyle/>
                    <a:p>
                      <a:r>
                        <a:rPr lang="en-US" sz="1600" dirty="0" smtClean="0">
                          <a:latin typeface="+mj-lt"/>
                        </a:rPr>
                        <a:t>May require manual entry of expenses, which can be time-</a:t>
                      </a:r>
                      <a:r>
                        <a:rPr lang="en-US" sz="1600" dirty="0" err="1" smtClean="0">
                          <a:latin typeface="+mj-lt"/>
                        </a:rPr>
                        <a:t>consuming.Potential</a:t>
                      </a:r>
                      <a:r>
                        <a:rPr lang="en-US" sz="1600" dirty="0" smtClean="0">
                          <a:latin typeface="+mj-lt"/>
                        </a:rPr>
                        <a:t> privacy concerns regarding financial data storage.</a:t>
                      </a:r>
                      <a:endParaRPr lang="en-US" sz="1600" dirty="0">
                        <a:latin typeface="+mj-lt"/>
                      </a:endParaRPr>
                    </a:p>
                  </a:txBody>
                  <a:tcPr/>
                </a:tc>
              </a:tr>
            </a:tbl>
          </a:graphicData>
        </a:graphic>
      </p:graphicFrame>
    </p:spTree>
    <p:extLst>
      <p:ext uri="{BB962C8B-B14F-4D97-AF65-F5344CB8AC3E}">
        <p14:creationId xmlns:p14="http://schemas.microsoft.com/office/powerpoint/2010/main" val="36494303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959638946"/>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13.</a:t>
                      </a:r>
                      <a:endParaRPr lang="en-US" sz="2000" dirty="0">
                        <a:latin typeface="+mj-lt"/>
                      </a:endParaRPr>
                    </a:p>
                  </a:txBody>
                  <a:tcPr anchor="ctr"/>
                </a:tc>
                <a:tc>
                  <a:txBody>
                    <a:bodyPr/>
                    <a:lstStyle/>
                    <a:p>
                      <a:r>
                        <a:rPr lang="en-US" dirty="0" smtClean="0">
                          <a:latin typeface="+mj-lt"/>
                        </a:rPr>
                        <a:t>"A Study on Investment Analysis“ By Siddhi </a:t>
                      </a:r>
                      <a:r>
                        <a:rPr lang="en-US" dirty="0" err="1" smtClean="0">
                          <a:latin typeface="+mj-lt"/>
                        </a:rPr>
                        <a:t>Khedkar</a:t>
                      </a:r>
                      <a:r>
                        <a:rPr lang="en-US" dirty="0" smtClean="0">
                          <a:latin typeface="+mj-lt"/>
                        </a:rPr>
                        <a:t>.</a:t>
                      </a:r>
                    </a:p>
                    <a:p>
                      <a:r>
                        <a:rPr lang="en-US" sz="1400" dirty="0" smtClean="0">
                          <a:latin typeface="+mj-lt"/>
                        </a:rPr>
                        <a:t>(01/01/2019)</a:t>
                      </a:r>
                      <a:endParaRPr lang="en-US" sz="1400" dirty="0">
                        <a:latin typeface="+mj-lt"/>
                      </a:endParaRPr>
                    </a:p>
                  </a:txBody>
                  <a:tcPr/>
                </a:tc>
                <a:tc>
                  <a:txBody>
                    <a:bodyPr/>
                    <a:lstStyle/>
                    <a:p>
                      <a:r>
                        <a:rPr lang="en-US" sz="1600" dirty="0" smtClean="0">
                          <a:latin typeface="+mj-lt"/>
                        </a:rPr>
                        <a:t>Survey-based study to understand individual investor behavior, attitudes, and perceptions in the stock market.</a:t>
                      </a:r>
                      <a:endParaRPr lang="en-US" sz="1600" dirty="0">
                        <a:latin typeface="+mj-lt"/>
                      </a:endParaRPr>
                    </a:p>
                  </a:txBody>
                  <a:tcPr/>
                </a:tc>
                <a:tc>
                  <a:txBody>
                    <a:bodyPr/>
                    <a:lstStyle/>
                    <a:p>
                      <a:r>
                        <a:rPr lang="en-US" sz="1600" dirty="0" smtClean="0">
                          <a:latin typeface="+mj-lt"/>
                        </a:rPr>
                        <a:t>Provides insights into investor psychology and decision-making processes.</a:t>
                      </a:r>
                    </a:p>
                    <a:p>
                      <a:r>
                        <a:rPr lang="en-US" sz="1600" dirty="0" smtClean="0">
                          <a:latin typeface="+mj-lt"/>
                        </a:rPr>
                        <a:t>Highlights factors influencing investment choices.</a:t>
                      </a:r>
                    </a:p>
                  </a:txBody>
                  <a:tcPr/>
                </a:tc>
                <a:tc>
                  <a:txBody>
                    <a:bodyPr/>
                    <a:lstStyle/>
                    <a:p>
                      <a:r>
                        <a:rPr lang="en-US" sz="1600" dirty="0" smtClean="0">
                          <a:latin typeface="+mj-lt"/>
                        </a:rPr>
                        <a:t>Relies on self-reported data, which may be subject to</a:t>
                      </a:r>
                      <a:r>
                        <a:rPr lang="en-US" sz="1600" baseline="0" dirty="0" smtClean="0">
                          <a:latin typeface="+mj-lt"/>
                        </a:rPr>
                        <a:t> </a:t>
                      </a:r>
                      <a:r>
                        <a:rPr lang="en-US" sz="1600" dirty="0" smtClean="0">
                          <a:latin typeface="+mj-lt"/>
                        </a:rPr>
                        <a:t>biases.</a:t>
                      </a:r>
                    </a:p>
                    <a:p>
                      <a:r>
                        <a:rPr lang="en-US" sz="1600" dirty="0" smtClean="0">
                          <a:latin typeface="+mj-lt"/>
                        </a:rPr>
                        <a:t>Findings may not be generalizable across different markets or demographics.</a:t>
                      </a:r>
                      <a:endParaRPr lang="en-US" sz="1600" dirty="0">
                        <a:latin typeface="+mj-lt"/>
                      </a:endParaRPr>
                    </a:p>
                  </a:txBody>
                  <a:tcPr/>
                </a:tc>
              </a:tr>
            </a:tbl>
          </a:graphicData>
        </a:graphic>
      </p:graphicFrame>
    </p:spTree>
    <p:extLst>
      <p:ext uri="{BB962C8B-B14F-4D97-AF65-F5344CB8AC3E}">
        <p14:creationId xmlns:p14="http://schemas.microsoft.com/office/powerpoint/2010/main" val="26883397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99226284"/>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14.</a:t>
                      </a:r>
                      <a:endParaRPr lang="en-US" sz="2000" dirty="0">
                        <a:latin typeface="+mj-lt"/>
                      </a:endParaRPr>
                    </a:p>
                  </a:txBody>
                  <a:tcPr anchor="ctr"/>
                </a:tc>
                <a:tc>
                  <a:txBody>
                    <a:bodyPr/>
                    <a:lstStyle/>
                    <a:p>
                      <a:r>
                        <a:rPr lang="en-US" dirty="0" smtClean="0">
                          <a:latin typeface="+mj-lt"/>
                        </a:rPr>
                        <a:t>"Expense Tracker Application“ By Jay </a:t>
                      </a:r>
                      <a:r>
                        <a:rPr lang="en-US" dirty="0" err="1" smtClean="0">
                          <a:latin typeface="+mj-lt"/>
                        </a:rPr>
                        <a:t>Pande</a:t>
                      </a:r>
                      <a:r>
                        <a:rPr lang="en-US" dirty="0" smtClean="0">
                          <a:latin typeface="+mj-lt"/>
                        </a:rPr>
                        <a:t> and </a:t>
                      </a:r>
                      <a:r>
                        <a:rPr lang="en-US" dirty="0" err="1" smtClean="0">
                          <a:latin typeface="+mj-lt"/>
                        </a:rPr>
                        <a:t>Rakesh</a:t>
                      </a:r>
                      <a:r>
                        <a:rPr lang="en-US" dirty="0" smtClean="0">
                          <a:latin typeface="+mj-lt"/>
                        </a:rPr>
                        <a:t> </a:t>
                      </a:r>
                      <a:r>
                        <a:rPr lang="en-US" dirty="0" err="1" smtClean="0">
                          <a:latin typeface="+mj-lt"/>
                        </a:rPr>
                        <a:t>Jain.</a:t>
                      </a:r>
                      <a:r>
                        <a:rPr lang="en-US" dirty="0" err="1" smtClean="0">
                          <a:latin typeface="+mj-lt"/>
                        </a:rPr>
                        <a:t>Machine</a:t>
                      </a:r>
                      <a:r>
                        <a:rPr lang="en-US" dirty="0" smtClean="0">
                          <a:latin typeface="+mj-lt"/>
                        </a:rPr>
                        <a:t> </a:t>
                      </a:r>
                      <a:r>
                        <a:rPr lang="en-US" dirty="0" smtClean="0">
                          <a:latin typeface="+mj-lt"/>
                        </a:rPr>
                        <a:t>Learning in Budget </a:t>
                      </a:r>
                      <a:r>
                        <a:rPr lang="en-US" dirty="0" smtClean="0">
                          <a:latin typeface="+mj-lt"/>
                        </a:rPr>
                        <a:t>Review</a:t>
                      </a:r>
                      <a:r>
                        <a:rPr lang="en-US" dirty="0" smtClean="0">
                          <a:latin typeface="+mj-lt"/>
                        </a:rPr>
                        <a:t>, 30(4), 208-220</a:t>
                      </a:r>
                      <a:r>
                        <a:rPr lang="en-US" dirty="0" smtClean="0">
                          <a:latin typeface="+mj-lt"/>
                        </a:rPr>
                        <a:t>.</a:t>
                      </a:r>
                    </a:p>
                    <a:p>
                      <a:endParaRPr lang="en-US" sz="1400" dirty="0" smtClean="0">
                        <a:latin typeface="+mj-lt"/>
                      </a:endParaRPr>
                    </a:p>
                    <a:p>
                      <a:r>
                        <a:rPr lang="en-US" sz="1400" dirty="0" smtClean="0">
                          <a:latin typeface="+mj-lt"/>
                        </a:rPr>
                        <a:t>(May - </a:t>
                      </a:r>
                      <a:r>
                        <a:rPr lang="en-US" sz="1400" baseline="0" dirty="0" smtClean="0">
                          <a:latin typeface="+mj-lt"/>
                        </a:rPr>
                        <a:t> 02- 2023)</a:t>
                      </a:r>
                    </a:p>
                    <a:p>
                      <a:endParaRPr lang="en-US" sz="1400" dirty="0">
                        <a:latin typeface="+mj-lt"/>
                      </a:endParaRPr>
                    </a:p>
                  </a:txBody>
                  <a:tcPr/>
                </a:tc>
                <a:tc>
                  <a:txBody>
                    <a:bodyPr/>
                    <a:lstStyle/>
                    <a:p>
                      <a:r>
                        <a:rPr lang="en-US" sz="1600" dirty="0" smtClean="0">
                          <a:latin typeface="+mj-lt"/>
                        </a:rPr>
                        <a:t>Development of a mobile application to track daily expenses, analyze spending patterns, and assist in budgeting.</a:t>
                      </a:r>
                      <a:endParaRPr lang="en-US" sz="1600" dirty="0">
                        <a:latin typeface="+mj-lt"/>
                      </a:endParaRPr>
                    </a:p>
                  </a:txBody>
                  <a:tcPr/>
                </a:tc>
                <a:tc>
                  <a:txBody>
                    <a:bodyPr/>
                    <a:lstStyle/>
                    <a:p>
                      <a:r>
                        <a:rPr lang="en-US" sz="1600" dirty="0" smtClean="0">
                          <a:latin typeface="+mj-lt"/>
                        </a:rPr>
                        <a:t>Enhances financial literacy by providing clear spending </a:t>
                      </a:r>
                      <a:r>
                        <a:rPr lang="en-US" sz="1600" dirty="0" err="1" smtClean="0">
                          <a:latin typeface="+mj-lt"/>
                        </a:rPr>
                        <a:t>overviews.Assists</a:t>
                      </a:r>
                      <a:r>
                        <a:rPr lang="en-US" sz="1600" dirty="0" smtClean="0">
                          <a:latin typeface="+mj-lt"/>
                        </a:rPr>
                        <a:t> users in achieving financial goals through effective </a:t>
                      </a:r>
                      <a:r>
                        <a:rPr lang="en-US" sz="1600" dirty="0" err="1" smtClean="0">
                          <a:latin typeface="+mj-lt"/>
                        </a:rPr>
                        <a:t>budgeting.</a:t>
                      </a:r>
                      <a:r>
                        <a:rPr lang="en-US" sz="1600" dirty="0" err="1" smtClean="0">
                          <a:latin typeface="+mj-lt"/>
                        </a:rPr>
                        <a:t>It</a:t>
                      </a:r>
                      <a:r>
                        <a:rPr lang="en-US" sz="1600" dirty="0" smtClean="0">
                          <a:latin typeface="+mj-lt"/>
                        </a:rPr>
                        <a:t> </a:t>
                      </a:r>
                      <a:r>
                        <a:rPr lang="en-US" sz="1600" dirty="0" smtClean="0">
                          <a:latin typeface="+mj-lt"/>
                        </a:rPr>
                        <a:t>forecasts future expenses based on historical data.</a:t>
                      </a:r>
                    </a:p>
                  </a:txBody>
                  <a:tcPr/>
                </a:tc>
                <a:tc>
                  <a:txBody>
                    <a:bodyPr/>
                    <a:lstStyle/>
                    <a:p>
                      <a:r>
                        <a:rPr lang="en-US" sz="1600" dirty="0" smtClean="0">
                          <a:latin typeface="+mj-lt"/>
                        </a:rPr>
                        <a:t>May not integrate with all financial institutions for automatic </a:t>
                      </a:r>
                      <a:r>
                        <a:rPr lang="en-US" sz="1600" dirty="0" err="1" smtClean="0">
                          <a:latin typeface="+mj-lt"/>
                        </a:rPr>
                        <a:t>tracking.User</a:t>
                      </a:r>
                      <a:r>
                        <a:rPr lang="en-US" sz="1600" dirty="0" smtClean="0">
                          <a:latin typeface="+mj-lt"/>
                        </a:rPr>
                        <a:t> adoption may be hindered by the need for regular manual input.</a:t>
                      </a:r>
                      <a:endParaRPr lang="en-US" sz="1600" dirty="0">
                        <a:latin typeface="+mj-lt"/>
                      </a:endParaRPr>
                    </a:p>
                  </a:txBody>
                  <a:tcPr/>
                </a:tc>
              </a:tr>
            </a:tbl>
          </a:graphicData>
        </a:graphic>
      </p:graphicFrame>
    </p:spTree>
    <p:extLst>
      <p:ext uri="{BB962C8B-B14F-4D97-AF65-F5344CB8AC3E}">
        <p14:creationId xmlns:p14="http://schemas.microsoft.com/office/powerpoint/2010/main" val="393751340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68543247"/>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15.</a:t>
                      </a:r>
                      <a:endParaRPr lang="en-US" sz="2000" dirty="0">
                        <a:latin typeface="+mj-lt"/>
                      </a:endParaRPr>
                    </a:p>
                  </a:txBody>
                  <a:tcPr anchor="ctr"/>
                </a:tc>
                <a:tc>
                  <a:txBody>
                    <a:bodyPr/>
                    <a:lstStyle/>
                    <a:p>
                      <a:r>
                        <a:rPr lang="en-US" dirty="0" smtClean="0">
                          <a:latin typeface="+mj-lt"/>
                        </a:rPr>
                        <a:t>"Smart Expense Tracking System Using Machine Learning"</a:t>
                      </a:r>
                      <a:r>
                        <a:rPr lang="en-US" dirty="0" smtClean="0">
                          <a:latin typeface="+mj-lt"/>
                        </a:rPr>
                        <a:t> </a:t>
                      </a:r>
                      <a:r>
                        <a:rPr lang="en-US" dirty="0" smtClean="0">
                          <a:latin typeface="+mj-lt"/>
                        </a:rPr>
                        <a:t>Machine Learning in Budget Management Systems. Financial Computing Review, </a:t>
                      </a:r>
                      <a:r>
                        <a:rPr lang="en-US" dirty="0" smtClean="0">
                          <a:latin typeface="+mj-lt"/>
                        </a:rPr>
                        <a:t>90(3), 143-1304.</a:t>
                      </a:r>
                    </a:p>
                    <a:p>
                      <a:endParaRPr lang="en-US" sz="1400" dirty="0" smtClean="0">
                        <a:latin typeface="+mj-lt"/>
                      </a:endParaRPr>
                    </a:p>
                    <a:p>
                      <a:r>
                        <a:rPr lang="en-US" sz="1400" dirty="0" smtClean="0">
                          <a:latin typeface="+mj-lt"/>
                        </a:rPr>
                        <a:t>(June</a:t>
                      </a:r>
                      <a:r>
                        <a:rPr lang="en-US" sz="1400" baseline="0" dirty="0" smtClean="0">
                          <a:latin typeface="+mj-lt"/>
                        </a:rPr>
                        <a:t> – 24- 2021)</a:t>
                      </a:r>
                      <a:endParaRPr lang="en-US" sz="1400" dirty="0">
                        <a:latin typeface="+mj-lt"/>
                      </a:endParaRPr>
                    </a:p>
                  </a:txBody>
                  <a:tcPr/>
                </a:tc>
                <a:tc>
                  <a:txBody>
                    <a:bodyPr/>
                    <a:lstStyle/>
                    <a:p>
                      <a:r>
                        <a:rPr lang="en-US" sz="1600" dirty="0" smtClean="0">
                          <a:latin typeface="+mj-lt"/>
                        </a:rPr>
                        <a:t>Utilization of machine learning algorithms to predict future expenses based on historical data and provide data visualization tools for users.</a:t>
                      </a:r>
                      <a:endParaRPr lang="en-US" sz="1600" dirty="0">
                        <a:latin typeface="+mj-lt"/>
                      </a:endParaRPr>
                    </a:p>
                  </a:txBody>
                  <a:tcPr/>
                </a:tc>
                <a:tc>
                  <a:txBody>
                    <a:bodyPr/>
                    <a:lstStyle/>
                    <a:p>
                      <a:r>
                        <a:rPr lang="en-US" sz="1600" dirty="0" smtClean="0">
                          <a:latin typeface="+mj-lt"/>
                        </a:rPr>
                        <a:t>Adaptable to real-time financial changes</a:t>
                      </a:r>
                      <a:r>
                        <a:rPr lang="en-US" sz="1600" dirty="0" smtClean="0">
                          <a:latin typeface="+mj-lt"/>
                        </a:rPr>
                        <a:t>.</a:t>
                      </a:r>
                      <a:r>
                        <a:rPr lang="en-US" sz="1600" dirty="0" smtClean="0">
                          <a:latin typeface="+mj-lt"/>
                        </a:rPr>
                        <a:t> Predicts future expenses, aiding in proactive financial </a:t>
                      </a:r>
                      <a:r>
                        <a:rPr lang="en-US" sz="1600" dirty="0" err="1" smtClean="0">
                          <a:latin typeface="+mj-lt"/>
                        </a:rPr>
                        <a:t>planning.Data</a:t>
                      </a:r>
                      <a:r>
                        <a:rPr lang="en-US" sz="1600" dirty="0" smtClean="0">
                          <a:latin typeface="+mj-lt"/>
                        </a:rPr>
                        <a:t> visualization enhances user understanding of spending patterns.</a:t>
                      </a:r>
                      <a:endParaRPr lang="en-US" sz="1600" dirty="0" smtClean="0">
                        <a:latin typeface="+mj-lt"/>
                      </a:endParaRPr>
                    </a:p>
                  </a:txBody>
                  <a:tcPr/>
                </a:tc>
                <a:tc>
                  <a:txBody>
                    <a:bodyPr/>
                    <a:lstStyle/>
                    <a:p>
                      <a:r>
                        <a:rPr lang="en-US" sz="1600" dirty="0" smtClean="0">
                          <a:latin typeface="+mj-lt"/>
                        </a:rPr>
                        <a:t>Accuracy depends on the quality and quantity of historical </a:t>
                      </a:r>
                      <a:r>
                        <a:rPr lang="en-US" sz="1600" dirty="0" err="1" smtClean="0">
                          <a:latin typeface="+mj-lt"/>
                        </a:rPr>
                        <a:t>data.Users</a:t>
                      </a:r>
                      <a:r>
                        <a:rPr lang="en-US" sz="1600" dirty="0" smtClean="0">
                          <a:latin typeface="+mj-lt"/>
                        </a:rPr>
                        <a:t> may have privacy concerns regarding data usage.</a:t>
                      </a:r>
                      <a:endParaRPr lang="en-US" sz="1600" dirty="0">
                        <a:latin typeface="+mj-lt"/>
                      </a:endParaRPr>
                    </a:p>
                  </a:txBody>
                  <a:tcPr/>
                </a:tc>
              </a:tr>
            </a:tbl>
          </a:graphicData>
        </a:graphic>
      </p:graphicFrame>
    </p:spTree>
    <p:extLst>
      <p:ext uri="{BB962C8B-B14F-4D97-AF65-F5344CB8AC3E}">
        <p14:creationId xmlns:p14="http://schemas.microsoft.com/office/powerpoint/2010/main" val="40349459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576038133"/>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16.</a:t>
                      </a:r>
                      <a:endParaRPr lang="en-US" sz="2000" dirty="0">
                        <a:latin typeface="+mj-lt"/>
                      </a:endParaRPr>
                    </a:p>
                  </a:txBody>
                  <a:tcPr anchor="ctr"/>
                </a:tc>
                <a:tc>
                  <a:txBody>
                    <a:bodyPr/>
                    <a:lstStyle/>
                    <a:p>
                      <a:r>
                        <a:rPr lang="en-US" dirty="0" smtClean="0">
                          <a:latin typeface="+mj-lt"/>
                        </a:rPr>
                        <a:t>"Investment Analysis and the Adjustment of Stock Prices to Common Information"</a:t>
                      </a:r>
                      <a:r>
                        <a:rPr lang="en-US" dirty="0" smtClean="0">
                          <a:latin typeface="+mj-lt"/>
                        </a:rPr>
                        <a:t/>
                      </a:r>
                      <a:br>
                        <a:rPr lang="en-US" dirty="0" smtClean="0">
                          <a:latin typeface="+mj-lt"/>
                        </a:rPr>
                      </a:br>
                      <a:endParaRPr lang="en-US" dirty="0" smtClean="0">
                        <a:latin typeface="+mj-lt"/>
                      </a:endParaRPr>
                    </a:p>
                    <a:p>
                      <a:r>
                        <a:rPr lang="en-US" dirty="0" err="1" smtClean="0">
                          <a:latin typeface="+mj-lt"/>
                        </a:rPr>
                        <a:t>Leetcod,E</a:t>
                      </a:r>
                      <a:r>
                        <a:rPr lang="en-US" dirty="0" smtClean="0">
                          <a:latin typeface="+mj-lt"/>
                        </a:rPr>
                        <a:t>. (</a:t>
                      </a:r>
                      <a:r>
                        <a:rPr lang="en-US" dirty="0" smtClean="0">
                          <a:latin typeface="+mj-lt"/>
                        </a:rPr>
                        <a:t>2021). </a:t>
                      </a:r>
                      <a:r>
                        <a:rPr lang="en-US" dirty="0" smtClean="0">
                          <a:latin typeface="+mj-lt"/>
                        </a:rPr>
                        <a:t>Machine Learning in </a:t>
                      </a:r>
                      <a:r>
                        <a:rPr lang="en-US" dirty="0" smtClean="0">
                          <a:latin typeface="+mj-lt"/>
                        </a:rPr>
                        <a:t>Investment analysis </a:t>
                      </a:r>
                      <a:r>
                        <a:rPr lang="en-US" dirty="0" smtClean="0">
                          <a:latin typeface="+mj-lt"/>
                        </a:rPr>
                        <a:t>Systems. Financial Computing Review, 30(4), </a:t>
                      </a:r>
                      <a:r>
                        <a:rPr lang="en-US" dirty="0" smtClean="0">
                          <a:latin typeface="+mj-lt"/>
                        </a:rPr>
                        <a:t>208-220..</a:t>
                      </a:r>
                      <a:endParaRPr lang="en-US" sz="1400" dirty="0">
                        <a:latin typeface="+mj-lt"/>
                      </a:endParaRPr>
                    </a:p>
                  </a:txBody>
                  <a:tcPr/>
                </a:tc>
                <a:tc>
                  <a:txBody>
                    <a:bodyPr/>
                    <a:lstStyle/>
                    <a:p>
                      <a:r>
                        <a:rPr lang="en-US" sz="1600" dirty="0" smtClean="0">
                          <a:latin typeface="+mj-lt"/>
                        </a:rPr>
                        <a:t>Examination of the effect of the number of investment analysts following a firm on the speed of adjustment of the firm's stock price to information.</a:t>
                      </a:r>
                      <a:endParaRPr lang="en-US" sz="1600" dirty="0">
                        <a:latin typeface="+mj-lt"/>
                      </a:endParaRPr>
                    </a:p>
                  </a:txBody>
                  <a:tcPr/>
                </a:tc>
                <a:tc>
                  <a:txBody>
                    <a:bodyPr/>
                    <a:lstStyle/>
                    <a:p>
                      <a:r>
                        <a:rPr lang="en-US" sz="1600" dirty="0" smtClean="0">
                          <a:latin typeface="+mj-lt"/>
                        </a:rPr>
                        <a:t>Highlights the role of analysts in market </a:t>
                      </a:r>
                      <a:r>
                        <a:rPr lang="en-US" sz="1600" dirty="0" err="1" smtClean="0">
                          <a:latin typeface="+mj-lt"/>
                        </a:rPr>
                        <a:t>efficiency.Provides</a:t>
                      </a:r>
                      <a:r>
                        <a:rPr lang="en-US" sz="1600" dirty="0" smtClean="0">
                          <a:latin typeface="+mj-lt"/>
                        </a:rPr>
                        <a:t> insights into information dissemination in financial markets.</a:t>
                      </a:r>
                      <a:endParaRPr lang="en-US" sz="1600" dirty="0" smtClean="0">
                        <a:latin typeface="+mj-lt"/>
                      </a:endParaRPr>
                    </a:p>
                  </a:txBody>
                  <a:tcPr/>
                </a:tc>
                <a:tc>
                  <a:txBody>
                    <a:bodyPr/>
                    <a:lstStyle/>
                    <a:p>
                      <a:r>
                        <a:rPr lang="en-US" sz="1600" dirty="0" smtClean="0">
                          <a:latin typeface="+mj-lt"/>
                        </a:rPr>
                        <a:t>Specific publication date not </a:t>
                      </a:r>
                      <a:r>
                        <a:rPr lang="en-US" sz="1600" dirty="0" err="1" smtClean="0">
                          <a:latin typeface="+mj-lt"/>
                        </a:rPr>
                        <a:t>provided.May</a:t>
                      </a:r>
                      <a:r>
                        <a:rPr lang="en-US" sz="1600" dirty="0" smtClean="0">
                          <a:latin typeface="+mj-lt"/>
                        </a:rPr>
                        <a:t> not account for all variables affecting stock price adjustments.</a:t>
                      </a:r>
                      <a:endParaRPr lang="en-US" sz="1600" dirty="0">
                        <a:latin typeface="+mj-lt"/>
                      </a:endParaRPr>
                    </a:p>
                  </a:txBody>
                  <a:tcPr/>
                </a:tc>
              </a:tr>
            </a:tbl>
          </a:graphicData>
        </a:graphic>
      </p:graphicFrame>
    </p:spTree>
    <p:extLst>
      <p:ext uri="{BB962C8B-B14F-4D97-AF65-F5344CB8AC3E}">
        <p14:creationId xmlns:p14="http://schemas.microsoft.com/office/powerpoint/2010/main" val="42891622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p:nvPr/>
        </p:nvSpPr>
        <p:spPr>
          <a:xfrm>
            <a:off x="1217463" y="1908046"/>
            <a:ext cx="10058400" cy="2818637"/>
          </a:xfrm>
          <a:prstGeom prst="rect">
            <a:avLst/>
          </a:prstGeom>
          <a:noFill/>
          <a:ln>
            <a:noFill/>
          </a:ln>
        </p:spPr>
        <p:txBody>
          <a:bodyPr spcFirstLastPara="1" wrap="square" lIns="0" tIns="45700" rIns="0" bIns="45700" anchor="t" anchorCtr="0">
            <a:noAutofit/>
          </a:bodyPr>
          <a:lstStyle/>
          <a:p>
            <a:pPr marL="91440" indent="-152400">
              <a:lnSpc>
                <a:spcPct val="150000"/>
              </a:lnSpc>
              <a:buClr>
                <a:schemeClr val="accent1"/>
              </a:buClr>
              <a:buSzPts val="2400"/>
              <a:buFont typeface="Calibri"/>
              <a:buChar char=" "/>
            </a:pPr>
            <a:r>
              <a:rPr lang="en-US" sz="1800" dirty="0" smtClean="0">
                <a:latin typeface="+mj-lt"/>
              </a:rPr>
              <a:t>Budget-Bot </a:t>
            </a:r>
            <a:r>
              <a:rPr lang="en-US" sz="1800" dirty="0">
                <a:latin typeface="+mj-lt"/>
              </a:rPr>
              <a:t>is a personal finance assistant powered by </a:t>
            </a:r>
            <a:r>
              <a:rPr lang="en-US" sz="1800" dirty="0" smtClean="0">
                <a:latin typeface="+mj-lt"/>
              </a:rPr>
              <a:t>artificial </a:t>
            </a:r>
            <a:r>
              <a:rPr lang="en-US" sz="1800" dirty="0">
                <a:latin typeface="+mj-lt"/>
              </a:rPr>
              <a:t>intelligence that utilizes machine learning to review income, expenses, and market trends to make better financial decisions. It forecasts spending habits, recommends optimized budgets, and offers personalized investment advice based on regression and classification models. </a:t>
            </a:r>
            <a:r>
              <a:rPr lang="en-US" sz="1800" dirty="0" smtClean="0">
                <a:latin typeface="+mj-lt"/>
              </a:rPr>
              <a:t>Budget-Bot </a:t>
            </a:r>
            <a:r>
              <a:rPr lang="en-US" sz="1800" dirty="0">
                <a:latin typeface="+mj-lt"/>
              </a:rPr>
              <a:t>fills the gap between AI automation and financial literacy to enable users to achieve financial stability and growth with ease</a:t>
            </a:r>
            <a:r>
              <a:rPr lang="en-US" sz="1800" dirty="0" smtClean="0">
                <a:latin typeface="+mj-lt"/>
              </a:rPr>
              <a:t>.</a:t>
            </a:r>
            <a:r>
              <a:rPr lang="en-US" sz="1800" dirty="0">
                <a:latin typeface="+mj-lt"/>
              </a:rPr>
              <a:t> Budget-Bot has a clean and simple user interface, and it is easy to use without the need for technical knowledge. The dashboard offers a concise overview of income, expenses, and investments and provides an easy way to monitor the financial situation</a:t>
            </a:r>
            <a:r>
              <a:rPr lang="en-US" sz="1800" dirty="0" smtClean="0">
                <a:latin typeface="+mj-lt"/>
              </a:rPr>
              <a:t>.</a:t>
            </a:r>
            <a:endParaRPr lang="en-US" sz="1800" dirty="0">
              <a:solidFill>
                <a:schemeClr val="tx1"/>
              </a:solidFill>
              <a:latin typeface="+mj-lt"/>
              <a:ea typeface="Calibri"/>
              <a:cs typeface="Calibri"/>
            </a:endParaRPr>
          </a:p>
        </p:txBody>
      </p:sp>
      <p:sp>
        <p:nvSpPr>
          <p:cNvPr id="4" name="TextBox 3">
            <a:extLst>
              <a:ext uri="{FF2B5EF4-FFF2-40B4-BE49-F238E27FC236}">
                <a16:creationId xmlns:a16="http://schemas.microsoft.com/office/drawing/2014/main" xmlns="" id="{D6BC9A8D-B782-4BF2-2297-E173E3C0F671}"/>
              </a:ext>
            </a:extLst>
          </p:cNvPr>
          <p:cNvSpPr txBox="1"/>
          <p:nvPr/>
        </p:nvSpPr>
        <p:spPr>
          <a:xfrm>
            <a:off x="1140995" y="463918"/>
            <a:ext cx="98294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mn-lt"/>
              </a:rPr>
              <a:t>Title</a:t>
            </a:r>
            <a:r>
              <a:rPr lang="en-US" sz="2000" b="1" dirty="0" smtClean="0">
                <a:latin typeface="+mn-lt"/>
              </a:rPr>
              <a:t>: Budget Tracker  using  Machine Learning  Algorithm.</a:t>
            </a:r>
            <a:endParaRPr lang="en-US" dirty="0">
              <a:latin typeface="+mn-lt"/>
            </a:endParaRPr>
          </a:p>
        </p:txBody>
      </p:sp>
      <p:sp>
        <p:nvSpPr>
          <p:cNvPr id="2" name="TextBox 1"/>
          <p:cNvSpPr txBox="1"/>
          <p:nvPr/>
        </p:nvSpPr>
        <p:spPr>
          <a:xfrm>
            <a:off x="4244454" y="1166181"/>
            <a:ext cx="3630304" cy="646331"/>
          </a:xfrm>
          <a:prstGeom prst="rect">
            <a:avLst/>
          </a:prstGeom>
          <a:noFill/>
        </p:spPr>
        <p:txBody>
          <a:bodyPr wrap="square" rtlCol="0">
            <a:spAutoFit/>
          </a:bodyPr>
          <a:lstStyle/>
          <a:p>
            <a:pPr algn="ctr"/>
            <a:r>
              <a:rPr lang="en-US" sz="3600" b="1" dirty="0" smtClean="0">
                <a:latin typeface="+mn-lt"/>
              </a:rPr>
              <a:t>Introduction</a:t>
            </a:r>
            <a:endParaRPr lang="en-US" sz="3600" b="1"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788558681"/>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17.</a:t>
                      </a:r>
                      <a:endParaRPr lang="en-US" sz="2000" dirty="0">
                        <a:latin typeface="+mj-lt"/>
                      </a:endParaRPr>
                    </a:p>
                  </a:txBody>
                  <a:tcPr anchor="ctr"/>
                </a:tc>
                <a:tc>
                  <a:txBody>
                    <a:bodyPr/>
                    <a:lstStyle/>
                    <a:p>
                      <a:r>
                        <a:rPr lang="en-US" dirty="0" err="1" smtClean="0">
                          <a:latin typeface="+mj-lt"/>
                        </a:rPr>
                        <a:t>eExpense</a:t>
                      </a:r>
                      <a:r>
                        <a:rPr lang="en-US" dirty="0" smtClean="0">
                          <a:latin typeface="+mj-lt"/>
                        </a:rPr>
                        <a:t>: A Smart Approach to Track Everyday Expense"</a:t>
                      </a:r>
                      <a:r>
                        <a:rPr lang="en-US" dirty="0" smtClean="0">
                          <a:latin typeface="+mj-lt"/>
                        </a:rPr>
                        <a:t/>
                      </a:r>
                      <a:br>
                        <a:rPr lang="en-US" dirty="0" smtClean="0">
                          <a:latin typeface="+mj-lt"/>
                        </a:rPr>
                      </a:br>
                      <a:r>
                        <a:rPr lang="en-US" dirty="0" smtClean="0">
                          <a:latin typeface="+mj-lt"/>
                        </a:rPr>
                        <a:t>(03-04-1999)</a:t>
                      </a:r>
                      <a:endParaRPr lang="en-US" dirty="0" smtClean="0">
                        <a:latin typeface="+mj-lt"/>
                      </a:endParaRPr>
                    </a:p>
                    <a:p>
                      <a:r>
                        <a:rPr lang="en-US" dirty="0" smtClean="0">
                          <a:latin typeface="+mj-lt"/>
                        </a:rPr>
                        <a:t>Wei</a:t>
                      </a:r>
                      <a:r>
                        <a:rPr lang="en-US" baseline="0" dirty="0" smtClean="0">
                          <a:latin typeface="+mj-lt"/>
                        </a:rPr>
                        <a:t> </a:t>
                      </a:r>
                      <a:r>
                        <a:rPr lang="en-US" baseline="0" dirty="0" err="1" smtClean="0">
                          <a:latin typeface="+mj-lt"/>
                        </a:rPr>
                        <a:t>yi</a:t>
                      </a:r>
                      <a:r>
                        <a:rPr lang="en-US" dirty="0" smtClean="0">
                          <a:latin typeface="+mj-lt"/>
                        </a:rPr>
                        <a:t>. (1999).</a:t>
                      </a:r>
                      <a:endParaRPr lang="en-US" sz="1400" dirty="0">
                        <a:latin typeface="+mj-lt"/>
                      </a:endParaRPr>
                    </a:p>
                  </a:txBody>
                  <a:tcPr/>
                </a:tc>
                <a:tc>
                  <a:txBody>
                    <a:bodyPr/>
                    <a:lstStyle/>
                    <a:p>
                      <a:r>
                        <a:rPr lang="en-US" sz="1600" dirty="0" smtClean="0">
                          <a:latin typeface="+mj-lt"/>
                        </a:rPr>
                        <a:t>Development of an Android application that allows users to save expenses by scanning bills or receipts, facilitating easy tracking.</a:t>
                      </a:r>
                      <a:endParaRPr lang="en-US" sz="1600" dirty="0">
                        <a:latin typeface="+mj-lt"/>
                      </a:endParaRPr>
                    </a:p>
                  </a:txBody>
                  <a:tcPr/>
                </a:tc>
                <a:tc>
                  <a:txBody>
                    <a:bodyPr/>
                    <a:lstStyle/>
                    <a:p>
                      <a:r>
                        <a:rPr lang="en-US" sz="1600" dirty="0" smtClean="0">
                          <a:latin typeface="+mj-lt"/>
                        </a:rPr>
                        <a:t>Simplifies expense entry through bill scanning.</a:t>
                      </a:r>
                    </a:p>
                    <a:p>
                      <a:r>
                        <a:rPr lang="en-US" sz="1600" dirty="0" smtClean="0">
                          <a:latin typeface="+mj-lt"/>
                        </a:rPr>
                        <a:t>Enhances accuracy in expense tracking.</a:t>
                      </a:r>
                    </a:p>
                    <a:p>
                      <a:endParaRPr lang="en-US" sz="1600" dirty="0" smtClean="0">
                        <a:latin typeface="+mj-lt"/>
                      </a:endParaRPr>
                    </a:p>
                  </a:txBody>
                  <a:tcPr/>
                </a:tc>
                <a:tc>
                  <a:txBody>
                    <a:bodyPr/>
                    <a:lstStyle/>
                    <a:p>
                      <a:r>
                        <a:rPr lang="en-US" sz="1600" dirty="0" smtClean="0">
                          <a:latin typeface="+mj-lt"/>
                        </a:rPr>
                        <a:t>Requires access to a device with scanning </a:t>
                      </a:r>
                      <a:r>
                        <a:rPr lang="en-US" sz="1600" dirty="0" err="1" smtClean="0">
                          <a:latin typeface="+mj-lt"/>
                        </a:rPr>
                        <a:t>capabilities.May</a:t>
                      </a:r>
                      <a:r>
                        <a:rPr lang="en-US" sz="1600" dirty="0" smtClean="0">
                          <a:latin typeface="+mj-lt"/>
                        </a:rPr>
                        <a:t> face challenges in accurately reading all receipt formats.</a:t>
                      </a:r>
                      <a:endParaRPr lang="en-US" sz="1600" dirty="0">
                        <a:latin typeface="+mj-lt"/>
                      </a:endParaRPr>
                    </a:p>
                  </a:txBody>
                  <a:tcPr/>
                </a:tc>
              </a:tr>
            </a:tbl>
          </a:graphicData>
        </a:graphic>
      </p:graphicFrame>
    </p:spTree>
    <p:extLst>
      <p:ext uri="{BB962C8B-B14F-4D97-AF65-F5344CB8AC3E}">
        <p14:creationId xmlns:p14="http://schemas.microsoft.com/office/powerpoint/2010/main" val="4245821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23199012"/>
              </p:ext>
            </p:extLst>
          </p:nvPr>
        </p:nvGraphicFramePr>
        <p:xfrm>
          <a:off x="545910" y="1716266"/>
          <a:ext cx="11163870" cy="4815840"/>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18.</a:t>
                      </a:r>
                      <a:endParaRPr lang="en-US" sz="2000" dirty="0">
                        <a:latin typeface="+mj-lt"/>
                      </a:endParaRPr>
                    </a:p>
                  </a:txBody>
                  <a:tcPr anchor="ctr"/>
                </a:tc>
                <a:tc>
                  <a:txBody>
                    <a:bodyPr/>
                    <a:lstStyle/>
                    <a:p>
                      <a:r>
                        <a:rPr lang="en-US" dirty="0" smtClean="0">
                          <a:latin typeface="+mj-lt"/>
                        </a:rPr>
                        <a:t>"AI in Investment Analysis: LLMs for Equity Stock Ratings“</a:t>
                      </a:r>
                    </a:p>
                    <a:p>
                      <a:endParaRPr lang="en-US" dirty="0" smtClean="0">
                        <a:latin typeface="+mj-lt"/>
                      </a:endParaRPr>
                    </a:p>
                    <a:p>
                      <a:r>
                        <a:rPr lang="en-US" b="1" dirty="0" smtClean="0">
                          <a:latin typeface="+mj-lt"/>
                        </a:rPr>
                        <a:t>Publication Date:</a:t>
                      </a:r>
                      <a:r>
                        <a:rPr lang="en-US" dirty="0" smtClean="0">
                          <a:latin typeface="+mj-lt"/>
                        </a:rPr>
                        <a:t> Approximately 4 months ago</a:t>
                      </a:r>
                    </a:p>
                    <a:p>
                      <a:endParaRPr lang="en-US" dirty="0" smtClean="0">
                        <a:latin typeface="+mj-lt"/>
                      </a:endParaRPr>
                    </a:p>
                    <a:p>
                      <a:r>
                        <a:rPr lang="en-US" dirty="0" smtClean="0">
                          <a:latin typeface="+mj-lt"/>
                        </a:rPr>
                        <a:t>May face challenges in accurately reading all receipt formats.</a:t>
                      </a:r>
                      <a:endParaRPr lang="en-US" dirty="0" smtClean="0">
                        <a:latin typeface="+mj-lt"/>
                      </a:endParaRPr>
                    </a:p>
                  </a:txBody>
                  <a:tcPr/>
                </a:tc>
                <a:tc>
                  <a:txBody>
                    <a:bodyPr/>
                    <a:lstStyle/>
                    <a:p>
                      <a:r>
                        <a:rPr lang="en-US" sz="1600" dirty="0" smtClean="0">
                          <a:latin typeface="+mj-lt"/>
                        </a:rPr>
                        <a:t>The researchers utilized LLMs to process and analyze various data sources, including financial statements, market news, and other relevant financial data. By ingesting this diverse information, the LLMs were trained to predict stock performance over multiple time horizons and generate corresponding stock ratings.</a:t>
                      </a:r>
                      <a:endParaRPr lang="en-US" sz="1600" dirty="0">
                        <a:latin typeface="+mj-lt"/>
                      </a:endParaRPr>
                    </a:p>
                  </a:txBody>
                  <a:tcPr/>
                </a:tc>
                <a:tc>
                  <a:txBody>
                    <a:bodyPr/>
                    <a:lstStyle/>
                    <a:p>
                      <a:r>
                        <a:rPr lang="en-US" sz="1600" b="1" dirty="0" smtClean="0">
                          <a:latin typeface="+mj-lt"/>
                        </a:rPr>
                        <a:t>Enhanced Efficiency:</a:t>
                      </a:r>
                      <a:r>
                        <a:rPr lang="en-US" sz="1600" dirty="0" smtClean="0">
                          <a:latin typeface="+mj-lt"/>
                        </a:rPr>
                        <a:t> The integration of LLMs streamlines the equity rating process, reducing the reliance on manual analysis and potentially accelerating decision-making.</a:t>
                      </a:r>
                    </a:p>
                    <a:p>
                      <a:r>
                        <a:rPr lang="en-US" sz="1600" b="1" dirty="0" smtClean="0">
                          <a:latin typeface="+mj-lt"/>
                        </a:rPr>
                        <a:t>Improved Accuracy:</a:t>
                      </a:r>
                      <a:r>
                        <a:rPr lang="en-US" sz="1600" dirty="0" smtClean="0">
                          <a:latin typeface="+mj-lt"/>
                        </a:rPr>
                        <a:t> By processing vast amounts of data, LLMs can identify patterns and insights that may be overlooked by traditional methods.</a:t>
                      </a:r>
                    </a:p>
                  </a:txBody>
                  <a:tcPr/>
                </a:tc>
                <a:tc>
                  <a:txBody>
                    <a:bodyPr/>
                    <a:lstStyle/>
                    <a:p>
                      <a:r>
                        <a:rPr lang="en-US" sz="1600" dirty="0" smtClean="0">
                          <a:latin typeface="+mj-lt"/>
                        </a:rPr>
                        <a:t>The effectiveness of LLMs is contingent upon the quality and comprehensiveness of the input data. Incomplete or biased data can adversely affect the model's </a:t>
                      </a:r>
                      <a:r>
                        <a:rPr lang="en-US" sz="1600" dirty="0" err="1" smtClean="0">
                          <a:latin typeface="+mj-lt"/>
                        </a:rPr>
                        <a:t>predictions.LLMs</a:t>
                      </a:r>
                      <a:r>
                        <a:rPr lang="en-US" sz="1600" dirty="0" smtClean="0">
                          <a:latin typeface="+mj-lt"/>
                        </a:rPr>
                        <a:t>, being complex models, may produce results that are difficult to interpret, making it challenging for analysts to understand the rationale behind specific stock.</a:t>
                      </a:r>
                      <a:endParaRPr lang="en-US" sz="1600" dirty="0">
                        <a:latin typeface="+mj-lt"/>
                      </a:endParaRPr>
                    </a:p>
                  </a:txBody>
                  <a:tcPr/>
                </a:tc>
              </a:tr>
            </a:tbl>
          </a:graphicData>
        </a:graphic>
      </p:graphicFrame>
    </p:spTree>
    <p:extLst>
      <p:ext uri="{BB962C8B-B14F-4D97-AF65-F5344CB8AC3E}">
        <p14:creationId xmlns:p14="http://schemas.microsoft.com/office/powerpoint/2010/main" val="1472140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Motivations and Objectives</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192815" y="1736552"/>
            <a:ext cx="10058400" cy="4023360"/>
          </a:xfrm>
        </p:spPr>
        <p:txBody>
          <a:bodyPr>
            <a:normAutofit fontScale="92500" lnSpcReduction="10000"/>
          </a:bodyPr>
          <a:lstStyle/>
          <a:p>
            <a:r>
              <a:rPr lang="en-US" dirty="0" smtClean="0">
                <a:latin typeface="Times New Roman" pitchFamily="18" charset="0"/>
                <a:cs typeface="Times New Roman" pitchFamily="18" charset="0"/>
              </a:rPr>
              <a:t>Motives :</a:t>
            </a:r>
          </a:p>
          <a:p>
            <a:r>
              <a:rPr lang="en-US" dirty="0">
                <a:latin typeface="+mj-lt"/>
              </a:rPr>
              <a:t>The primary motive behind </a:t>
            </a:r>
            <a:r>
              <a:rPr lang="en-US" b="1" dirty="0" err="1">
                <a:latin typeface="+mj-lt"/>
              </a:rPr>
              <a:t>BudgetBot</a:t>
            </a:r>
            <a:r>
              <a:rPr lang="en-US" b="1" dirty="0">
                <a:latin typeface="+mj-lt"/>
              </a:rPr>
              <a:t> and Investment Analysis using ML Algorithms</a:t>
            </a:r>
            <a:r>
              <a:rPr lang="en-US" dirty="0">
                <a:latin typeface="+mj-lt"/>
              </a:rPr>
              <a:t> is to empower individuals with </a:t>
            </a:r>
            <a:r>
              <a:rPr lang="en-US" b="1" dirty="0">
                <a:latin typeface="+mj-lt"/>
              </a:rPr>
              <a:t>intelligent financial management</a:t>
            </a:r>
            <a:r>
              <a:rPr lang="en-US" dirty="0">
                <a:latin typeface="+mj-lt"/>
              </a:rPr>
              <a:t> by leveraging machine learning. Many people struggle with tracking expenses, budgeting effectively, and making informed investment decisions. This project aims to </a:t>
            </a:r>
            <a:r>
              <a:rPr lang="en-US" b="1" dirty="0">
                <a:latin typeface="+mj-lt"/>
              </a:rPr>
              <a:t>automate expense tracking, predict future spending patterns, and provide data-driven investment advice</a:t>
            </a:r>
            <a:r>
              <a:rPr lang="en-US" dirty="0">
                <a:latin typeface="+mj-lt"/>
              </a:rPr>
              <a:t>, ensuring better financial discipline and smarter wealth management</a:t>
            </a:r>
            <a:r>
              <a:rPr lang="en-US" dirty="0" smtClean="0">
                <a:latin typeface="+mj-lt"/>
              </a:rPr>
              <a:t>.</a:t>
            </a:r>
          </a:p>
          <a:p>
            <a:r>
              <a:rPr lang="en-US" dirty="0" smtClean="0">
                <a:latin typeface="+mj-lt"/>
                <a:cs typeface="Times New Roman" pitchFamily="18" charset="0"/>
              </a:rPr>
              <a:t>Objectives :</a:t>
            </a:r>
          </a:p>
          <a:p>
            <a:r>
              <a:rPr lang="en-US" dirty="0">
                <a:latin typeface="+mj-lt"/>
              </a:rPr>
              <a:t>The project focuses on </a:t>
            </a:r>
            <a:r>
              <a:rPr lang="en-US" b="1" dirty="0">
                <a:latin typeface="+mj-lt"/>
              </a:rPr>
              <a:t>developing an AI-powered </a:t>
            </a:r>
            <a:r>
              <a:rPr lang="en-US" b="1" dirty="0" err="1">
                <a:latin typeface="+mj-lt"/>
              </a:rPr>
              <a:t>BudgetBot</a:t>
            </a:r>
            <a:r>
              <a:rPr lang="en-US" dirty="0">
                <a:latin typeface="+mj-lt"/>
              </a:rPr>
              <a:t> that can analyze users' income, expenses, and spending habits to generate </a:t>
            </a:r>
            <a:r>
              <a:rPr lang="en-US" b="1" dirty="0">
                <a:latin typeface="+mj-lt"/>
              </a:rPr>
              <a:t>personalized budget plans</a:t>
            </a:r>
            <a:r>
              <a:rPr lang="en-US" dirty="0">
                <a:latin typeface="+mj-lt"/>
              </a:rPr>
              <a:t>. Using </a:t>
            </a:r>
            <a:r>
              <a:rPr lang="en-US" b="1" dirty="0">
                <a:latin typeface="+mj-lt"/>
              </a:rPr>
              <a:t>machine learning algorithms</a:t>
            </a:r>
            <a:r>
              <a:rPr lang="en-US" dirty="0">
                <a:latin typeface="+mj-lt"/>
              </a:rPr>
              <a:t>, it predicts future expenditures and suggests </a:t>
            </a:r>
            <a:r>
              <a:rPr lang="en-US" b="1" dirty="0">
                <a:latin typeface="+mj-lt"/>
              </a:rPr>
              <a:t>optimal investment strategies</a:t>
            </a:r>
            <a:r>
              <a:rPr lang="en-US" dirty="0">
                <a:latin typeface="+mj-lt"/>
              </a:rPr>
              <a:t> based on risk appetite and financial goals. Additionally, the system will integrate </a:t>
            </a:r>
            <a:r>
              <a:rPr lang="en-US" b="1" dirty="0">
                <a:latin typeface="+mj-lt"/>
              </a:rPr>
              <a:t>real-time financial data</a:t>
            </a:r>
            <a:r>
              <a:rPr lang="en-US" dirty="0">
                <a:latin typeface="+mj-lt"/>
              </a:rPr>
              <a:t>, enhance user engagement through visual insights, and provide </a:t>
            </a:r>
            <a:r>
              <a:rPr lang="en-US" b="1" dirty="0">
                <a:latin typeface="+mj-lt"/>
              </a:rPr>
              <a:t>automated recommendations</a:t>
            </a:r>
            <a:r>
              <a:rPr lang="en-US" dirty="0">
                <a:latin typeface="+mj-lt"/>
              </a:rPr>
              <a:t> to maximize savings and investment returns.</a:t>
            </a:r>
            <a:endParaRPr lang="en-US" dirty="0" smtClean="0">
              <a:latin typeface="+mj-lt"/>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35344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Problem Statement</a:t>
            </a:r>
            <a:endParaRPr dirty="0">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xmlns="" id="{74D2669D-4C14-5369-2DAE-59D5BC98C014}"/>
              </a:ext>
            </a:extLst>
          </p:cNvPr>
          <p:cNvSpPr txBox="1"/>
          <p:nvPr/>
        </p:nvSpPr>
        <p:spPr>
          <a:xfrm>
            <a:off x="1146046" y="2366310"/>
            <a:ext cx="10387584"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mj-lt"/>
              </a:rPr>
              <a:t>Effective management of personal finances is an issue for most people because they fail to track their expenses, lack spending discipline, and make investment decisions without information. Manual, time-consuming, and error-prone traditional methods of financial management are common. The result is that people make ineffective consumption and suffer from investments they have not considered. Further, people fail to analyze consumption patterns, project future expenditures, and make informed investment decisions. To meet these challenges, </a:t>
            </a:r>
            <a:r>
              <a:rPr lang="en-US" sz="1800" dirty="0" err="1">
                <a:latin typeface="+mj-lt"/>
              </a:rPr>
              <a:t>BudgetBot</a:t>
            </a:r>
            <a:r>
              <a:rPr lang="en-US" sz="1800" dirty="0">
                <a:latin typeface="+mj-lt"/>
              </a:rPr>
              <a:t> and Investment Analysis with ML Algorithms intends to create an intelligent system that automatically tracks the budget, forecasts future financial patterns, and gives individualized investment suggestions, thus ensuring wiser financial planning and better wealth management</a:t>
            </a:r>
            <a:r>
              <a:rPr lang="en-US" sz="1800" dirty="0" smtClean="0">
                <a:latin typeface="+mj-lt"/>
              </a:rPr>
              <a:t>.</a:t>
            </a:r>
            <a:endParaRPr lang="en-US" sz="1800"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Concepts</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165518" y="1750201"/>
            <a:ext cx="9097598" cy="4312261"/>
          </a:xfrm>
        </p:spPr>
        <p:txBody>
          <a:bodyPr>
            <a:normAutofit fontScale="92500" lnSpcReduction="20000"/>
          </a:bodyPr>
          <a:lstStyle/>
          <a:p>
            <a:pPr marL="114300" indent="0">
              <a:buNone/>
            </a:pPr>
            <a:endParaRPr lang="en-US" dirty="0" smtClean="0">
              <a:latin typeface="Times New Roman" pitchFamily="18" charset="0"/>
              <a:cs typeface="Times New Roman" pitchFamily="18" charset="0"/>
            </a:endParaRPr>
          </a:p>
          <a:p>
            <a:r>
              <a:rPr lang="en-US" b="1" dirty="0">
                <a:latin typeface="Times New Roman" pitchFamily="18" charset="0"/>
                <a:cs typeface="Times New Roman" pitchFamily="18" charset="0"/>
              </a:rPr>
              <a:t>Automation</a:t>
            </a:r>
            <a:r>
              <a:rPr lang="en-US" dirty="0">
                <a:latin typeface="Times New Roman" pitchFamily="18" charset="0"/>
                <a:cs typeface="Times New Roman" pitchFamily="18" charset="0"/>
              </a:rPr>
              <a:t>: Streamlining expense tracking to reduce manual input</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Analytics</a:t>
            </a:r>
            <a:r>
              <a:rPr lang="en-US" dirty="0">
                <a:latin typeface="Times New Roman" pitchFamily="18" charset="0"/>
                <a:cs typeface="Times New Roman" pitchFamily="18" charset="0"/>
              </a:rPr>
              <a:t>: Analyzing spending patterns for informed financial decisions</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Personalization</a:t>
            </a:r>
            <a:r>
              <a:rPr lang="en-US" dirty="0">
                <a:latin typeface="Times New Roman" pitchFamily="18" charset="0"/>
                <a:cs typeface="Times New Roman" pitchFamily="18" charset="0"/>
              </a:rPr>
              <a:t>: Tailoring recommendations based on individual user </a:t>
            </a:r>
            <a:r>
              <a:rPr lang="en-US" dirty="0" smtClean="0">
                <a:latin typeface="Times New Roman" pitchFamily="18" charset="0"/>
                <a:cs typeface="Times New Roman" pitchFamily="18" charset="0"/>
              </a:rPr>
              <a:t>behavior.</a:t>
            </a:r>
          </a:p>
          <a:p>
            <a:r>
              <a:rPr lang="en-US" b="1" dirty="0" smtClean="0">
                <a:latin typeface="Times New Roman" pitchFamily="18" charset="0"/>
                <a:cs typeface="Times New Roman" pitchFamily="18" charset="0"/>
              </a:rPr>
              <a:t>Insights</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Providing actionable tips to optimize budgeting strategies</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Forecasting</a:t>
            </a:r>
            <a:r>
              <a:rPr lang="en-US" dirty="0">
                <a:latin typeface="Times New Roman" pitchFamily="18" charset="0"/>
                <a:cs typeface="Times New Roman" pitchFamily="18" charset="0"/>
              </a:rPr>
              <a:t>: Predicting future expenses to enhance financial planning</a:t>
            </a:r>
            <a:r>
              <a:rPr lang="en-US" dirty="0" smtClean="0">
                <a:latin typeface="Times New Roman" pitchFamily="18" charset="0"/>
                <a:cs typeface="Times New Roman" pitchFamily="18" charset="0"/>
              </a:rPr>
              <a:t>.</a:t>
            </a:r>
          </a:p>
          <a:p>
            <a:r>
              <a:rPr lang="en-US" b="1" dirty="0">
                <a:latin typeface="Times New Roman" pitchFamily="18" charset="0"/>
                <a:cs typeface="Times New Roman" pitchFamily="18" charset="0"/>
              </a:rPr>
              <a:t>Track</a:t>
            </a:r>
            <a:r>
              <a:rPr lang="en-US" dirty="0">
                <a:latin typeface="Times New Roman" pitchFamily="18" charset="0"/>
                <a:cs typeface="Times New Roman" pitchFamily="18" charset="0"/>
              </a:rPr>
              <a:t>: Monitor income and expenses effortlessly.</a:t>
            </a:r>
          </a:p>
          <a:p>
            <a:r>
              <a:rPr lang="en-US" b="1" dirty="0">
                <a:latin typeface="Times New Roman" pitchFamily="18" charset="0"/>
                <a:cs typeface="Times New Roman" pitchFamily="18" charset="0"/>
              </a:rPr>
              <a:t>Optimize</a:t>
            </a:r>
            <a:r>
              <a:rPr lang="en-US" dirty="0">
                <a:latin typeface="Times New Roman" pitchFamily="18" charset="0"/>
                <a:cs typeface="Times New Roman" pitchFamily="18" charset="0"/>
              </a:rPr>
              <a:t>: Enhance budgeting strategies for savings.</a:t>
            </a:r>
          </a:p>
          <a:p>
            <a:r>
              <a:rPr lang="en-US" b="1" dirty="0">
                <a:latin typeface="Times New Roman" pitchFamily="18" charset="0"/>
                <a:cs typeface="Times New Roman" pitchFamily="18" charset="0"/>
              </a:rPr>
              <a:t>Analyze</a:t>
            </a:r>
            <a:r>
              <a:rPr lang="en-US" dirty="0">
                <a:latin typeface="Times New Roman" pitchFamily="18" charset="0"/>
                <a:cs typeface="Times New Roman" pitchFamily="18" charset="0"/>
              </a:rPr>
              <a:t>: Evaluate spending patterns for insights.</a:t>
            </a:r>
          </a:p>
          <a:p>
            <a:r>
              <a:rPr lang="en-US" b="1" dirty="0">
                <a:latin typeface="Times New Roman" pitchFamily="18" charset="0"/>
                <a:cs typeface="Times New Roman" pitchFamily="18" charset="0"/>
              </a:rPr>
              <a:t>Predict</a:t>
            </a:r>
            <a:r>
              <a:rPr lang="en-US" dirty="0">
                <a:latin typeface="Times New Roman" pitchFamily="18" charset="0"/>
                <a:cs typeface="Times New Roman" pitchFamily="18" charset="0"/>
              </a:rPr>
              <a:t>: Anticipate future expenses and budgets.</a:t>
            </a:r>
          </a:p>
          <a:p>
            <a:r>
              <a:rPr lang="en-US" b="1" dirty="0">
                <a:latin typeface="Times New Roman" pitchFamily="18" charset="0"/>
                <a:cs typeface="Times New Roman" pitchFamily="18" charset="0"/>
              </a:rPr>
              <a:t>Educate</a:t>
            </a:r>
            <a:r>
              <a:rPr lang="en-US" dirty="0">
                <a:latin typeface="Times New Roman" pitchFamily="18" charset="0"/>
                <a:cs typeface="Times New Roman" pitchFamily="18" charset="0"/>
              </a:rPr>
              <a:t>: Improve financial literacy through recommendations.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042585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07577" y="246394"/>
            <a:ext cx="10058400" cy="1449387"/>
          </a:xfrm>
        </p:spPr>
        <p:txBody>
          <a:bodyPr/>
          <a:lstStyle/>
          <a:p>
            <a:pPr algn="ctr"/>
            <a:r>
              <a:rPr lang="en-US" b="1" dirty="0" smtClean="0">
                <a:latin typeface="Times New Roman" pitchFamily="18" charset="0"/>
                <a:cs typeface="Times New Roman" pitchFamily="18" charset="0"/>
              </a:rPr>
              <a:t>Proposed Methodology</a:t>
            </a:r>
            <a:endParaRPr lang="en-US"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278" y="1985608"/>
            <a:ext cx="4018815" cy="398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902" y="1985609"/>
            <a:ext cx="4003477" cy="398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56123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j-lt"/>
                <a:cs typeface="Times New Roman" pitchFamily="18" charset="0"/>
              </a:rPr>
              <a:t>System Design</a:t>
            </a:r>
            <a:endParaRPr lang="en-US" b="1" dirty="0">
              <a:latin typeface="+mj-lt"/>
              <a:cs typeface="Times New Roman" pitchFamily="18" charset="0"/>
            </a:endParaRPr>
          </a:p>
        </p:txBody>
      </p:sp>
      <p:sp>
        <p:nvSpPr>
          <p:cNvPr id="3" name="Text Placeholder 2"/>
          <p:cNvSpPr>
            <a:spLocks noGrp="1"/>
          </p:cNvSpPr>
          <p:nvPr>
            <p:ph type="body" idx="1"/>
          </p:nvPr>
        </p:nvSpPr>
        <p:spPr>
          <a:xfrm>
            <a:off x="1206461" y="1736552"/>
            <a:ext cx="9097598" cy="4312261"/>
          </a:xfrm>
        </p:spPr>
        <p:txBody>
          <a:bodyPr anchor="ctr">
            <a:normAutofit/>
          </a:bodyPr>
          <a:lstStyle/>
          <a:p>
            <a:r>
              <a:rPr lang="en-US" dirty="0">
                <a:latin typeface="+mj-lt"/>
              </a:rPr>
              <a:t>The </a:t>
            </a:r>
            <a:r>
              <a:rPr lang="en-US" b="1" dirty="0">
                <a:latin typeface="+mj-lt"/>
              </a:rPr>
              <a:t>System Design</a:t>
            </a:r>
            <a:r>
              <a:rPr lang="en-US" dirty="0">
                <a:latin typeface="+mj-lt"/>
              </a:rPr>
              <a:t> of the </a:t>
            </a:r>
            <a:r>
              <a:rPr lang="en-US" b="1" dirty="0">
                <a:latin typeface="+mj-lt"/>
              </a:rPr>
              <a:t>Budget Tracker using a Machine Learning Algorithm</a:t>
            </a:r>
            <a:r>
              <a:rPr lang="en-US" dirty="0">
                <a:latin typeface="+mj-lt"/>
              </a:rPr>
              <a:t> is a comprehensive framework aimed at delivering an intuitive and efficient user experience while ensuring robust functionality and security. It begins with the creation of a user-friendly interface that allows users to effortlessly input their expenses and view financial summaries and personalized budget recommendations. This front-end design is complemented by a well-structured backend that manages core processing tasks, data validation, and communication with both the database and the machine learning components. Utilizing web frameworks like Flask or </a:t>
            </a:r>
            <a:r>
              <a:rPr lang="en-US" dirty="0" smtClean="0">
                <a:latin typeface="+mj-lt"/>
              </a:rPr>
              <a:t>and som</a:t>
            </a:r>
            <a:r>
              <a:rPr lang="en-US" dirty="0" smtClean="0">
                <a:latin typeface="+mj-lt"/>
              </a:rPr>
              <a:t>e part of </a:t>
            </a:r>
            <a:r>
              <a:rPr lang="en-US" dirty="0" err="1" smtClean="0">
                <a:latin typeface="+mj-lt"/>
              </a:rPr>
              <a:t>streamlit</a:t>
            </a:r>
            <a:r>
              <a:rPr lang="en-US" dirty="0" smtClean="0">
                <a:latin typeface="+mj-lt"/>
              </a:rPr>
              <a:t> </a:t>
            </a:r>
            <a:r>
              <a:rPr lang="en-US" dirty="0" smtClean="0">
                <a:latin typeface="+mj-lt"/>
              </a:rPr>
              <a:t>Python</a:t>
            </a:r>
            <a:r>
              <a:rPr lang="en-US" dirty="0">
                <a:latin typeface="+mj-lt"/>
              </a:rPr>
              <a:t>, the backend is engineered to facilitate secure and efficient data handling, ensuring a seamless experience for users. Additionally, the system design prioritizes security measures by incorporating data encryption, two-factor authentication, and secure API interactions to protect sensitive financial information. This focus on security helps build user trust and confidence in the </a:t>
            </a:r>
            <a:r>
              <a:rPr lang="en-US" dirty="0" smtClean="0">
                <a:latin typeface="+mj-lt"/>
              </a:rPr>
              <a:t>system.</a:t>
            </a:r>
            <a:endParaRPr lang="en-US" dirty="0">
              <a:latin typeface="+mj-lt"/>
              <a:cs typeface="Times New Roman" pitchFamily="18" charset="0"/>
            </a:endParaRPr>
          </a:p>
        </p:txBody>
      </p:sp>
    </p:spTree>
    <p:extLst>
      <p:ext uri="{BB962C8B-B14F-4D97-AF65-F5344CB8AC3E}">
        <p14:creationId xmlns:p14="http://schemas.microsoft.com/office/powerpoint/2010/main" val="30114117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268" y="769255"/>
            <a:ext cx="10835612" cy="4934857"/>
          </a:xfrm>
          <a:prstGeom prst="rect">
            <a:avLst/>
          </a:prstGeom>
        </p:spPr>
      </p:pic>
    </p:spTree>
    <p:extLst>
      <p:ext uri="{BB962C8B-B14F-4D97-AF65-F5344CB8AC3E}">
        <p14:creationId xmlns:p14="http://schemas.microsoft.com/office/powerpoint/2010/main" val="2284320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2100"/>
            <a:ext cx="5927990" cy="462712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4063" y="221741"/>
            <a:ext cx="5168345" cy="5687844"/>
          </a:xfrm>
          <a:prstGeom prst="rect">
            <a:avLst/>
          </a:prstGeom>
        </p:spPr>
      </p:pic>
    </p:spTree>
    <p:extLst>
      <p:ext uri="{BB962C8B-B14F-4D97-AF65-F5344CB8AC3E}">
        <p14:creationId xmlns:p14="http://schemas.microsoft.com/office/powerpoint/2010/main" val="40904123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Implementation</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206461" y="1746914"/>
            <a:ext cx="9097598" cy="2784144"/>
          </a:xfrm>
        </p:spPr>
        <p:txBody>
          <a:bodyPr anchor="ctr">
            <a:normAutofit/>
          </a:bodyPr>
          <a:lstStyle/>
          <a:p>
            <a:pPr marL="114300" indent="0">
              <a:buNone/>
            </a:pPr>
            <a:r>
              <a:rPr lang="en-US" dirty="0">
                <a:latin typeface="Times New Roman" pitchFamily="18" charset="0"/>
                <a:cs typeface="Times New Roman" pitchFamily="18" charset="0"/>
              </a:rPr>
              <a:t>The implementation of the Budget Tracker using a Machine Learning Algorithm involves developing the core features like the user interface, backend algorithms for data processing, and a machine learning model for predicting expenses. A database (e.g., MySQL or </a:t>
            </a:r>
            <a:r>
              <a:rPr lang="en-US" dirty="0" err="1">
                <a:latin typeface="Times New Roman" pitchFamily="18" charset="0"/>
                <a:cs typeface="Times New Roman" pitchFamily="18" charset="0"/>
              </a:rPr>
              <a:t>MongoDB</a:t>
            </a:r>
            <a:r>
              <a:rPr lang="en-US" dirty="0">
                <a:latin typeface="Times New Roman" pitchFamily="18" charset="0"/>
                <a:cs typeface="Times New Roman" pitchFamily="18" charset="0"/>
              </a:rPr>
              <a:t>) stores user data, and financial APIs like Plaid can be integrated for real-time data automation. After development, unit and integration tests ensure proper functionality, while user testing focuses on smooth performance. Finally, the software is deployed on platforms like </a:t>
            </a:r>
            <a:r>
              <a:rPr lang="en-US" dirty="0" err="1">
                <a:latin typeface="Times New Roman" pitchFamily="18" charset="0"/>
                <a:cs typeface="Times New Roman" pitchFamily="18" charset="0"/>
              </a:rPr>
              <a:t>Heroku</a:t>
            </a:r>
            <a:r>
              <a:rPr lang="en-US" dirty="0">
                <a:latin typeface="Times New Roman" pitchFamily="18" charset="0"/>
                <a:cs typeface="Times New Roman" pitchFamily="18" charset="0"/>
              </a:rPr>
              <a:t> or AWS, incorporating security features like HTTPS and two-factor authentication for safe and efficient user access.</a:t>
            </a:r>
          </a:p>
        </p:txBody>
      </p:sp>
    </p:spTree>
    <p:extLst>
      <p:ext uri="{BB962C8B-B14F-4D97-AF65-F5344CB8AC3E}">
        <p14:creationId xmlns:p14="http://schemas.microsoft.com/office/powerpoint/2010/main" val="5183315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r>
              <a:rPr lang="en-US" dirty="0" smtClean="0"/>
              <a:t>Change methodology of all researches</a:t>
            </a:r>
          </a:p>
          <a:p>
            <a:r>
              <a:rPr lang="en-US" dirty="0" smtClean="0"/>
              <a:t>Add more literature review and researches.(10)</a:t>
            </a:r>
          </a:p>
          <a:p>
            <a:r>
              <a:rPr lang="en-US" dirty="0" smtClean="0"/>
              <a:t>Show System Design images of our software.</a:t>
            </a:r>
          </a:p>
          <a:p>
            <a:r>
              <a:rPr lang="en-US" dirty="0" smtClean="0"/>
              <a:t>Add images of result received of project on result page.</a:t>
            </a:r>
          </a:p>
          <a:p>
            <a:r>
              <a:rPr lang="en-US" dirty="0" smtClean="0"/>
              <a:t>Get proper flowchart.</a:t>
            </a:r>
            <a:br>
              <a:rPr lang="en-US" dirty="0" smtClean="0"/>
            </a:br>
            <a:r>
              <a:rPr lang="en-US" dirty="0" smtClean="0"/>
              <a:t>Add more references</a:t>
            </a:r>
          </a:p>
          <a:p>
            <a:endParaRPr lang="en-US" dirty="0"/>
          </a:p>
        </p:txBody>
      </p:sp>
    </p:spTree>
    <p:extLst>
      <p:ext uri="{BB962C8B-B14F-4D97-AF65-F5344CB8AC3E}">
        <p14:creationId xmlns:p14="http://schemas.microsoft.com/office/powerpoint/2010/main" val="40747318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0" y="109311"/>
            <a:ext cx="9334500" cy="6000750"/>
          </a:xfrm>
          <a:prstGeom prst="rect">
            <a:avLst/>
          </a:prstGeom>
        </p:spPr>
      </p:pic>
    </p:spTree>
    <p:extLst>
      <p:ext uri="{BB962C8B-B14F-4D97-AF65-F5344CB8AC3E}">
        <p14:creationId xmlns:p14="http://schemas.microsoft.com/office/powerpoint/2010/main" val="332521017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Result</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192812" y="1746913"/>
            <a:ext cx="9097598" cy="2374712"/>
          </a:xfrm>
        </p:spPr>
        <p:txBody>
          <a:bodyPr anchor="ctr">
            <a:normAutofit/>
          </a:bodyPr>
          <a:lstStyle/>
          <a:p>
            <a:pPr marL="114300" indent="0">
              <a:buNone/>
            </a:pPr>
            <a:r>
              <a:rPr lang="en-US" dirty="0">
                <a:latin typeface="Times New Roman" pitchFamily="18" charset="0"/>
                <a:cs typeface="Times New Roman" pitchFamily="18" charset="0"/>
              </a:rPr>
              <a:t>At the end of this project, the result will be a functional Budget Tracker software that leverages machine learning to automate expense tracking, provide personalized budget recommendations, and predict future financial trends. Users will be able to manage their finances efficiently, receive insights based on their spending habits, and make informed decisions, ultimately improving their financial management skills.</a:t>
            </a:r>
          </a:p>
        </p:txBody>
      </p:sp>
    </p:spTree>
    <p:extLst>
      <p:ext uri="{BB962C8B-B14F-4D97-AF65-F5344CB8AC3E}">
        <p14:creationId xmlns:p14="http://schemas.microsoft.com/office/powerpoint/2010/main" val="392833582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5886" y="128048"/>
            <a:ext cx="8461827" cy="6090045"/>
          </a:xfrm>
          <a:prstGeom prst="rect">
            <a:avLst/>
          </a:prstGeom>
        </p:spPr>
      </p:pic>
    </p:spTree>
    <p:extLst>
      <p:ext uri="{BB962C8B-B14F-4D97-AF65-F5344CB8AC3E}">
        <p14:creationId xmlns:p14="http://schemas.microsoft.com/office/powerpoint/2010/main" val="29297602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j-lt"/>
                <a:cs typeface="Times New Roman" pitchFamily="18" charset="0"/>
              </a:rPr>
              <a:t>Conclusion</a:t>
            </a:r>
            <a:endParaRPr lang="en-US" b="1" dirty="0">
              <a:latin typeface="+mj-lt"/>
              <a:cs typeface="Times New Roman" pitchFamily="18" charset="0"/>
            </a:endParaRPr>
          </a:p>
        </p:txBody>
      </p:sp>
      <p:sp>
        <p:nvSpPr>
          <p:cNvPr id="3" name="Text Placeholder 2"/>
          <p:cNvSpPr>
            <a:spLocks noGrp="1"/>
          </p:cNvSpPr>
          <p:nvPr>
            <p:ph type="body" idx="1"/>
          </p:nvPr>
        </p:nvSpPr>
        <p:spPr>
          <a:xfrm>
            <a:off x="1192813" y="1746913"/>
            <a:ext cx="9097598" cy="2374712"/>
          </a:xfrm>
        </p:spPr>
        <p:txBody>
          <a:bodyPr anchor="ctr">
            <a:normAutofit/>
          </a:bodyPr>
          <a:lstStyle/>
          <a:p>
            <a:pPr marL="114300" indent="0">
              <a:buNone/>
            </a:pPr>
            <a:r>
              <a:rPr lang="en-US" dirty="0">
                <a:latin typeface="+mj-lt"/>
              </a:rPr>
              <a:t>In conclusion, developing a Budget Tracker using machine learning offers a smart, data-driven solution for personal finance management. It provides accurate expense predictions, tailored budgeting insights, and enhanced financial planning. With future enhancements like API integrations and advanced security, the software can significantly improve user financial well-being.</a:t>
            </a:r>
            <a:endParaRPr lang="en-US" dirty="0">
              <a:latin typeface="+mj-lt"/>
              <a:cs typeface="Times New Roman" pitchFamily="18" charset="0"/>
            </a:endParaRPr>
          </a:p>
        </p:txBody>
      </p:sp>
    </p:spTree>
    <p:extLst>
      <p:ext uri="{BB962C8B-B14F-4D97-AF65-F5344CB8AC3E}">
        <p14:creationId xmlns:p14="http://schemas.microsoft.com/office/powerpoint/2010/main" val="36313964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j-lt"/>
                <a:cs typeface="Times New Roman" pitchFamily="18" charset="0"/>
              </a:rPr>
              <a:t>Future Scope</a:t>
            </a:r>
            <a:endParaRPr lang="en-US" b="1" dirty="0">
              <a:latin typeface="+mj-lt"/>
              <a:cs typeface="Times New Roman" pitchFamily="18" charset="0"/>
            </a:endParaRPr>
          </a:p>
        </p:txBody>
      </p:sp>
      <p:sp>
        <p:nvSpPr>
          <p:cNvPr id="3" name="Text Placeholder 2"/>
          <p:cNvSpPr>
            <a:spLocks noGrp="1"/>
          </p:cNvSpPr>
          <p:nvPr>
            <p:ph type="body" idx="1"/>
          </p:nvPr>
        </p:nvSpPr>
        <p:spPr>
          <a:xfrm>
            <a:off x="1192813" y="1750200"/>
            <a:ext cx="9097598" cy="4312261"/>
          </a:xfrm>
        </p:spPr>
        <p:txBody>
          <a:bodyPr anchor="ctr">
            <a:normAutofit fontScale="92500" lnSpcReduction="20000"/>
          </a:bodyPr>
          <a:lstStyle/>
          <a:p>
            <a:r>
              <a:rPr lang="en-US" b="1" dirty="0">
                <a:latin typeface="+mj-lt"/>
              </a:rPr>
              <a:t>Integration with Financial APIs</a:t>
            </a:r>
            <a:r>
              <a:rPr lang="en-US" dirty="0">
                <a:latin typeface="+mj-lt"/>
              </a:rPr>
              <a:t>: Future development could include connecting the software with real-time financial data through APIs, such as bank accounts, investment platforms, or payment systems, enabling automated tracking of expenses.</a:t>
            </a:r>
          </a:p>
          <a:p>
            <a:r>
              <a:rPr lang="en-US" b="1" dirty="0">
                <a:latin typeface="+mj-lt"/>
              </a:rPr>
              <a:t>Advanced Predictive Analytics</a:t>
            </a:r>
            <a:r>
              <a:rPr lang="en-US" dirty="0">
                <a:latin typeface="+mj-lt"/>
              </a:rPr>
              <a:t>: Incorporating more advanced machine learning algorithms (e.g., deep learning) can enhance the software’s ability to predict long-term spending patterns and financial outcomes, offering more accurate budget forecasts.</a:t>
            </a:r>
          </a:p>
          <a:p>
            <a:r>
              <a:rPr lang="en-US" b="1" dirty="0">
                <a:latin typeface="+mj-lt"/>
              </a:rPr>
              <a:t>Personalized Financial Recommendations</a:t>
            </a:r>
            <a:r>
              <a:rPr lang="en-US" dirty="0">
                <a:latin typeface="+mj-lt"/>
              </a:rPr>
              <a:t>: The software can be extended to provide tailored financial advice, such as investment suggestions, savings goals, or strategies to reduce debt, based on individual spending habits.</a:t>
            </a:r>
          </a:p>
          <a:p>
            <a:r>
              <a:rPr lang="en-US" b="1" dirty="0">
                <a:latin typeface="+mj-lt"/>
              </a:rPr>
              <a:t>Multiplatform Availability</a:t>
            </a:r>
            <a:r>
              <a:rPr lang="en-US" dirty="0">
                <a:latin typeface="+mj-lt"/>
              </a:rPr>
              <a:t>: Expanding the software to function across multiple platforms, such as mobile apps, desktop applications, or cloud-based services, making it more accessible to users.</a:t>
            </a:r>
          </a:p>
          <a:p>
            <a:r>
              <a:rPr lang="en-US" b="1" dirty="0">
                <a:latin typeface="+mj-lt"/>
              </a:rPr>
              <a:t>Enhanced Security Features</a:t>
            </a:r>
            <a:r>
              <a:rPr lang="en-US" dirty="0">
                <a:latin typeface="+mj-lt"/>
              </a:rPr>
              <a:t>: As privacy is critical in financial software, integrating advanced encryption, two-factor authentication, and secure cloud storage would be essential for securing user data and boosting trust.</a:t>
            </a:r>
          </a:p>
          <a:p>
            <a:pPr marL="114300" indent="0" algn="ctr">
              <a:buNone/>
            </a:pPr>
            <a:endParaRPr lang="en-US" dirty="0">
              <a:latin typeface="+mj-lt"/>
              <a:cs typeface="Times New Roman" pitchFamily="18" charset="0"/>
            </a:endParaRPr>
          </a:p>
        </p:txBody>
      </p:sp>
    </p:spTree>
    <p:extLst>
      <p:ext uri="{BB962C8B-B14F-4D97-AF65-F5344CB8AC3E}">
        <p14:creationId xmlns:p14="http://schemas.microsoft.com/office/powerpoint/2010/main" val="73920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dirty="0" smtClean="0">
                <a:latin typeface="Times New Roman" pitchFamily="18" charset="0"/>
                <a:cs typeface="Times New Roman" pitchFamily="18" charset="0"/>
              </a:rPr>
              <a:t>References</a:t>
            </a:r>
            <a:endParaRPr dirty="0">
              <a:latin typeface="Times New Roman" pitchFamily="18" charset="0"/>
              <a:cs typeface="Times New Roman" pitchFamily="18" charset="0"/>
            </a:endParaRPr>
          </a:p>
        </p:txBody>
      </p:sp>
      <p:graphicFrame>
        <p:nvGraphicFramePr>
          <p:cNvPr id="215" name="Google Shape;215;p16"/>
          <p:cNvGraphicFramePr/>
          <p:nvPr>
            <p:extLst>
              <p:ext uri="{D42A27DB-BD31-4B8C-83A1-F6EECF244321}">
                <p14:modId xmlns:p14="http://schemas.microsoft.com/office/powerpoint/2010/main" val="1186570429"/>
              </p:ext>
            </p:extLst>
          </p:nvPr>
        </p:nvGraphicFramePr>
        <p:xfrm>
          <a:off x="988097" y="2129052"/>
          <a:ext cx="9438800" cy="3859530"/>
        </p:xfrm>
        <a:graphic>
          <a:graphicData uri="http://schemas.openxmlformats.org/drawingml/2006/table">
            <a:tbl>
              <a:tblPr>
                <a:noFill/>
                <a:tableStyleId>{4195DDEC-F48B-479C-9640-0A467D43F3F5}</a:tableStyleId>
              </a:tblPr>
              <a:tblGrid>
                <a:gridCol w="1536750">
                  <a:extLst>
                    <a:ext uri="{9D8B030D-6E8A-4147-A177-3AD203B41FA5}">
                      <a16:colId xmlns:a16="http://schemas.microsoft.com/office/drawing/2014/main" xmlns="" val="20000"/>
                    </a:ext>
                  </a:extLst>
                </a:gridCol>
                <a:gridCol w="7902050">
                  <a:extLst>
                    <a:ext uri="{9D8B030D-6E8A-4147-A177-3AD203B41FA5}">
                      <a16:colId xmlns:a16="http://schemas.microsoft.com/office/drawing/2014/main" xmlns="" val="20001"/>
                    </a:ext>
                  </a:extLst>
                </a:gridCol>
              </a:tblGrid>
              <a:tr h="1980187">
                <a:tc>
                  <a:txBody>
                    <a:bodyPr/>
                    <a:lstStyle/>
                    <a:p>
                      <a:r>
                        <a:rPr lang="en-US" sz="1800" dirty="0" smtClean="0">
                          <a:latin typeface="Times New Roman" pitchFamily="18" charset="0"/>
                          <a:cs typeface="Times New Roman" pitchFamily="18" charset="0"/>
                        </a:rPr>
                        <a:t>01</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02</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txBody>
                  <a:tcPr marL="9525" marR="9525" marT="9525" marB="0" anchor="ctr"/>
                </a:tc>
                <a:tc>
                  <a:txBody>
                    <a:bodyPr/>
                    <a:lstStyle/>
                    <a:p>
                      <a:r>
                        <a:rPr lang="en-US" sz="1800" dirty="0" err="1" smtClean="0">
                          <a:latin typeface="Times New Roman" pitchFamily="18" charset="0"/>
                          <a:cs typeface="Times New Roman" pitchFamily="18" charset="0"/>
                        </a:rPr>
                        <a:t>Lingayat</a:t>
                      </a:r>
                      <a:r>
                        <a:rPr lang="en-US" sz="1800" dirty="0" smtClean="0">
                          <a:latin typeface="Times New Roman" pitchFamily="18" charset="0"/>
                          <a:cs typeface="Times New Roman" pitchFamily="18" charset="0"/>
                        </a:rPr>
                        <a:t>, L., </a:t>
                      </a:r>
                      <a:r>
                        <a:rPr lang="en-US" sz="1800" dirty="0" err="1" smtClean="0">
                          <a:latin typeface="Times New Roman" pitchFamily="18" charset="0"/>
                          <a:cs typeface="Times New Roman" pitchFamily="18" charset="0"/>
                        </a:rPr>
                        <a:t>Yadav</a:t>
                      </a:r>
                      <a:r>
                        <a:rPr lang="en-US" sz="1800" dirty="0" smtClean="0">
                          <a:latin typeface="Times New Roman" pitchFamily="18" charset="0"/>
                          <a:cs typeface="Times New Roman" pitchFamily="18" charset="0"/>
                        </a:rPr>
                        <a:t>, N., </a:t>
                      </a:r>
                      <a:r>
                        <a:rPr lang="en-US" sz="1800" dirty="0" err="1" smtClean="0">
                          <a:latin typeface="Times New Roman" pitchFamily="18" charset="0"/>
                          <a:cs typeface="Times New Roman" pitchFamily="18" charset="0"/>
                        </a:rPr>
                        <a:t>Rathod</a:t>
                      </a:r>
                      <a:r>
                        <a:rPr lang="en-US" sz="1800" dirty="0" smtClean="0">
                          <a:latin typeface="Times New Roman" pitchFamily="18" charset="0"/>
                          <a:cs typeface="Times New Roman" pitchFamily="18" charset="0"/>
                        </a:rPr>
                        <a:t>, P., </a:t>
                      </a:r>
                      <a:r>
                        <a:rPr lang="en-US" sz="1800" dirty="0" err="1" smtClean="0">
                          <a:latin typeface="Times New Roman" pitchFamily="18" charset="0"/>
                          <a:cs typeface="Times New Roman" pitchFamily="18" charset="0"/>
                        </a:rPr>
                        <a:t>Durutkar</a:t>
                      </a:r>
                      <a:r>
                        <a:rPr lang="en-US" sz="1800" dirty="0" smtClean="0">
                          <a:latin typeface="Times New Roman" pitchFamily="18" charset="0"/>
                          <a:cs typeface="Times New Roman" pitchFamily="18" charset="0"/>
                        </a:rPr>
                        <a:t>, P., &amp; </a:t>
                      </a:r>
                      <a:r>
                        <a:rPr lang="en-US" sz="1800" dirty="0" err="1" smtClean="0">
                          <a:latin typeface="Times New Roman" pitchFamily="18" charset="0"/>
                          <a:cs typeface="Times New Roman" pitchFamily="18" charset="0"/>
                        </a:rPr>
                        <a:t>Ghode</a:t>
                      </a:r>
                      <a:r>
                        <a:rPr lang="en-US" sz="1800" dirty="0" smtClean="0">
                          <a:latin typeface="Times New Roman" pitchFamily="18" charset="0"/>
                          <a:cs typeface="Times New Roman" pitchFamily="18" charset="0"/>
                        </a:rPr>
                        <a:t>, P. (2024). </a:t>
                      </a:r>
                      <a:r>
                        <a:rPr lang="en-US" sz="1800" dirty="0" smtClean="0">
                          <a:latin typeface="Times New Roman" pitchFamily="18" charset="0"/>
                          <a:cs typeface="Times New Roman" pitchFamily="18" charset="0"/>
                          <a:hlinkClick r:id="rId3"/>
                        </a:rPr>
                        <a:t>https://papers.ssrn.com/sol3/papers.cfm?abstract_id=4754463</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Uyanahewa</a:t>
                      </a:r>
                      <a:r>
                        <a:rPr lang="en-US" sz="1800" dirty="0" smtClean="0">
                          <a:latin typeface="Times New Roman" pitchFamily="18" charset="0"/>
                          <a:cs typeface="Times New Roman" pitchFamily="18" charset="0"/>
                        </a:rPr>
                        <a:t>, M. I. R., </a:t>
                      </a:r>
                      <a:r>
                        <a:rPr lang="en-US" sz="1800" dirty="0" err="1" smtClean="0">
                          <a:latin typeface="Times New Roman" pitchFamily="18" charset="0"/>
                          <a:cs typeface="Times New Roman" pitchFamily="18" charset="0"/>
                        </a:rPr>
                        <a:t>Bandara</a:t>
                      </a:r>
                      <a:r>
                        <a:rPr lang="en-US" sz="1800" dirty="0" smtClean="0">
                          <a:latin typeface="Times New Roman" pitchFamily="18" charset="0"/>
                          <a:cs typeface="Times New Roman" pitchFamily="18" charset="0"/>
                        </a:rPr>
                        <a:t>, M. B. D. N., </a:t>
                      </a:r>
                      <a:r>
                        <a:rPr lang="en-US" sz="1800" dirty="0" err="1" smtClean="0">
                          <a:latin typeface="Times New Roman" pitchFamily="18" charset="0"/>
                          <a:cs typeface="Times New Roman" pitchFamily="18" charset="0"/>
                        </a:rPr>
                        <a:t>Hapugala</a:t>
                      </a:r>
                      <a:r>
                        <a:rPr lang="en-US" sz="1800" dirty="0" smtClean="0">
                          <a:latin typeface="Times New Roman" pitchFamily="18" charset="0"/>
                          <a:cs typeface="Times New Roman" pitchFamily="18" charset="0"/>
                        </a:rPr>
                        <a:t>, H. A. V. V., </a:t>
                      </a:r>
                      <a:r>
                        <a:rPr lang="en-US" sz="1800" dirty="0" err="1" smtClean="0">
                          <a:latin typeface="Times New Roman" pitchFamily="18" charset="0"/>
                          <a:cs typeface="Times New Roman" pitchFamily="18" charset="0"/>
                        </a:rPr>
                        <a:t>Attanayaka</a:t>
                      </a:r>
                      <a:r>
                        <a:rPr lang="en-US" sz="1800" dirty="0" smtClean="0">
                          <a:latin typeface="Times New Roman" pitchFamily="18" charset="0"/>
                          <a:cs typeface="Times New Roman" pitchFamily="18" charset="0"/>
                        </a:rPr>
                        <a:t>, B., &amp; </a:t>
                      </a:r>
                      <a:r>
                        <a:rPr lang="en-US" sz="1800" dirty="0" err="1" smtClean="0">
                          <a:latin typeface="Times New Roman" pitchFamily="18" charset="0"/>
                          <a:cs typeface="Times New Roman" pitchFamily="18" charset="0"/>
                        </a:rPr>
                        <a:t>Nawinna</a:t>
                      </a:r>
                      <a:r>
                        <a:rPr lang="en-US" sz="1800" dirty="0" smtClean="0">
                          <a:latin typeface="Times New Roman" pitchFamily="18" charset="0"/>
                          <a:cs typeface="Times New Roman" pitchFamily="18" charset="0"/>
                        </a:rPr>
                        <a:t>, D. (2023, May). WONGA: The Future of Personal Finance Management–A Machine Learning-Driven Approach for Predictive Analysis and Efficient Expense Tracking</a:t>
                      </a:r>
                    </a:p>
                    <a:p>
                      <a:r>
                        <a:rPr lang="en-US" sz="1800" dirty="0" smtClean="0">
                          <a:latin typeface="Times New Roman" pitchFamily="18" charset="0"/>
                          <a:cs typeface="Times New Roman" pitchFamily="18" charset="0"/>
                          <a:hlinkClick r:id="rId4"/>
                        </a:rPr>
                        <a:t>https://ieeexplore.ieee.org/abstract/document/10170209/</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xmlns="" val="10000"/>
                  </a:ext>
                </a:extLst>
              </a:tr>
              <a:tr h="507828">
                <a:tc>
                  <a:txBody>
                    <a:bodyPr/>
                    <a:lstStyle/>
                    <a:p>
                      <a:r>
                        <a:rPr lang="en-US" sz="1800" dirty="0" smtClean="0">
                          <a:latin typeface="Times New Roman" pitchFamily="18" charset="0"/>
                          <a:cs typeface="Times New Roman" pitchFamily="18" charset="0"/>
                        </a:rPr>
                        <a:t>03</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err="1" smtClean="0">
                          <a:latin typeface="Times New Roman" pitchFamily="18" charset="0"/>
                          <a:cs typeface="Times New Roman" pitchFamily="18" charset="0"/>
                        </a:rPr>
                        <a:t>Shelke</a:t>
                      </a:r>
                      <a:r>
                        <a:rPr lang="en-US" sz="1800" dirty="0" smtClean="0">
                          <a:latin typeface="Times New Roman" pitchFamily="18" charset="0"/>
                          <a:cs typeface="Times New Roman" pitchFamily="18" charset="0"/>
                        </a:rPr>
                        <a:t>, S., </a:t>
                      </a:r>
                      <a:r>
                        <a:rPr lang="en-US" sz="1800" dirty="0" err="1" smtClean="0">
                          <a:latin typeface="Times New Roman" pitchFamily="18" charset="0"/>
                          <a:cs typeface="Times New Roman" pitchFamily="18" charset="0"/>
                        </a:rPr>
                        <a:t>Shingre</a:t>
                      </a:r>
                      <a:r>
                        <a:rPr lang="en-US" sz="1800" dirty="0" smtClean="0">
                          <a:latin typeface="Times New Roman" pitchFamily="18" charset="0"/>
                          <a:cs typeface="Times New Roman" pitchFamily="18" charset="0"/>
                        </a:rPr>
                        <a:t>, M., </a:t>
                      </a:r>
                      <a:r>
                        <a:rPr lang="en-US" sz="1800" dirty="0" err="1" smtClean="0">
                          <a:latin typeface="Times New Roman" pitchFamily="18" charset="0"/>
                          <a:cs typeface="Times New Roman" pitchFamily="18" charset="0"/>
                        </a:rPr>
                        <a:t>Lebisha</a:t>
                      </a:r>
                      <a:r>
                        <a:rPr lang="en-US" sz="1800" dirty="0" smtClean="0">
                          <a:latin typeface="Times New Roman" pitchFamily="18" charset="0"/>
                          <a:cs typeface="Times New Roman" pitchFamily="18" charset="0"/>
                        </a:rPr>
                        <a:t>, S., &amp; </a:t>
                      </a:r>
                      <a:r>
                        <a:rPr lang="en-US" sz="1800" dirty="0" err="1" smtClean="0">
                          <a:latin typeface="Times New Roman" pitchFamily="18" charset="0"/>
                          <a:cs typeface="Times New Roman" pitchFamily="18" charset="0"/>
                        </a:rPr>
                        <a:t>Shaikh</a:t>
                      </a:r>
                      <a:r>
                        <a:rPr lang="en-US" sz="1800" dirty="0" smtClean="0">
                          <a:latin typeface="Times New Roman" pitchFamily="18" charset="0"/>
                          <a:cs typeface="Times New Roman" pitchFamily="18" charset="0"/>
                        </a:rPr>
                        <a:t>, S. (2023, October). Smart BAT-Smart Budget Analyzer and Tracker. In 2023 International Conference on Advanced Computing Technologies and Applications (ICACTA) (pp. 1-5). IEEE.</a:t>
                      </a:r>
                    </a:p>
                    <a:p>
                      <a:r>
                        <a:rPr lang="en-US" sz="1800" dirty="0" smtClean="0">
                          <a:latin typeface="Times New Roman" pitchFamily="18" charset="0"/>
                          <a:cs typeface="Times New Roman" pitchFamily="18" charset="0"/>
                          <a:hlinkClick r:id="rId5"/>
                        </a:rPr>
                        <a:t>https://ieeexplore.ieee.org/abstract/document/10392452/</a:t>
                      </a:r>
                      <a:endParaRPr lang="en-US" sz="18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xmlns="" val="10001"/>
                  </a:ext>
                </a:extLst>
              </a:tr>
            </a:tbl>
          </a:graphicData>
        </a:graphic>
      </p:graphicFrame>
      <p:sp>
        <p:nvSpPr>
          <p:cNvPr id="216" name="Google Shape;216;p16"/>
          <p:cNvSpPr txBox="1"/>
          <p:nvPr/>
        </p:nvSpPr>
        <p:spPr>
          <a:xfrm>
            <a:off x="1097278" y="1759720"/>
            <a:ext cx="41489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dk1"/>
                </a:solidFill>
                <a:latin typeface="Times New Roman" pitchFamily="18" charset="0"/>
                <a:ea typeface="Calibri"/>
                <a:cs typeface="Times New Roman" pitchFamily="18" charset="0"/>
                <a:sym typeface="Calibri"/>
              </a:rPr>
              <a:t>Reports Used for References :</a:t>
            </a:r>
            <a:endParaRPr sz="1800" dirty="0">
              <a:solidFill>
                <a:schemeClr val="dk1"/>
              </a:solidFill>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dirty="0" smtClean="0">
                <a:latin typeface="Times New Roman" pitchFamily="18" charset="0"/>
                <a:cs typeface="Times New Roman" pitchFamily="18" charset="0"/>
              </a:rPr>
              <a:t>References</a:t>
            </a:r>
            <a:endParaRPr dirty="0">
              <a:latin typeface="Times New Roman" pitchFamily="18" charset="0"/>
              <a:cs typeface="Times New Roman" pitchFamily="18" charset="0"/>
            </a:endParaRPr>
          </a:p>
        </p:txBody>
      </p:sp>
      <p:graphicFrame>
        <p:nvGraphicFramePr>
          <p:cNvPr id="215" name="Google Shape;215;p16"/>
          <p:cNvGraphicFramePr/>
          <p:nvPr>
            <p:extLst>
              <p:ext uri="{D42A27DB-BD31-4B8C-83A1-F6EECF244321}">
                <p14:modId xmlns:p14="http://schemas.microsoft.com/office/powerpoint/2010/main" val="1871453243"/>
              </p:ext>
            </p:extLst>
          </p:nvPr>
        </p:nvGraphicFramePr>
        <p:xfrm>
          <a:off x="988097" y="2129052"/>
          <a:ext cx="10639796" cy="4133850"/>
        </p:xfrm>
        <a:graphic>
          <a:graphicData uri="http://schemas.openxmlformats.org/drawingml/2006/table">
            <a:tbl>
              <a:tblPr>
                <a:noFill/>
                <a:tableStyleId>{4195DDEC-F48B-479C-9640-0A467D43F3F5}</a:tableStyleId>
              </a:tblPr>
              <a:tblGrid>
                <a:gridCol w="1732287">
                  <a:extLst>
                    <a:ext uri="{9D8B030D-6E8A-4147-A177-3AD203B41FA5}">
                      <a16:colId xmlns:a16="http://schemas.microsoft.com/office/drawing/2014/main" xmlns="" val="20000"/>
                    </a:ext>
                  </a:extLst>
                </a:gridCol>
                <a:gridCol w="8907509">
                  <a:extLst>
                    <a:ext uri="{9D8B030D-6E8A-4147-A177-3AD203B41FA5}">
                      <a16:colId xmlns:a16="http://schemas.microsoft.com/office/drawing/2014/main" xmlns="" val="20001"/>
                    </a:ext>
                  </a:extLst>
                </a:gridCol>
              </a:tblGrid>
              <a:tr h="1980187">
                <a:tc>
                  <a:txBody>
                    <a:bodyPr/>
                    <a:lstStyle/>
                    <a:p>
                      <a:r>
                        <a:rPr lang="en-US" sz="1800" dirty="0" smtClean="0">
                          <a:latin typeface="Times New Roman" pitchFamily="18" charset="0"/>
                          <a:cs typeface="Times New Roman" pitchFamily="18" charset="0"/>
                        </a:rPr>
                        <a:t>04</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05</a:t>
                      </a:r>
                    </a:p>
                    <a:p>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txBody>
                  <a:tcPr marL="9525" marR="9525" marT="9525" marB="0" anchor="ctr"/>
                </a:tc>
                <a:tc>
                  <a:txBody>
                    <a:bodyPr/>
                    <a:lstStyle/>
                    <a:p>
                      <a:r>
                        <a:rPr lang="en-US" sz="1800" b="0" i="0" u="none" strike="noStrike" cap="none" dirty="0" err="1" smtClean="0">
                          <a:solidFill>
                            <a:schemeClr val="dk1"/>
                          </a:solidFill>
                          <a:effectLst/>
                          <a:latin typeface="Times New Roman" pitchFamily="18" charset="0"/>
                          <a:ea typeface="Calibri"/>
                          <a:cs typeface="Times New Roman" pitchFamily="18" charset="0"/>
                          <a:sym typeface="Arial"/>
                        </a:rPr>
                        <a:t>Supancic</a:t>
                      </a:r>
                      <a:r>
                        <a:rPr lang="en-US" sz="1800" b="0" i="0" u="none" strike="noStrike" cap="none" dirty="0" smtClean="0">
                          <a:solidFill>
                            <a:schemeClr val="dk1"/>
                          </a:solidFill>
                          <a:effectLst/>
                          <a:latin typeface="Times New Roman" pitchFamily="18" charset="0"/>
                          <a:ea typeface="Calibri"/>
                          <a:cs typeface="Times New Roman" pitchFamily="18" charset="0"/>
                          <a:sym typeface="Arial"/>
                        </a:rPr>
                        <a:t> III, J., &amp; </a:t>
                      </a:r>
                      <a:r>
                        <a:rPr lang="en-US" sz="1800" b="0" i="0" u="none" strike="noStrike" cap="none" dirty="0" err="1" smtClean="0">
                          <a:solidFill>
                            <a:schemeClr val="dk1"/>
                          </a:solidFill>
                          <a:effectLst/>
                          <a:latin typeface="Times New Roman" pitchFamily="18" charset="0"/>
                          <a:ea typeface="Calibri"/>
                          <a:cs typeface="Times New Roman" pitchFamily="18" charset="0"/>
                          <a:sym typeface="Arial"/>
                        </a:rPr>
                        <a:t>Ramanan</a:t>
                      </a:r>
                      <a:r>
                        <a:rPr lang="en-US" sz="1800" b="0" i="0" u="none" strike="noStrike" cap="none" dirty="0" smtClean="0">
                          <a:solidFill>
                            <a:schemeClr val="dk1"/>
                          </a:solidFill>
                          <a:effectLst/>
                          <a:latin typeface="Times New Roman" pitchFamily="18" charset="0"/>
                          <a:ea typeface="Calibri"/>
                          <a:cs typeface="Times New Roman" pitchFamily="18" charset="0"/>
                          <a:sym typeface="Arial"/>
                        </a:rPr>
                        <a:t>, D. (2017). Tracking as online decision-making: Learning a policy from streaming videos with reinforcement learning. In </a:t>
                      </a:r>
                      <a:r>
                        <a:rPr lang="en-US" sz="1800" b="0" i="1" u="none" strike="noStrike" cap="none" dirty="0" smtClean="0">
                          <a:solidFill>
                            <a:schemeClr val="dk1"/>
                          </a:solidFill>
                          <a:effectLst/>
                          <a:latin typeface="Times New Roman" pitchFamily="18" charset="0"/>
                          <a:ea typeface="Calibri"/>
                          <a:cs typeface="Times New Roman" pitchFamily="18" charset="0"/>
                          <a:sym typeface="Arial"/>
                        </a:rPr>
                        <a:t>Proceedings of the IEEE international conference on computer vision</a:t>
                      </a:r>
                      <a:r>
                        <a:rPr lang="en-US" sz="1800" b="0" i="0" u="none" strike="noStrike" cap="none" dirty="0" smtClean="0">
                          <a:solidFill>
                            <a:schemeClr val="dk1"/>
                          </a:solidFill>
                          <a:effectLst/>
                          <a:latin typeface="Times New Roman" pitchFamily="18" charset="0"/>
                          <a:ea typeface="Calibri"/>
                          <a:cs typeface="Times New Roman" pitchFamily="18" charset="0"/>
                          <a:sym typeface="Arial"/>
                        </a:rPr>
                        <a:t> (pp. 322-331).</a:t>
                      </a:r>
                    </a:p>
                    <a:p>
                      <a:r>
                        <a:rPr lang="en-US" sz="1800" dirty="0" smtClean="0">
                          <a:latin typeface="Times New Roman" pitchFamily="18" charset="0"/>
                          <a:cs typeface="Times New Roman" pitchFamily="18" charset="0"/>
                          <a:hlinkClick r:id="rId3"/>
                        </a:rPr>
                        <a:t>http://openaccess.thecvf.com/content_iccv_2017/html/Supancic_Tracking_as_Online_ICCV_2017_paper.html</a:t>
                      </a:r>
                      <a:endParaRPr lang="en-US" sz="1800" dirty="0" smtClean="0">
                        <a:latin typeface="Times New Roman" pitchFamily="18" charset="0"/>
                        <a:cs typeface="Times New Roman" pitchFamily="18" charset="0"/>
                      </a:endParaRP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 Tran, P. (2023). </a:t>
                      </a:r>
                      <a:r>
                        <a:rPr lang="en-US" sz="1800" i="1" dirty="0" smtClean="0">
                          <a:latin typeface="Times New Roman" pitchFamily="18" charset="0"/>
                          <a:cs typeface="Times New Roman" pitchFamily="18" charset="0"/>
                        </a:rPr>
                        <a:t>Expense Tracker Application Using MERN Stack</a:t>
                      </a:r>
                      <a:r>
                        <a:rPr lang="en-US" sz="1800" dirty="0" smtClean="0">
                          <a:latin typeface="Times New Roman" pitchFamily="18" charset="0"/>
                          <a:cs typeface="Times New Roman" pitchFamily="18" charset="0"/>
                        </a:rPr>
                        <a:t> [Bachelor’s thesis, </a:t>
                      </a:r>
                      <a:r>
                        <a:rPr lang="en-US" sz="1800" dirty="0" err="1" smtClean="0">
                          <a:latin typeface="Times New Roman" pitchFamily="18" charset="0"/>
                          <a:cs typeface="Times New Roman" pitchFamily="18" charset="0"/>
                        </a:rPr>
                        <a:t>Vaasan</a:t>
                      </a:r>
                      <a:r>
                        <a:rPr lang="en-US" sz="1800" dirty="0" smtClean="0">
                          <a:latin typeface="Times New Roman" pitchFamily="18" charset="0"/>
                          <a:cs typeface="Times New Roman" pitchFamily="18" charset="0"/>
                        </a:rPr>
                        <a:t> </a:t>
                      </a:r>
                      <a:r>
                        <a:rPr lang="en-US" sz="1800" dirty="0" err="1" smtClean="0">
                          <a:latin typeface="Times New Roman" pitchFamily="18" charset="0"/>
                          <a:cs typeface="Times New Roman" pitchFamily="18" charset="0"/>
                        </a:rPr>
                        <a:t>Ammattikorkeakoulu</a:t>
                      </a:r>
                      <a:r>
                        <a:rPr lang="en-US" sz="1800" dirty="0" smtClean="0">
                          <a:latin typeface="Times New Roman" pitchFamily="18" charset="0"/>
                          <a:cs typeface="Times New Roman" pitchFamily="18" charset="0"/>
                        </a:rPr>
                        <a:t> University of Applied Sciences]. Theseus. </a:t>
                      </a:r>
                      <a:r>
                        <a:rPr lang="en-US" sz="1800" dirty="0" smtClean="0">
                          <a:latin typeface="Times New Roman" pitchFamily="18" charset="0"/>
                          <a:cs typeface="Times New Roman" pitchFamily="18" charset="0"/>
                          <a:hlinkClick r:id="rId4"/>
                        </a:rPr>
                        <a:t>https://urn.fi/URN:NBN:fi:amk-2023060521295</a:t>
                      </a:r>
                      <a:endParaRPr lang="en-US" sz="1800" dirty="0">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xmlns="" val="10000"/>
                  </a:ext>
                </a:extLst>
              </a:tr>
              <a:tr h="507828">
                <a:tc>
                  <a:txBody>
                    <a:bodyPr/>
                    <a:lstStyle/>
                    <a:p>
                      <a:r>
                        <a:rPr lang="en-US" sz="1800" dirty="0" smtClean="0">
                          <a:latin typeface="Times New Roman" pitchFamily="18" charset="0"/>
                          <a:cs typeface="Times New Roman" pitchFamily="18" charset="0"/>
                        </a:rPr>
                        <a:t>06</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smtClean="0">
                        <a:latin typeface="Times New Roman" pitchFamily="18" charset="0"/>
                        <a:cs typeface="Times New Roman" pitchFamily="18" charset="0"/>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err="1" smtClean="0">
                          <a:latin typeface="Times New Roman" pitchFamily="18" charset="0"/>
                          <a:cs typeface="Times New Roman" pitchFamily="18" charset="0"/>
                        </a:rPr>
                        <a:t>Kalai</a:t>
                      </a:r>
                      <a:r>
                        <a:rPr lang="en-US" sz="1800" dirty="0" smtClean="0">
                          <a:latin typeface="Times New Roman" pitchFamily="18" charset="0"/>
                          <a:cs typeface="Times New Roman" pitchFamily="18" charset="0"/>
                        </a:rPr>
                        <a:t>, R., Ramesh, R., &amp; </a:t>
                      </a:r>
                      <a:r>
                        <a:rPr lang="en-US" sz="1800" dirty="0" err="1" smtClean="0">
                          <a:latin typeface="Times New Roman" pitchFamily="18" charset="0"/>
                          <a:cs typeface="Times New Roman" pitchFamily="18" charset="0"/>
                        </a:rPr>
                        <a:t>Sundararajan</a:t>
                      </a:r>
                      <a:r>
                        <a:rPr lang="en-US" sz="1800" dirty="0" smtClean="0">
                          <a:latin typeface="Times New Roman" pitchFamily="18" charset="0"/>
                          <a:cs typeface="Times New Roman" pitchFamily="18" charset="0"/>
                        </a:rPr>
                        <a:t>, K. (2022). Machine Learning Models for Predictive Analytics in Personal Finance. In B. Das, R. </a:t>
                      </a:r>
                      <a:r>
                        <a:rPr lang="en-US" sz="1800" dirty="0" err="1" smtClean="0">
                          <a:latin typeface="Times New Roman" pitchFamily="18" charset="0"/>
                          <a:cs typeface="Times New Roman" pitchFamily="18" charset="0"/>
                        </a:rPr>
                        <a:t>Patgiri</a:t>
                      </a:r>
                      <a:r>
                        <a:rPr lang="en-US" sz="1800" dirty="0" smtClean="0">
                          <a:latin typeface="Times New Roman" pitchFamily="18" charset="0"/>
                          <a:cs typeface="Times New Roman" pitchFamily="18" charset="0"/>
                        </a:rPr>
                        <a:t>, S. </a:t>
                      </a:r>
                      <a:r>
                        <a:rPr lang="en-US" sz="1800" dirty="0" err="1" smtClean="0">
                          <a:latin typeface="Times New Roman" pitchFamily="18" charset="0"/>
                          <a:cs typeface="Times New Roman" pitchFamily="18" charset="0"/>
                        </a:rPr>
                        <a:t>Bandyopadhyay</a:t>
                      </a:r>
                      <a:r>
                        <a:rPr lang="en-US" sz="1800" dirty="0" smtClean="0">
                          <a:latin typeface="Times New Roman" pitchFamily="18" charset="0"/>
                          <a:cs typeface="Times New Roman" pitchFamily="18" charset="0"/>
                        </a:rPr>
                        <a:t>, &amp; V. E. </a:t>
                      </a:r>
                      <a:r>
                        <a:rPr lang="en-US" sz="1800" dirty="0" err="1" smtClean="0">
                          <a:latin typeface="Times New Roman" pitchFamily="18" charset="0"/>
                          <a:cs typeface="Times New Roman" pitchFamily="18" charset="0"/>
                        </a:rPr>
                        <a:t>Balas</a:t>
                      </a:r>
                      <a:r>
                        <a:rPr lang="en-US" sz="1800" dirty="0" smtClean="0">
                          <a:latin typeface="Times New Roman" pitchFamily="18" charset="0"/>
                          <a:cs typeface="Times New Roman" pitchFamily="18" charset="0"/>
                        </a:rPr>
                        <a:t> (Eds.), (Vol. 292, pp. 123-135). Springer, Singapore.</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latin typeface="Times New Roman" pitchFamily="18" charset="0"/>
                          <a:cs typeface="Times New Roman" pitchFamily="18" charset="0"/>
                          <a:hlinkClick r:id="rId5"/>
                        </a:rPr>
                        <a:t>https://doi.org/10.1007/978-981-19-3058-8_10</a:t>
                      </a:r>
                      <a:endParaRPr lang="en-US" sz="1800" dirty="0" smtClean="0">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xmlns="" val="10001"/>
                  </a:ext>
                </a:extLst>
              </a:tr>
            </a:tbl>
          </a:graphicData>
        </a:graphic>
      </p:graphicFrame>
      <p:sp>
        <p:nvSpPr>
          <p:cNvPr id="216" name="Google Shape;216;p16"/>
          <p:cNvSpPr txBox="1"/>
          <p:nvPr/>
        </p:nvSpPr>
        <p:spPr>
          <a:xfrm>
            <a:off x="1097278" y="1759720"/>
            <a:ext cx="41489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dk1"/>
                </a:solidFill>
                <a:latin typeface="Times New Roman" pitchFamily="18" charset="0"/>
                <a:ea typeface="Calibri"/>
                <a:cs typeface="Times New Roman" pitchFamily="18" charset="0"/>
                <a:sym typeface="Calibri"/>
              </a:rPr>
              <a:t>Reports Used for References :</a:t>
            </a:r>
            <a:endParaRPr sz="1800" dirty="0">
              <a:solidFill>
                <a:schemeClr val="dk1"/>
              </a:solidFill>
              <a:latin typeface="Times New Roman" pitchFamily="18" charset="0"/>
              <a:ea typeface="Calibri"/>
              <a:cs typeface="Times New Roman" pitchFamily="18" charset="0"/>
              <a:sym typeface="Calibri"/>
            </a:endParaRPr>
          </a:p>
        </p:txBody>
      </p:sp>
    </p:spTree>
    <p:extLst>
      <p:ext uri="{BB962C8B-B14F-4D97-AF65-F5344CB8AC3E}">
        <p14:creationId xmlns:p14="http://schemas.microsoft.com/office/powerpoint/2010/main" val="18357679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dirty="0" smtClean="0">
                <a:latin typeface="Times New Roman" pitchFamily="18" charset="0"/>
                <a:cs typeface="Times New Roman" pitchFamily="18" charset="0"/>
              </a:rPr>
              <a:t>References</a:t>
            </a:r>
            <a:endParaRPr dirty="0">
              <a:latin typeface="Times New Roman" pitchFamily="18" charset="0"/>
              <a:cs typeface="Times New Roman" pitchFamily="18" charset="0"/>
            </a:endParaRPr>
          </a:p>
        </p:txBody>
      </p:sp>
      <p:graphicFrame>
        <p:nvGraphicFramePr>
          <p:cNvPr id="215" name="Google Shape;215;p16"/>
          <p:cNvGraphicFramePr/>
          <p:nvPr>
            <p:extLst>
              <p:ext uri="{D42A27DB-BD31-4B8C-83A1-F6EECF244321}">
                <p14:modId xmlns:p14="http://schemas.microsoft.com/office/powerpoint/2010/main" val="3112579795"/>
              </p:ext>
            </p:extLst>
          </p:nvPr>
        </p:nvGraphicFramePr>
        <p:xfrm>
          <a:off x="988097" y="2129052"/>
          <a:ext cx="10639796" cy="3859530"/>
        </p:xfrm>
        <a:graphic>
          <a:graphicData uri="http://schemas.openxmlformats.org/drawingml/2006/table">
            <a:tbl>
              <a:tblPr>
                <a:noFill/>
                <a:tableStyleId>{4195DDEC-F48B-479C-9640-0A467D43F3F5}</a:tableStyleId>
              </a:tblPr>
              <a:tblGrid>
                <a:gridCol w="1732287">
                  <a:extLst>
                    <a:ext uri="{9D8B030D-6E8A-4147-A177-3AD203B41FA5}">
                      <a16:colId xmlns:a16="http://schemas.microsoft.com/office/drawing/2014/main" xmlns="" val="20000"/>
                    </a:ext>
                  </a:extLst>
                </a:gridCol>
                <a:gridCol w="8907509">
                  <a:extLst>
                    <a:ext uri="{9D8B030D-6E8A-4147-A177-3AD203B41FA5}">
                      <a16:colId xmlns:a16="http://schemas.microsoft.com/office/drawing/2014/main" xmlns="" val="20001"/>
                    </a:ext>
                  </a:extLst>
                </a:gridCol>
              </a:tblGrid>
              <a:tr h="1980187">
                <a:tc>
                  <a:txBody>
                    <a:bodyPr/>
                    <a:lstStyle/>
                    <a:p>
                      <a:r>
                        <a:rPr lang="en-US" sz="1800" dirty="0" smtClean="0">
                          <a:latin typeface="+mj-lt"/>
                          <a:cs typeface="Times New Roman" pitchFamily="18" charset="0"/>
                        </a:rPr>
                        <a:t>07</a:t>
                      </a: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r>
                        <a:rPr lang="en-US" sz="1800" dirty="0" smtClean="0">
                          <a:latin typeface="+mj-lt"/>
                          <a:cs typeface="Times New Roman" pitchFamily="18" charset="0"/>
                        </a:rPr>
                        <a:t>08</a:t>
                      </a:r>
                    </a:p>
                    <a:p>
                      <a:endParaRPr lang="en-US" sz="1800" dirty="0" smtClean="0">
                        <a:latin typeface="+mj-lt"/>
                        <a:cs typeface="Times New Roman" pitchFamily="18" charset="0"/>
                      </a:endParaRPr>
                    </a:p>
                    <a:p>
                      <a:endParaRPr lang="en-US" sz="1800" dirty="0" smtClean="0">
                        <a:latin typeface="+mj-lt"/>
                        <a:cs typeface="Times New Roman" pitchFamily="18" charset="0"/>
                      </a:endParaRPr>
                    </a:p>
                  </a:txBody>
                  <a:tcPr marL="9525" marR="9525" marT="9525" marB="0" anchor="ctr"/>
                </a:tc>
                <a:tc>
                  <a:txBody>
                    <a:bodyPr/>
                    <a:lstStyle/>
                    <a:p>
                      <a:r>
                        <a:rPr lang="en-US" sz="1800" dirty="0" smtClean="0">
                          <a:latin typeface="+mj-lt"/>
                        </a:rPr>
                        <a:t>Cao, L. (2021). AI in Finance: Challenges, Techniques, and Opportunities. </a:t>
                      </a:r>
                      <a:r>
                        <a:rPr lang="en-US" sz="1800" dirty="0" err="1" smtClean="0">
                          <a:latin typeface="+mj-lt"/>
                        </a:rPr>
                        <a:t>arXiv</a:t>
                      </a:r>
                      <a:r>
                        <a:rPr lang="en-US" sz="1800" dirty="0" smtClean="0">
                          <a:latin typeface="+mj-lt"/>
                        </a:rPr>
                        <a:t>.</a:t>
                      </a:r>
                    </a:p>
                    <a:p>
                      <a:r>
                        <a:rPr lang="en-US" sz="1800" dirty="0" smtClean="0">
                          <a:latin typeface="+mj-lt"/>
                          <a:cs typeface="Times New Roman" pitchFamily="18" charset="0"/>
                          <a:hlinkClick r:id="rId3"/>
                        </a:rPr>
                        <a:t>http://openaccess.thecvf.com/content_iccv_2017/html/Supancic_Tracking_as_Online_ICCV_2017_paper.html</a:t>
                      </a:r>
                      <a:endParaRPr lang="en-US" sz="1800" dirty="0" smtClean="0">
                        <a:latin typeface="+mj-lt"/>
                        <a:cs typeface="Times New Roman" pitchFamily="18" charset="0"/>
                      </a:endParaRPr>
                    </a:p>
                    <a:p>
                      <a:endParaRPr lang="en-US" sz="1800" dirty="0" smtClean="0">
                        <a:latin typeface="+mj-lt"/>
                        <a:cs typeface="Times New Roman" pitchFamily="18" charset="0"/>
                      </a:endParaRPr>
                    </a:p>
                    <a:p>
                      <a:r>
                        <a:rPr lang="en-US" sz="1800" dirty="0" smtClean="0">
                          <a:latin typeface="+mj-lt"/>
                        </a:rPr>
                        <a:t>Williams, S. (2022). Budgeting Applications Using Machine Learning. Journal of Financial Technology, 15(3), 123-134.</a:t>
                      </a:r>
                    </a:p>
                    <a:p>
                      <a:r>
                        <a:rPr lang="en-US" sz="1800" dirty="0" smtClean="0">
                          <a:latin typeface="+mj-lt"/>
                          <a:cs typeface="Times New Roman" pitchFamily="18" charset="0"/>
                          <a:hlinkClick r:id="rId4"/>
                        </a:rPr>
                        <a:t>https://urn.fi/URN:NBN:fi:amk-2023060521295</a:t>
                      </a:r>
                      <a:endParaRPr lang="en-US" sz="1800" dirty="0">
                        <a:latin typeface="+mj-lt"/>
                        <a:cs typeface="Times New Roman" pitchFamily="18" charset="0"/>
                      </a:endParaRPr>
                    </a:p>
                  </a:txBody>
                  <a:tcPr marL="9525" marR="9525" marT="9525" marB="0" anchor="ctr"/>
                </a:tc>
                <a:extLst>
                  <a:ext uri="{0D108BD9-81ED-4DB2-BD59-A6C34878D82A}">
                    <a16:rowId xmlns:a16="http://schemas.microsoft.com/office/drawing/2014/main" xmlns="" val="10000"/>
                  </a:ext>
                </a:extLst>
              </a:tr>
              <a:tr h="507828">
                <a:tc>
                  <a:txBody>
                    <a:bodyPr/>
                    <a:lstStyle/>
                    <a:p>
                      <a:r>
                        <a:rPr lang="en-US" sz="1800" dirty="0" smtClean="0">
                          <a:latin typeface="+mj-lt"/>
                          <a:cs typeface="Times New Roman" pitchFamily="18" charset="0"/>
                        </a:rPr>
                        <a:t>09</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smtClean="0">
                        <a:latin typeface="+mj-lt"/>
                        <a:cs typeface="Times New Roman" pitchFamily="18" charset="0"/>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latin typeface="+mj-lt"/>
                        </a:rPr>
                        <a:t>Richards, J. (2021). Expense Tracking using AI-Based Algorithms. IEEE Transactions on AI, 47(2), 87-95.</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latin typeface="+mj-lt"/>
                          <a:cs typeface="Times New Roman" pitchFamily="18" charset="0"/>
                          <a:hlinkClick r:id="rId5"/>
                        </a:rPr>
                        <a:t>https://doi.org/10.1007/978-981-19-3058-8_10</a:t>
                      </a:r>
                      <a:endParaRPr lang="en-US" sz="1800" dirty="0" smtClean="0">
                        <a:latin typeface="+mj-lt"/>
                        <a:cs typeface="Times New Roman" pitchFamily="18" charset="0"/>
                      </a:endParaRPr>
                    </a:p>
                  </a:txBody>
                  <a:tcPr marL="9525" marR="9525" marT="9525" marB="0" anchor="ctr"/>
                </a:tc>
                <a:extLst>
                  <a:ext uri="{0D108BD9-81ED-4DB2-BD59-A6C34878D82A}">
                    <a16:rowId xmlns:a16="http://schemas.microsoft.com/office/drawing/2014/main" xmlns="" val="10001"/>
                  </a:ext>
                </a:extLst>
              </a:tr>
            </a:tbl>
          </a:graphicData>
        </a:graphic>
      </p:graphicFrame>
      <p:sp>
        <p:nvSpPr>
          <p:cNvPr id="216" name="Google Shape;216;p16"/>
          <p:cNvSpPr txBox="1"/>
          <p:nvPr/>
        </p:nvSpPr>
        <p:spPr>
          <a:xfrm>
            <a:off x="1097278" y="1759720"/>
            <a:ext cx="41489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dk1"/>
                </a:solidFill>
                <a:latin typeface="Times New Roman" pitchFamily="18" charset="0"/>
                <a:ea typeface="Calibri"/>
                <a:cs typeface="Times New Roman" pitchFamily="18" charset="0"/>
                <a:sym typeface="Calibri"/>
              </a:rPr>
              <a:t>Reports Used for References :</a:t>
            </a:r>
            <a:endParaRPr sz="1800" dirty="0">
              <a:solidFill>
                <a:schemeClr val="dk1"/>
              </a:solidFill>
              <a:latin typeface="Times New Roman" pitchFamily="18" charset="0"/>
              <a:ea typeface="Calibri"/>
              <a:cs typeface="Times New Roman" pitchFamily="18" charset="0"/>
              <a:sym typeface="Calibri"/>
            </a:endParaRPr>
          </a:p>
        </p:txBody>
      </p:sp>
    </p:spTree>
    <p:extLst>
      <p:ext uri="{BB962C8B-B14F-4D97-AF65-F5344CB8AC3E}">
        <p14:creationId xmlns:p14="http://schemas.microsoft.com/office/powerpoint/2010/main" val="39566190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dirty="0" smtClean="0">
                <a:latin typeface="Times New Roman" pitchFamily="18" charset="0"/>
                <a:cs typeface="Times New Roman" pitchFamily="18" charset="0"/>
              </a:rPr>
              <a:t> References</a:t>
            </a:r>
            <a:endParaRPr dirty="0">
              <a:latin typeface="Times New Roman" pitchFamily="18" charset="0"/>
              <a:cs typeface="Times New Roman" pitchFamily="18" charset="0"/>
            </a:endParaRPr>
          </a:p>
        </p:txBody>
      </p:sp>
      <p:graphicFrame>
        <p:nvGraphicFramePr>
          <p:cNvPr id="215" name="Google Shape;215;p16"/>
          <p:cNvGraphicFramePr/>
          <p:nvPr>
            <p:extLst>
              <p:ext uri="{D42A27DB-BD31-4B8C-83A1-F6EECF244321}">
                <p14:modId xmlns:p14="http://schemas.microsoft.com/office/powerpoint/2010/main" val="1158082821"/>
              </p:ext>
            </p:extLst>
          </p:nvPr>
        </p:nvGraphicFramePr>
        <p:xfrm>
          <a:off x="1596417" y="2637052"/>
          <a:ext cx="7299560" cy="2488015"/>
        </p:xfrm>
        <a:graphic>
          <a:graphicData uri="http://schemas.openxmlformats.org/drawingml/2006/table">
            <a:tbl>
              <a:tblPr>
                <a:noFill/>
                <a:tableStyleId>{4195DDEC-F48B-479C-9640-0A467D43F3F5}</a:tableStyleId>
              </a:tblPr>
              <a:tblGrid>
                <a:gridCol w="7299560">
                  <a:extLst>
                    <a:ext uri="{9D8B030D-6E8A-4147-A177-3AD203B41FA5}">
                      <a16:colId xmlns:a16="http://schemas.microsoft.com/office/drawing/2014/main" xmlns="" val="20000"/>
                    </a:ext>
                  </a:extLst>
                </a:gridCol>
              </a:tblGrid>
              <a:tr h="1980187">
                <a:tc>
                  <a:txBody>
                    <a:bodyPr/>
                    <a:lstStyle/>
                    <a:p>
                      <a:pPr marL="0" indent="0">
                        <a:buFont typeface="Arial" pitchFamily="34" charset="0"/>
                        <a:buNone/>
                      </a:pPr>
                      <a:r>
                        <a:rPr lang="en-US" sz="1800" dirty="0" smtClean="0">
                          <a:latin typeface="+mj-lt"/>
                          <a:cs typeface="Times New Roman" pitchFamily="18" charset="0"/>
                        </a:rPr>
                        <a:t>10..</a:t>
                      </a:r>
                      <a:r>
                        <a:rPr lang="en-US" sz="1800" dirty="0" smtClean="0">
                          <a:latin typeface="+mj-lt"/>
                        </a:rPr>
                        <a:t>                   Lee, E. (2023). Machine Learning in Budget Management Systems. Financial Computing</a:t>
                      </a:r>
                      <a:r>
                        <a:rPr lang="en-US" sz="1800" baseline="0" dirty="0" smtClean="0">
                          <a:latin typeface="+mj-lt"/>
                        </a:rPr>
                        <a:t> </a:t>
                      </a:r>
                      <a:r>
                        <a:rPr lang="en-US" sz="1800" dirty="0" smtClean="0">
                          <a:latin typeface="+mj-lt"/>
                        </a:rPr>
                        <a:t>Review, 30(4), 208-220. </a:t>
                      </a:r>
                      <a:br>
                        <a:rPr lang="en-US" sz="1800" dirty="0" smtClean="0">
                          <a:latin typeface="+mj-lt"/>
                        </a:rPr>
                      </a:br>
                      <a:r>
                        <a:rPr lang="en-US" sz="1800" dirty="0" smtClean="0">
                          <a:latin typeface="+mj-lt"/>
                        </a:rPr>
                        <a:t>                   https//www.scitepress.org/Papers/2023/126139/126139.pdf</a:t>
                      </a:r>
                      <a:endParaRPr lang="en-US" sz="1800" dirty="0" smtClean="0">
                        <a:latin typeface="+mj-lt"/>
                        <a:cs typeface="Times New Roman" pitchFamily="18" charset="0"/>
                      </a:endParaRPr>
                    </a:p>
                  </a:txBody>
                  <a:tcPr marL="9525" marR="9525" marT="9525" marB="0" anchor="ctr"/>
                </a:tc>
                <a:extLst>
                  <a:ext uri="{0D108BD9-81ED-4DB2-BD59-A6C34878D82A}">
                    <a16:rowId xmlns:a16="http://schemas.microsoft.com/office/drawing/2014/main" xmlns="" val="10000"/>
                  </a:ext>
                </a:extLst>
              </a:tr>
              <a:tr h="507828">
                <a:tc>
                  <a:txBody>
                    <a:bodyPr/>
                    <a:lstStyle/>
                    <a:p>
                      <a:endParaRPr lang="en-US" sz="1800" dirty="0" smtClean="0">
                        <a:latin typeface="+mj-lt"/>
                        <a:cs typeface="Times New Roman" pitchFamily="18" charset="0"/>
                      </a:endParaRPr>
                    </a:p>
                  </a:txBody>
                  <a:tcPr marL="9525" marR="9525" marT="9525" marB="0" anchor="ctr"/>
                </a:tc>
                <a:extLst>
                  <a:ext uri="{0D108BD9-81ED-4DB2-BD59-A6C34878D82A}">
                    <a16:rowId xmlns:a16="http://schemas.microsoft.com/office/drawing/2014/main" xmlns="" val="10001"/>
                  </a:ext>
                </a:extLst>
              </a:tr>
            </a:tbl>
          </a:graphicData>
        </a:graphic>
      </p:graphicFrame>
      <p:sp>
        <p:nvSpPr>
          <p:cNvPr id="216" name="Google Shape;216;p16"/>
          <p:cNvSpPr txBox="1"/>
          <p:nvPr/>
        </p:nvSpPr>
        <p:spPr>
          <a:xfrm>
            <a:off x="1097278" y="1759720"/>
            <a:ext cx="41489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dk1"/>
                </a:solidFill>
                <a:latin typeface="Times New Roman" pitchFamily="18" charset="0"/>
                <a:ea typeface="Calibri"/>
                <a:cs typeface="Times New Roman" pitchFamily="18" charset="0"/>
                <a:sym typeface="Calibri"/>
              </a:rPr>
              <a:t>Reports Used for References :</a:t>
            </a:r>
            <a:endParaRPr sz="1800" dirty="0">
              <a:solidFill>
                <a:schemeClr val="dk1"/>
              </a:solidFill>
              <a:latin typeface="Times New Roman" pitchFamily="18" charset="0"/>
              <a:ea typeface="Calibri"/>
              <a:cs typeface="Times New Roman" pitchFamily="18" charset="0"/>
              <a:sym typeface="Calibri"/>
            </a:endParaRPr>
          </a:p>
        </p:txBody>
      </p:sp>
    </p:spTree>
    <p:extLst>
      <p:ext uri="{BB962C8B-B14F-4D97-AF65-F5344CB8AC3E}">
        <p14:creationId xmlns:p14="http://schemas.microsoft.com/office/powerpoint/2010/main" val="15511294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dirty="0" err="1" smtClean="0">
                <a:latin typeface="Times New Roman" pitchFamily="18" charset="0"/>
                <a:cs typeface="Times New Roman" pitchFamily="18" charset="0"/>
              </a:rPr>
              <a:t>Youtube</a:t>
            </a:r>
            <a:r>
              <a:rPr lang="en-US" dirty="0" smtClean="0">
                <a:latin typeface="Times New Roman" pitchFamily="18" charset="0"/>
                <a:cs typeface="Times New Roman" pitchFamily="18" charset="0"/>
              </a:rPr>
              <a:t> References</a:t>
            </a:r>
            <a:endParaRPr dirty="0">
              <a:latin typeface="Times New Roman" pitchFamily="18" charset="0"/>
              <a:cs typeface="Times New Roman" pitchFamily="18" charset="0"/>
            </a:endParaRPr>
          </a:p>
        </p:txBody>
      </p:sp>
      <p:graphicFrame>
        <p:nvGraphicFramePr>
          <p:cNvPr id="215" name="Google Shape;215;p16"/>
          <p:cNvGraphicFramePr/>
          <p:nvPr>
            <p:extLst>
              <p:ext uri="{D42A27DB-BD31-4B8C-83A1-F6EECF244321}">
                <p14:modId xmlns:p14="http://schemas.microsoft.com/office/powerpoint/2010/main" val="2672987568"/>
              </p:ext>
            </p:extLst>
          </p:nvPr>
        </p:nvGraphicFramePr>
        <p:xfrm>
          <a:off x="1596417" y="2637052"/>
          <a:ext cx="7299560" cy="2488015"/>
        </p:xfrm>
        <a:graphic>
          <a:graphicData uri="http://schemas.openxmlformats.org/drawingml/2006/table">
            <a:tbl>
              <a:tblPr>
                <a:noFill/>
                <a:tableStyleId>{4195DDEC-F48B-479C-9640-0A467D43F3F5}</a:tableStyleId>
              </a:tblPr>
              <a:tblGrid>
                <a:gridCol w="7299560">
                  <a:extLst>
                    <a:ext uri="{9D8B030D-6E8A-4147-A177-3AD203B41FA5}">
                      <a16:colId xmlns:a16="http://schemas.microsoft.com/office/drawing/2014/main" xmlns="" val="20000"/>
                    </a:ext>
                  </a:extLst>
                </a:gridCol>
              </a:tblGrid>
              <a:tr h="1980187">
                <a:tc>
                  <a:txBody>
                    <a:bodyPr/>
                    <a:lstStyle/>
                    <a:p>
                      <a:pPr marL="285750" indent="-285750">
                        <a:buFont typeface="Arial" pitchFamily="34" charset="0"/>
                        <a:buChar char="•"/>
                      </a:pPr>
                      <a:r>
                        <a:rPr lang="en-US" sz="1800" dirty="0" err="1" smtClean="0">
                          <a:latin typeface="Times New Roman" pitchFamily="18" charset="0"/>
                          <a:cs typeface="Times New Roman" pitchFamily="18" charset="0"/>
                        </a:rPr>
                        <a:t>Neuraline</a:t>
                      </a:r>
                      <a:r>
                        <a:rPr lang="en-US" sz="1800" baseline="0" dirty="0" smtClean="0">
                          <a:latin typeface="Times New Roman" pitchFamily="18" charset="0"/>
                          <a:cs typeface="Times New Roman" pitchFamily="18" charset="0"/>
                        </a:rPr>
                        <a:t> : </a:t>
                      </a:r>
                      <a:r>
                        <a:rPr lang="en-US" sz="1800" baseline="0" dirty="0" smtClean="0">
                          <a:latin typeface="Times New Roman" pitchFamily="18" charset="0"/>
                          <a:cs typeface="Times New Roman" pitchFamily="18" charset="0"/>
                          <a:hlinkClick r:id="rId3"/>
                        </a:rPr>
                        <a:t>https://www.youtube.com/watch?v=tMLsR0_2yIE</a:t>
                      </a:r>
                      <a:endParaRPr lang="en-US" sz="1800" baseline="0" dirty="0" smtClean="0">
                        <a:latin typeface="Times New Roman" pitchFamily="18" charset="0"/>
                        <a:cs typeface="Times New Roman" pitchFamily="18" charset="0"/>
                      </a:endParaRPr>
                    </a:p>
                    <a:p>
                      <a:pPr marL="0" indent="0">
                        <a:buFont typeface="Arial" pitchFamily="34" charset="0"/>
                        <a:buNone/>
                      </a:pPr>
                      <a:endParaRPr lang="en-US" sz="1800" baseline="0" dirty="0" smtClean="0">
                        <a:latin typeface="Times New Roman" pitchFamily="18" charset="0"/>
                        <a:cs typeface="Times New Roman" pitchFamily="18" charset="0"/>
                      </a:endParaRPr>
                    </a:p>
                    <a:p>
                      <a:pPr marL="285750" indent="-285750">
                        <a:buFont typeface="Arial" pitchFamily="34" charset="0"/>
                        <a:buChar char="•"/>
                      </a:pPr>
                      <a:r>
                        <a:rPr lang="en-US" sz="1800" baseline="0" dirty="0" smtClean="0">
                          <a:latin typeface="Times New Roman" pitchFamily="18" charset="0"/>
                          <a:cs typeface="Times New Roman" pitchFamily="18" charset="0"/>
                        </a:rPr>
                        <a:t>Computer Science(compsci112358) : </a:t>
                      </a:r>
                      <a:r>
                        <a:rPr lang="en-US" sz="1800" baseline="0" dirty="0" smtClean="0">
                          <a:latin typeface="Times New Roman" pitchFamily="18" charset="0"/>
                          <a:cs typeface="Times New Roman" pitchFamily="18" charset="0"/>
                          <a:hlinkClick r:id="rId4"/>
                        </a:rPr>
                        <a:t>https://www.youtube.com/watch?v=AnKc74fWYCg</a:t>
                      </a:r>
                      <a:endParaRPr lang="en-US" sz="1800" baseline="0" dirty="0" smtClean="0">
                        <a:latin typeface="Times New Roman" pitchFamily="18" charset="0"/>
                        <a:cs typeface="Times New Roman" pitchFamily="18" charset="0"/>
                      </a:endParaRPr>
                    </a:p>
                    <a:p>
                      <a:pPr marL="285750" indent="-285750">
                        <a:buFont typeface="Arial" pitchFamily="34" charset="0"/>
                        <a:buChar char="•"/>
                      </a:pPr>
                      <a:endParaRPr lang="en-US" sz="1800" baseline="0" dirty="0" smtClean="0">
                        <a:latin typeface="Times New Roman" pitchFamily="18" charset="0"/>
                        <a:cs typeface="Times New Roman" pitchFamily="18" charset="0"/>
                      </a:endParaRPr>
                    </a:p>
                    <a:p>
                      <a:pPr marL="285750" indent="-285750">
                        <a:buFont typeface="Arial" pitchFamily="34" charset="0"/>
                        <a:buChar char="•"/>
                      </a:pPr>
                      <a:r>
                        <a:rPr lang="en-US" sz="1800" baseline="0" dirty="0" smtClean="0">
                          <a:latin typeface="Times New Roman" pitchFamily="18" charset="0"/>
                          <a:cs typeface="Times New Roman" pitchFamily="18" charset="0"/>
                        </a:rPr>
                        <a:t>Fin Reels : </a:t>
                      </a:r>
                      <a:r>
                        <a:rPr lang="en-US" sz="1800" baseline="0" dirty="0" smtClean="0">
                          <a:latin typeface="Times New Roman" pitchFamily="18" charset="0"/>
                          <a:cs typeface="Times New Roman" pitchFamily="18" charset="0"/>
                          <a:hlinkClick r:id="rId5"/>
                        </a:rPr>
                        <a:t>https://www.youtube.com/watch?v=cMYGvaNTxl4</a:t>
                      </a:r>
                      <a:endParaRPr lang="en-US" sz="1800" b="1" baseline="0" dirty="0" smtClean="0">
                        <a:latin typeface="Times New Roman" pitchFamily="18" charset="0"/>
                        <a:cs typeface="Times New Roman" pitchFamily="18" charset="0"/>
                      </a:endParaRPr>
                    </a:p>
                    <a:p>
                      <a:pPr marL="285750" indent="-285750">
                        <a:buFont typeface="Arial" pitchFamily="34" charset="0"/>
                        <a:buChar char="•"/>
                      </a:pPr>
                      <a:endParaRPr lang="en-US" sz="1800" dirty="0" smtClean="0">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xmlns="" val="10000"/>
                  </a:ext>
                </a:extLst>
              </a:tr>
              <a:tr h="507828">
                <a:tc>
                  <a:txBody>
                    <a:bodyPr/>
                    <a:lstStyle/>
                    <a:p>
                      <a:endParaRPr lang="en-US" sz="1800" dirty="0" smtClean="0">
                        <a:latin typeface="Times New Roman" pitchFamily="18" charset="0"/>
                        <a:cs typeface="Times New Roman" pitchFamily="18" charset="0"/>
                      </a:endParaRPr>
                    </a:p>
                  </a:txBody>
                  <a:tcPr marL="9525" marR="9525" marT="9525" marB="0" anchor="ctr"/>
                </a:tc>
                <a:extLst>
                  <a:ext uri="{0D108BD9-81ED-4DB2-BD59-A6C34878D82A}">
                    <a16:rowId xmlns:a16="http://schemas.microsoft.com/office/drawing/2014/main" xmlns="" val="10001"/>
                  </a:ext>
                </a:extLst>
              </a:tr>
            </a:tbl>
          </a:graphicData>
        </a:graphic>
      </p:graphicFrame>
      <p:sp>
        <p:nvSpPr>
          <p:cNvPr id="216" name="Google Shape;216;p16"/>
          <p:cNvSpPr txBox="1"/>
          <p:nvPr/>
        </p:nvSpPr>
        <p:spPr>
          <a:xfrm>
            <a:off x="1097278" y="1759720"/>
            <a:ext cx="41489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dk1"/>
                </a:solidFill>
                <a:latin typeface="Times New Roman" pitchFamily="18" charset="0"/>
                <a:ea typeface="Calibri"/>
                <a:cs typeface="Times New Roman" pitchFamily="18" charset="0"/>
                <a:sym typeface="Calibri"/>
              </a:rPr>
              <a:t>Reports Used for References :</a:t>
            </a:r>
            <a:endParaRPr sz="1800" dirty="0">
              <a:solidFill>
                <a:schemeClr val="dk1"/>
              </a:solidFill>
              <a:latin typeface="Times New Roman" pitchFamily="18" charset="0"/>
              <a:ea typeface="Calibri"/>
              <a:cs typeface="Times New Roman" pitchFamily="18" charset="0"/>
              <a:sym typeface="Calibri"/>
            </a:endParaRPr>
          </a:p>
        </p:txBody>
      </p:sp>
    </p:spTree>
    <p:extLst>
      <p:ext uri="{BB962C8B-B14F-4D97-AF65-F5344CB8AC3E}">
        <p14:creationId xmlns:p14="http://schemas.microsoft.com/office/powerpoint/2010/main" val="2294220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Survey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78227492"/>
              </p:ext>
            </p:extLst>
          </p:nvPr>
        </p:nvGraphicFramePr>
        <p:xfrm>
          <a:off x="354844" y="1721124"/>
          <a:ext cx="11709775" cy="4543198"/>
        </p:xfrm>
        <a:graphic>
          <a:graphicData uri="http://schemas.openxmlformats.org/drawingml/2006/table">
            <a:tbl>
              <a:tblPr firstRow="1" bandRow="1">
                <a:tableStyleId>{4195DDEC-F48B-479C-9640-0A467D43F3F5}</a:tableStyleId>
              </a:tblPr>
              <a:tblGrid>
                <a:gridCol w="2341955"/>
                <a:gridCol w="2341955"/>
                <a:gridCol w="2341955"/>
                <a:gridCol w="2341955"/>
                <a:gridCol w="2341955"/>
              </a:tblGrid>
              <a:tr h="784003">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759195">
                <a:tc>
                  <a:txBody>
                    <a:bodyPr/>
                    <a:lstStyle/>
                    <a:p>
                      <a:pPr algn="ctr"/>
                      <a:r>
                        <a:rPr lang="en-US" sz="2000" dirty="0" smtClean="0">
                          <a:latin typeface="+mj-lt"/>
                        </a:rPr>
                        <a:t>01.</a:t>
                      </a:r>
                      <a:endParaRPr lang="en-US" sz="2000" dirty="0">
                        <a:latin typeface="+mj-lt"/>
                      </a:endParaRPr>
                    </a:p>
                  </a:txBody>
                  <a:tcPr anchor="ctr"/>
                </a:tc>
                <a:tc>
                  <a:txBody>
                    <a:bodyPr/>
                    <a:lstStyle/>
                    <a:p>
                      <a:pPr algn="l"/>
                      <a:r>
                        <a:rPr lang="en-US" sz="1600" dirty="0" err="1" smtClean="0">
                          <a:latin typeface="+mj-lt"/>
                        </a:rPr>
                        <a:t>Lingayat</a:t>
                      </a:r>
                      <a:r>
                        <a:rPr lang="en-US" sz="1600" dirty="0" smtClean="0">
                          <a:latin typeface="+mj-lt"/>
                        </a:rPr>
                        <a:t>, L., </a:t>
                      </a:r>
                      <a:r>
                        <a:rPr lang="en-US" sz="1600" dirty="0" err="1" smtClean="0">
                          <a:latin typeface="+mj-lt"/>
                        </a:rPr>
                        <a:t>Yadav</a:t>
                      </a:r>
                      <a:r>
                        <a:rPr lang="en-US" sz="1600" dirty="0" smtClean="0">
                          <a:latin typeface="+mj-lt"/>
                        </a:rPr>
                        <a:t>, N., </a:t>
                      </a:r>
                      <a:r>
                        <a:rPr lang="en-US" sz="1600" dirty="0" err="1" smtClean="0">
                          <a:latin typeface="+mj-lt"/>
                        </a:rPr>
                        <a:t>Rathod</a:t>
                      </a:r>
                      <a:r>
                        <a:rPr lang="en-US" sz="1600" dirty="0" smtClean="0">
                          <a:latin typeface="+mj-lt"/>
                        </a:rPr>
                        <a:t>, P., </a:t>
                      </a:r>
                      <a:r>
                        <a:rPr lang="en-US" sz="1600" dirty="0" err="1" smtClean="0">
                          <a:latin typeface="+mj-lt"/>
                        </a:rPr>
                        <a:t>Durutkar</a:t>
                      </a:r>
                      <a:r>
                        <a:rPr lang="en-US" sz="1600" dirty="0" smtClean="0">
                          <a:latin typeface="+mj-lt"/>
                        </a:rPr>
                        <a:t>, P., &amp; </a:t>
                      </a:r>
                      <a:r>
                        <a:rPr lang="en-US" sz="1600" dirty="0" err="1" smtClean="0">
                          <a:latin typeface="+mj-lt"/>
                        </a:rPr>
                        <a:t>Ghode</a:t>
                      </a:r>
                      <a:r>
                        <a:rPr lang="en-US" sz="1600" dirty="0" smtClean="0">
                          <a:latin typeface="+mj-lt"/>
                        </a:rPr>
                        <a:t>, P. (2024). </a:t>
                      </a:r>
                    </a:p>
                    <a:p>
                      <a:pPr algn="l"/>
                      <a:r>
                        <a:rPr lang="en-US" sz="1600" dirty="0" smtClean="0">
                          <a:latin typeface="+mj-lt"/>
                        </a:rPr>
                        <a:t>Design and Implement of Real Time Expense Tracker Using ML.</a:t>
                      </a:r>
                    </a:p>
                    <a:p>
                      <a:pPr algn="l"/>
                      <a:r>
                        <a:rPr lang="en-US" sz="1600" dirty="0" smtClean="0">
                          <a:latin typeface="+mj-lt"/>
                        </a:rPr>
                        <a:t>(March 10, 2024).</a:t>
                      </a:r>
                      <a:endParaRPr lang="en-US" sz="1600" dirty="0">
                        <a:latin typeface="+mj-lt"/>
                      </a:endParaRPr>
                    </a:p>
                  </a:txBody>
                  <a:tcPr/>
                </a:tc>
                <a:tc>
                  <a:txBody>
                    <a:bodyPr/>
                    <a:lstStyle/>
                    <a:p>
                      <a:r>
                        <a:rPr lang="en-US" sz="1600" dirty="0" smtClean="0">
                          <a:latin typeface="+mj-lt"/>
                        </a:rPr>
                        <a:t>This methodology involves collecting financial transaction data from bank statements and receipts, which is then categorized using machine learning classifiers such as decision trees or logistic regression.</a:t>
                      </a:r>
                      <a:endParaRPr lang="en-US" sz="1600" dirty="0">
                        <a:latin typeface="+mj-lt"/>
                      </a:endParaRPr>
                    </a:p>
                  </a:txBody>
                  <a:tcPr/>
                </a:tc>
                <a:tc>
                  <a:txBody>
                    <a:bodyPr/>
                    <a:lstStyle/>
                    <a:p>
                      <a:r>
                        <a:rPr lang="en-US" sz="1600" dirty="0" smtClean="0">
                          <a:latin typeface="+mj-lt"/>
                        </a:rPr>
                        <a:t>Automatically categorize and track expenses without manual input, saving time and reducing user effort. </a:t>
                      </a:r>
                    </a:p>
                    <a:p>
                      <a:r>
                        <a:rPr lang="en-US" sz="1600" dirty="0" smtClean="0">
                          <a:latin typeface="+mj-lt"/>
                        </a:rPr>
                        <a:t>Instant tracking and analysis of expenses allow users to make informed financial decisions promptly.</a:t>
                      </a:r>
                    </a:p>
                  </a:txBody>
                  <a:tcPr/>
                </a:tc>
                <a:tc>
                  <a:txBody>
                    <a:bodyPr/>
                    <a:lstStyle/>
                    <a:p>
                      <a:r>
                        <a:rPr lang="en-US" sz="1600" dirty="0" smtClean="0">
                          <a:latin typeface="+mj-lt"/>
                        </a:rPr>
                        <a:t> Handling sensitive financial information requires stringent security measures, which may raise user concerns about data privacy.</a:t>
                      </a:r>
                    </a:p>
                    <a:p>
                      <a:r>
                        <a:rPr lang="en-US" sz="1600" dirty="0" smtClean="0">
                          <a:latin typeface="+mj-lt"/>
                        </a:rPr>
                        <a:t>Developing and integrating ML models for real-time tracking requires significant technical expertise, which may complicate the project</a:t>
                      </a:r>
                      <a:endParaRPr lang="en-US" sz="1600" dirty="0">
                        <a:latin typeface="+mj-lt"/>
                      </a:endParaRPr>
                    </a:p>
                  </a:txBody>
                  <a:tcPr/>
                </a:tc>
              </a:tr>
            </a:tbl>
          </a:graphicData>
        </a:graphic>
      </p:graphicFrame>
    </p:spTree>
    <p:extLst>
      <p:ext uri="{BB962C8B-B14F-4D97-AF65-F5344CB8AC3E}">
        <p14:creationId xmlns:p14="http://schemas.microsoft.com/office/powerpoint/2010/main" val="227471405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7"/>
          <p:cNvSpPr/>
          <p:nvPr/>
        </p:nvSpPr>
        <p:spPr>
          <a:xfrm>
            <a:off x="3368235" y="2182505"/>
            <a:ext cx="5455532" cy="3046948"/>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9600" b="1" cap="none" dirty="0">
                <a:solidFill>
                  <a:srgbClr val="BEE2A6"/>
                </a:solidFill>
                <a:latin typeface="Times New Roman" pitchFamily="18" charset="0"/>
                <a:ea typeface="Calibri"/>
                <a:cs typeface="Times New Roman" pitchFamily="18" charset="0"/>
                <a:sym typeface="Calibri"/>
              </a:rPr>
              <a:t>Thank </a:t>
            </a:r>
            <a:r>
              <a:rPr lang="en-US" sz="9600" b="1" cap="none" dirty="0" smtClean="0">
                <a:solidFill>
                  <a:srgbClr val="BEE2A6"/>
                </a:solidFill>
                <a:latin typeface="Times New Roman" pitchFamily="18" charset="0"/>
                <a:ea typeface="Calibri"/>
                <a:cs typeface="Times New Roman" pitchFamily="18" charset="0"/>
                <a:sym typeface="Calibri"/>
              </a:rPr>
              <a:t>You</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mj-lt"/>
              </a:rPr>
              <a:t>Literature Survey and Research</a:t>
            </a:r>
            <a:endParaRPr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15837792"/>
              </p:ext>
            </p:extLst>
          </p:nvPr>
        </p:nvGraphicFramePr>
        <p:xfrm>
          <a:off x="354844" y="1721124"/>
          <a:ext cx="11709775" cy="4543198"/>
        </p:xfrm>
        <a:graphic>
          <a:graphicData uri="http://schemas.openxmlformats.org/drawingml/2006/table">
            <a:tbl>
              <a:tblPr firstRow="1" bandRow="1">
                <a:tableStyleId>{4195DDEC-F48B-479C-9640-0A467D43F3F5}</a:tableStyleId>
              </a:tblPr>
              <a:tblGrid>
                <a:gridCol w="2341955"/>
                <a:gridCol w="2341955"/>
                <a:gridCol w="2341955"/>
                <a:gridCol w="2341955"/>
                <a:gridCol w="2341955"/>
              </a:tblGrid>
              <a:tr h="784003">
                <a:tc>
                  <a:txBody>
                    <a:bodyPr/>
                    <a:lstStyle/>
                    <a:p>
                      <a:pPr algn="ctr"/>
                      <a:r>
                        <a:rPr lang="en-US" sz="2800" dirty="0" smtClean="0">
                          <a:latin typeface="+mj-lt"/>
                          <a:cs typeface="Times New Roman" pitchFamily="18" charset="0"/>
                        </a:rPr>
                        <a:t>Sr.no</a:t>
                      </a:r>
                      <a:endParaRPr lang="en-US" sz="2800" dirty="0">
                        <a:latin typeface="+mj-lt"/>
                        <a:cs typeface="Times New Roman" pitchFamily="18" charset="0"/>
                      </a:endParaRPr>
                    </a:p>
                  </a:txBody>
                  <a:tcPr/>
                </a:tc>
                <a:tc>
                  <a:txBody>
                    <a:bodyPr/>
                    <a:lstStyle/>
                    <a:p>
                      <a:pPr algn="ctr"/>
                      <a:r>
                        <a:rPr lang="en-US" sz="2800" dirty="0" smtClean="0">
                          <a:latin typeface="+mj-lt"/>
                          <a:cs typeface="Times New Roman" pitchFamily="18" charset="0"/>
                        </a:rPr>
                        <a:t>Paper</a:t>
                      </a:r>
                      <a:r>
                        <a:rPr lang="en-US" sz="2800" baseline="0" dirty="0" smtClean="0">
                          <a:latin typeface="+mj-lt"/>
                          <a:cs typeface="Times New Roman" pitchFamily="18" charset="0"/>
                        </a:rPr>
                        <a:t> Title</a:t>
                      </a:r>
                      <a:endParaRPr lang="en-US" sz="2800" dirty="0">
                        <a:latin typeface="+mj-lt"/>
                        <a:cs typeface="Times New Roman" pitchFamily="18" charset="0"/>
                      </a:endParaRPr>
                    </a:p>
                  </a:txBody>
                  <a:tcPr/>
                </a:tc>
                <a:tc>
                  <a:txBody>
                    <a:bodyPr/>
                    <a:lstStyle/>
                    <a:p>
                      <a:pPr algn="ctr"/>
                      <a:r>
                        <a:rPr lang="en-US" sz="2400" dirty="0" smtClean="0">
                          <a:latin typeface="+mj-lt"/>
                          <a:cs typeface="Times New Roman" pitchFamily="18" charset="0"/>
                        </a:rPr>
                        <a:t>Methodology</a:t>
                      </a:r>
                      <a:endParaRPr lang="en-US" sz="2400" dirty="0">
                        <a:latin typeface="+mj-lt"/>
                        <a:cs typeface="Times New Roman" pitchFamily="18" charset="0"/>
                      </a:endParaRPr>
                    </a:p>
                  </a:txBody>
                  <a:tcPr/>
                </a:tc>
                <a:tc>
                  <a:txBody>
                    <a:bodyPr/>
                    <a:lstStyle/>
                    <a:p>
                      <a:pPr algn="ctr"/>
                      <a:r>
                        <a:rPr lang="en-US" sz="2400" dirty="0" smtClean="0">
                          <a:latin typeface="+mj-lt"/>
                          <a:cs typeface="Times New Roman" pitchFamily="18" charset="0"/>
                        </a:rPr>
                        <a:t>Advantages</a:t>
                      </a:r>
                      <a:endParaRPr lang="en-US" sz="2400" dirty="0">
                        <a:latin typeface="+mj-lt"/>
                        <a:cs typeface="Times New Roman" pitchFamily="18" charset="0"/>
                      </a:endParaRPr>
                    </a:p>
                  </a:txBody>
                  <a:tcPr/>
                </a:tc>
                <a:tc>
                  <a:txBody>
                    <a:bodyPr/>
                    <a:lstStyle/>
                    <a:p>
                      <a:pPr algn="ctr"/>
                      <a:r>
                        <a:rPr lang="en-US" sz="2400" dirty="0" smtClean="0">
                          <a:latin typeface="+mj-lt"/>
                          <a:cs typeface="Times New Roman" pitchFamily="18" charset="0"/>
                        </a:rPr>
                        <a:t>Dis-Advantages</a:t>
                      </a:r>
                      <a:endParaRPr lang="en-US" sz="2400" dirty="0">
                        <a:latin typeface="+mj-lt"/>
                        <a:cs typeface="Times New Roman" pitchFamily="18" charset="0"/>
                      </a:endParaRPr>
                    </a:p>
                  </a:txBody>
                  <a:tcPr/>
                </a:tc>
              </a:tr>
              <a:tr h="3759195">
                <a:tc>
                  <a:txBody>
                    <a:bodyPr/>
                    <a:lstStyle/>
                    <a:p>
                      <a:pPr algn="ctr"/>
                      <a:r>
                        <a:rPr lang="en-US" sz="2000" dirty="0" smtClean="0">
                          <a:latin typeface="+mj-lt"/>
                          <a:cs typeface="Times New Roman" pitchFamily="18" charset="0"/>
                        </a:rPr>
                        <a:t>02.</a:t>
                      </a:r>
                      <a:endParaRPr lang="en-US" sz="2000" dirty="0">
                        <a:latin typeface="+mj-lt"/>
                        <a:cs typeface="Times New Roman" pitchFamily="18" charset="0"/>
                      </a:endParaRPr>
                    </a:p>
                  </a:txBody>
                  <a:tcPr anchor="ctr"/>
                </a:tc>
                <a:tc>
                  <a:txBody>
                    <a:bodyPr/>
                    <a:lstStyle/>
                    <a:p>
                      <a:r>
                        <a:rPr lang="en-US" sz="1400" dirty="0" smtClean="0">
                          <a:latin typeface="+mj-lt"/>
                          <a:cs typeface="Times New Roman" pitchFamily="18" charset="0"/>
                        </a:rPr>
                        <a:t> </a:t>
                      </a:r>
                      <a:r>
                        <a:rPr lang="en-US" sz="1600" dirty="0" smtClean="0">
                          <a:latin typeface="+mj-lt"/>
                          <a:cs typeface="Times New Roman" pitchFamily="18" charset="0"/>
                        </a:rPr>
                        <a:t>WONGA: The Future of Personal Finance Management–A Machine Learning-Driven Approach for Predictive Analysis and Efficient Expense Tracking.  (INCET) (pp. 1-6). IEEE</a:t>
                      </a:r>
                      <a:r>
                        <a:rPr lang="en-US" sz="1400" dirty="0" smtClean="0">
                          <a:latin typeface="+mj-lt"/>
                          <a:cs typeface="Times New Roman" pitchFamily="18" charset="0"/>
                        </a:rPr>
                        <a:t>.</a:t>
                      </a:r>
                      <a:endParaRPr lang="en-US" sz="1400" dirty="0">
                        <a:latin typeface="+mj-lt"/>
                        <a:cs typeface="Times New Roman" pitchFamily="18" charset="0"/>
                      </a:endParaRPr>
                    </a:p>
                  </a:txBody>
                  <a:tcPr/>
                </a:tc>
                <a:tc>
                  <a:txBody>
                    <a:bodyPr/>
                    <a:lstStyle/>
                    <a:p>
                      <a:r>
                        <a:rPr lang="en-US" sz="1600" dirty="0" smtClean="0">
                          <a:latin typeface="+mj-lt"/>
                        </a:rPr>
                        <a:t>The research presents a system that integrates APIs for real-time data collection from multiple sources. It utilizes unsupervised learning algorithms to analyze spending patterns and automatically categorize expenses. The model is continuously updated with new transaction data to adapt to changing user behavior.</a:t>
                      </a:r>
                      <a:endParaRPr lang="en-US" sz="1600" dirty="0">
                        <a:latin typeface="+mj-lt"/>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latin typeface="+mj-lt"/>
                          <a:cs typeface="Times New Roman" pitchFamily="18" charset="0"/>
                        </a:rPr>
                        <a:t>Provides insights into spending habits, helping users identify areas to cut back.</a:t>
                      </a:r>
                    </a:p>
                    <a:p>
                      <a:endParaRPr lang="en-US" sz="1600" dirty="0" smtClean="0">
                        <a:latin typeface="+mj-lt"/>
                        <a:cs typeface="Times New Roman" pitchFamily="18" charset="0"/>
                      </a:endParaRPr>
                    </a:p>
                    <a:p>
                      <a:r>
                        <a:rPr lang="en-US" sz="1600" dirty="0" smtClean="0">
                          <a:latin typeface="+mj-lt"/>
                          <a:cs typeface="Times New Roman" pitchFamily="18" charset="0"/>
                        </a:rPr>
                        <a:t>Tracks expenses in real-time, giving users better financial awareness.</a:t>
                      </a:r>
                    </a:p>
                    <a:p>
                      <a:endParaRPr lang="en-US" sz="1600" b="1" dirty="0" smtClean="0">
                        <a:latin typeface="+mj-lt"/>
                        <a:cs typeface="Times New Roman" pitchFamily="18" charset="0"/>
                      </a:endParaRPr>
                    </a:p>
                  </a:txBody>
                  <a:tcPr/>
                </a:tc>
                <a:tc>
                  <a:txBody>
                    <a:bodyPr/>
                    <a:lstStyle/>
                    <a:p>
                      <a:r>
                        <a:rPr lang="en-US" sz="1600" dirty="0" smtClean="0">
                          <a:latin typeface="+mj-lt"/>
                          <a:cs typeface="Times New Roman" pitchFamily="18" charset="0"/>
                        </a:rPr>
                        <a:t>Linking accounts and setting preferences can be time-consuming.</a:t>
                      </a:r>
                      <a:r>
                        <a:rPr lang="en-US" sz="1600" b="1" dirty="0" smtClean="0">
                          <a:latin typeface="+mj-lt"/>
                          <a:cs typeface="Times New Roman" pitchFamily="18" charset="0"/>
                        </a:rPr>
                        <a:t> </a:t>
                      </a:r>
                      <a:r>
                        <a:rPr lang="en-US" sz="1600" dirty="0" smtClean="0">
                          <a:latin typeface="+mj-lt"/>
                          <a:cs typeface="Times New Roman" pitchFamily="18" charset="0"/>
                        </a:rPr>
                        <a:t>Cash transactions may not be automatically tracked unless manually entered.</a:t>
                      </a:r>
                    </a:p>
                    <a:p>
                      <a:r>
                        <a:rPr lang="en-US" sz="1600" dirty="0" smtClean="0">
                          <a:latin typeface="+mj-lt"/>
                          <a:cs typeface="Times New Roman" pitchFamily="18" charset="0"/>
                        </a:rPr>
                        <a:t>Advanced features may require a paid version.</a:t>
                      </a:r>
                      <a:endParaRPr lang="en-US" sz="1600" dirty="0">
                        <a:latin typeface="+mj-lt"/>
                        <a:cs typeface="Times New Roman" pitchFamily="18" charset="0"/>
                      </a:endParaRPr>
                    </a:p>
                  </a:txBody>
                  <a:tcPr/>
                </a:tc>
              </a:tr>
            </a:tbl>
          </a:graphicData>
        </a:graphic>
      </p:graphicFrame>
    </p:spTree>
    <p:extLst>
      <p:ext uri="{BB962C8B-B14F-4D97-AF65-F5344CB8AC3E}">
        <p14:creationId xmlns:p14="http://schemas.microsoft.com/office/powerpoint/2010/main" val="17835128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mj-lt"/>
              </a:rPr>
              <a:t>Literature Review and Research</a:t>
            </a:r>
            <a:endParaRPr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3900371026"/>
              </p:ext>
            </p:extLst>
          </p:nvPr>
        </p:nvGraphicFramePr>
        <p:xfrm>
          <a:off x="491318" y="1716266"/>
          <a:ext cx="11409530" cy="4296822"/>
        </p:xfrm>
        <a:graphic>
          <a:graphicData uri="http://schemas.openxmlformats.org/drawingml/2006/table">
            <a:tbl>
              <a:tblPr firstRow="1" bandRow="1">
                <a:tableStyleId>{4195DDEC-F48B-479C-9640-0A467D43F3F5}</a:tableStyleId>
              </a:tblPr>
              <a:tblGrid>
                <a:gridCol w="2281906"/>
                <a:gridCol w="2281906"/>
                <a:gridCol w="2281906"/>
                <a:gridCol w="2281906"/>
                <a:gridCol w="2281906"/>
              </a:tblGrid>
              <a:tr h="496439">
                <a:tc>
                  <a:txBody>
                    <a:bodyPr/>
                    <a:lstStyle/>
                    <a:p>
                      <a:pPr algn="ctr"/>
                      <a:r>
                        <a:rPr lang="en-US" sz="2800" dirty="0" smtClean="0">
                          <a:latin typeface="+mn-lt"/>
                        </a:rPr>
                        <a:t>Sr.no</a:t>
                      </a:r>
                      <a:endParaRPr lang="en-US" sz="2800" dirty="0">
                        <a:latin typeface="+mn-lt"/>
                      </a:endParaRPr>
                    </a:p>
                  </a:txBody>
                  <a:tcPr/>
                </a:tc>
                <a:tc>
                  <a:txBody>
                    <a:bodyPr/>
                    <a:lstStyle/>
                    <a:p>
                      <a:pPr algn="ctr"/>
                      <a:r>
                        <a:rPr lang="en-US" sz="2800" dirty="0" smtClean="0">
                          <a:latin typeface="+mn-lt"/>
                        </a:rPr>
                        <a:t>Paper</a:t>
                      </a:r>
                      <a:r>
                        <a:rPr lang="en-US" sz="2800" baseline="0" dirty="0" smtClean="0">
                          <a:latin typeface="+mn-lt"/>
                        </a:rPr>
                        <a:t> Title</a:t>
                      </a:r>
                      <a:endParaRPr lang="en-US" sz="2800" dirty="0">
                        <a:latin typeface="+mn-lt"/>
                      </a:endParaRPr>
                    </a:p>
                  </a:txBody>
                  <a:tcPr/>
                </a:tc>
                <a:tc>
                  <a:txBody>
                    <a:bodyPr/>
                    <a:lstStyle/>
                    <a:p>
                      <a:pPr algn="ctr"/>
                      <a:r>
                        <a:rPr lang="en-US" sz="2400" dirty="0" smtClean="0">
                          <a:latin typeface="+mn-lt"/>
                        </a:rPr>
                        <a:t>Methodology</a:t>
                      </a:r>
                      <a:endParaRPr lang="en-US" sz="2400" dirty="0">
                        <a:latin typeface="+mn-lt"/>
                      </a:endParaRPr>
                    </a:p>
                  </a:txBody>
                  <a:tcPr/>
                </a:tc>
                <a:tc>
                  <a:txBody>
                    <a:bodyPr/>
                    <a:lstStyle/>
                    <a:p>
                      <a:pPr algn="ctr"/>
                      <a:r>
                        <a:rPr lang="en-US" sz="2400" dirty="0" smtClean="0">
                          <a:latin typeface="+mn-lt"/>
                        </a:rPr>
                        <a:t>Advantages</a:t>
                      </a:r>
                      <a:endParaRPr lang="en-US" sz="2400" dirty="0">
                        <a:latin typeface="+mn-lt"/>
                      </a:endParaRPr>
                    </a:p>
                  </a:txBody>
                  <a:tcPr/>
                </a:tc>
                <a:tc>
                  <a:txBody>
                    <a:bodyPr/>
                    <a:lstStyle/>
                    <a:p>
                      <a:pPr algn="ctr"/>
                      <a:r>
                        <a:rPr lang="en-US" sz="2400" dirty="0" smtClean="0">
                          <a:latin typeface="+mn-lt"/>
                        </a:rPr>
                        <a:t>Dis-Advantages</a:t>
                      </a:r>
                      <a:endParaRPr lang="en-US" sz="2400" dirty="0">
                        <a:latin typeface="+mn-lt"/>
                      </a:endParaRPr>
                    </a:p>
                  </a:txBody>
                  <a:tcPr/>
                </a:tc>
              </a:tr>
              <a:tr h="3778662">
                <a:tc>
                  <a:txBody>
                    <a:bodyPr/>
                    <a:lstStyle/>
                    <a:p>
                      <a:pPr algn="ctr"/>
                      <a:r>
                        <a:rPr lang="en-US" sz="2000" dirty="0" smtClean="0">
                          <a:latin typeface="+mn-lt"/>
                        </a:rPr>
                        <a:t>03.</a:t>
                      </a:r>
                      <a:endParaRPr lang="en-US" sz="2000" dirty="0">
                        <a:latin typeface="+mn-lt"/>
                      </a:endParaRPr>
                    </a:p>
                  </a:txBody>
                  <a:tcPr anchor="ctr"/>
                </a:tc>
                <a:tc>
                  <a:txBody>
                    <a:bodyPr/>
                    <a:lstStyle/>
                    <a:p>
                      <a:r>
                        <a:rPr lang="en-US" sz="1400" dirty="0" err="1" smtClean="0">
                          <a:latin typeface="+mn-lt"/>
                        </a:rPr>
                        <a:t>Shelke</a:t>
                      </a:r>
                      <a:r>
                        <a:rPr lang="en-US" sz="1400" dirty="0" smtClean="0">
                          <a:latin typeface="+mn-lt"/>
                        </a:rPr>
                        <a:t>, S., </a:t>
                      </a:r>
                      <a:r>
                        <a:rPr lang="en-US" sz="1400" dirty="0" err="1" smtClean="0">
                          <a:latin typeface="+mn-lt"/>
                        </a:rPr>
                        <a:t>Shingre</a:t>
                      </a:r>
                      <a:r>
                        <a:rPr lang="en-US" sz="1400" dirty="0" smtClean="0">
                          <a:latin typeface="+mn-lt"/>
                        </a:rPr>
                        <a:t>, M., </a:t>
                      </a:r>
                      <a:r>
                        <a:rPr lang="en-US" sz="1400" dirty="0" err="1" smtClean="0">
                          <a:latin typeface="+mn-lt"/>
                        </a:rPr>
                        <a:t>Lebisha</a:t>
                      </a:r>
                      <a:r>
                        <a:rPr lang="en-US" sz="1400" dirty="0" smtClean="0">
                          <a:latin typeface="+mn-lt"/>
                        </a:rPr>
                        <a:t>, S., &amp; </a:t>
                      </a:r>
                      <a:r>
                        <a:rPr lang="en-US" sz="1400" dirty="0" err="1" smtClean="0">
                          <a:latin typeface="+mn-lt"/>
                        </a:rPr>
                        <a:t>Shaikh</a:t>
                      </a:r>
                      <a:r>
                        <a:rPr lang="en-US" sz="1400" dirty="0" smtClean="0">
                          <a:latin typeface="+mn-lt"/>
                        </a:rPr>
                        <a:t>, S. (2023, October). Smart BAT-Smart Budget Analyzer and Tracker. In 2023 International Conference on Advanced Computing Technologies and Applications (ICACTA) (pp. 1-5). IEEE.</a:t>
                      </a:r>
                      <a:endParaRPr lang="en-US" sz="1400" dirty="0">
                        <a:latin typeface="+mn-lt"/>
                      </a:endParaRPr>
                    </a:p>
                  </a:txBody>
                  <a:tcPr/>
                </a:tc>
                <a:tc>
                  <a:txBody>
                    <a:bodyPr/>
                    <a:lstStyle/>
                    <a:p>
                      <a:r>
                        <a:rPr lang="en-US" sz="1600" dirty="0" smtClean="0">
                          <a:latin typeface="+mn-lt"/>
                        </a:rPr>
                        <a:t>After being uploaded to the system, the image is</a:t>
                      </a:r>
                    </a:p>
                    <a:p>
                      <a:r>
                        <a:rPr lang="en-US" sz="1600" dirty="0" smtClean="0">
                          <a:latin typeface="+mn-lt"/>
                        </a:rPr>
                        <a:t>subsequently transmitted to an Optical Character Recognition</a:t>
                      </a:r>
                    </a:p>
                    <a:p>
                      <a:r>
                        <a:rPr lang="en-US" sz="1600" dirty="0" smtClean="0">
                          <a:latin typeface="+mn-lt"/>
                        </a:rPr>
                        <a:t>system via an API, which extracts the necessary </a:t>
                      </a:r>
                      <a:r>
                        <a:rPr lang="en-US" sz="1600" dirty="0" err="1" smtClean="0">
                          <a:latin typeface="+mn-lt"/>
                        </a:rPr>
                        <a:t>data.AJSON</a:t>
                      </a:r>
                      <a:r>
                        <a:rPr lang="en-US" sz="1600" dirty="0" smtClean="0">
                          <a:latin typeface="+mn-lt"/>
                        </a:rPr>
                        <a:t> file with the precise and</a:t>
                      </a:r>
                    </a:p>
                    <a:p>
                      <a:r>
                        <a:rPr lang="en-US" sz="1600" dirty="0" smtClean="0">
                          <a:latin typeface="+mn-lt"/>
                        </a:rPr>
                        <a:t>extracted data is subsequently given to the Android Studio.</a:t>
                      </a:r>
                      <a:endParaRPr lang="en-US" sz="1600" dirty="0">
                        <a:latin typeface="+mn-lt"/>
                      </a:endParaRPr>
                    </a:p>
                  </a:txBody>
                  <a:tcPr/>
                </a:tc>
                <a:tc>
                  <a:txBody>
                    <a:bodyPr/>
                    <a:lstStyle/>
                    <a:p>
                      <a:r>
                        <a:rPr lang="en-US" sz="1600" dirty="0" smtClean="0">
                          <a:latin typeface="+mn-lt"/>
                        </a:rPr>
                        <a:t>ML models can detect unusual transactions or spending patterns, improving security and alerting users to potential issues.</a:t>
                      </a:r>
                    </a:p>
                    <a:p>
                      <a:r>
                        <a:rPr lang="en-US" sz="1600" dirty="0" smtClean="0">
                          <a:latin typeface="+mn-lt"/>
                        </a:rPr>
                        <a:t>The system can forecast future expenses based on past data, helping users plan and manage their finances more effectively.</a:t>
                      </a:r>
                    </a:p>
                  </a:txBody>
                  <a:tcPr/>
                </a:tc>
                <a:tc>
                  <a:txBody>
                    <a:bodyPr/>
                    <a:lstStyle/>
                    <a:p>
                      <a:r>
                        <a:rPr lang="en-US" sz="1600" dirty="0" smtClean="0">
                          <a:latin typeface="+mn-lt"/>
                        </a:rPr>
                        <a:t> Accuracy Limitations: Machine learning models may initially misclassify expenses or provide inaccurate predictions, leading to errors in budget planning. High Resource Requirements: Real-time processing and frequent model updates can be resource-intensive, leading to increased costs for cloud infrastructure and maintenance.</a:t>
                      </a:r>
                      <a:endParaRPr lang="en-US" sz="1600" dirty="0">
                        <a:latin typeface="+mn-lt"/>
                      </a:endParaRPr>
                    </a:p>
                  </a:txBody>
                  <a:tcPr/>
                </a:tc>
              </a:tr>
            </a:tbl>
          </a:graphicData>
        </a:graphic>
      </p:graphicFrame>
    </p:spTree>
    <p:extLst>
      <p:ext uri="{BB962C8B-B14F-4D97-AF65-F5344CB8AC3E}">
        <p14:creationId xmlns:p14="http://schemas.microsoft.com/office/powerpoint/2010/main" val="3770456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mj-lt"/>
              </a:rPr>
              <a:t>Literature Review and Research</a:t>
            </a:r>
            <a:endParaRPr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2302721191"/>
              </p:ext>
            </p:extLst>
          </p:nvPr>
        </p:nvGraphicFramePr>
        <p:xfrm>
          <a:off x="423080" y="1688972"/>
          <a:ext cx="11191165" cy="4449589"/>
        </p:xfrm>
        <a:graphic>
          <a:graphicData uri="http://schemas.openxmlformats.org/drawingml/2006/table">
            <a:tbl>
              <a:tblPr firstRow="1" bandRow="1">
                <a:tableStyleId>{4195DDEC-F48B-479C-9640-0A467D43F3F5}</a:tableStyleId>
              </a:tblPr>
              <a:tblGrid>
                <a:gridCol w="2238233"/>
                <a:gridCol w="2238233"/>
                <a:gridCol w="2238233"/>
                <a:gridCol w="2238233"/>
                <a:gridCol w="2238233"/>
              </a:tblGrid>
              <a:tr h="493797">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931429">
                <a:tc>
                  <a:txBody>
                    <a:bodyPr/>
                    <a:lstStyle/>
                    <a:p>
                      <a:pPr algn="ctr"/>
                      <a:r>
                        <a:rPr lang="en-US" sz="2000" dirty="0" smtClean="0">
                          <a:latin typeface="+mj-lt"/>
                        </a:rPr>
                        <a:t>04.</a:t>
                      </a:r>
                      <a:endParaRPr lang="en-US" sz="2000" dirty="0">
                        <a:latin typeface="+mj-lt"/>
                      </a:endParaRPr>
                    </a:p>
                  </a:txBody>
                  <a:tcPr anchor="ctr"/>
                </a:tc>
                <a:tc>
                  <a:txBody>
                    <a:bodyPr/>
                    <a:lstStyle/>
                    <a:p>
                      <a:r>
                        <a:rPr lang="en-US" sz="1400" b="0" i="0" u="none" strike="noStrike" cap="none" dirty="0" err="1" smtClean="0">
                          <a:solidFill>
                            <a:schemeClr val="dk1"/>
                          </a:solidFill>
                          <a:effectLst/>
                          <a:latin typeface="+mj-lt"/>
                          <a:ea typeface="Calibri"/>
                          <a:cs typeface="Calibri"/>
                          <a:sym typeface="Arial"/>
                        </a:rPr>
                        <a:t>Supancic</a:t>
                      </a:r>
                      <a:r>
                        <a:rPr lang="en-US" sz="1400" b="0" i="0" u="none" strike="noStrike" cap="none" dirty="0" smtClean="0">
                          <a:solidFill>
                            <a:schemeClr val="dk1"/>
                          </a:solidFill>
                          <a:effectLst/>
                          <a:latin typeface="+mj-lt"/>
                          <a:ea typeface="Calibri"/>
                          <a:cs typeface="Calibri"/>
                          <a:sym typeface="Arial"/>
                        </a:rPr>
                        <a:t> III, J., &amp; </a:t>
                      </a:r>
                      <a:r>
                        <a:rPr lang="en-US" sz="1400" b="0" i="0" u="none" strike="noStrike" cap="none" dirty="0" err="1" smtClean="0">
                          <a:solidFill>
                            <a:schemeClr val="dk1"/>
                          </a:solidFill>
                          <a:effectLst/>
                          <a:latin typeface="+mj-lt"/>
                          <a:ea typeface="Calibri"/>
                          <a:cs typeface="Calibri"/>
                          <a:sym typeface="Arial"/>
                        </a:rPr>
                        <a:t>Ramanan</a:t>
                      </a:r>
                      <a:r>
                        <a:rPr lang="en-US" sz="1400" b="0" i="0" u="none" strike="noStrike" cap="none" dirty="0" smtClean="0">
                          <a:solidFill>
                            <a:schemeClr val="dk1"/>
                          </a:solidFill>
                          <a:effectLst/>
                          <a:latin typeface="+mj-lt"/>
                          <a:ea typeface="Calibri"/>
                          <a:cs typeface="Calibri"/>
                          <a:sym typeface="Arial"/>
                        </a:rPr>
                        <a:t>, D. (2017). Tracking as online decision-making: Learning a policy from streaming videos with reinforcement learning. In </a:t>
                      </a:r>
                      <a:r>
                        <a:rPr lang="en-US" sz="1400" b="0" i="1" u="none" strike="noStrike" cap="none" dirty="0" smtClean="0">
                          <a:solidFill>
                            <a:schemeClr val="dk1"/>
                          </a:solidFill>
                          <a:effectLst/>
                          <a:latin typeface="+mj-lt"/>
                          <a:ea typeface="Calibri"/>
                          <a:cs typeface="Calibri"/>
                          <a:sym typeface="Arial"/>
                        </a:rPr>
                        <a:t>Proceedings of the IEEE international conference on computer vision</a:t>
                      </a:r>
                      <a:r>
                        <a:rPr lang="en-US" sz="1400" b="0" i="0" u="none" strike="noStrike" cap="none" dirty="0" smtClean="0">
                          <a:solidFill>
                            <a:schemeClr val="dk1"/>
                          </a:solidFill>
                          <a:effectLst/>
                          <a:latin typeface="+mj-lt"/>
                          <a:ea typeface="Calibri"/>
                          <a:cs typeface="Calibri"/>
                          <a:sym typeface="Arial"/>
                        </a:rPr>
                        <a:t> (pp. 322-331)</a:t>
                      </a:r>
                      <a:endParaRPr lang="en-US" sz="1400" dirty="0">
                        <a:latin typeface="+mj-lt"/>
                      </a:endParaRPr>
                    </a:p>
                  </a:txBody>
                  <a:tcPr/>
                </a:tc>
                <a:tc>
                  <a:txBody>
                    <a:bodyPr/>
                    <a:lstStyle/>
                    <a:p>
                      <a:r>
                        <a:rPr lang="en-US" sz="1600" dirty="0" smtClean="0">
                          <a:latin typeface="+mj-lt"/>
                        </a:rPr>
                        <a:t>This methodology focuses on identifying anomalies in user spending behavior using machine learning models like Support Vector Machines (SVM) and neural networks. It collects historical transaction data to train the model, allowing it to flag unusual spending patterns for user review.</a:t>
                      </a:r>
                      <a:endParaRPr lang="en-US" sz="1600" dirty="0">
                        <a:latin typeface="+mj-lt"/>
                      </a:endParaRPr>
                    </a:p>
                  </a:txBody>
                  <a:tcPr/>
                </a:tc>
                <a:tc>
                  <a:txBody>
                    <a:bodyPr/>
                    <a:lstStyle/>
                    <a:p>
                      <a:r>
                        <a:rPr lang="en-US" sz="1600" dirty="0" smtClean="0">
                          <a:latin typeface="+mj-lt"/>
                        </a:rPr>
                        <a:t>We formulate tracking as a sequential decision-making problem, where a tracker must update its beliefs about the target, given noisy observations and a limited computational budget. </a:t>
                      </a:r>
                    </a:p>
                    <a:p>
                      <a:r>
                        <a:rPr lang="en-US" sz="1600" dirty="0" smtClean="0">
                          <a:latin typeface="+mj-lt"/>
                        </a:rPr>
                        <a:t>While such decisions are typically made heuristically, we bring to bear tools from POMDPs.</a:t>
                      </a:r>
                    </a:p>
                  </a:txBody>
                  <a:tcPr/>
                </a:tc>
                <a:tc>
                  <a:txBody>
                    <a:bodyPr/>
                    <a:lstStyle/>
                    <a:p>
                      <a:r>
                        <a:rPr lang="en-US" sz="1600" dirty="0" smtClean="0">
                          <a:latin typeface="+mj-lt"/>
                        </a:rPr>
                        <a:t>Sequential decision-making models can be computationally complex and may require more resources compared to simpler heuristic-based approaches. Tailoring these models to specific tracking scenarios might limit their ability to generalize across different types of problems.</a:t>
                      </a:r>
                      <a:endParaRPr lang="en-US" sz="1600" dirty="0">
                        <a:latin typeface="+mj-lt"/>
                      </a:endParaRPr>
                    </a:p>
                  </a:txBody>
                  <a:tcPr/>
                </a:tc>
              </a:tr>
            </a:tbl>
          </a:graphicData>
        </a:graphic>
      </p:graphicFrame>
    </p:spTree>
    <p:extLst>
      <p:ext uri="{BB962C8B-B14F-4D97-AF65-F5344CB8AC3E}">
        <p14:creationId xmlns:p14="http://schemas.microsoft.com/office/powerpoint/2010/main" val="13269614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mj-lt"/>
              </a:rPr>
              <a:t>Literature Review and Research</a:t>
            </a:r>
            <a:endParaRPr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3327389062"/>
              </p:ext>
            </p:extLst>
          </p:nvPr>
        </p:nvGraphicFramePr>
        <p:xfrm>
          <a:off x="573206" y="1716266"/>
          <a:ext cx="11259405" cy="4296822"/>
        </p:xfrm>
        <a:graphic>
          <a:graphicData uri="http://schemas.openxmlformats.org/drawingml/2006/table">
            <a:tbl>
              <a:tblPr firstRow="1" bandRow="1">
                <a:tableStyleId>{4195DDEC-F48B-479C-9640-0A467D43F3F5}</a:tableStyleId>
              </a:tblPr>
              <a:tblGrid>
                <a:gridCol w="2251881"/>
                <a:gridCol w="2251881"/>
                <a:gridCol w="2251881"/>
                <a:gridCol w="2251881"/>
                <a:gridCol w="2251881"/>
              </a:tblGrid>
              <a:tr h="496439">
                <a:tc>
                  <a:txBody>
                    <a:bodyPr/>
                    <a:lstStyle/>
                    <a:p>
                      <a:pPr algn="ctr"/>
                      <a:r>
                        <a:rPr lang="en-US" sz="2800" dirty="0" smtClean="0">
                          <a:latin typeface="+mn-lt"/>
                        </a:rPr>
                        <a:t>Sr.no</a:t>
                      </a:r>
                      <a:endParaRPr lang="en-US" sz="2800" dirty="0">
                        <a:latin typeface="+mn-lt"/>
                      </a:endParaRPr>
                    </a:p>
                  </a:txBody>
                  <a:tcPr/>
                </a:tc>
                <a:tc>
                  <a:txBody>
                    <a:bodyPr/>
                    <a:lstStyle/>
                    <a:p>
                      <a:pPr algn="ctr"/>
                      <a:r>
                        <a:rPr lang="en-US" sz="2800" dirty="0" smtClean="0">
                          <a:latin typeface="+mn-lt"/>
                        </a:rPr>
                        <a:t>Paper</a:t>
                      </a:r>
                      <a:r>
                        <a:rPr lang="en-US" sz="2800" baseline="0" dirty="0" smtClean="0">
                          <a:latin typeface="+mn-lt"/>
                        </a:rPr>
                        <a:t> Title</a:t>
                      </a:r>
                      <a:endParaRPr lang="en-US" sz="2800" dirty="0">
                        <a:latin typeface="+mn-lt"/>
                      </a:endParaRPr>
                    </a:p>
                  </a:txBody>
                  <a:tcPr/>
                </a:tc>
                <a:tc>
                  <a:txBody>
                    <a:bodyPr/>
                    <a:lstStyle/>
                    <a:p>
                      <a:pPr algn="ctr"/>
                      <a:r>
                        <a:rPr lang="en-US" sz="2400" dirty="0" smtClean="0">
                          <a:latin typeface="+mn-lt"/>
                        </a:rPr>
                        <a:t>Methodology</a:t>
                      </a:r>
                      <a:endParaRPr lang="en-US" sz="2400" dirty="0">
                        <a:latin typeface="+mn-lt"/>
                      </a:endParaRPr>
                    </a:p>
                  </a:txBody>
                  <a:tcPr/>
                </a:tc>
                <a:tc>
                  <a:txBody>
                    <a:bodyPr/>
                    <a:lstStyle/>
                    <a:p>
                      <a:pPr algn="ctr"/>
                      <a:r>
                        <a:rPr lang="en-US" sz="2400" dirty="0" smtClean="0">
                          <a:latin typeface="+mn-lt"/>
                        </a:rPr>
                        <a:t>Advantages</a:t>
                      </a:r>
                      <a:endParaRPr lang="en-US" sz="2400" dirty="0">
                        <a:latin typeface="+mn-lt"/>
                      </a:endParaRPr>
                    </a:p>
                  </a:txBody>
                  <a:tcPr/>
                </a:tc>
                <a:tc>
                  <a:txBody>
                    <a:bodyPr/>
                    <a:lstStyle/>
                    <a:p>
                      <a:pPr algn="ctr"/>
                      <a:r>
                        <a:rPr lang="en-US" sz="2400" dirty="0" smtClean="0">
                          <a:latin typeface="+mn-lt"/>
                        </a:rPr>
                        <a:t>Dis-Advantages</a:t>
                      </a:r>
                      <a:endParaRPr lang="en-US" sz="2400" dirty="0">
                        <a:latin typeface="+mn-lt"/>
                      </a:endParaRPr>
                    </a:p>
                  </a:txBody>
                  <a:tcPr/>
                </a:tc>
              </a:tr>
              <a:tr h="3778662">
                <a:tc>
                  <a:txBody>
                    <a:bodyPr/>
                    <a:lstStyle/>
                    <a:p>
                      <a:pPr algn="ctr"/>
                      <a:r>
                        <a:rPr lang="en-US" sz="2000" dirty="0" smtClean="0">
                          <a:latin typeface="+mn-lt"/>
                        </a:rPr>
                        <a:t>05.</a:t>
                      </a:r>
                      <a:endParaRPr lang="en-US" sz="2000" dirty="0">
                        <a:latin typeface="+mn-lt"/>
                      </a:endParaRPr>
                    </a:p>
                  </a:txBody>
                  <a:tcPr anchor="ctr"/>
                </a:tc>
                <a:tc>
                  <a:txBody>
                    <a:bodyPr/>
                    <a:lstStyle/>
                    <a:p>
                      <a:r>
                        <a:rPr lang="en-US" dirty="0" smtClean="0">
                          <a:latin typeface="+mn-lt"/>
                        </a:rPr>
                        <a:t>Tran, P. (2023). </a:t>
                      </a:r>
                      <a:r>
                        <a:rPr lang="en-US" i="1" dirty="0" smtClean="0">
                          <a:latin typeface="+mn-lt"/>
                        </a:rPr>
                        <a:t>Expense Tracker Application Using MERN Stack</a:t>
                      </a:r>
                      <a:r>
                        <a:rPr lang="en-US" dirty="0" smtClean="0">
                          <a:latin typeface="+mn-lt"/>
                        </a:rPr>
                        <a:t> [Bachelor’s thesis, </a:t>
                      </a:r>
                      <a:r>
                        <a:rPr lang="en-US" dirty="0" err="1" smtClean="0">
                          <a:latin typeface="+mn-lt"/>
                        </a:rPr>
                        <a:t>Vaasan</a:t>
                      </a:r>
                      <a:r>
                        <a:rPr lang="en-US" baseline="0" dirty="0" smtClean="0">
                          <a:latin typeface="+mn-lt"/>
                        </a:rPr>
                        <a:t> </a:t>
                      </a:r>
                      <a:r>
                        <a:rPr lang="en-US" dirty="0" err="1" smtClean="0">
                          <a:latin typeface="+mn-lt"/>
                        </a:rPr>
                        <a:t>Ammattikorkeakoulu</a:t>
                      </a:r>
                      <a:r>
                        <a:rPr lang="en-US" dirty="0" smtClean="0">
                          <a:latin typeface="+mn-lt"/>
                        </a:rPr>
                        <a:t> University of Applied Sciences]</a:t>
                      </a:r>
                    </a:p>
                    <a:p>
                      <a:r>
                        <a:rPr lang="en-US" dirty="0" smtClean="0">
                          <a:latin typeface="+mn-lt"/>
                        </a:rPr>
                        <a:t>Intelligent Budgeting System for Students Using the MERN Stack. Intelligent Budgeting System for Students Using the MERN Stack.</a:t>
                      </a:r>
                      <a:r>
                        <a:rPr lang="en-US" sz="1400" b="0" i="0" u="none" strike="noStrike" cap="none" dirty="0" smtClean="0">
                          <a:solidFill>
                            <a:schemeClr val="dk1"/>
                          </a:solidFill>
                          <a:effectLst/>
                          <a:latin typeface="+mn-lt"/>
                          <a:ea typeface="Calibri"/>
                          <a:cs typeface="Calibri"/>
                          <a:sym typeface="Arial"/>
                        </a:rPr>
                        <a:t> (pp. 322-331)</a:t>
                      </a:r>
                      <a:endParaRPr lang="en-US" sz="1400" dirty="0">
                        <a:latin typeface="+mn-lt"/>
                      </a:endParaRPr>
                    </a:p>
                  </a:txBody>
                  <a:tcPr/>
                </a:tc>
                <a:tc>
                  <a:txBody>
                    <a:bodyPr/>
                    <a:lstStyle/>
                    <a:p>
                      <a:r>
                        <a:rPr lang="en-US" sz="1600" dirty="0" smtClean="0">
                          <a:latin typeface="+mn-lt"/>
                        </a:rPr>
                        <a:t>The project was developed using the MERN stack (</a:t>
                      </a:r>
                      <a:r>
                        <a:rPr lang="en-US" sz="1600" dirty="0" err="1" smtClean="0">
                          <a:latin typeface="+mn-lt"/>
                        </a:rPr>
                        <a:t>MongoDB</a:t>
                      </a:r>
                      <a:r>
                        <a:rPr lang="en-US" sz="1600" dirty="0" smtClean="0">
                          <a:latin typeface="+mn-lt"/>
                        </a:rPr>
                        <a:t>, </a:t>
                      </a:r>
                      <a:r>
                        <a:rPr lang="en-US" sz="1600" dirty="0" err="1" smtClean="0">
                          <a:latin typeface="+mn-lt"/>
                        </a:rPr>
                        <a:t>ExpressJS</a:t>
                      </a:r>
                      <a:r>
                        <a:rPr lang="en-US" sz="1600" dirty="0" smtClean="0">
                          <a:latin typeface="+mn-lt"/>
                        </a:rPr>
                        <a:t>, </a:t>
                      </a:r>
                      <a:r>
                        <a:rPr lang="en-US" sz="1600" dirty="0" err="1" smtClean="0">
                          <a:latin typeface="+mn-lt"/>
                        </a:rPr>
                        <a:t>ReactJS</a:t>
                      </a:r>
                      <a:r>
                        <a:rPr lang="en-US" sz="1600" dirty="0" smtClean="0">
                          <a:latin typeface="+mn-lt"/>
                        </a:rPr>
                        <a:t>, and </a:t>
                      </a:r>
                      <a:r>
                        <a:rPr lang="en-US" sz="1600" dirty="0" err="1" smtClean="0">
                          <a:latin typeface="+mn-lt"/>
                        </a:rPr>
                        <a:t>NodeJS</a:t>
                      </a:r>
                      <a:r>
                        <a:rPr lang="en-US" sz="1600" dirty="0" smtClean="0">
                          <a:latin typeface="+mn-lt"/>
                        </a:rPr>
                        <a:t>), enabling a seamless connection between the front-end and back-end.</a:t>
                      </a:r>
                      <a:endParaRPr lang="en-US" sz="1600" dirty="0">
                        <a:latin typeface="+mn-lt"/>
                      </a:endParaRPr>
                    </a:p>
                  </a:txBody>
                  <a:tcPr/>
                </a:tc>
                <a:tc>
                  <a:txBody>
                    <a:bodyPr/>
                    <a:lstStyle/>
                    <a:p>
                      <a:r>
                        <a:rPr lang="en-US" sz="1600" dirty="0" smtClean="0">
                          <a:latin typeface="+mn-lt"/>
                        </a:rPr>
                        <a:t>Student-friendly interface, cross-platform compatibility, scalable design.</a:t>
                      </a:r>
                    </a:p>
                    <a:p>
                      <a:r>
                        <a:rPr lang="en-US" sz="1600" dirty="0" smtClean="0">
                          <a:latin typeface="+mn-lt"/>
                        </a:rPr>
                        <a:t>Automated expense classification, personalized budget recommendations.</a:t>
                      </a:r>
                    </a:p>
                    <a:p>
                      <a:r>
                        <a:rPr lang="en-US" sz="1600" dirty="0" smtClean="0">
                          <a:latin typeface="+mn-lt"/>
                        </a:rPr>
                        <a:t>Efficient expense tracking, real-time monitoring, and data visualization.</a:t>
                      </a:r>
                    </a:p>
                  </a:txBody>
                  <a:tcPr/>
                </a:tc>
                <a:tc>
                  <a:txBody>
                    <a:bodyPr/>
                    <a:lstStyle/>
                    <a:p>
                      <a:r>
                        <a:rPr lang="en-US" sz="1600" dirty="0" smtClean="0">
                          <a:latin typeface="+mn-lt"/>
                        </a:rPr>
                        <a:t> Potential data privacy issues and complexity in accurately predicting future expenses.</a:t>
                      </a:r>
                    </a:p>
                    <a:p>
                      <a:r>
                        <a:rPr lang="en-US" sz="1600" dirty="0" smtClean="0">
                          <a:latin typeface="+mn-lt"/>
                        </a:rPr>
                        <a:t>High computational complexity and potential accuracy issues with less training data​.</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latin typeface="+mn-lt"/>
                        </a:rPr>
                        <a:t>Limited scope for real-world complexity and privacy concerns​.</a:t>
                      </a:r>
                    </a:p>
                  </a:txBody>
                  <a:tcPr/>
                </a:tc>
              </a:tr>
            </a:tbl>
          </a:graphicData>
        </a:graphic>
      </p:graphicFrame>
    </p:spTree>
    <p:extLst>
      <p:ext uri="{BB962C8B-B14F-4D97-AF65-F5344CB8AC3E}">
        <p14:creationId xmlns:p14="http://schemas.microsoft.com/office/powerpoint/2010/main" val="859024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593638147"/>
              </p:ext>
            </p:extLst>
          </p:nvPr>
        </p:nvGraphicFramePr>
        <p:xfrm>
          <a:off x="545910" y="1716266"/>
          <a:ext cx="11163870" cy="4572000"/>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06.</a:t>
                      </a:r>
                      <a:endParaRPr lang="en-US" sz="2000" dirty="0">
                        <a:latin typeface="+mj-lt"/>
                      </a:endParaRPr>
                    </a:p>
                  </a:txBody>
                  <a:tcPr anchor="ctr"/>
                </a:tc>
                <a:tc>
                  <a:txBody>
                    <a:bodyPr/>
                    <a:lstStyle/>
                    <a:p>
                      <a:r>
                        <a:rPr lang="en-US" dirty="0" err="1" smtClean="0">
                          <a:latin typeface="+mj-lt"/>
                        </a:rPr>
                        <a:t>Kalai</a:t>
                      </a:r>
                      <a:r>
                        <a:rPr lang="en-US" dirty="0" smtClean="0">
                          <a:latin typeface="+mj-lt"/>
                        </a:rPr>
                        <a:t>, R., Ramesh, R., &amp; </a:t>
                      </a:r>
                      <a:r>
                        <a:rPr lang="en-US" dirty="0" err="1" smtClean="0">
                          <a:latin typeface="+mj-lt"/>
                        </a:rPr>
                        <a:t>Sundararajan</a:t>
                      </a:r>
                      <a:r>
                        <a:rPr lang="en-US" dirty="0" smtClean="0">
                          <a:latin typeface="+mj-lt"/>
                        </a:rPr>
                        <a:t>, K. (2022). Machine Learning Models for Predictive Analytics in Personal Finance. In B. Das, R. </a:t>
                      </a:r>
                      <a:r>
                        <a:rPr lang="en-US" dirty="0" err="1" smtClean="0">
                          <a:latin typeface="+mj-lt"/>
                        </a:rPr>
                        <a:t>Patgiri</a:t>
                      </a:r>
                      <a:r>
                        <a:rPr lang="en-US" dirty="0" smtClean="0">
                          <a:latin typeface="+mj-lt"/>
                        </a:rPr>
                        <a:t>, S. </a:t>
                      </a:r>
                      <a:r>
                        <a:rPr lang="en-US" dirty="0" err="1" smtClean="0">
                          <a:latin typeface="+mj-lt"/>
                        </a:rPr>
                        <a:t>Bandyopadhyay</a:t>
                      </a:r>
                      <a:r>
                        <a:rPr lang="en-US" dirty="0" smtClean="0">
                          <a:latin typeface="+mj-lt"/>
                        </a:rPr>
                        <a:t>, &amp; V. E. </a:t>
                      </a:r>
                      <a:r>
                        <a:rPr lang="en-US" dirty="0" err="1" smtClean="0">
                          <a:latin typeface="+mj-lt"/>
                        </a:rPr>
                        <a:t>Balas</a:t>
                      </a:r>
                      <a:r>
                        <a:rPr lang="en-US" dirty="0" smtClean="0">
                          <a:latin typeface="+mj-lt"/>
                        </a:rPr>
                        <a:t> (Eds.), </a:t>
                      </a:r>
                      <a:r>
                        <a:rPr lang="en-US" i="1" dirty="0" smtClean="0">
                          <a:latin typeface="+mj-lt"/>
                        </a:rPr>
                        <a:t>Modeling, Simulation and Optimization</a:t>
                      </a:r>
                      <a:r>
                        <a:rPr lang="en-US" dirty="0" smtClean="0">
                          <a:latin typeface="+mj-lt"/>
                        </a:rPr>
                        <a:t> (Vol. 292, pp. 123-135). Springer, Singapore.</a:t>
                      </a:r>
                      <a:endParaRPr lang="en-US" sz="1400" dirty="0">
                        <a:latin typeface="+mj-lt"/>
                      </a:endParaRPr>
                    </a:p>
                  </a:txBody>
                  <a:tcPr/>
                </a:tc>
                <a:tc>
                  <a:txBody>
                    <a:bodyPr/>
                    <a:lstStyle/>
                    <a:p>
                      <a:r>
                        <a:rPr lang="en-US" sz="1600" dirty="0" smtClean="0">
                          <a:latin typeface="+mj-lt"/>
                        </a:rPr>
                        <a:t>This methodology utilizes cloud computing services like AWS for data storage and retrieval. The system is built with a combination of </a:t>
                      </a:r>
                      <a:r>
                        <a:rPr lang="en-US" sz="1600" b="1" dirty="0" err="1" smtClean="0">
                          <a:latin typeface="+mj-lt"/>
                        </a:rPr>
                        <a:t>MongoDB</a:t>
                      </a:r>
                      <a:r>
                        <a:rPr lang="en-US" sz="1600" dirty="0" smtClean="0">
                          <a:latin typeface="+mj-lt"/>
                        </a:rPr>
                        <a:t> for database management and </a:t>
                      </a:r>
                      <a:r>
                        <a:rPr lang="en-US" sz="1600" b="1" dirty="0" smtClean="0">
                          <a:latin typeface="+mj-lt"/>
                        </a:rPr>
                        <a:t>Flask</a:t>
                      </a:r>
                      <a:r>
                        <a:rPr lang="en-US" sz="1600" dirty="0" smtClean="0">
                          <a:latin typeface="+mj-lt"/>
                        </a:rPr>
                        <a:t> as the backend framework. Machine learning models are implemented using </a:t>
                      </a:r>
                      <a:r>
                        <a:rPr lang="en-US" sz="1600" b="1" dirty="0" smtClean="0">
                          <a:latin typeface="+mj-lt"/>
                        </a:rPr>
                        <a:t>Python</a:t>
                      </a:r>
                      <a:r>
                        <a:rPr lang="en-US" sz="1600" dirty="0" smtClean="0">
                          <a:latin typeface="+mj-lt"/>
                        </a:rPr>
                        <a:t> with libraries such as </a:t>
                      </a:r>
                      <a:r>
                        <a:rPr lang="en-US" sz="1600" b="1" dirty="0" err="1" smtClean="0">
                          <a:latin typeface="+mj-lt"/>
                        </a:rPr>
                        <a:t>Scikit</a:t>
                      </a:r>
                      <a:r>
                        <a:rPr lang="en-US" sz="1600" b="1" dirty="0" smtClean="0">
                          <a:latin typeface="+mj-lt"/>
                        </a:rPr>
                        <a:t>-learn</a:t>
                      </a:r>
                      <a:r>
                        <a:rPr lang="en-US" sz="1600" b="0" dirty="0" smtClean="0">
                          <a:latin typeface="+mj-lt"/>
                        </a:rPr>
                        <a:t>.</a:t>
                      </a:r>
                      <a:endParaRPr lang="en-US" sz="1600" dirty="0">
                        <a:latin typeface="+mj-lt"/>
                      </a:endParaRPr>
                    </a:p>
                  </a:txBody>
                  <a:tcPr/>
                </a:tc>
                <a:tc>
                  <a:txBody>
                    <a:bodyPr/>
                    <a:lstStyle/>
                    <a:p>
                      <a:r>
                        <a:rPr lang="en-US" sz="1600" dirty="0" smtClean="0">
                          <a:latin typeface="+mj-lt"/>
                        </a:rPr>
                        <a:t>The use of machine learning models improves the accuracy of predicting future expenses, aiding in effective budget planning.</a:t>
                      </a:r>
                    </a:p>
                    <a:p>
                      <a:r>
                        <a:rPr lang="en-US" sz="1600" dirty="0" smtClean="0">
                          <a:latin typeface="+mj-lt"/>
                        </a:rPr>
                        <a:t>Clustering techniques allow for tailored suggestions based on individual spending habits, enhancing user engagement and satisfaction.</a:t>
                      </a:r>
                    </a:p>
                  </a:txBody>
                  <a:tcPr/>
                </a:tc>
                <a:tc>
                  <a:txBody>
                    <a:bodyPr/>
                    <a:lstStyle/>
                    <a:p>
                      <a:r>
                        <a:rPr lang="en-US" sz="1600" dirty="0" smtClean="0">
                          <a:latin typeface="+mj-lt"/>
                        </a:rPr>
                        <a:t> Collecting and analyzing personal financial data may raise privacy issues among users, potentially affecting adoption rates.</a:t>
                      </a:r>
                    </a:p>
                    <a:p>
                      <a:r>
                        <a:rPr lang="en-US" sz="1600" dirty="0" smtClean="0">
                          <a:latin typeface="+mj-lt"/>
                        </a:rPr>
                        <a:t>Advanced algorithms require significant computational resources and expertise, which can be a barrier for smaller organizations or individual users.</a:t>
                      </a:r>
                      <a:endParaRPr lang="en-US" sz="1600" dirty="0">
                        <a:latin typeface="+mj-lt"/>
                      </a:endParaRPr>
                    </a:p>
                  </a:txBody>
                  <a:tcPr/>
                </a:tc>
              </a:tr>
            </a:tbl>
          </a:graphicData>
        </a:graphic>
      </p:graphicFrame>
    </p:spTree>
    <p:extLst>
      <p:ext uri="{BB962C8B-B14F-4D97-AF65-F5344CB8AC3E}">
        <p14:creationId xmlns:p14="http://schemas.microsoft.com/office/powerpoint/2010/main" val="501574033"/>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1364</TotalTime>
  <Words>3649</Words>
  <Application>Microsoft Office PowerPoint</Application>
  <PresentationFormat>Custom</PresentationFormat>
  <Paragraphs>361</Paragraphs>
  <Slides>40</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Bookman Old Style</vt:lpstr>
      <vt:lpstr>Calibri</vt:lpstr>
      <vt:lpstr>Lustria</vt:lpstr>
      <vt:lpstr>Times New Roman</vt:lpstr>
      <vt:lpstr>Retrospect</vt:lpstr>
      <vt:lpstr>Ramrao Adik Institute of Technology  Department of CSE Specialization :  AIDS      Project Co-ordinator: Dr. Ekta Sarda.</vt:lpstr>
      <vt:lpstr>PowerPoint Presentation</vt:lpstr>
      <vt:lpstr>PowerPoint Presentation</vt:lpstr>
      <vt:lpstr>Literature Survey and Research</vt:lpstr>
      <vt:lpstr>Literature Survey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Motivations and Objectives</vt:lpstr>
      <vt:lpstr>Problem Statement</vt:lpstr>
      <vt:lpstr>Concepts</vt:lpstr>
      <vt:lpstr>Proposed Methodology</vt:lpstr>
      <vt:lpstr>System Design</vt:lpstr>
      <vt:lpstr>PowerPoint Presentation</vt:lpstr>
      <vt:lpstr>PowerPoint Presentation</vt:lpstr>
      <vt:lpstr>Implementation</vt:lpstr>
      <vt:lpstr>PowerPoint Presentation</vt:lpstr>
      <vt:lpstr>Result</vt:lpstr>
      <vt:lpstr>PowerPoint Presentation</vt:lpstr>
      <vt:lpstr>Conclusion</vt:lpstr>
      <vt:lpstr>Future Scope</vt:lpstr>
      <vt:lpstr>References</vt:lpstr>
      <vt:lpstr>References</vt:lpstr>
      <vt:lpstr>References</vt:lpstr>
      <vt:lpstr> References</vt:lpstr>
      <vt:lpstr>Youtube 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Ramrao Adik Institute of Technology  Department of CSE Specialization :  AIDS</dc:title>
  <dc:creator>Admin</dc:creator>
  <cp:lastModifiedBy>DELL</cp:lastModifiedBy>
  <cp:revision>272</cp:revision>
  <dcterms:created xsi:type="dcterms:W3CDTF">2024-07-10T06:22:35Z</dcterms:created>
  <dcterms:modified xsi:type="dcterms:W3CDTF">2025-03-02T11:16:45Z</dcterms:modified>
</cp:coreProperties>
</file>