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4" r:id="rId6"/>
    <p:sldId id="265" r:id="rId7"/>
    <p:sldId id="262" r:id="rId8"/>
    <p:sldId id="263" r:id="rId9"/>
  </p:sldIdLst>
  <p:sldSz cx="14630400" cy="8229600"/>
  <p:notesSz cx="8229600" cy="14630400"/>
  <p:embeddedFontLst>
    <p:embeddedFont>
      <p:font typeface="Gelasio" panose="020B0604020202020204" charset="0"/>
      <p:regular r:id="rId11"/>
    </p:embeddedFont>
    <p:embeddedFont>
      <p:font typeface="Gelasio Semi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92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897F7-A88E-EE70-E72D-A72D1BD66D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D7E25C-DD40-F794-21E7-3BCB06EE80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771F4A-1040-AD37-CD4B-3C7819BA20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7DD87A-06EF-61EE-BC5C-61BC4D23CFD6}"/>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54978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9B6DB-56F7-A0BB-35C5-D78327C2EE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7CBE6B-3F71-85C7-A60A-C6B22EEEDD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086D39-9144-1218-7494-BB273BFC37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3F5DD0-D361-A7A6-07CC-D56C107DB258}"/>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47227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702118"/>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Impact of AI on Jobs: Automation Risk and Trends Across Industries</a:t>
            </a:r>
            <a:endParaRPr lang="en-US" sz="4450" dirty="0"/>
          </a:p>
        </p:txBody>
      </p:sp>
      <p:sp>
        <p:nvSpPr>
          <p:cNvPr id="4" name="Text 1"/>
          <p:cNvSpPr/>
          <p:nvPr/>
        </p:nvSpPr>
        <p:spPr>
          <a:xfrm>
            <a:off x="6280190" y="4168616"/>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AI is rapidly transforming work processes—improving efficiency but potentially displacing routine tasks.</a:t>
            </a:r>
            <a:endParaRPr lang="en-US" sz="1750" dirty="0"/>
          </a:p>
        </p:txBody>
      </p:sp>
      <p:sp>
        <p:nvSpPr>
          <p:cNvPr id="5" name="Text 2"/>
          <p:cNvSpPr/>
          <p:nvPr/>
        </p:nvSpPr>
        <p:spPr>
          <a:xfrm>
            <a:off x="6280190" y="5149572"/>
            <a:ext cx="7556421" cy="1227165"/>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This analysis examines which industries and occupations face automation risks and where growth opportunities exist, guiding stakeholders on reskilling needs.</a:t>
            </a:r>
            <a:endParaRPr lang="en-US" sz="1750" dirty="0"/>
          </a:p>
        </p:txBody>
      </p:sp>
      <p:sp>
        <p:nvSpPr>
          <p:cNvPr id="6" name="Shape 3"/>
          <p:cNvSpPr/>
          <p:nvPr/>
        </p:nvSpPr>
        <p:spPr>
          <a:xfrm>
            <a:off x="6280190" y="6604645"/>
            <a:ext cx="362903" cy="362903"/>
          </a:xfrm>
          <a:prstGeom prst="roundRect">
            <a:avLst>
              <a:gd name="adj" fmla="val 25194296"/>
            </a:avLst>
          </a:prstGeom>
          <a:noFill/>
          <a:ln w="7620">
            <a:solidFill>
              <a:srgbClr val="FFFFFF"/>
            </a:solidFill>
            <a:prstDash val="solid"/>
          </a:ln>
        </p:spPr>
        <p:txBody>
          <a:bodyPr/>
          <a:lstStyle/>
          <a:p>
            <a:endParaRPr lang="en-US"/>
          </a:p>
        </p:txBody>
      </p:sp>
      <p:pic>
        <p:nvPicPr>
          <p:cNvPr id="7" name="Image 1" descr="preencoded.png"/>
          <p:cNvPicPr>
            <a:picLocks noChangeAspect="1"/>
          </p:cNvPicPr>
          <p:nvPr/>
        </p:nvPicPr>
        <p:blipFill>
          <a:blip r:embed="rId4"/>
          <a:stretch>
            <a:fillRect/>
          </a:stretch>
        </p:blipFill>
        <p:spPr>
          <a:xfrm>
            <a:off x="6287810" y="6612265"/>
            <a:ext cx="347663" cy="347663"/>
          </a:xfrm>
          <a:prstGeom prst="rect">
            <a:avLst/>
          </a:prstGeom>
        </p:spPr>
      </p:pic>
      <p:sp>
        <p:nvSpPr>
          <p:cNvPr id="8" name="Text 4"/>
          <p:cNvSpPr/>
          <p:nvPr/>
        </p:nvSpPr>
        <p:spPr>
          <a:xfrm>
            <a:off x="6756440" y="6587738"/>
            <a:ext cx="2620566" cy="396835"/>
          </a:xfrm>
          <a:prstGeom prst="rect">
            <a:avLst/>
          </a:prstGeom>
          <a:noFill/>
          <a:ln/>
        </p:spPr>
        <p:txBody>
          <a:bodyPr wrap="none" lIns="0" tIns="0" rIns="0" bIns="0" rtlCol="0" anchor="t"/>
          <a:lstStyle/>
          <a:p>
            <a:pPr marL="0" indent="0" algn="l">
              <a:lnSpc>
                <a:spcPts val="3100"/>
              </a:lnSpc>
              <a:buNone/>
            </a:pPr>
            <a:r>
              <a:rPr lang="en-US" sz="2200" b="1" dirty="0">
                <a:solidFill>
                  <a:srgbClr val="746558"/>
                </a:solidFill>
                <a:latin typeface="Gelasio Bold" pitchFamily="34" charset="0"/>
                <a:ea typeface="Gelasio Bold" pitchFamily="34" charset="-122"/>
                <a:cs typeface="Gelasio Bold" pitchFamily="34" charset="-120"/>
              </a:rPr>
              <a:t>by Atharva Jagtap</a:t>
            </a:r>
            <a:endParaRPr lang="en-US" sz="2200" dirty="0"/>
          </a:p>
        </p:txBody>
      </p:sp>
      <p:sp>
        <p:nvSpPr>
          <p:cNvPr id="9" name="Rectangle 8">
            <a:extLst>
              <a:ext uri="{FF2B5EF4-FFF2-40B4-BE49-F238E27FC236}">
                <a16:creationId xmlns:a16="http://schemas.microsoft.com/office/drawing/2014/main" id="{554F2DC5-568E-4B91-0C2C-2CDB99D1CD8E}"/>
              </a:ext>
            </a:extLst>
          </p:cNvPr>
          <p:cNvSpPr/>
          <p:nvPr/>
        </p:nvSpPr>
        <p:spPr>
          <a:xfrm>
            <a:off x="12825661" y="7760368"/>
            <a:ext cx="1768643" cy="348916"/>
          </a:xfrm>
          <a:prstGeom prst="rect">
            <a:avLst/>
          </a:prstGeom>
          <a:solidFill>
            <a:srgbClr val="F9F6F0"/>
          </a:solidFill>
          <a:ln>
            <a:solidFill>
              <a:srgbClr val="F9F6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519357"/>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Project Motivation</a:t>
            </a:r>
            <a:endParaRPr lang="en-US" sz="4450" dirty="0"/>
          </a:p>
        </p:txBody>
      </p:sp>
      <p:sp>
        <p:nvSpPr>
          <p:cNvPr id="4" name="Shape 1"/>
          <p:cNvSpPr/>
          <p:nvPr/>
        </p:nvSpPr>
        <p:spPr>
          <a:xfrm>
            <a:off x="793790" y="2703130"/>
            <a:ext cx="510302" cy="510302"/>
          </a:xfrm>
          <a:prstGeom prst="roundRect">
            <a:avLst>
              <a:gd name="adj" fmla="val 6667"/>
            </a:avLst>
          </a:prstGeom>
          <a:solidFill>
            <a:srgbClr val="EEE8DD"/>
          </a:solidFill>
          <a:ln/>
        </p:spPr>
        <p:txBody>
          <a:bodyPr/>
          <a:lstStyle/>
          <a:p>
            <a:endParaRPr lang="en-US"/>
          </a:p>
        </p:txBody>
      </p:sp>
      <p:pic>
        <p:nvPicPr>
          <p:cNvPr id="5" name="Image 1" descr="preencoded.png"/>
          <p:cNvPicPr>
            <a:picLocks noChangeAspect="1"/>
          </p:cNvPicPr>
          <p:nvPr/>
        </p:nvPicPr>
        <p:blipFill>
          <a:blip r:embed="rId4"/>
          <a:stretch>
            <a:fillRect/>
          </a:stretch>
        </p:blipFill>
        <p:spPr>
          <a:xfrm>
            <a:off x="878860" y="2745635"/>
            <a:ext cx="340162" cy="425291"/>
          </a:xfrm>
          <a:prstGeom prst="rect">
            <a:avLst/>
          </a:prstGeom>
        </p:spPr>
      </p:pic>
      <p:sp>
        <p:nvSpPr>
          <p:cNvPr id="6" name="Text 2"/>
          <p:cNvSpPr/>
          <p:nvPr/>
        </p:nvSpPr>
        <p:spPr>
          <a:xfrm>
            <a:off x="1530906" y="2703130"/>
            <a:ext cx="4240887"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Technological Transformation</a:t>
            </a:r>
            <a:endParaRPr lang="en-US" sz="2200" dirty="0"/>
          </a:p>
        </p:txBody>
      </p:sp>
      <p:sp>
        <p:nvSpPr>
          <p:cNvPr id="7" name="Text 3"/>
          <p:cNvSpPr/>
          <p:nvPr/>
        </p:nvSpPr>
        <p:spPr>
          <a:xfrm>
            <a:off x="1530906" y="3193548"/>
            <a:ext cx="6819305" cy="708778"/>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cs typeface="Gelasio" pitchFamily="34" charset="-120"/>
              </a:rPr>
              <a:t>AI is revolutionizing work processes, driving efficiency while </a:t>
            </a:r>
          </a:p>
          <a:p>
            <a:pPr marL="0" indent="0" algn="l">
              <a:lnSpc>
                <a:spcPts val="2850"/>
              </a:lnSpc>
              <a:buNone/>
            </a:pPr>
            <a:r>
              <a:rPr lang="en-US" sz="1750" dirty="0">
                <a:solidFill>
                  <a:srgbClr val="746558"/>
                </a:solidFill>
                <a:latin typeface="Gelasio" pitchFamily="34" charset="0"/>
                <a:cs typeface="Gelasio" pitchFamily="34" charset="-120"/>
              </a:rPr>
              <a:t>potentially displacing routine tasks.</a:t>
            </a:r>
          </a:p>
        </p:txBody>
      </p:sp>
      <p:sp>
        <p:nvSpPr>
          <p:cNvPr id="8" name="Shape 4"/>
          <p:cNvSpPr/>
          <p:nvPr/>
        </p:nvSpPr>
        <p:spPr>
          <a:xfrm>
            <a:off x="793790" y="4158734"/>
            <a:ext cx="510302" cy="510302"/>
          </a:xfrm>
          <a:prstGeom prst="roundRect">
            <a:avLst>
              <a:gd name="adj" fmla="val 6667"/>
            </a:avLst>
          </a:prstGeom>
          <a:solidFill>
            <a:srgbClr val="EEE8DD"/>
          </a:solidFill>
          <a:ln/>
        </p:spPr>
        <p:txBody>
          <a:bodyPr/>
          <a:lstStyle/>
          <a:p>
            <a:endParaRPr lang="en-US"/>
          </a:p>
        </p:txBody>
      </p:sp>
      <p:pic>
        <p:nvPicPr>
          <p:cNvPr id="9" name="Image 2" descr="preencoded.png"/>
          <p:cNvPicPr>
            <a:picLocks noChangeAspect="1"/>
          </p:cNvPicPr>
          <p:nvPr/>
        </p:nvPicPr>
        <p:blipFill>
          <a:blip r:embed="rId5"/>
          <a:stretch>
            <a:fillRect/>
          </a:stretch>
        </p:blipFill>
        <p:spPr>
          <a:xfrm>
            <a:off x="878860" y="4201239"/>
            <a:ext cx="340162" cy="425291"/>
          </a:xfrm>
          <a:prstGeom prst="rect">
            <a:avLst/>
          </a:prstGeom>
        </p:spPr>
      </p:pic>
      <p:sp>
        <p:nvSpPr>
          <p:cNvPr id="10" name="Text 5"/>
          <p:cNvSpPr/>
          <p:nvPr/>
        </p:nvSpPr>
        <p:spPr>
          <a:xfrm>
            <a:off x="1530906" y="415873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Global Perspective</a:t>
            </a:r>
            <a:endParaRPr lang="en-US" sz="2200" dirty="0"/>
          </a:p>
        </p:txBody>
      </p:sp>
      <p:sp>
        <p:nvSpPr>
          <p:cNvPr id="11" name="Text 6"/>
          <p:cNvSpPr/>
          <p:nvPr/>
        </p:nvSpPr>
        <p:spPr>
          <a:xfrm>
            <a:off x="1530906" y="4649153"/>
            <a:ext cx="6819305" cy="725805"/>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Dataset includes diverse locations like New York, London, and San Francisco</a:t>
            </a:r>
            <a:r>
              <a:rPr lang="en-US" sz="1750" dirty="0">
                <a:solidFill>
                  <a:srgbClr val="746558"/>
                </a:solidFill>
                <a:latin typeface="Gelasio" pitchFamily="34" charset="0"/>
                <a:cs typeface="Gelasio" pitchFamily="34" charset="-120"/>
              </a:rPr>
              <a:t>, revealing how regional factors shape job trends.</a:t>
            </a:r>
          </a:p>
        </p:txBody>
      </p:sp>
      <p:sp>
        <p:nvSpPr>
          <p:cNvPr id="12" name="Shape 7"/>
          <p:cNvSpPr/>
          <p:nvPr/>
        </p:nvSpPr>
        <p:spPr>
          <a:xfrm>
            <a:off x="793790" y="5614338"/>
            <a:ext cx="510302" cy="510302"/>
          </a:xfrm>
          <a:prstGeom prst="roundRect">
            <a:avLst>
              <a:gd name="adj" fmla="val 6667"/>
            </a:avLst>
          </a:prstGeom>
          <a:solidFill>
            <a:srgbClr val="EEE8DD"/>
          </a:solidFill>
          <a:ln/>
        </p:spPr>
        <p:txBody>
          <a:bodyPr/>
          <a:lstStyle/>
          <a:p>
            <a:endParaRPr lang="en-US"/>
          </a:p>
        </p:txBody>
      </p:sp>
      <p:pic>
        <p:nvPicPr>
          <p:cNvPr id="13" name="Image 3" descr="preencoded.png"/>
          <p:cNvPicPr>
            <a:picLocks noChangeAspect="1"/>
          </p:cNvPicPr>
          <p:nvPr/>
        </p:nvPicPr>
        <p:blipFill>
          <a:blip r:embed="rId6"/>
          <a:stretch>
            <a:fillRect/>
          </a:stretch>
        </p:blipFill>
        <p:spPr>
          <a:xfrm>
            <a:off x="878860" y="5656843"/>
            <a:ext cx="340162" cy="425291"/>
          </a:xfrm>
          <a:prstGeom prst="rect">
            <a:avLst/>
          </a:prstGeom>
        </p:spPr>
      </p:pic>
      <p:sp>
        <p:nvSpPr>
          <p:cNvPr id="14" name="Text 8"/>
          <p:cNvSpPr/>
          <p:nvPr/>
        </p:nvSpPr>
        <p:spPr>
          <a:xfrm>
            <a:off x="1530906" y="561433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Strategic Planning</a:t>
            </a:r>
            <a:endParaRPr lang="en-US" sz="2200" dirty="0"/>
          </a:p>
        </p:txBody>
      </p:sp>
      <p:sp>
        <p:nvSpPr>
          <p:cNvPr id="15" name="Text 9"/>
          <p:cNvSpPr/>
          <p:nvPr/>
        </p:nvSpPr>
        <p:spPr>
          <a:xfrm>
            <a:off x="1530905" y="6202715"/>
            <a:ext cx="6819305" cy="725805"/>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cs typeface="Gelasio" pitchFamily="34" charset="-120"/>
              </a:rPr>
              <a:t>Findings will inform proactive reskilling and workforce development </a:t>
            </a:r>
          </a:p>
          <a:p>
            <a:pPr marL="0" indent="0" algn="l">
              <a:lnSpc>
                <a:spcPts val="2850"/>
              </a:lnSpc>
              <a:buNone/>
            </a:pPr>
            <a:r>
              <a:rPr lang="en-US" sz="1750" dirty="0">
                <a:solidFill>
                  <a:srgbClr val="746558"/>
                </a:solidFill>
                <a:latin typeface="Gelasio" pitchFamily="34" charset="0"/>
                <a:cs typeface="Gelasio" pitchFamily="34" charset="-120"/>
              </a:rPr>
              <a:t>initiatives.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205514"/>
          </a:xfrm>
          <a:prstGeom prst="rect">
            <a:avLst/>
          </a:prstGeom>
        </p:spPr>
      </p:pic>
      <p:sp>
        <p:nvSpPr>
          <p:cNvPr id="3" name="Text 0"/>
          <p:cNvSpPr/>
          <p:nvPr/>
        </p:nvSpPr>
        <p:spPr>
          <a:xfrm>
            <a:off x="617458" y="2692360"/>
            <a:ext cx="4411028" cy="551378"/>
          </a:xfrm>
          <a:prstGeom prst="rect">
            <a:avLst/>
          </a:prstGeom>
          <a:noFill/>
          <a:ln/>
        </p:spPr>
        <p:txBody>
          <a:bodyPr wrap="none" lIns="0" tIns="0" rIns="0" bIns="0" rtlCol="0" anchor="t"/>
          <a:lstStyle/>
          <a:p>
            <a:pPr marL="0" indent="0" algn="l">
              <a:lnSpc>
                <a:spcPts val="4300"/>
              </a:lnSpc>
              <a:buNone/>
            </a:pPr>
            <a:r>
              <a:rPr lang="en-US" sz="3450" dirty="0">
                <a:solidFill>
                  <a:srgbClr val="484237"/>
                </a:solidFill>
                <a:latin typeface="Gelasio Semi Bold" pitchFamily="34" charset="0"/>
                <a:ea typeface="Gelasio Semi Bold" pitchFamily="34" charset="-122"/>
                <a:cs typeface="Gelasio Semi Bold" pitchFamily="34" charset="-120"/>
              </a:rPr>
              <a:t>Research Methods</a:t>
            </a:r>
            <a:endParaRPr lang="en-US" sz="3450" dirty="0"/>
          </a:p>
        </p:txBody>
      </p:sp>
      <p:pic>
        <p:nvPicPr>
          <p:cNvPr id="4" name="Image 1" descr="preencoded.png"/>
          <p:cNvPicPr>
            <a:picLocks noChangeAspect="1"/>
          </p:cNvPicPr>
          <p:nvPr/>
        </p:nvPicPr>
        <p:blipFill>
          <a:blip r:embed="rId4"/>
          <a:stretch>
            <a:fillRect/>
          </a:stretch>
        </p:blipFill>
        <p:spPr>
          <a:xfrm>
            <a:off x="617458" y="3508296"/>
            <a:ext cx="882134" cy="1058585"/>
          </a:xfrm>
          <a:prstGeom prst="rect">
            <a:avLst/>
          </a:prstGeom>
        </p:spPr>
      </p:pic>
      <p:sp>
        <p:nvSpPr>
          <p:cNvPr id="5" name="Text 1"/>
          <p:cNvSpPr/>
          <p:nvPr/>
        </p:nvSpPr>
        <p:spPr>
          <a:xfrm>
            <a:off x="1764149" y="3684627"/>
            <a:ext cx="2205514" cy="275630"/>
          </a:xfrm>
          <a:prstGeom prst="rect">
            <a:avLst/>
          </a:prstGeom>
          <a:noFill/>
          <a:ln/>
        </p:spPr>
        <p:txBody>
          <a:bodyPr wrap="none" lIns="0" tIns="0" rIns="0" bIns="0" rtlCol="0" anchor="t"/>
          <a:lstStyle/>
          <a:p>
            <a:pPr marL="0" indent="0" algn="l">
              <a:lnSpc>
                <a:spcPts val="2150"/>
              </a:lnSpc>
              <a:buNone/>
            </a:pPr>
            <a:r>
              <a:rPr lang="en-US" sz="1700" dirty="0">
                <a:solidFill>
                  <a:srgbClr val="746558"/>
                </a:solidFill>
                <a:latin typeface="Gelasio Semi Bold" pitchFamily="34" charset="0"/>
                <a:ea typeface="Gelasio Semi Bold" pitchFamily="34" charset="-122"/>
                <a:cs typeface="Gelasio Semi Bold" pitchFamily="34" charset="-120"/>
              </a:rPr>
              <a:t>Data Collection</a:t>
            </a:r>
            <a:endParaRPr lang="en-US" sz="1700" dirty="0"/>
          </a:p>
        </p:txBody>
      </p:sp>
      <p:sp>
        <p:nvSpPr>
          <p:cNvPr id="6" name="Text 2"/>
          <p:cNvSpPr/>
          <p:nvPr/>
        </p:nvSpPr>
        <p:spPr>
          <a:xfrm>
            <a:off x="1764149" y="4066103"/>
            <a:ext cx="12248793" cy="282297"/>
          </a:xfrm>
          <a:prstGeom prst="rect">
            <a:avLst/>
          </a:prstGeom>
          <a:noFill/>
          <a:ln/>
        </p:spPr>
        <p:txBody>
          <a:bodyPr wrap="none" lIns="0" tIns="0" rIns="0" bIns="0" rtlCol="0" anchor="t"/>
          <a:lstStyle/>
          <a:p>
            <a:pPr marL="0" indent="0" algn="l">
              <a:lnSpc>
                <a:spcPts val="2200"/>
              </a:lnSpc>
              <a:buNone/>
            </a:pPr>
            <a:r>
              <a:rPr lang="en-US" sz="1350" dirty="0">
                <a:solidFill>
                  <a:srgbClr val="746558"/>
                </a:solidFill>
                <a:latin typeface="Gelasio" pitchFamily="34" charset="0"/>
                <a:cs typeface="Gelasio" pitchFamily="34" charset="-120"/>
              </a:rPr>
              <a:t>Utilized the “AI-Powered Job Market Insights” dataset with 500 pre-cleaned job listings.</a:t>
            </a:r>
          </a:p>
        </p:txBody>
      </p:sp>
      <p:pic>
        <p:nvPicPr>
          <p:cNvPr id="7" name="Image 2" descr="preencoded.png"/>
          <p:cNvPicPr>
            <a:picLocks noChangeAspect="1"/>
          </p:cNvPicPr>
          <p:nvPr/>
        </p:nvPicPr>
        <p:blipFill>
          <a:blip r:embed="rId5"/>
          <a:stretch>
            <a:fillRect/>
          </a:stretch>
        </p:blipFill>
        <p:spPr>
          <a:xfrm>
            <a:off x="617458" y="4566880"/>
            <a:ext cx="882134" cy="1058585"/>
          </a:xfrm>
          <a:prstGeom prst="rect">
            <a:avLst/>
          </a:prstGeom>
        </p:spPr>
      </p:pic>
      <p:sp>
        <p:nvSpPr>
          <p:cNvPr id="8" name="Text 3"/>
          <p:cNvSpPr/>
          <p:nvPr/>
        </p:nvSpPr>
        <p:spPr>
          <a:xfrm>
            <a:off x="1764149" y="4743212"/>
            <a:ext cx="2205514" cy="275630"/>
          </a:xfrm>
          <a:prstGeom prst="rect">
            <a:avLst/>
          </a:prstGeom>
          <a:noFill/>
          <a:ln/>
        </p:spPr>
        <p:txBody>
          <a:bodyPr wrap="none" lIns="0" tIns="0" rIns="0" bIns="0" rtlCol="0" anchor="t"/>
          <a:lstStyle/>
          <a:p>
            <a:pPr marL="0" indent="0" algn="l">
              <a:lnSpc>
                <a:spcPts val="2150"/>
              </a:lnSpc>
              <a:buNone/>
            </a:pPr>
            <a:r>
              <a:rPr lang="en-US" sz="1700" dirty="0">
                <a:solidFill>
                  <a:srgbClr val="746558"/>
                </a:solidFill>
                <a:latin typeface="Gelasio Semi Bold" pitchFamily="34" charset="0"/>
                <a:ea typeface="Gelasio Semi Bold" pitchFamily="34" charset="-122"/>
                <a:cs typeface="Gelasio Semi Bold" pitchFamily="34" charset="-120"/>
              </a:rPr>
              <a:t>Preparation</a:t>
            </a:r>
            <a:endParaRPr lang="en-US" sz="1700" dirty="0"/>
          </a:p>
        </p:txBody>
      </p:sp>
      <p:sp>
        <p:nvSpPr>
          <p:cNvPr id="9" name="Text 4"/>
          <p:cNvSpPr/>
          <p:nvPr/>
        </p:nvSpPr>
        <p:spPr>
          <a:xfrm>
            <a:off x="1764149" y="5124688"/>
            <a:ext cx="12248793" cy="282297"/>
          </a:xfrm>
          <a:prstGeom prst="rect">
            <a:avLst/>
          </a:prstGeom>
          <a:noFill/>
          <a:ln/>
        </p:spPr>
        <p:txBody>
          <a:bodyPr wrap="none" lIns="0" tIns="0" rIns="0" bIns="0" rtlCol="0" anchor="t"/>
          <a:lstStyle/>
          <a:p>
            <a:pPr marL="0" indent="0" algn="l">
              <a:lnSpc>
                <a:spcPts val="2200"/>
              </a:lnSpc>
              <a:buNone/>
            </a:pPr>
            <a:r>
              <a:rPr lang="en-US" sz="1350" dirty="0">
                <a:solidFill>
                  <a:srgbClr val="746558"/>
                </a:solidFill>
                <a:latin typeface="Gelasio" pitchFamily="34" charset="0"/>
                <a:cs typeface="Gelasio" pitchFamily="34" charset="-120"/>
              </a:rPr>
              <a:t>Verified data types and encoded features (e.g., mapping automation risk to numerical scores).</a:t>
            </a:r>
          </a:p>
        </p:txBody>
      </p:sp>
      <p:pic>
        <p:nvPicPr>
          <p:cNvPr id="10" name="Image 3" descr="preencoded.png"/>
          <p:cNvPicPr>
            <a:picLocks noChangeAspect="1"/>
          </p:cNvPicPr>
          <p:nvPr/>
        </p:nvPicPr>
        <p:blipFill>
          <a:blip r:embed="rId6"/>
          <a:stretch>
            <a:fillRect/>
          </a:stretch>
        </p:blipFill>
        <p:spPr>
          <a:xfrm>
            <a:off x="617458" y="5625465"/>
            <a:ext cx="882134" cy="1058585"/>
          </a:xfrm>
          <a:prstGeom prst="rect">
            <a:avLst/>
          </a:prstGeom>
        </p:spPr>
      </p:pic>
      <p:sp>
        <p:nvSpPr>
          <p:cNvPr id="11" name="Text 5"/>
          <p:cNvSpPr/>
          <p:nvPr/>
        </p:nvSpPr>
        <p:spPr>
          <a:xfrm>
            <a:off x="1764149" y="5801797"/>
            <a:ext cx="2205514" cy="275630"/>
          </a:xfrm>
          <a:prstGeom prst="rect">
            <a:avLst/>
          </a:prstGeom>
          <a:noFill/>
          <a:ln/>
        </p:spPr>
        <p:txBody>
          <a:bodyPr wrap="none" lIns="0" tIns="0" rIns="0" bIns="0" rtlCol="0" anchor="t"/>
          <a:lstStyle/>
          <a:p>
            <a:pPr marL="0" indent="0" algn="l">
              <a:lnSpc>
                <a:spcPts val="2150"/>
              </a:lnSpc>
              <a:buNone/>
            </a:pPr>
            <a:r>
              <a:rPr lang="en-US" sz="1700" dirty="0">
                <a:solidFill>
                  <a:srgbClr val="746558"/>
                </a:solidFill>
                <a:latin typeface="Gelasio Semi Bold" pitchFamily="34" charset="0"/>
                <a:ea typeface="Gelasio Semi Bold" pitchFamily="34" charset="-122"/>
                <a:cs typeface="Gelasio Semi Bold" pitchFamily="34" charset="-120"/>
              </a:rPr>
              <a:t>Analysis</a:t>
            </a:r>
            <a:endParaRPr lang="en-US" sz="1700" dirty="0"/>
          </a:p>
        </p:txBody>
      </p:sp>
      <p:sp>
        <p:nvSpPr>
          <p:cNvPr id="12" name="Text 6"/>
          <p:cNvSpPr/>
          <p:nvPr/>
        </p:nvSpPr>
        <p:spPr>
          <a:xfrm>
            <a:off x="1764149" y="6183273"/>
            <a:ext cx="12248793" cy="282297"/>
          </a:xfrm>
          <a:prstGeom prst="rect">
            <a:avLst/>
          </a:prstGeom>
          <a:noFill/>
          <a:ln/>
        </p:spPr>
        <p:txBody>
          <a:bodyPr wrap="none" lIns="0" tIns="0" rIns="0" bIns="0" rtlCol="0" anchor="t"/>
          <a:lstStyle/>
          <a:p>
            <a:pPr marL="0" indent="0" algn="l">
              <a:lnSpc>
                <a:spcPts val="2200"/>
              </a:lnSpc>
              <a:buNone/>
            </a:pPr>
            <a:r>
              <a:rPr lang="en-US" sz="1350" dirty="0">
                <a:solidFill>
                  <a:srgbClr val="746558"/>
                </a:solidFill>
                <a:latin typeface="Gelasio" pitchFamily="34" charset="0"/>
                <a:cs typeface="Gelasio" pitchFamily="34" charset="-120"/>
              </a:rPr>
              <a:t>Employed Python libraries: pandas, matplotlib, and seaborn for Exploratory Data Analysis (EDA).</a:t>
            </a:r>
          </a:p>
        </p:txBody>
      </p:sp>
      <p:pic>
        <p:nvPicPr>
          <p:cNvPr id="13" name="Image 4" descr="preencoded.png"/>
          <p:cNvPicPr>
            <a:picLocks noChangeAspect="1"/>
          </p:cNvPicPr>
          <p:nvPr/>
        </p:nvPicPr>
        <p:blipFill>
          <a:blip r:embed="rId7"/>
          <a:stretch>
            <a:fillRect/>
          </a:stretch>
        </p:blipFill>
        <p:spPr>
          <a:xfrm>
            <a:off x="617458" y="6684050"/>
            <a:ext cx="882134" cy="1058585"/>
          </a:xfrm>
          <a:prstGeom prst="rect">
            <a:avLst/>
          </a:prstGeom>
        </p:spPr>
      </p:pic>
      <p:sp>
        <p:nvSpPr>
          <p:cNvPr id="14" name="Text 7"/>
          <p:cNvSpPr/>
          <p:nvPr/>
        </p:nvSpPr>
        <p:spPr>
          <a:xfrm>
            <a:off x="1764149" y="6860381"/>
            <a:ext cx="2205514" cy="275630"/>
          </a:xfrm>
          <a:prstGeom prst="rect">
            <a:avLst/>
          </a:prstGeom>
          <a:noFill/>
          <a:ln/>
        </p:spPr>
        <p:txBody>
          <a:bodyPr wrap="none" lIns="0" tIns="0" rIns="0" bIns="0" rtlCol="0" anchor="t"/>
          <a:lstStyle/>
          <a:p>
            <a:pPr marL="0" indent="0" algn="l">
              <a:lnSpc>
                <a:spcPts val="2150"/>
              </a:lnSpc>
              <a:buNone/>
            </a:pPr>
            <a:r>
              <a:rPr lang="en-US" sz="1700" dirty="0">
                <a:solidFill>
                  <a:srgbClr val="746558"/>
                </a:solidFill>
                <a:latin typeface="Gelasio Semi Bold" pitchFamily="34" charset="0"/>
                <a:ea typeface="Gelasio Semi Bold" pitchFamily="34" charset="-122"/>
                <a:cs typeface="Gelasio Semi Bold" pitchFamily="34" charset="-120"/>
              </a:rPr>
              <a:t>Documentation</a:t>
            </a:r>
            <a:endParaRPr lang="en-US" sz="1700" dirty="0"/>
          </a:p>
        </p:txBody>
      </p:sp>
      <p:sp>
        <p:nvSpPr>
          <p:cNvPr id="15" name="Text 8"/>
          <p:cNvSpPr/>
          <p:nvPr/>
        </p:nvSpPr>
        <p:spPr>
          <a:xfrm>
            <a:off x="1764149" y="7241858"/>
            <a:ext cx="12248793" cy="282297"/>
          </a:xfrm>
          <a:prstGeom prst="rect">
            <a:avLst/>
          </a:prstGeom>
          <a:noFill/>
          <a:ln/>
        </p:spPr>
        <p:txBody>
          <a:bodyPr wrap="none" lIns="0" tIns="0" rIns="0" bIns="0" rtlCol="0" anchor="t"/>
          <a:lstStyle/>
          <a:p>
            <a:pPr marL="0" indent="0" algn="l">
              <a:lnSpc>
                <a:spcPts val="2200"/>
              </a:lnSpc>
              <a:buNone/>
            </a:pPr>
            <a:r>
              <a:rPr lang="en-US" sz="1350" dirty="0">
                <a:solidFill>
                  <a:srgbClr val="746558"/>
                </a:solidFill>
                <a:latin typeface="Gelasio" pitchFamily="34" charset="0"/>
                <a:cs typeface="Gelasio" pitchFamily="34" charset="-120"/>
              </a:rPr>
              <a:t>Documented the process in a </a:t>
            </a:r>
            <a:r>
              <a:rPr lang="en-US" sz="1350" dirty="0" err="1">
                <a:solidFill>
                  <a:srgbClr val="746558"/>
                </a:solidFill>
                <a:latin typeface="Gelasio" pitchFamily="34" charset="0"/>
                <a:cs typeface="Gelasio" pitchFamily="34" charset="-120"/>
              </a:rPr>
              <a:t>Jupyter</a:t>
            </a:r>
            <a:r>
              <a:rPr lang="en-US" sz="1350" dirty="0">
                <a:solidFill>
                  <a:srgbClr val="746558"/>
                </a:solidFill>
                <a:latin typeface="Gelasio" pitchFamily="34" charset="0"/>
                <a:cs typeface="Gelasio" pitchFamily="34" charset="-120"/>
              </a:rPr>
              <a:t> Notebook to ensure transparency and reproducibility.</a:t>
            </a:r>
          </a:p>
        </p:txBody>
      </p:sp>
      <p:sp>
        <p:nvSpPr>
          <p:cNvPr id="16" name="Rectangle 15">
            <a:extLst>
              <a:ext uri="{FF2B5EF4-FFF2-40B4-BE49-F238E27FC236}">
                <a16:creationId xmlns:a16="http://schemas.microsoft.com/office/drawing/2014/main" id="{AE7104E2-8823-A5E9-FD50-9314355B62FE}"/>
              </a:ext>
            </a:extLst>
          </p:cNvPr>
          <p:cNvSpPr/>
          <p:nvPr/>
        </p:nvSpPr>
        <p:spPr>
          <a:xfrm>
            <a:off x="12825661" y="7760368"/>
            <a:ext cx="1768643" cy="348916"/>
          </a:xfrm>
          <a:prstGeom prst="rect">
            <a:avLst/>
          </a:prstGeom>
          <a:solidFill>
            <a:srgbClr val="F9F6F0"/>
          </a:solidFill>
          <a:ln>
            <a:solidFill>
              <a:srgbClr val="F9F6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793790" y="308648"/>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AI Adoption Trends</a:t>
            </a:r>
            <a:endParaRPr lang="en-US" sz="4450" dirty="0"/>
          </a:p>
        </p:txBody>
      </p:sp>
      <p:sp>
        <p:nvSpPr>
          <p:cNvPr id="4" name="Shape 1"/>
          <p:cNvSpPr/>
          <p:nvPr/>
        </p:nvSpPr>
        <p:spPr>
          <a:xfrm>
            <a:off x="793790" y="1201583"/>
            <a:ext cx="4196358" cy="2032754"/>
          </a:xfrm>
          <a:prstGeom prst="roundRect">
            <a:avLst>
              <a:gd name="adj" fmla="val 1674"/>
            </a:avLst>
          </a:prstGeom>
          <a:solidFill>
            <a:srgbClr val="EEE8DD"/>
          </a:solidFill>
          <a:ln/>
        </p:spPr>
        <p:txBody>
          <a:bodyPr/>
          <a:lstStyle/>
          <a:p>
            <a:endParaRPr lang="en-US" dirty="0"/>
          </a:p>
        </p:txBody>
      </p:sp>
      <p:sp>
        <p:nvSpPr>
          <p:cNvPr id="5" name="Text 2"/>
          <p:cNvSpPr/>
          <p:nvPr/>
        </p:nvSpPr>
        <p:spPr>
          <a:xfrm>
            <a:off x="1020604" y="142090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Transitional Phase</a:t>
            </a:r>
            <a:endParaRPr lang="en-US" sz="2200" dirty="0"/>
          </a:p>
        </p:txBody>
      </p:sp>
      <p:sp>
        <p:nvSpPr>
          <p:cNvPr id="6" name="Text 3"/>
          <p:cNvSpPr/>
          <p:nvPr/>
        </p:nvSpPr>
        <p:spPr>
          <a:xfrm>
            <a:off x="1020604" y="1911319"/>
            <a:ext cx="3742730" cy="1088708"/>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Most companies show "Medium" AI adoption levels, indicating a transitional market phase.</a:t>
            </a:r>
            <a:endParaRPr lang="en-US" sz="1750" dirty="0"/>
          </a:p>
        </p:txBody>
      </p:sp>
      <p:sp>
        <p:nvSpPr>
          <p:cNvPr id="7" name="Shape 4"/>
          <p:cNvSpPr/>
          <p:nvPr/>
        </p:nvSpPr>
        <p:spPr>
          <a:xfrm>
            <a:off x="793790" y="3461151"/>
            <a:ext cx="4196358" cy="2032754"/>
          </a:xfrm>
          <a:prstGeom prst="roundRect">
            <a:avLst>
              <a:gd name="adj" fmla="val 1674"/>
            </a:avLst>
          </a:prstGeom>
          <a:solidFill>
            <a:srgbClr val="EEE8DD"/>
          </a:solidFill>
          <a:ln/>
        </p:spPr>
        <p:txBody>
          <a:bodyPr/>
          <a:lstStyle/>
          <a:p>
            <a:endParaRPr lang="en-US"/>
          </a:p>
        </p:txBody>
      </p:sp>
      <p:sp>
        <p:nvSpPr>
          <p:cNvPr id="8" name="Text 5"/>
          <p:cNvSpPr/>
          <p:nvPr/>
        </p:nvSpPr>
        <p:spPr>
          <a:xfrm>
            <a:off x="1020604" y="369973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Salary Variations</a:t>
            </a:r>
            <a:endParaRPr lang="en-US" sz="2200" dirty="0"/>
          </a:p>
        </p:txBody>
      </p:sp>
      <p:sp>
        <p:nvSpPr>
          <p:cNvPr id="9" name="Text 6"/>
          <p:cNvSpPr/>
          <p:nvPr/>
        </p:nvSpPr>
        <p:spPr>
          <a:xfrm>
            <a:off x="1020604" y="4190156"/>
            <a:ext cx="3742730" cy="1088708"/>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cs typeface="Gelasio" pitchFamily="34" charset="-120"/>
              </a:rPr>
              <a:t>Higher AI adoption can correlate with higher salaries in certain industries, but the effect is not uniform.</a:t>
            </a:r>
            <a:endParaRPr lang="en-US" sz="1750" dirty="0"/>
          </a:p>
        </p:txBody>
      </p:sp>
      <p:sp>
        <p:nvSpPr>
          <p:cNvPr id="10" name="Shape 7"/>
          <p:cNvSpPr/>
          <p:nvPr/>
        </p:nvSpPr>
        <p:spPr>
          <a:xfrm>
            <a:off x="793790" y="5727614"/>
            <a:ext cx="4196358" cy="2032754"/>
          </a:xfrm>
          <a:prstGeom prst="roundRect">
            <a:avLst>
              <a:gd name="adj" fmla="val 1674"/>
            </a:avLst>
          </a:prstGeom>
          <a:solidFill>
            <a:srgbClr val="EEE8DD"/>
          </a:solidFill>
          <a:ln/>
        </p:spPr>
        <p:txBody>
          <a:bodyPr/>
          <a:lstStyle/>
          <a:p>
            <a:endParaRPr lang="en-US"/>
          </a:p>
        </p:txBody>
      </p:sp>
      <p:sp>
        <p:nvSpPr>
          <p:cNvPr id="11" name="Text 8"/>
          <p:cNvSpPr/>
          <p:nvPr/>
        </p:nvSpPr>
        <p:spPr>
          <a:xfrm>
            <a:off x="1020605" y="59544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cs typeface="Gelasio Semi Bold" pitchFamily="34" charset="-120"/>
              </a:rPr>
              <a:t>Other Factors</a:t>
            </a:r>
            <a:endParaRPr lang="en-US" sz="2200" dirty="0"/>
          </a:p>
        </p:txBody>
      </p:sp>
      <p:sp>
        <p:nvSpPr>
          <p:cNvPr id="12" name="Text 9"/>
          <p:cNvSpPr/>
          <p:nvPr/>
        </p:nvSpPr>
        <p:spPr>
          <a:xfrm>
            <a:off x="1020605" y="6444846"/>
            <a:ext cx="3742730" cy="1088708"/>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cs typeface="Gelasio" pitchFamily="34" charset="-120"/>
              </a:rPr>
              <a:t>Elements such as market demand and specific job responsibilities also contribute to salary levels.</a:t>
            </a:r>
          </a:p>
        </p:txBody>
      </p:sp>
      <p:sp>
        <p:nvSpPr>
          <p:cNvPr id="13" name="Rectangle 12">
            <a:extLst>
              <a:ext uri="{FF2B5EF4-FFF2-40B4-BE49-F238E27FC236}">
                <a16:creationId xmlns:a16="http://schemas.microsoft.com/office/drawing/2014/main" id="{7C56CB54-C7BA-2A2D-ED45-E49A01AB3FC3}"/>
              </a:ext>
            </a:extLst>
          </p:cNvPr>
          <p:cNvSpPr/>
          <p:nvPr/>
        </p:nvSpPr>
        <p:spPr>
          <a:xfrm>
            <a:off x="12825661" y="7760368"/>
            <a:ext cx="1768643" cy="348916"/>
          </a:xfrm>
          <a:prstGeom prst="rect">
            <a:avLst/>
          </a:prstGeom>
          <a:solidFill>
            <a:srgbClr val="F9F6F0"/>
          </a:solidFill>
          <a:ln>
            <a:solidFill>
              <a:srgbClr val="F9F6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CFEE75AD-9D88-3B30-12BA-A6C24848DF6B}"/>
              </a:ext>
            </a:extLst>
          </p:cNvPr>
          <p:cNvPicPr>
            <a:picLocks noChangeAspect="1"/>
          </p:cNvPicPr>
          <p:nvPr/>
        </p:nvPicPr>
        <p:blipFill>
          <a:blip r:embed="rId3"/>
          <a:stretch>
            <a:fillRect/>
          </a:stretch>
        </p:blipFill>
        <p:spPr>
          <a:xfrm>
            <a:off x="8796145" y="239617"/>
            <a:ext cx="5040464" cy="3071227"/>
          </a:xfrm>
          <a:prstGeom prst="rect">
            <a:avLst/>
          </a:prstGeom>
        </p:spPr>
      </p:pic>
      <p:pic>
        <p:nvPicPr>
          <p:cNvPr id="25" name="Picture 24">
            <a:extLst>
              <a:ext uri="{FF2B5EF4-FFF2-40B4-BE49-F238E27FC236}">
                <a16:creationId xmlns:a16="http://schemas.microsoft.com/office/drawing/2014/main" id="{4CBED1B2-49BB-4B1A-69D7-A578E6DEF495}"/>
              </a:ext>
            </a:extLst>
          </p:cNvPr>
          <p:cNvPicPr>
            <a:picLocks noChangeAspect="1"/>
          </p:cNvPicPr>
          <p:nvPr/>
        </p:nvPicPr>
        <p:blipFill>
          <a:blip r:embed="rId4"/>
          <a:srcRect b="1455"/>
          <a:stretch/>
        </p:blipFill>
        <p:spPr>
          <a:xfrm>
            <a:off x="6464380" y="3530656"/>
            <a:ext cx="7372229" cy="44598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33CE5-1F59-B7F9-6F90-DE2D13A4A980}"/>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01AD896F-27EF-1C83-D768-AB11D436972C}"/>
              </a:ext>
            </a:extLst>
          </p:cNvPr>
          <p:cNvSpPr/>
          <p:nvPr/>
        </p:nvSpPr>
        <p:spPr>
          <a:xfrm>
            <a:off x="12825661" y="7760368"/>
            <a:ext cx="1768643" cy="348916"/>
          </a:xfrm>
          <a:prstGeom prst="rect">
            <a:avLst/>
          </a:prstGeom>
          <a:solidFill>
            <a:srgbClr val="F9F6F0"/>
          </a:solidFill>
          <a:ln>
            <a:solidFill>
              <a:srgbClr val="F9F6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8EDA370C-9CA7-DCE8-9A7A-230BEE2C28E9}"/>
              </a:ext>
            </a:extLst>
          </p:cNvPr>
          <p:cNvPicPr>
            <a:picLocks noChangeAspect="1"/>
          </p:cNvPicPr>
          <p:nvPr/>
        </p:nvPicPr>
        <p:blipFill>
          <a:blip r:embed="rId3"/>
          <a:stretch>
            <a:fillRect/>
          </a:stretch>
        </p:blipFill>
        <p:spPr>
          <a:xfrm>
            <a:off x="6400800" y="2736099"/>
            <a:ext cx="7954497" cy="5373185"/>
          </a:xfrm>
          <a:prstGeom prst="rect">
            <a:avLst/>
          </a:prstGeom>
        </p:spPr>
      </p:pic>
      <p:pic>
        <p:nvPicPr>
          <p:cNvPr id="16" name="Picture 15">
            <a:extLst>
              <a:ext uri="{FF2B5EF4-FFF2-40B4-BE49-F238E27FC236}">
                <a16:creationId xmlns:a16="http://schemas.microsoft.com/office/drawing/2014/main" id="{95D1C40A-2342-4060-E002-6E0A58A5DE51}"/>
              </a:ext>
            </a:extLst>
          </p:cNvPr>
          <p:cNvPicPr>
            <a:picLocks noChangeAspect="1"/>
          </p:cNvPicPr>
          <p:nvPr/>
        </p:nvPicPr>
        <p:blipFill>
          <a:blip r:embed="rId4"/>
          <a:stretch>
            <a:fillRect/>
          </a:stretch>
        </p:blipFill>
        <p:spPr>
          <a:xfrm>
            <a:off x="36096" y="4218313"/>
            <a:ext cx="6055397" cy="3893795"/>
          </a:xfrm>
          <a:prstGeom prst="rect">
            <a:avLst/>
          </a:prstGeom>
        </p:spPr>
      </p:pic>
      <p:sp>
        <p:nvSpPr>
          <p:cNvPr id="17" name="Shape 4">
            <a:extLst>
              <a:ext uri="{FF2B5EF4-FFF2-40B4-BE49-F238E27FC236}">
                <a16:creationId xmlns:a16="http://schemas.microsoft.com/office/drawing/2014/main" id="{F8A8970A-8C81-A9EF-4E9E-6B48499754C6}"/>
              </a:ext>
            </a:extLst>
          </p:cNvPr>
          <p:cNvSpPr/>
          <p:nvPr/>
        </p:nvSpPr>
        <p:spPr>
          <a:xfrm>
            <a:off x="1121981" y="1719722"/>
            <a:ext cx="4196358" cy="2032754"/>
          </a:xfrm>
          <a:prstGeom prst="roundRect">
            <a:avLst>
              <a:gd name="adj" fmla="val 1674"/>
            </a:avLst>
          </a:prstGeom>
          <a:solidFill>
            <a:srgbClr val="EEE8DD"/>
          </a:solidFill>
          <a:ln/>
        </p:spPr>
        <p:txBody>
          <a:bodyPr/>
          <a:lstStyle/>
          <a:p>
            <a:endParaRPr lang="en-US"/>
          </a:p>
        </p:txBody>
      </p:sp>
      <p:sp>
        <p:nvSpPr>
          <p:cNvPr id="18" name="Text 5">
            <a:extLst>
              <a:ext uri="{FF2B5EF4-FFF2-40B4-BE49-F238E27FC236}">
                <a16:creationId xmlns:a16="http://schemas.microsoft.com/office/drawing/2014/main" id="{D46EC4B1-187F-8CFA-064A-310A521E1A0A}"/>
              </a:ext>
            </a:extLst>
          </p:cNvPr>
          <p:cNvSpPr/>
          <p:nvPr/>
        </p:nvSpPr>
        <p:spPr>
          <a:xfrm>
            <a:off x="1348795" y="19583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cs typeface="Gelasio Semi Bold" pitchFamily="34" charset="-120"/>
              </a:rPr>
              <a:t>Growth Projections</a:t>
            </a:r>
            <a:endParaRPr lang="en-US" sz="2200" dirty="0"/>
          </a:p>
        </p:txBody>
      </p:sp>
      <p:sp>
        <p:nvSpPr>
          <p:cNvPr id="19" name="Text 6">
            <a:extLst>
              <a:ext uri="{FF2B5EF4-FFF2-40B4-BE49-F238E27FC236}">
                <a16:creationId xmlns:a16="http://schemas.microsoft.com/office/drawing/2014/main" id="{F4DCA691-5BE4-AD34-4FE4-8EF8B4C0A6D3}"/>
              </a:ext>
            </a:extLst>
          </p:cNvPr>
          <p:cNvSpPr/>
          <p:nvPr/>
        </p:nvSpPr>
        <p:spPr>
          <a:xfrm>
            <a:off x="1348795" y="2448727"/>
            <a:ext cx="3742730" cy="1088708"/>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cs typeface="Gelasio" pitchFamily="34" charset="-120"/>
              </a:rPr>
              <a:t>Mixed growth projections across all AI adoption levels. It is one of several factors influencing job growth.</a:t>
            </a:r>
          </a:p>
        </p:txBody>
      </p:sp>
      <p:sp>
        <p:nvSpPr>
          <p:cNvPr id="26" name="Shape 4">
            <a:extLst>
              <a:ext uri="{FF2B5EF4-FFF2-40B4-BE49-F238E27FC236}">
                <a16:creationId xmlns:a16="http://schemas.microsoft.com/office/drawing/2014/main" id="{332583ED-39FB-E18A-6813-EE0B24F04815}"/>
              </a:ext>
            </a:extLst>
          </p:cNvPr>
          <p:cNvSpPr/>
          <p:nvPr/>
        </p:nvSpPr>
        <p:spPr>
          <a:xfrm>
            <a:off x="8629303" y="415973"/>
            <a:ext cx="4196358" cy="2032754"/>
          </a:xfrm>
          <a:prstGeom prst="roundRect">
            <a:avLst>
              <a:gd name="adj" fmla="val 1674"/>
            </a:avLst>
          </a:prstGeom>
          <a:solidFill>
            <a:srgbClr val="EEE8DD"/>
          </a:solidFill>
          <a:ln/>
        </p:spPr>
        <p:txBody>
          <a:bodyPr/>
          <a:lstStyle/>
          <a:p>
            <a:endParaRPr lang="en-US"/>
          </a:p>
        </p:txBody>
      </p:sp>
      <p:sp>
        <p:nvSpPr>
          <p:cNvPr id="27" name="Text 5">
            <a:extLst>
              <a:ext uri="{FF2B5EF4-FFF2-40B4-BE49-F238E27FC236}">
                <a16:creationId xmlns:a16="http://schemas.microsoft.com/office/drawing/2014/main" id="{FD5C2456-D8A4-2272-875A-2404636F2652}"/>
              </a:ext>
            </a:extLst>
          </p:cNvPr>
          <p:cNvSpPr/>
          <p:nvPr/>
        </p:nvSpPr>
        <p:spPr>
          <a:xfrm>
            <a:off x="8856117" y="65456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cs typeface="Gelasio Semi Bold" pitchFamily="34" charset="-120"/>
              </a:rPr>
              <a:t>Automation Risk</a:t>
            </a:r>
            <a:endParaRPr lang="en-US" sz="2200" dirty="0"/>
          </a:p>
        </p:txBody>
      </p:sp>
      <p:sp>
        <p:nvSpPr>
          <p:cNvPr id="28" name="Text 6">
            <a:extLst>
              <a:ext uri="{FF2B5EF4-FFF2-40B4-BE49-F238E27FC236}">
                <a16:creationId xmlns:a16="http://schemas.microsoft.com/office/drawing/2014/main" id="{3045FE1F-61FB-08E5-B741-1E04EB23130F}"/>
              </a:ext>
            </a:extLst>
          </p:cNvPr>
          <p:cNvSpPr/>
          <p:nvPr/>
        </p:nvSpPr>
        <p:spPr>
          <a:xfrm>
            <a:off x="8856117" y="1144978"/>
            <a:ext cx="3742730" cy="1088708"/>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cs typeface="Gelasio" pitchFamily="34" charset="-120"/>
              </a:rPr>
              <a:t>Routine task-based jobs in Transportation face higher automation risks.</a:t>
            </a:r>
          </a:p>
        </p:txBody>
      </p:sp>
    </p:spTree>
    <p:extLst>
      <p:ext uri="{BB962C8B-B14F-4D97-AF65-F5344CB8AC3E}">
        <p14:creationId xmlns:p14="http://schemas.microsoft.com/office/powerpoint/2010/main" val="3413133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7C089-3ECA-727C-A1C6-3AFF05BDA0C4}"/>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988922D3-FAF9-64F1-F7B7-4E7E79373B9C}"/>
              </a:ext>
            </a:extLst>
          </p:cNvPr>
          <p:cNvSpPr/>
          <p:nvPr/>
        </p:nvSpPr>
        <p:spPr>
          <a:xfrm>
            <a:off x="12825661" y="7760368"/>
            <a:ext cx="1768643" cy="348916"/>
          </a:xfrm>
          <a:prstGeom prst="rect">
            <a:avLst/>
          </a:prstGeom>
          <a:solidFill>
            <a:srgbClr val="F9F6F0"/>
          </a:solidFill>
          <a:ln>
            <a:solidFill>
              <a:srgbClr val="F9F6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Shape 4">
            <a:extLst>
              <a:ext uri="{FF2B5EF4-FFF2-40B4-BE49-F238E27FC236}">
                <a16:creationId xmlns:a16="http://schemas.microsoft.com/office/drawing/2014/main" id="{E34B649B-5CD0-A58F-03CE-31B38FC1A3D3}"/>
              </a:ext>
            </a:extLst>
          </p:cNvPr>
          <p:cNvSpPr/>
          <p:nvPr/>
        </p:nvSpPr>
        <p:spPr>
          <a:xfrm>
            <a:off x="730115" y="415973"/>
            <a:ext cx="13142296" cy="2032754"/>
          </a:xfrm>
          <a:prstGeom prst="roundRect">
            <a:avLst>
              <a:gd name="adj" fmla="val 1674"/>
            </a:avLst>
          </a:prstGeom>
          <a:solidFill>
            <a:srgbClr val="EEE8DD"/>
          </a:solidFill>
          <a:ln/>
        </p:spPr>
        <p:txBody>
          <a:bodyPr/>
          <a:lstStyle/>
          <a:p>
            <a:endParaRPr lang="en-US" dirty="0"/>
          </a:p>
        </p:txBody>
      </p:sp>
      <p:sp>
        <p:nvSpPr>
          <p:cNvPr id="27" name="Text 5">
            <a:extLst>
              <a:ext uri="{FF2B5EF4-FFF2-40B4-BE49-F238E27FC236}">
                <a16:creationId xmlns:a16="http://schemas.microsoft.com/office/drawing/2014/main" id="{8069FA07-9541-06FD-E635-35314CD169C1}"/>
              </a:ext>
            </a:extLst>
          </p:cNvPr>
          <p:cNvSpPr/>
          <p:nvPr/>
        </p:nvSpPr>
        <p:spPr>
          <a:xfrm>
            <a:off x="956930" y="654560"/>
            <a:ext cx="8879484"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cs typeface="Gelasio Semi Bold" pitchFamily="34" charset="-120"/>
              </a:rPr>
              <a:t>Top Skills</a:t>
            </a:r>
            <a:endParaRPr lang="en-US" sz="2200" dirty="0"/>
          </a:p>
        </p:txBody>
      </p:sp>
      <p:sp>
        <p:nvSpPr>
          <p:cNvPr id="28" name="Text 6">
            <a:extLst>
              <a:ext uri="{FF2B5EF4-FFF2-40B4-BE49-F238E27FC236}">
                <a16:creationId xmlns:a16="http://schemas.microsoft.com/office/drawing/2014/main" id="{FACA3311-B099-758C-932F-783266B7089F}"/>
              </a:ext>
            </a:extLst>
          </p:cNvPr>
          <p:cNvSpPr/>
          <p:nvPr/>
        </p:nvSpPr>
        <p:spPr>
          <a:xfrm>
            <a:off x="956929" y="1144978"/>
            <a:ext cx="11721608" cy="1088708"/>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cs typeface="Gelasio" pitchFamily="34" charset="-120"/>
              </a:rPr>
              <a:t>Companies are investing heavily in these skill sets because they’re critical to leveraging AI effectively (hence the growth). Yet the very nature of AI also means certain tasks can be standardized or replaced. </a:t>
            </a:r>
          </a:p>
        </p:txBody>
      </p:sp>
      <p:pic>
        <p:nvPicPr>
          <p:cNvPr id="5" name="Picture 4">
            <a:extLst>
              <a:ext uri="{FF2B5EF4-FFF2-40B4-BE49-F238E27FC236}">
                <a16:creationId xmlns:a16="http://schemas.microsoft.com/office/drawing/2014/main" id="{1F08FF8C-72F8-2D5D-C322-5B45A7B341F1}"/>
              </a:ext>
            </a:extLst>
          </p:cNvPr>
          <p:cNvPicPr>
            <a:picLocks noChangeAspect="1"/>
          </p:cNvPicPr>
          <p:nvPr/>
        </p:nvPicPr>
        <p:blipFill>
          <a:blip r:embed="rId3"/>
          <a:stretch>
            <a:fillRect/>
          </a:stretch>
        </p:blipFill>
        <p:spPr>
          <a:xfrm>
            <a:off x="314325" y="2687314"/>
            <a:ext cx="13721104" cy="5404435"/>
          </a:xfrm>
          <a:prstGeom prst="rect">
            <a:avLst/>
          </a:prstGeom>
        </p:spPr>
      </p:pic>
    </p:spTree>
    <p:extLst>
      <p:ext uri="{BB962C8B-B14F-4D97-AF65-F5344CB8AC3E}">
        <p14:creationId xmlns:p14="http://schemas.microsoft.com/office/powerpoint/2010/main" val="399537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811417"/>
            <a:ext cx="8186857" cy="708779"/>
          </a:xfrm>
          <a:prstGeom prst="rect">
            <a:avLst/>
          </a:prstGeom>
          <a:noFill/>
          <a:ln/>
        </p:spPr>
        <p:txBody>
          <a:bodyPr wrap="non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Critical Skills for Future Jobs</a:t>
            </a:r>
            <a:endParaRPr lang="en-US" sz="4450" dirty="0"/>
          </a:p>
        </p:txBody>
      </p:sp>
      <p:sp>
        <p:nvSpPr>
          <p:cNvPr id="3" name="Text 1"/>
          <p:cNvSpPr/>
          <p:nvPr/>
        </p:nvSpPr>
        <p:spPr>
          <a:xfrm>
            <a:off x="793790" y="308717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High-Growth Jobs</a:t>
            </a:r>
            <a:endParaRPr lang="en-US" sz="2200" dirty="0"/>
          </a:p>
        </p:txBody>
      </p:sp>
      <p:sp>
        <p:nvSpPr>
          <p:cNvPr id="4" name="Text 2"/>
          <p:cNvSpPr/>
          <p:nvPr/>
        </p:nvSpPr>
        <p:spPr>
          <a:xfrm>
            <a:off x="793790" y="366831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Machine Learning</a:t>
            </a:r>
            <a:endParaRPr lang="en-US" sz="1750" dirty="0"/>
          </a:p>
        </p:txBody>
      </p:sp>
      <p:sp>
        <p:nvSpPr>
          <p:cNvPr id="5" name="Text 3"/>
          <p:cNvSpPr/>
          <p:nvPr/>
        </p:nvSpPr>
        <p:spPr>
          <a:xfrm>
            <a:off x="793790" y="411051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Data Analysis</a:t>
            </a:r>
            <a:endParaRPr lang="en-US" sz="1750" dirty="0"/>
          </a:p>
        </p:txBody>
      </p:sp>
      <p:sp>
        <p:nvSpPr>
          <p:cNvPr id="6" name="Text 4"/>
          <p:cNvSpPr/>
          <p:nvPr/>
        </p:nvSpPr>
        <p:spPr>
          <a:xfrm>
            <a:off x="793790" y="455271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Project Management</a:t>
            </a:r>
            <a:endParaRPr lang="en-US" sz="1750" dirty="0"/>
          </a:p>
        </p:txBody>
      </p:sp>
      <p:sp>
        <p:nvSpPr>
          <p:cNvPr id="7" name="Text 5"/>
          <p:cNvSpPr/>
          <p:nvPr/>
        </p:nvSpPr>
        <p:spPr>
          <a:xfrm>
            <a:off x="793790" y="499491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cs typeface="Gelasio" pitchFamily="34" charset="-120"/>
              </a:rPr>
              <a:t>UI/UX Design</a:t>
            </a:r>
            <a:endParaRPr lang="en-US" sz="1750" dirty="0"/>
          </a:p>
        </p:txBody>
      </p:sp>
      <p:sp>
        <p:nvSpPr>
          <p:cNvPr id="8" name="Text 6"/>
          <p:cNvSpPr/>
          <p:nvPr/>
        </p:nvSpPr>
        <p:spPr>
          <a:xfrm>
            <a:off x="7599521" y="3087172"/>
            <a:ext cx="3920014" cy="354330"/>
          </a:xfrm>
          <a:prstGeom prst="rect">
            <a:avLst/>
          </a:prstGeom>
          <a:noFill/>
          <a:ln/>
        </p:spPr>
        <p:txBody>
          <a:bodyPr wrap="none" lIns="0" tIns="0" rIns="0" bIns="0" rtlCol="0" anchor="t"/>
          <a:lstStyle/>
          <a:p>
            <a:pPr marL="0" indent="0" algn="l">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Automation-Resistant Skills</a:t>
            </a:r>
            <a:endParaRPr lang="en-US" sz="2200" dirty="0"/>
          </a:p>
        </p:txBody>
      </p:sp>
      <p:sp>
        <p:nvSpPr>
          <p:cNvPr id="9" name="Text 7"/>
          <p:cNvSpPr/>
          <p:nvPr/>
        </p:nvSpPr>
        <p:spPr>
          <a:xfrm>
            <a:off x="7599521" y="366831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Creative Problem Solving</a:t>
            </a:r>
            <a:endParaRPr lang="en-US" sz="1750" dirty="0"/>
          </a:p>
        </p:txBody>
      </p:sp>
      <p:sp>
        <p:nvSpPr>
          <p:cNvPr id="10" name="Text 8"/>
          <p:cNvSpPr/>
          <p:nvPr/>
        </p:nvSpPr>
        <p:spPr>
          <a:xfrm>
            <a:off x="7599521" y="411051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Emotional Intelligence</a:t>
            </a:r>
            <a:endParaRPr lang="en-US" sz="1750" dirty="0"/>
          </a:p>
        </p:txBody>
      </p:sp>
      <p:sp>
        <p:nvSpPr>
          <p:cNvPr id="11" name="Text 9"/>
          <p:cNvSpPr/>
          <p:nvPr/>
        </p:nvSpPr>
        <p:spPr>
          <a:xfrm>
            <a:off x="7599521" y="455271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Complex Communication</a:t>
            </a:r>
            <a:endParaRPr lang="en-US" sz="1750" dirty="0"/>
          </a:p>
        </p:txBody>
      </p:sp>
      <p:sp>
        <p:nvSpPr>
          <p:cNvPr id="12" name="Text 10"/>
          <p:cNvSpPr/>
          <p:nvPr/>
        </p:nvSpPr>
        <p:spPr>
          <a:xfrm>
            <a:off x="7599521" y="499491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Adaptability</a:t>
            </a:r>
            <a:endParaRPr lang="en-US" sz="1750" dirty="0"/>
          </a:p>
        </p:txBody>
      </p:sp>
      <p:sp>
        <p:nvSpPr>
          <p:cNvPr id="13" name="Text 11"/>
          <p:cNvSpPr/>
          <p:nvPr/>
        </p:nvSpPr>
        <p:spPr>
          <a:xfrm>
            <a:off x="793790" y="5692259"/>
            <a:ext cx="13042821" cy="1183713"/>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cs typeface="Gelasio" pitchFamily="34" charset="-120"/>
              </a:rPr>
              <a:t>AI’s influence on the job market is multifaceted. The same skills driving innovation and commanding higher salaries can also face automation. This duality highlights the need for ongoing learning, adaptability, and a blend of technical and soft skills to stay resilient in an AI-transformed workforce.</a:t>
            </a:r>
          </a:p>
        </p:txBody>
      </p:sp>
      <p:sp>
        <p:nvSpPr>
          <p:cNvPr id="14" name="Rectangle 13">
            <a:extLst>
              <a:ext uri="{FF2B5EF4-FFF2-40B4-BE49-F238E27FC236}">
                <a16:creationId xmlns:a16="http://schemas.microsoft.com/office/drawing/2014/main" id="{5026DE52-E106-FA64-B381-5735A6A6A9AB}"/>
              </a:ext>
            </a:extLst>
          </p:cNvPr>
          <p:cNvSpPr/>
          <p:nvPr/>
        </p:nvSpPr>
        <p:spPr>
          <a:xfrm>
            <a:off x="12825661" y="7760368"/>
            <a:ext cx="1768643" cy="348916"/>
          </a:xfrm>
          <a:prstGeom prst="rect">
            <a:avLst/>
          </a:prstGeom>
          <a:solidFill>
            <a:srgbClr val="F9F6F0"/>
          </a:solidFill>
          <a:ln>
            <a:solidFill>
              <a:srgbClr val="F9F6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025962"/>
            <a:ext cx="8504158" cy="708779"/>
          </a:xfrm>
          <a:prstGeom prst="rect">
            <a:avLst/>
          </a:prstGeom>
          <a:noFill/>
          <a:ln/>
        </p:spPr>
        <p:txBody>
          <a:bodyPr wrap="non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Key Takeaways &amp; Implications</a:t>
            </a:r>
            <a:endParaRPr lang="en-US" sz="4450" dirty="0"/>
          </a:p>
        </p:txBody>
      </p:sp>
      <p:pic>
        <p:nvPicPr>
          <p:cNvPr id="3" name="Image 0" descr="preencoded.png"/>
          <p:cNvPicPr>
            <a:picLocks noChangeAspect="1"/>
          </p:cNvPicPr>
          <p:nvPr/>
        </p:nvPicPr>
        <p:blipFill>
          <a:blip r:embed="rId3"/>
          <a:stretch>
            <a:fillRect/>
          </a:stretch>
        </p:blipFill>
        <p:spPr>
          <a:xfrm>
            <a:off x="2978348" y="2188369"/>
            <a:ext cx="2152055" cy="1306949"/>
          </a:xfrm>
          <a:prstGeom prst="rect">
            <a:avLst/>
          </a:prstGeom>
        </p:spPr>
      </p:pic>
      <p:pic>
        <p:nvPicPr>
          <p:cNvPr id="4" name="Image 1" descr="preencoded.png"/>
          <p:cNvPicPr>
            <a:picLocks noChangeAspect="1"/>
          </p:cNvPicPr>
          <p:nvPr/>
        </p:nvPicPr>
        <p:blipFill>
          <a:blip r:embed="rId4"/>
          <a:stretch>
            <a:fillRect/>
          </a:stretch>
        </p:blipFill>
        <p:spPr>
          <a:xfrm>
            <a:off x="3894892" y="2804398"/>
            <a:ext cx="318968" cy="398621"/>
          </a:xfrm>
          <a:prstGeom prst="rect">
            <a:avLst/>
          </a:prstGeom>
        </p:spPr>
      </p:pic>
      <p:sp>
        <p:nvSpPr>
          <p:cNvPr id="5" name="Text 1"/>
          <p:cNvSpPr/>
          <p:nvPr/>
        </p:nvSpPr>
        <p:spPr>
          <a:xfrm>
            <a:off x="5357217" y="241518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Strategic Action</a:t>
            </a:r>
            <a:endParaRPr lang="en-US" sz="2200" dirty="0"/>
          </a:p>
        </p:txBody>
      </p:sp>
      <p:sp>
        <p:nvSpPr>
          <p:cNvPr id="6" name="Text 2"/>
          <p:cNvSpPr/>
          <p:nvPr/>
        </p:nvSpPr>
        <p:spPr>
          <a:xfrm>
            <a:off x="5357217" y="2905602"/>
            <a:ext cx="8422720" cy="345876"/>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cs typeface="Gelasio" pitchFamily="34" charset="-120"/>
              </a:rPr>
              <a:t>Emphasis on proactive reskilling programs and policy interventions to mitigate risks.</a:t>
            </a:r>
          </a:p>
        </p:txBody>
      </p:sp>
      <p:sp>
        <p:nvSpPr>
          <p:cNvPr id="7" name="Shape 3"/>
          <p:cNvSpPr/>
          <p:nvPr/>
        </p:nvSpPr>
        <p:spPr>
          <a:xfrm>
            <a:off x="5187077" y="3508415"/>
            <a:ext cx="8592860" cy="15240"/>
          </a:xfrm>
          <a:prstGeom prst="roundRect">
            <a:avLst>
              <a:gd name="adj" fmla="val 223256"/>
            </a:avLst>
          </a:prstGeom>
          <a:solidFill>
            <a:srgbClr val="D4CEC3"/>
          </a:solidFill>
          <a:ln/>
        </p:spPr>
        <p:txBody>
          <a:bodyPr/>
          <a:lstStyle/>
          <a:p>
            <a:endParaRPr lang="en-US"/>
          </a:p>
        </p:txBody>
      </p:sp>
      <p:pic>
        <p:nvPicPr>
          <p:cNvPr id="8" name="Image 2" descr="preencoded.png"/>
          <p:cNvPicPr>
            <a:picLocks noChangeAspect="1"/>
          </p:cNvPicPr>
          <p:nvPr/>
        </p:nvPicPr>
        <p:blipFill>
          <a:blip r:embed="rId5"/>
          <a:stretch>
            <a:fillRect/>
          </a:stretch>
        </p:blipFill>
        <p:spPr>
          <a:xfrm>
            <a:off x="1902381" y="3551992"/>
            <a:ext cx="4304109" cy="1306949"/>
          </a:xfrm>
          <a:prstGeom prst="rect">
            <a:avLst/>
          </a:prstGeom>
        </p:spPr>
      </p:pic>
      <p:pic>
        <p:nvPicPr>
          <p:cNvPr id="9" name="Image 3" descr="preencoded.png"/>
          <p:cNvPicPr>
            <a:picLocks noChangeAspect="1"/>
          </p:cNvPicPr>
          <p:nvPr/>
        </p:nvPicPr>
        <p:blipFill>
          <a:blip r:embed="rId6"/>
          <a:stretch>
            <a:fillRect/>
          </a:stretch>
        </p:blipFill>
        <p:spPr>
          <a:xfrm>
            <a:off x="3894892" y="4006096"/>
            <a:ext cx="318968" cy="398621"/>
          </a:xfrm>
          <a:prstGeom prst="rect">
            <a:avLst/>
          </a:prstGeom>
        </p:spPr>
      </p:pic>
      <p:sp>
        <p:nvSpPr>
          <p:cNvPr id="10" name="Text 4"/>
          <p:cNvSpPr/>
          <p:nvPr/>
        </p:nvSpPr>
        <p:spPr>
          <a:xfrm>
            <a:off x="6433304" y="377880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Balancing Act</a:t>
            </a:r>
            <a:endParaRPr lang="en-US" sz="2200" dirty="0"/>
          </a:p>
        </p:txBody>
      </p:sp>
      <p:sp>
        <p:nvSpPr>
          <p:cNvPr id="11" name="Text 5"/>
          <p:cNvSpPr/>
          <p:nvPr/>
        </p:nvSpPr>
        <p:spPr>
          <a:xfrm>
            <a:off x="6433303" y="4269225"/>
            <a:ext cx="9424647" cy="345876"/>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cs typeface="Gelasio" pitchFamily="34" charset="-120"/>
              </a:rPr>
              <a:t>AI drives innovation but also poses automation risks in specific industries.</a:t>
            </a:r>
          </a:p>
        </p:txBody>
      </p:sp>
      <p:sp>
        <p:nvSpPr>
          <p:cNvPr id="12" name="Shape 6"/>
          <p:cNvSpPr/>
          <p:nvPr/>
        </p:nvSpPr>
        <p:spPr>
          <a:xfrm>
            <a:off x="6263164" y="4872038"/>
            <a:ext cx="7516773" cy="15240"/>
          </a:xfrm>
          <a:prstGeom prst="roundRect">
            <a:avLst>
              <a:gd name="adj" fmla="val 223256"/>
            </a:avLst>
          </a:prstGeom>
          <a:solidFill>
            <a:srgbClr val="D4CEC3"/>
          </a:solidFill>
          <a:ln/>
        </p:spPr>
        <p:txBody>
          <a:bodyPr/>
          <a:lstStyle/>
          <a:p>
            <a:endParaRPr lang="en-US"/>
          </a:p>
        </p:txBody>
      </p:sp>
      <p:pic>
        <p:nvPicPr>
          <p:cNvPr id="13" name="Image 4" descr="preencoded.png"/>
          <p:cNvPicPr>
            <a:picLocks noChangeAspect="1"/>
          </p:cNvPicPr>
          <p:nvPr/>
        </p:nvPicPr>
        <p:blipFill>
          <a:blip r:embed="rId7"/>
          <a:stretch>
            <a:fillRect/>
          </a:stretch>
        </p:blipFill>
        <p:spPr>
          <a:xfrm>
            <a:off x="826294" y="4915614"/>
            <a:ext cx="6456164" cy="1306949"/>
          </a:xfrm>
          <a:prstGeom prst="rect">
            <a:avLst/>
          </a:prstGeom>
        </p:spPr>
      </p:pic>
      <p:pic>
        <p:nvPicPr>
          <p:cNvPr id="14" name="Image 5" descr="preencoded.png"/>
          <p:cNvPicPr>
            <a:picLocks noChangeAspect="1"/>
          </p:cNvPicPr>
          <p:nvPr/>
        </p:nvPicPr>
        <p:blipFill>
          <a:blip r:embed="rId8"/>
          <a:stretch>
            <a:fillRect/>
          </a:stretch>
        </p:blipFill>
        <p:spPr>
          <a:xfrm>
            <a:off x="3894773" y="5369719"/>
            <a:ext cx="318968" cy="398621"/>
          </a:xfrm>
          <a:prstGeom prst="rect">
            <a:avLst/>
          </a:prstGeom>
        </p:spPr>
      </p:pic>
      <p:sp>
        <p:nvSpPr>
          <p:cNvPr id="15" name="Text 7"/>
          <p:cNvSpPr/>
          <p:nvPr/>
        </p:nvSpPr>
        <p:spPr>
          <a:xfrm>
            <a:off x="7509272" y="5142428"/>
            <a:ext cx="3250406"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Continuous Adaptation</a:t>
            </a:r>
            <a:endParaRPr lang="en-US" sz="2200" dirty="0"/>
          </a:p>
        </p:txBody>
      </p:sp>
      <p:sp>
        <p:nvSpPr>
          <p:cNvPr id="16" name="Text 8"/>
          <p:cNvSpPr/>
          <p:nvPr/>
        </p:nvSpPr>
        <p:spPr>
          <a:xfrm>
            <a:off x="7509272" y="5632848"/>
            <a:ext cx="7085032" cy="345876"/>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cs typeface="Gelasio" pitchFamily="34" charset="-120"/>
              </a:rPr>
              <a:t>Continuous monitoring of AI trends is necessary for workforce planning.</a:t>
            </a:r>
          </a:p>
        </p:txBody>
      </p:sp>
      <p:sp>
        <p:nvSpPr>
          <p:cNvPr id="17" name="Text 9"/>
          <p:cNvSpPr/>
          <p:nvPr/>
        </p:nvSpPr>
        <p:spPr>
          <a:xfrm>
            <a:off x="793790" y="6477714"/>
            <a:ext cx="13042821" cy="1631570"/>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cs typeface="Gelasio" pitchFamily="34" charset="-120"/>
              </a:rPr>
              <a:t>This reveals that while AI offers immense potential for growth and innovation, its impact is not uniform across industries or geographies. Stakeholders must balance the opportunities of AI-driven transformation with the risks of automation, employing targeted reskilling programs, adaptive policy measures, and a continual emphasis on both technical and soft skill development. This balanced and informed approach will be essential for navigating the evolving landscape of the future job market.</a:t>
            </a:r>
          </a:p>
        </p:txBody>
      </p:sp>
      <p:sp>
        <p:nvSpPr>
          <p:cNvPr id="18" name="Rectangle 17">
            <a:extLst>
              <a:ext uri="{FF2B5EF4-FFF2-40B4-BE49-F238E27FC236}">
                <a16:creationId xmlns:a16="http://schemas.microsoft.com/office/drawing/2014/main" id="{A5DB8F59-6F99-6344-1DBF-38AF82AB9D62}"/>
              </a:ext>
            </a:extLst>
          </p:cNvPr>
          <p:cNvSpPr/>
          <p:nvPr/>
        </p:nvSpPr>
        <p:spPr>
          <a:xfrm>
            <a:off x="12825661" y="7760368"/>
            <a:ext cx="1768643" cy="348916"/>
          </a:xfrm>
          <a:prstGeom prst="rect">
            <a:avLst/>
          </a:prstGeom>
          <a:solidFill>
            <a:srgbClr val="F9F6F0"/>
          </a:solidFill>
          <a:ln>
            <a:solidFill>
              <a:srgbClr val="F9F6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TotalTime>
  <Words>513</Words>
  <Application>Microsoft Office PowerPoint</Application>
  <PresentationFormat>Custom</PresentationFormat>
  <Paragraphs>63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Gelasio Semi Bold</vt:lpstr>
      <vt:lpstr>Gelasio Bold</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Atharva Jagtap</cp:lastModifiedBy>
  <cp:revision>3</cp:revision>
  <dcterms:created xsi:type="dcterms:W3CDTF">2025-04-02T22:12:42Z</dcterms:created>
  <dcterms:modified xsi:type="dcterms:W3CDTF">2025-04-03T00:21:44Z</dcterms:modified>
</cp:coreProperties>
</file>