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5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13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1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38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64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48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44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6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73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1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03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99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23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5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79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96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3E49C6-1DED-48EC-B3BB-D8F375A97AB2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A850F7-7F47-4677-AEC8-7A3FBBFF4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504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A888-7BCE-4414-B4F7-8370E8426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ANZ-Virtual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921D7-0B87-4CA3-AF03-6A4295FC8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1 : Exploratory Data Analysis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BY: Atharva J. Yeolekar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B3F14-F307-4D2B-92EC-4415C67EA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45" y="5591907"/>
            <a:ext cx="2391509" cy="10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76AA-EFDF-4799-A50D-154D9C36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4" y="135139"/>
            <a:ext cx="8741142" cy="1324384"/>
          </a:xfrm>
        </p:spPr>
        <p:txBody>
          <a:bodyPr/>
          <a:lstStyle/>
          <a:p>
            <a:pPr algn="ctr"/>
            <a:r>
              <a:rPr lang="en-IN" dirty="0"/>
              <a:t>Summary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81E8-3B93-4253-A838-341F97C9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75" y="2127738"/>
            <a:ext cx="8534400" cy="4378569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Average amount spent per transaction is 187.93 AUD.</a:t>
            </a:r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Average balance amount is 14704.195 AUD.</a:t>
            </a:r>
          </a:p>
          <a:p>
            <a:r>
              <a:rPr lang="en-US" dirty="0">
                <a:solidFill>
                  <a:srgbClr val="000000"/>
                </a:solidFill>
              </a:rPr>
              <a:t>The age of the customers ranges between 18 and 78 years.</a:t>
            </a:r>
          </a:p>
          <a:p>
            <a:r>
              <a:rPr lang="en-US" dirty="0">
                <a:solidFill>
                  <a:srgbClr val="000000"/>
                </a:solidFill>
              </a:rPr>
              <a:t>The minimum and maximum amount spent is 0.10 AUD and 8835.98 AUD</a:t>
            </a:r>
          </a:p>
          <a:p>
            <a:r>
              <a:rPr lang="en-US" dirty="0">
                <a:solidFill>
                  <a:srgbClr val="000000"/>
                </a:solidFill>
              </a:rPr>
              <a:t>The number of transactions made and the average spend per transactions made by male customers is more than female </a:t>
            </a:r>
            <a:r>
              <a:rPr lang="en-US" dirty="0" err="1">
                <a:solidFill>
                  <a:srgbClr val="000000"/>
                </a:solidFill>
              </a:rPr>
              <a:t>cutomers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The sum of all the transactions made by male customers is also significantly greater than those made by female customers.</a:t>
            </a: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BD463-44C6-4885-B79C-BE90E7F28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45" y="5591907"/>
            <a:ext cx="2391509" cy="10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1163-F398-4773-B657-43C4068A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5625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Summary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E742-900B-4024-88C3-E23BE3B7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02692"/>
            <a:ext cx="8534400" cy="3615267"/>
          </a:xfrm>
        </p:spPr>
        <p:txBody>
          <a:bodyPr/>
          <a:lstStyle/>
          <a:p>
            <a:r>
              <a:rPr lang="en-US" dirty="0"/>
              <a:t>Highest number of transactions were done in the month of October, the average spend per transaction is also highest in the month of October.</a:t>
            </a:r>
          </a:p>
          <a:p>
            <a:r>
              <a:rPr lang="en-US" dirty="0"/>
              <a:t>Average number of transactions made per month is 4014.33 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48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3A7B-410B-4066-9E56-33ABEC81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9" y="284609"/>
            <a:ext cx="8534400" cy="1271629"/>
          </a:xfrm>
        </p:spPr>
        <p:txBody>
          <a:bodyPr/>
          <a:lstStyle/>
          <a:p>
            <a:pPr algn="ctr"/>
            <a:r>
              <a:rPr lang="en-IN" dirty="0"/>
              <a:t>Special focus: Life-Stage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1AF0-7042-49DB-8088-7581887F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27" y="1274886"/>
            <a:ext cx="8534400" cy="4951698"/>
          </a:xfrm>
        </p:spPr>
        <p:txBody>
          <a:bodyPr/>
          <a:lstStyle/>
          <a:p>
            <a:r>
              <a:rPr lang="en-IN" dirty="0"/>
              <a:t>The customers have been segmented into 4 categories based on their age: Student(18-25), Junior(26-40), Senior(41-60) and Retired(61+).</a:t>
            </a:r>
          </a:p>
          <a:p>
            <a:r>
              <a:rPr lang="en-IN" dirty="0"/>
              <a:t>86% of the total transactions have been carried out by customers belonging to the student and Junior categories.</a:t>
            </a:r>
          </a:p>
          <a:p>
            <a:r>
              <a:rPr lang="en-IN" dirty="0"/>
              <a:t>The customers from the Student and Junior categories account for 80% of the total amount spent.</a:t>
            </a:r>
          </a:p>
          <a:p>
            <a:r>
              <a:rPr lang="en-IN" dirty="0"/>
              <a:t>Lowest amount of transactions have been carried out by customers belonging to the retired category.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DC387-74AB-48E4-A437-61B012A4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45" y="5591907"/>
            <a:ext cx="2391509" cy="10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F461-899C-4997-97ED-3C795443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2725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Special focus: Movement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16B3-A006-4F85-B2FC-994BDD27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9408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Number of transactions made using debit cards(11160) is significantly higher than those made using credit cards(833) .</a:t>
            </a:r>
          </a:p>
          <a:p>
            <a:r>
              <a:rPr lang="en-IN" dirty="0"/>
              <a:t>Credit cards have been used for only 7.3% of the transactions.</a:t>
            </a:r>
          </a:p>
          <a:p>
            <a:r>
              <a:rPr lang="en-IN" dirty="0"/>
              <a:t>Despite the low volume, credit cards amount for 74% of the total amount spent.</a:t>
            </a:r>
          </a:p>
          <a:p>
            <a:r>
              <a:rPr lang="en-IN" dirty="0"/>
              <a:t>The average transaction amount for transactions done using a debit and credit card are 52.57 AUD and 1898.72 AUD.</a:t>
            </a:r>
          </a:p>
          <a:p>
            <a:r>
              <a:rPr lang="en-IN" dirty="0"/>
              <a:t>Even though debit cards have been used for significantly high volume of transactions, the amount spent is significantly lower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A57A-FB8B-4465-8EEF-282937A1B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45" y="5591907"/>
            <a:ext cx="2391509" cy="10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EEF3-9D56-4E0D-886A-BE8405E7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450731"/>
          </a:xfrm>
        </p:spPr>
        <p:txBody>
          <a:bodyPr/>
          <a:lstStyle/>
          <a:p>
            <a:pPr algn="ctr"/>
            <a:r>
              <a:rPr lang="en-IN" dirty="0"/>
              <a:t>Special Focus: State and suburbs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B7FE-008B-4C27-B384-8B800DCB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26975"/>
            <a:ext cx="8534400" cy="4331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Highest number of transactions have been made in New South Wales and Victoria states.</a:t>
            </a:r>
          </a:p>
          <a:p>
            <a:r>
              <a:rPr lang="en-US" dirty="0"/>
              <a:t>The Australian Capital Territory has the highest average spend per transaction(66.8), but the number of transactions is significantly low.</a:t>
            </a:r>
          </a:p>
          <a:p>
            <a:r>
              <a:rPr lang="en-US" dirty="0"/>
              <a:t>Very few transactions have been made in the ACT and Tasmania regions.</a:t>
            </a:r>
          </a:p>
          <a:p>
            <a:r>
              <a:rPr lang="en-US" dirty="0"/>
              <a:t>New South Wales has the highest total spend.</a:t>
            </a:r>
          </a:p>
          <a:p>
            <a:r>
              <a:rPr lang="en-US" dirty="0"/>
              <a:t>Melbourne and Sydney are the most active suburbs in terms of number of transactions.</a:t>
            </a:r>
          </a:p>
          <a:p>
            <a:r>
              <a:rPr lang="en-US" dirty="0"/>
              <a:t>Almost 40% of the rows/transactions have missing values in the </a:t>
            </a:r>
            <a:r>
              <a:rPr lang="en-US" dirty="0" err="1"/>
              <a:t>merchant_state</a:t>
            </a:r>
            <a:r>
              <a:rPr lang="en-US" dirty="0"/>
              <a:t> and </a:t>
            </a:r>
            <a:r>
              <a:rPr lang="en-US" dirty="0" err="1"/>
              <a:t>merchant_suburb</a:t>
            </a:r>
            <a:r>
              <a:rPr lang="en-US" dirty="0"/>
              <a:t> 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C9CAA-D23C-4422-8FF1-5FE98865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45" y="5591907"/>
            <a:ext cx="2391509" cy="10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76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427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Helvetica Neue</vt:lpstr>
      <vt:lpstr>Wingdings 3</vt:lpstr>
      <vt:lpstr>Slice</vt:lpstr>
      <vt:lpstr>ANZ-Virtual Internship</vt:lpstr>
      <vt:lpstr>Summary of the dataset</vt:lpstr>
      <vt:lpstr>Summary of the dataset</vt:lpstr>
      <vt:lpstr>Special focus: Life-Stage</vt:lpstr>
      <vt:lpstr>Special focus: Movement </vt:lpstr>
      <vt:lpstr>Special Focus: State and suburbs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ANZ-Virtual Internship</dc:title>
  <dc:creator>atharva yeolekar</dc:creator>
  <cp:lastModifiedBy>atharva yeolekar</cp:lastModifiedBy>
  <cp:revision>13</cp:revision>
  <dcterms:created xsi:type="dcterms:W3CDTF">2020-08-18T12:17:08Z</dcterms:created>
  <dcterms:modified xsi:type="dcterms:W3CDTF">2020-08-18T14:35:03Z</dcterms:modified>
</cp:coreProperties>
</file>