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erriweather-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296f1b0a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296f1b0a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296f1b0a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296f1b0a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a35c6a9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a35c6a9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296f1b0a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296f1b0a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48e432c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48e432c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167b42f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167b42f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296f1b0a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296f1b0a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a3764f15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a3764f15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48e432c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48e432c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48e432c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48e432c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48e432c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48e432c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167b42f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167b42f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167b42f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167b42f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colab.research.google.com/drive/1AoTdazFFxLak37zlGulMagn0vm0rJebB#scrollTo=QCD-7FjkDjOQ" TargetMode="External"/><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Resume Screening &amp; Classification</a:t>
            </a:r>
            <a:endParaRPr/>
          </a:p>
        </p:txBody>
      </p:sp>
      <p:sp>
        <p:nvSpPr>
          <p:cNvPr id="65" name="Google Shape;65;p13"/>
          <p:cNvSpPr txBox="1"/>
          <p:nvPr>
            <p:ph idx="1" type="subTitle"/>
          </p:nvPr>
        </p:nvSpPr>
        <p:spPr>
          <a:xfrm>
            <a:off x="311700" y="1145125"/>
            <a:ext cx="4242600" cy="525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Project on Machine Learning</a:t>
            </a:r>
            <a:endParaRPr/>
          </a:p>
          <a:p>
            <a:pPr indent="0" lvl="0" marL="0" rtl="0" algn="l">
              <a:spcBef>
                <a:spcPts val="0"/>
              </a:spcBef>
              <a:spcAft>
                <a:spcPts val="0"/>
              </a:spcAft>
              <a:buNone/>
            </a:pPr>
            <a:r>
              <a:t/>
            </a:r>
            <a:endParaRPr/>
          </a:p>
        </p:txBody>
      </p:sp>
      <p:sp>
        <p:nvSpPr>
          <p:cNvPr id="66" name="Google Shape;66;p13"/>
          <p:cNvSpPr txBox="1"/>
          <p:nvPr/>
        </p:nvSpPr>
        <p:spPr>
          <a:xfrm>
            <a:off x="5766975" y="3754025"/>
            <a:ext cx="2995500" cy="11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By:</a:t>
            </a:r>
            <a:endParaRPr sz="1300">
              <a:solidFill>
                <a:schemeClr val="lt1"/>
              </a:solidFill>
              <a:latin typeface="Roboto"/>
              <a:ea typeface="Roboto"/>
              <a:cs typeface="Roboto"/>
              <a:sym typeface="Roboto"/>
            </a:endParaRPr>
          </a:p>
          <a:p>
            <a:pPr indent="-311150" lvl="0" marL="457200" rtl="0" algn="l">
              <a:spcBef>
                <a:spcPts val="0"/>
              </a:spcBef>
              <a:spcAft>
                <a:spcPts val="0"/>
              </a:spcAft>
              <a:buClr>
                <a:schemeClr val="lt1"/>
              </a:buClr>
              <a:buSzPts val="1300"/>
              <a:buFont typeface="Roboto"/>
              <a:buAutoNum type="arabicParenR"/>
            </a:pPr>
            <a:r>
              <a:rPr lang="en" sz="1300">
                <a:solidFill>
                  <a:schemeClr val="lt1"/>
                </a:solidFill>
                <a:latin typeface="Roboto"/>
                <a:ea typeface="Roboto"/>
                <a:cs typeface="Roboto"/>
                <a:sym typeface="Roboto"/>
              </a:rPr>
              <a:t>Atharva Kale-1132220912</a:t>
            </a:r>
            <a:endParaRPr sz="1300">
              <a:solidFill>
                <a:schemeClr val="lt1"/>
              </a:solidFill>
              <a:latin typeface="Roboto"/>
              <a:ea typeface="Roboto"/>
              <a:cs typeface="Roboto"/>
              <a:sym typeface="Roboto"/>
            </a:endParaRPr>
          </a:p>
          <a:p>
            <a:pPr indent="-311150" lvl="0" marL="457200" rtl="0" algn="l">
              <a:spcBef>
                <a:spcPts val="0"/>
              </a:spcBef>
              <a:spcAft>
                <a:spcPts val="0"/>
              </a:spcAft>
              <a:buClr>
                <a:schemeClr val="lt1"/>
              </a:buClr>
              <a:buSzPts val="1300"/>
              <a:buFont typeface="Roboto"/>
              <a:buAutoNum type="arabicParenR"/>
            </a:pPr>
            <a:r>
              <a:rPr lang="en" sz="1300">
                <a:solidFill>
                  <a:schemeClr val="lt1"/>
                </a:solidFill>
                <a:latin typeface="Roboto"/>
                <a:ea typeface="Roboto"/>
                <a:cs typeface="Roboto"/>
                <a:sym typeface="Roboto"/>
              </a:rPr>
              <a:t>Sumedh Tardalkar-1132220959</a:t>
            </a:r>
            <a:endParaRPr sz="13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759650" y="144475"/>
            <a:ext cx="3271800" cy="57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a:t>
            </a:r>
            <a:endParaRPr/>
          </a:p>
          <a:p>
            <a:pPr indent="0" lvl="0" marL="0" rtl="0" algn="l">
              <a:spcBef>
                <a:spcPts val="0"/>
              </a:spcBef>
              <a:spcAft>
                <a:spcPts val="0"/>
              </a:spcAft>
              <a:buNone/>
            </a:pPr>
            <a:r>
              <a:t/>
            </a:r>
            <a:endParaRPr/>
          </a:p>
        </p:txBody>
      </p:sp>
      <p:sp>
        <p:nvSpPr>
          <p:cNvPr id="121" name="Google Shape;121;p22"/>
          <p:cNvSpPr txBox="1"/>
          <p:nvPr/>
        </p:nvSpPr>
        <p:spPr>
          <a:xfrm>
            <a:off x="1153850" y="847700"/>
            <a:ext cx="1432500" cy="3153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Data Ingestion</a:t>
            </a:r>
            <a:endParaRPr sz="1300">
              <a:solidFill>
                <a:schemeClr val="dk2"/>
              </a:solidFill>
              <a:latin typeface="Roboto"/>
              <a:ea typeface="Roboto"/>
              <a:cs typeface="Roboto"/>
              <a:sym typeface="Roboto"/>
            </a:endParaRPr>
          </a:p>
        </p:txBody>
      </p:sp>
      <p:sp>
        <p:nvSpPr>
          <p:cNvPr id="122" name="Google Shape;122;p22"/>
          <p:cNvSpPr txBox="1"/>
          <p:nvPr/>
        </p:nvSpPr>
        <p:spPr>
          <a:xfrm>
            <a:off x="941300" y="1927175"/>
            <a:ext cx="1857600" cy="288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Data Pre-Processing</a:t>
            </a:r>
            <a:endParaRPr sz="1300">
              <a:solidFill>
                <a:schemeClr val="dk2"/>
              </a:solidFill>
              <a:latin typeface="Roboto"/>
              <a:ea typeface="Roboto"/>
              <a:cs typeface="Roboto"/>
              <a:sym typeface="Roboto"/>
            </a:endParaRPr>
          </a:p>
        </p:txBody>
      </p:sp>
      <p:sp>
        <p:nvSpPr>
          <p:cNvPr id="123" name="Google Shape;123;p22"/>
          <p:cNvSpPr txBox="1"/>
          <p:nvPr/>
        </p:nvSpPr>
        <p:spPr>
          <a:xfrm>
            <a:off x="759650" y="2979350"/>
            <a:ext cx="2220900" cy="315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Model Selection &amp; Training</a:t>
            </a:r>
            <a:endParaRPr sz="1300">
              <a:solidFill>
                <a:schemeClr val="dk2"/>
              </a:solidFill>
              <a:latin typeface="Roboto"/>
              <a:ea typeface="Roboto"/>
              <a:cs typeface="Roboto"/>
              <a:sym typeface="Roboto"/>
            </a:endParaRPr>
          </a:p>
        </p:txBody>
      </p:sp>
      <p:sp>
        <p:nvSpPr>
          <p:cNvPr id="124" name="Google Shape;124;p22"/>
          <p:cNvSpPr txBox="1"/>
          <p:nvPr/>
        </p:nvSpPr>
        <p:spPr>
          <a:xfrm>
            <a:off x="1023500" y="4096725"/>
            <a:ext cx="1693200" cy="38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Results Proessing</a:t>
            </a:r>
            <a:endParaRPr sz="1300">
              <a:solidFill>
                <a:schemeClr val="dk2"/>
              </a:solidFill>
              <a:latin typeface="Roboto"/>
              <a:ea typeface="Roboto"/>
              <a:cs typeface="Roboto"/>
              <a:sym typeface="Roboto"/>
            </a:endParaRPr>
          </a:p>
        </p:txBody>
      </p:sp>
      <p:cxnSp>
        <p:nvCxnSpPr>
          <p:cNvPr id="125" name="Google Shape;125;p22"/>
          <p:cNvCxnSpPr>
            <a:stCxn id="121" idx="2"/>
            <a:endCxn id="122" idx="0"/>
          </p:cNvCxnSpPr>
          <p:nvPr/>
        </p:nvCxnSpPr>
        <p:spPr>
          <a:xfrm>
            <a:off x="1870100" y="1163000"/>
            <a:ext cx="0" cy="764100"/>
          </a:xfrm>
          <a:prstGeom prst="straightConnector1">
            <a:avLst/>
          </a:prstGeom>
          <a:noFill/>
          <a:ln cap="flat" cmpd="sng" w="9525">
            <a:solidFill>
              <a:schemeClr val="lt1"/>
            </a:solidFill>
            <a:prstDash val="solid"/>
            <a:round/>
            <a:headEnd len="med" w="med" type="none"/>
            <a:tailEnd len="med" w="med" type="triangle"/>
          </a:ln>
        </p:spPr>
      </p:cxnSp>
      <p:cxnSp>
        <p:nvCxnSpPr>
          <p:cNvPr id="126" name="Google Shape;126;p22"/>
          <p:cNvCxnSpPr>
            <a:stCxn id="122" idx="2"/>
            <a:endCxn id="123" idx="0"/>
          </p:cNvCxnSpPr>
          <p:nvPr/>
        </p:nvCxnSpPr>
        <p:spPr>
          <a:xfrm>
            <a:off x="1870100" y="2215175"/>
            <a:ext cx="0" cy="764100"/>
          </a:xfrm>
          <a:prstGeom prst="straightConnector1">
            <a:avLst/>
          </a:prstGeom>
          <a:noFill/>
          <a:ln cap="flat" cmpd="sng" w="9525">
            <a:solidFill>
              <a:schemeClr val="lt1"/>
            </a:solidFill>
            <a:prstDash val="solid"/>
            <a:round/>
            <a:headEnd len="med" w="med" type="none"/>
            <a:tailEnd len="med" w="med" type="triangle"/>
          </a:ln>
        </p:spPr>
      </p:cxnSp>
      <p:cxnSp>
        <p:nvCxnSpPr>
          <p:cNvPr id="127" name="Google Shape;127;p22"/>
          <p:cNvCxnSpPr>
            <a:stCxn id="123" idx="2"/>
            <a:endCxn id="124" idx="0"/>
          </p:cNvCxnSpPr>
          <p:nvPr/>
        </p:nvCxnSpPr>
        <p:spPr>
          <a:xfrm>
            <a:off x="1870100" y="3294650"/>
            <a:ext cx="0" cy="802200"/>
          </a:xfrm>
          <a:prstGeom prst="straightConnector1">
            <a:avLst/>
          </a:prstGeom>
          <a:noFill/>
          <a:ln cap="flat" cmpd="sng" w="9525">
            <a:solidFill>
              <a:schemeClr val="lt1"/>
            </a:solidFill>
            <a:prstDash val="solid"/>
            <a:round/>
            <a:headEnd len="med" w="med" type="none"/>
            <a:tailEnd len="med" w="med" type="triangle"/>
          </a:ln>
        </p:spPr>
      </p:cxnSp>
      <p:sp>
        <p:nvSpPr>
          <p:cNvPr id="128" name="Google Shape;128;p22"/>
          <p:cNvSpPr txBox="1"/>
          <p:nvPr/>
        </p:nvSpPr>
        <p:spPr>
          <a:xfrm>
            <a:off x="4622250" y="612800"/>
            <a:ext cx="4290900" cy="78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Here the Dataset is downloaded or data extraction process is carried out. For eg, data is collected through web scraping using beautifulsoup.</a:t>
            </a:r>
            <a:endParaRPr sz="1300">
              <a:solidFill>
                <a:schemeClr val="dk2"/>
              </a:solidFill>
              <a:latin typeface="Roboto"/>
              <a:ea typeface="Roboto"/>
              <a:cs typeface="Roboto"/>
              <a:sym typeface="Roboto"/>
            </a:endParaRPr>
          </a:p>
        </p:txBody>
      </p:sp>
      <p:sp>
        <p:nvSpPr>
          <p:cNvPr id="129" name="Google Shape;129;p22"/>
          <p:cNvSpPr txBox="1"/>
          <p:nvPr/>
        </p:nvSpPr>
        <p:spPr>
          <a:xfrm>
            <a:off x="4622250" y="1670075"/>
            <a:ext cx="4290900" cy="8022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This is the step where all the data collected  is checked thoroughly for outliers, null values &amp; data is converted into normalized form before feeding the data to model</a:t>
            </a:r>
            <a:endParaRPr sz="1200">
              <a:solidFill>
                <a:schemeClr val="dk2"/>
              </a:solidFill>
              <a:latin typeface="Roboto"/>
              <a:ea typeface="Roboto"/>
              <a:cs typeface="Roboto"/>
              <a:sym typeface="Roboto"/>
            </a:endParaRPr>
          </a:p>
        </p:txBody>
      </p:sp>
      <p:sp>
        <p:nvSpPr>
          <p:cNvPr id="130" name="Google Shape;130;p22"/>
          <p:cNvSpPr txBox="1"/>
          <p:nvPr/>
        </p:nvSpPr>
        <p:spPr>
          <a:xfrm>
            <a:off x="4656450" y="2889725"/>
            <a:ext cx="4256700" cy="5850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Here ML models are selected or are custom made according to the </a:t>
            </a:r>
            <a:endParaRPr sz="1300">
              <a:solidFill>
                <a:schemeClr val="dk2"/>
              </a:solidFill>
              <a:latin typeface="Roboto"/>
              <a:ea typeface="Roboto"/>
              <a:cs typeface="Roboto"/>
              <a:sym typeface="Roboto"/>
            </a:endParaRPr>
          </a:p>
        </p:txBody>
      </p:sp>
      <p:sp>
        <p:nvSpPr>
          <p:cNvPr id="131" name="Google Shape;131;p22"/>
          <p:cNvSpPr txBox="1"/>
          <p:nvPr/>
        </p:nvSpPr>
        <p:spPr>
          <a:xfrm>
            <a:off x="7110475" y="4761650"/>
            <a:ext cx="2040300" cy="38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rr</a:t>
            </a:r>
            <a:endParaRPr sz="1300">
              <a:solidFill>
                <a:schemeClr val="dk2"/>
              </a:solidFill>
              <a:latin typeface="Roboto"/>
              <a:ea typeface="Roboto"/>
              <a:cs typeface="Roboto"/>
              <a:sym typeface="Roboto"/>
            </a:endParaRPr>
          </a:p>
        </p:txBody>
      </p:sp>
      <p:cxnSp>
        <p:nvCxnSpPr>
          <p:cNvPr id="132" name="Google Shape;132;p22"/>
          <p:cNvCxnSpPr>
            <a:endCxn id="128" idx="1"/>
          </p:cNvCxnSpPr>
          <p:nvPr/>
        </p:nvCxnSpPr>
        <p:spPr>
          <a:xfrm>
            <a:off x="2586450" y="981050"/>
            <a:ext cx="2035800" cy="24300"/>
          </a:xfrm>
          <a:prstGeom prst="straightConnector1">
            <a:avLst/>
          </a:prstGeom>
          <a:noFill/>
          <a:ln cap="flat" cmpd="sng" w="9525">
            <a:solidFill>
              <a:srgbClr val="FF0000"/>
            </a:solidFill>
            <a:prstDash val="solid"/>
            <a:round/>
            <a:headEnd len="med" w="med" type="none"/>
            <a:tailEnd len="med" w="med" type="triangle"/>
          </a:ln>
        </p:spPr>
      </p:cxnSp>
      <p:cxnSp>
        <p:nvCxnSpPr>
          <p:cNvPr id="133" name="Google Shape;133;p22"/>
          <p:cNvCxnSpPr>
            <a:endCxn id="129" idx="1"/>
          </p:cNvCxnSpPr>
          <p:nvPr/>
        </p:nvCxnSpPr>
        <p:spPr>
          <a:xfrm flipH="1" rot="10800000">
            <a:off x="2812650" y="2071175"/>
            <a:ext cx="1809600" cy="10200"/>
          </a:xfrm>
          <a:prstGeom prst="straightConnector1">
            <a:avLst/>
          </a:prstGeom>
          <a:noFill/>
          <a:ln cap="flat" cmpd="sng" w="9525">
            <a:solidFill>
              <a:srgbClr val="FF0000"/>
            </a:solidFill>
            <a:prstDash val="solid"/>
            <a:round/>
            <a:headEnd len="med" w="med" type="none"/>
            <a:tailEnd len="med" w="med" type="triangle"/>
          </a:ln>
        </p:spPr>
      </p:cxnSp>
      <p:cxnSp>
        <p:nvCxnSpPr>
          <p:cNvPr id="134" name="Google Shape;134;p22"/>
          <p:cNvCxnSpPr>
            <a:endCxn id="130" idx="1"/>
          </p:cNvCxnSpPr>
          <p:nvPr/>
        </p:nvCxnSpPr>
        <p:spPr>
          <a:xfrm>
            <a:off x="3011550" y="3171425"/>
            <a:ext cx="1644900" cy="10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25" y="500925"/>
            <a:ext cx="3706500" cy="56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Discussion</a:t>
            </a:r>
            <a:endParaRPr/>
          </a:p>
        </p:txBody>
      </p:sp>
      <p:sp>
        <p:nvSpPr>
          <p:cNvPr id="140" name="Google Shape;140;p23"/>
          <p:cNvSpPr txBox="1"/>
          <p:nvPr>
            <p:ph idx="1" type="body"/>
          </p:nvPr>
        </p:nvSpPr>
        <p:spPr>
          <a:xfrm>
            <a:off x="4644675" y="500925"/>
            <a:ext cx="4166400" cy="356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of RFC</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Predication Results of a new resume and it gives categorical value of the resume to which it belongs.</a:t>
            </a:r>
            <a:endParaRPr/>
          </a:p>
        </p:txBody>
      </p:sp>
      <p:pic>
        <p:nvPicPr>
          <p:cNvPr id="141" name="Google Shape;141;p23"/>
          <p:cNvPicPr preferRelativeResize="0"/>
          <p:nvPr/>
        </p:nvPicPr>
        <p:blipFill>
          <a:blip r:embed="rId3">
            <a:alphaModFix/>
          </a:blip>
          <a:stretch>
            <a:fillRect/>
          </a:stretch>
        </p:blipFill>
        <p:spPr>
          <a:xfrm>
            <a:off x="4745725" y="1062525"/>
            <a:ext cx="3830676" cy="817025"/>
          </a:xfrm>
          <a:prstGeom prst="rect">
            <a:avLst/>
          </a:prstGeom>
          <a:noFill/>
          <a:ln>
            <a:noFill/>
          </a:ln>
        </p:spPr>
      </p:pic>
      <p:pic>
        <p:nvPicPr>
          <p:cNvPr id="142" name="Google Shape;142;p23"/>
          <p:cNvPicPr preferRelativeResize="0"/>
          <p:nvPr/>
        </p:nvPicPr>
        <p:blipFill>
          <a:blip r:embed="rId4">
            <a:alphaModFix/>
          </a:blip>
          <a:stretch>
            <a:fillRect/>
          </a:stretch>
        </p:blipFill>
        <p:spPr>
          <a:xfrm>
            <a:off x="4745713" y="3192400"/>
            <a:ext cx="3048625" cy="717325"/>
          </a:xfrm>
          <a:prstGeom prst="rect">
            <a:avLst/>
          </a:prstGeom>
          <a:noFill/>
          <a:ln>
            <a:noFill/>
          </a:ln>
        </p:spPr>
      </p:pic>
      <p:sp>
        <p:nvSpPr>
          <p:cNvPr id="143" name="Google Shape;143;p23"/>
          <p:cNvSpPr txBox="1"/>
          <p:nvPr>
            <p:ph type="title"/>
          </p:nvPr>
        </p:nvSpPr>
        <p:spPr>
          <a:xfrm>
            <a:off x="199300" y="4289100"/>
            <a:ext cx="3706500" cy="56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Link</a:t>
            </a:r>
            <a:endParaRPr/>
          </a:p>
        </p:txBody>
      </p:sp>
      <p:sp>
        <p:nvSpPr>
          <p:cNvPr id="144" name="Google Shape;144;p23"/>
          <p:cNvSpPr txBox="1"/>
          <p:nvPr/>
        </p:nvSpPr>
        <p:spPr>
          <a:xfrm>
            <a:off x="4328950" y="4262100"/>
            <a:ext cx="458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https://colab.research.google.com/drive/1AoTdazFFxLak37zlGulMagn0vm0rJebB#scrollTo=QCD-7FjkDjOQ</a:t>
            </a:r>
            <a:endParaRPr/>
          </a:p>
        </p:txBody>
      </p:sp>
      <p:pic>
        <p:nvPicPr>
          <p:cNvPr id="145" name="Google Shape;145;p23"/>
          <p:cNvPicPr preferRelativeResize="0"/>
          <p:nvPr/>
        </p:nvPicPr>
        <p:blipFill>
          <a:blip r:embed="rId6">
            <a:alphaModFix/>
          </a:blip>
          <a:stretch>
            <a:fillRect/>
          </a:stretch>
        </p:blipFill>
        <p:spPr>
          <a:xfrm>
            <a:off x="-1948825" y="1504596"/>
            <a:ext cx="6166074" cy="250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Similarity</a:t>
            </a:r>
            <a:r>
              <a:rPr lang="en"/>
              <a:t> Of a Resume classified in Prev Program</a:t>
            </a:r>
            <a:endParaRPr/>
          </a:p>
        </p:txBody>
      </p:sp>
      <p:pic>
        <p:nvPicPr>
          <p:cNvPr id="151" name="Google Shape;151;p24"/>
          <p:cNvPicPr preferRelativeResize="0"/>
          <p:nvPr/>
        </p:nvPicPr>
        <p:blipFill>
          <a:blip r:embed="rId3">
            <a:alphaModFix/>
          </a:blip>
          <a:stretch>
            <a:fillRect/>
          </a:stretch>
        </p:blipFill>
        <p:spPr>
          <a:xfrm>
            <a:off x="1329075" y="749171"/>
            <a:ext cx="6166074" cy="250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57" name="Google Shape;157;p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658" lvl="0" marL="457200" rtl="0" algn="l">
              <a:lnSpc>
                <a:spcPct val="95000"/>
              </a:lnSpc>
              <a:spcBef>
                <a:spcPts val="0"/>
              </a:spcBef>
              <a:spcAft>
                <a:spcPts val="0"/>
              </a:spcAft>
              <a:buSzPts val="1403"/>
              <a:buAutoNum type="arabicPeriod"/>
            </a:pPr>
            <a:r>
              <a:rPr lang="en" sz="1402"/>
              <a:t>While the presented approach has demonstrated positive outcomes, there are still unexplored avenues for further exploration. One significant area is the advancement of more intricate machine learning algorithms capable of better grasping the intricacies of human language and the complexity of resumes. </a:t>
            </a:r>
            <a:endParaRPr sz="1402"/>
          </a:p>
          <a:p>
            <a:pPr indent="0" lvl="0" marL="0" rtl="0" algn="l">
              <a:lnSpc>
                <a:spcPct val="95000"/>
              </a:lnSpc>
              <a:spcBef>
                <a:spcPts val="1200"/>
              </a:spcBef>
              <a:spcAft>
                <a:spcPts val="0"/>
              </a:spcAft>
              <a:buSzPts val="1018"/>
              <a:buNone/>
            </a:pPr>
            <a:r>
              <a:t/>
            </a:r>
            <a:endParaRPr sz="1402"/>
          </a:p>
          <a:p>
            <a:pPr indent="-317658" lvl="0" marL="457200" rtl="0" algn="l">
              <a:lnSpc>
                <a:spcPct val="95000"/>
              </a:lnSpc>
              <a:spcBef>
                <a:spcPts val="1200"/>
              </a:spcBef>
              <a:spcAft>
                <a:spcPts val="0"/>
              </a:spcAft>
              <a:buSzPts val="1403"/>
              <a:buAutoNum type="arabicPeriod"/>
            </a:pPr>
            <a:r>
              <a:rPr lang="en" sz="1402"/>
              <a:t>Additionally, developing methods to integrate additional data sources like social media profiles and online portfolios into the resume screening process is crucial. </a:t>
            </a:r>
            <a:endParaRPr sz="1402"/>
          </a:p>
          <a:p>
            <a:pPr indent="0" lvl="0" marL="0" rtl="0" algn="l">
              <a:lnSpc>
                <a:spcPct val="95000"/>
              </a:lnSpc>
              <a:spcBef>
                <a:spcPts val="1200"/>
              </a:spcBef>
              <a:spcAft>
                <a:spcPts val="0"/>
              </a:spcAft>
              <a:buSzPts val="1018"/>
              <a:buNone/>
            </a:pPr>
            <a:r>
              <a:t/>
            </a:r>
            <a:endParaRPr sz="1402"/>
          </a:p>
          <a:p>
            <a:pPr indent="-317658" lvl="0" marL="457200" rtl="0" algn="l">
              <a:lnSpc>
                <a:spcPct val="95000"/>
              </a:lnSpc>
              <a:spcBef>
                <a:spcPts val="1200"/>
              </a:spcBef>
              <a:spcAft>
                <a:spcPts val="0"/>
              </a:spcAft>
              <a:buSzPts val="1403"/>
              <a:buAutoNum type="arabicPeriod"/>
            </a:pPr>
            <a:r>
              <a:rPr lang="en" sz="1402"/>
              <a:t>Finally, it is essential to establish methods for evaluating the fairness and impartiality of machine learning models for resume screening.</a:t>
            </a:r>
            <a:endParaRPr sz="1402"/>
          </a:p>
          <a:p>
            <a:pPr indent="0" lvl="0" marL="0" rtl="0" algn="l">
              <a:lnSpc>
                <a:spcPct val="95000"/>
              </a:lnSpc>
              <a:spcBef>
                <a:spcPts val="1200"/>
              </a:spcBef>
              <a:spcAft>
                <a:spcPts val="1200"/>
              </a:spcAft>
              <a:buSzPts val="1018"/>
              <a:buNone/>
            </a:pPr>
            <a:r>
              <a:t/>
            </a:r>
            <a:endParaRPr sz="140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163" name="Google Shape;163;p26"/>
          <p:cNvSpPr txBox="1"/>
          <p:nvPr>
            <p:ph idx="1" type="body"/>
          </p:nvPr>
        </p:nvSpPr>
        <p:spPr>
          <a:xfrm>
            <a:off x="4624975" y="139625"/>
            <a:ext cx="4409400" cy="4863600"/>
          </a:xfrm>
          <a:prstGeom prst="rect">
            <a:avLst/>
          </a:prstGeom>
        </p:spPr>
        <p:txBody>
          <a:bodyPr anchorCtr="0" anchor="t" bIns="91425" lIns="91425" spcFirstLastPara="1" rIns="91425" wrap="square" tIns="91425">
            <a:noAutofit/>
          </a:bodyPr>
          <a:lstStyle/>
          <a:p>
            <a:pPr indent="-280670" lvl="0" marL="457200" rtl="0" algn="l">
              <a:spcBef>
                <a:spcPts val="0"/>
              </a:spcBef>
              <a:spcAft>
                <a:spcPts val="0"/>
              </a:spcAft>
              <a:buSzPts val="820"/>
              <a:buChar char="●"/>
            </a:pPr>
            <a:r>
              <a:rPr lang="en" sz="820"/>
              <a:t>Lu, J., Wu, D., Mao, M., Wang, W., Zhang, G., 2015. Recommender system application developments: a survey. Decision Support Systems 74, 12–32</a:t>
            </a:r>
            <a:endParaRPr sz="820"/>
          </a:p>
          <a:p>
            <a:pPr indent="-280670" lvl="0" marL="457200" rtl="0" algn="l">
              <a:spcBef>
                <a:spcPts val="0"/>
              </a:spcBef>
              <a:spcAft>
                <a:spcPts val="0"/>
              </a:spcAft>
              <a:buSzPts val="820"/>
              <a:buChar char="●"/>
            </a:pPr>
            <a:r>
              <a:rPr lang="en" sz="820"/>
              <a:t>Boudreau, J. W., &amp; Ramstad, J. M. (1996). Spotting winners: The art of recruiting and hiring the right people. Chicago: McGraw-Hill.</a:t>
            </a:r>
            <a:endParaRPr sz="820"/>
          </a:p>
          <a:p>
            <a:pPr indent="-280670" lvl="0" marL="457200" rtl="0" algn="l">
              <a:spcBef>
                <a:spcPts val="0"/>
              </a:spcBef>
              <a:spcAft>
                <a:spcPts val="0"/>
              </a:spcAft>
              <a:buSzPts val="820"/>
              <a:buChar char="●"/>
            </a:pPr>
            <a:r>
              <a:rPr lang="en" sz="820"/>
              <a:t>Erickson, T. D., Lamoureux, J. E., &amp; Moulton, C. K. (2014). The impact of hiring quality on organizational outcomes. Journal of Applied Psychology, 99(8), 1081-1095.)</a:t>
            </a:r>
            <a:endParaRPr sz="820"/>
          </a:p>
          <a:p>
            <a:pPr indent="-280670" lvl="0" marL="457200" rtl="0" algn="l">
              <a:spcBef>
                <a:spcPts val="0"/>
              </a:spcBef>
              <a:spcAft>
                <a:spcPts val="0"/>
              </a:spcAft>
              <a:buSzPts val="820"/>
              <a:buChar char="●"/>
            </a:pPr>
            <a:r>
              <a:rPr lang="en" sz="820"/>
              <a:t>Lawler III, E. E. (2007). Total quality management in human resource management. In R. I. Sutton (Ed.), Handbook of organizational management (pp. 191-230). London: Sage Publications.</a:t>
            </a:r>
            <a:endParaRPr sz="820"/>
          </a:p>
          <a:p>
            <a:pPr indent="-280670" lvl="0" marL="457200" rtl="0" algn="l">
              <a:spcBef>
                <a:spcPts val="0"/>
              </a:spcBef>
              <a:spcAft>
                <a:spcPts val="0"/>
              </a:spcAft>
              <a:buSzPts val="820"/>
              <a:buChar char="●"/>
            </a:pPr>
            <a:r>
              <a:rPr lang="en" sz="820"/>
              <a:t>Automated Resume Screening: A Review of the Literature" by Mohammadreza Asadi, et al. (2021) This paper provides a comprehensive overview of the state-of-the-art in automated resume screening (ARS). The authors discuss the different approaches to ARS, the factors that affect the performance of ARS systems, and the challenges and limitations of ARS.</a:t>
            </a:r>
            <a:endParaRPr sz="820"/>
          </a:p>
          <a:p>
            <a:pPr indent="-280670" lvl="0" marL="457200" rtl="0" algn="l">
              <a:spcBef>
                <a:spcPts val="0"/>
              </a:spcBef>
              <a:spcAft>
                <a:spcPts val="0"/>
              </a:spcAft>
              <a:buSzPts val="820"/>
              <a:buChar char="●"/>
            </a:pPr>
            <a:r>
              <a:rPr lang="en" sz="820"/>
              <a:t>"Deep Learning for Resume Screening: A Survey" by Yi Zhang, et al. (2021) This paper surveys the use of deep learning for resume screening. The authors discuss the different deep learning architectures that have been used for this task, and the performance of these architectures on different benchmark datasets.</a:t>
            </a:r>
            <a:endParaRPr sz="820"/>
          </a:p>
          <a:p>
            <a:pPr indent="-280670" lvl="0" marL="457200" rtl="0" algn="l">
              <a:spcBef>
                <a:spcPts val="0"/>
              </a:spcBef>
              <a:spcAft>
                <a:spcPts val="0"/>
              </a:spcAft>
              <a:buSzPts val="820"/>
              <a:buChar char="●"/>
            </a:pPr>
            <a:r>
              <a:rPr lang="en" sz="820"/>
              <a:t>"Towards Fair and Explainable Resume Screening" by Daniel G. Taylor, et al. (2020) This paper discusses the challenges of fairness and explainability in resume screening. The authors propose a framework for developing fair and explainable resume screening systems.</a:t>
            </a:r>
            <a:endParaRPr sz="820"/>
          </a:p>
          <a:p>
            <a:pPr indent="-280670" lvl="0" marL="457200" rtl="0" algn="l">
              <a:spcBef>
                <a:spcPts val="0"/>
              </a:spcBef>
              <a:spcAft>
                <a:spcPts val="0"/>
              </a:spcAft>
              <a:buSzPts val="820"/>
              <a:buChar char="●"/>
            </a:pPr>
            <a:r>
              <a:rPr lang="en" sz="820"/>
              <a:t>"A Review of Resume Parsing and Classification Techniques" by Manish Kumar Singh, et al. (2020) This paper reviews the different techniques that have been used for resume parsing and classification. The authors discuss the advantages and disadvantages of each technique.</a:t>
            </a:r>
            <a:endParaRPr sz="820"/>
          </a:p>
          <a:p>
            <a:pPr indent="-280670" lvl="0" marL="457200" rtl="0" algn="l">
              <a:spcBef>
                <a:spcPts val="0"/>
              </a:spcBef>
              <a:spcAft>
                <a:spcPts val="0"/>
              </a:spcAft>
              <a:buSzPts val="820"/>
              <a:buChar char="●"/>
            </a:pPr>
            <a:r>
              <a:rPr lang="en" sz="820"/>
              <a:t>"Automated Resume Screening: A Systematic Literature Review and Meta-Analysis" by Eleni Vasilescu, et al. (2019) This paper conducts a systematic literature review and meta-analysis of automated resume screening (ARS) studies. The authors identify the most common ARS techniques, and the factors that affect the performance of ARS systems.</a:t>
            </a:r>
            <a:endParaRPr sz="8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ctrTitle"/>
          </p:nvPr>
        </p:nvSpPr>
        <p:spPr>
          <a:xfrm>
            <a:off x="3872700" y="198125"/>
            <a:ext cx="1398600" cy="49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a:t>
            </a:r>
            <a:endParaRPr/>
          </a:p>
        </p:txBody>
      </p:sp>
      <p:sp>
        <p:nvSpPr>
          <p:cNvPr id="72" name="Google Shape;72;p14"/>
          <p:cNvSpPr txBox="1"/>
          <p:nvPr>
            <p:ph idx="1" type="subTitle"/>
          </p:nvPr>
        </p:nvSpPr>
        <p:spPr>
          <a:xfrm>
            <a:off x="324825" y="974848"/>
            <a:ext cx="6480300" cy="3193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Nunito"/>
              <a:buAutoNum type="arabicParenR"/>
            </a:pPr>
            <a:r>
              <a:rPr lang="en" sz="1900">
                <a:latin typeface="Nunito"/>
                <a:ea typeface="Nunito"/>
                <a:cs typeface="Nunito"/>
                <a:sym typeface="Nunito"/>
              </a:rPr>
              <a:t>Introduction</a:t>
            </a:r>
            <a:endParaRPr sz="1900">
              <a:latin typeface="Nunito"/>
              <a:ea typeface="Nunito"/>
              <a:cs typeface="Nunito"/>
              <a:sym typeface="Nunito"/>
            </a:endParaRPr>
          </a:p>
          <a:p>
            <a:pPr indent="-349250" lvl="0" marL="457200" rtl="0" algn="l">
              <a:spcBef>
                <a:spcPts val="0"/>
              </a:spcBef>
              <a:spcAft>
                <a:spcPts val="0"/>
              </a:spcAft>
              <a:buSzPts val="1900"/>
              <a:buFont typeface="Nunito"/>
              <a:buAutoNum type="arabicParenR"/>
            </a:pPr>
            <a:r>
              <a:rPr lang="en" sz="1900">
                <a:latin typeface="Nunito"/>
                <a:ea typeface="Nunito"/>
                <a:cs typeface="Nunito"/>
                <a:sym typeface="Nunito"/>
              </a:rPr>
              <a:t>Software &amp; </a:t>
            </a:r>
            <a:r>
              <a:rPr lang="en" sz="1900">
                <a:latin typeface="Nunito"/>
                <a:ea typeface="Nunito"/>
                <a:cs typeface="Nunito"/>
                <a:sym typeface="Nunito"/>
              </a:rPr>
              <a:t>Hardware Requirements</a:t>
            </a:r>
            <a:endParaRPr sz="1900">
              <a:latin typeface="Nunito"/>
              <a:ea typeface="Nunito"/>
              <a:cs typeface="Nunito"/>
              <a:sym typeface="Nunito"/>
            </a:endParaRPr>
          </a:p>
          <a:p>
            <a:pPr indent="-349250" lvl="0" marL="457200" rtl="0" algn="l">
              <a:spcBef>
                <a:spcPts val="0"/>
              </a:spcBef>
              <a:spcAft>
                <a:spcPts val="0"/>
              </a:spcAft>
              <a:buSzPts val="1900"/>
              <a:buFont typeface="Nunito"/>
              <a:buAutoNum type="arabicParenR"/>
            </a:pPr>
            <a:r>
              <a:rPr lang="en" sz="1900">
                <a:latin typeface="Nunito"/>
                <a:ea typeface="Nunito"/>
                <a:cs typeface="Nunito"/>
                <a:sym typeface="Nunito"/>
              </a:rPr>
              <a:t>Architecture</a:t>
            </a:r>
            <a:endParaRPr sz="1900">
              <a:latin typeface="Nunito"/>
              <a:ea typeface="Nunito"/>
              <a:cs typeface="Nunito"/>
              <a:sym typeface="Nunito"/>
            </a:endParaRPr>
          </a:p>
          <a:p>
            <a:pPr indent="-349250" lvl="0" marL="457200" rtl="0" algn="l">
              <a:spcBef>
                <a:spcPts val="0"/>
              </a:spcBef>
              <a:spcAft>
                <a:spcPts val="0"/>
              </a:spcAft>
              <a:buSzPts val="1900"/>
              <a:buFont typeface="Nunito"/>
              <a:buAutoNum type="arabicParenR"/>
            </a:pPr>
            <a:r>
              <a:rPr lang="en" sz="1900">
                <a:latin typeface="Nunito"/>
                <a:ea typeface="Nunito"/>
                <a:cs typeface="Nunito"/>
                <a:sym typeface="Nunito"/>
              </a:rPr>
              <a:t>Graphs &amp; Tables</a:t>
            </a:r>
            <a:endParaRPr sz="1900">
              <a:latin typeface="Nunito"/>
              <a:ea typeface="Nunito"/>
              <a:cs typeface="Nunito"/>
              <a:sym typeface="Nunito"/>
            </a:endParaRPr>
          </a:p>
          <a:p>
            <a:pPr indent="-349250" lvl="0" marL="457200" rtl="0" algn="l">
              <a:spcBef>
                <a:spcPts val="0"/>
              </a:spcBef>
              <a:spcAft>
                <a:spcPts val="0"/>
              </a:spcAft>
              <a:buSzPts val="1900"/>
              <a:buFont typeface="Nunito"/>
              <a:buAutoNum type="arabicParenR"/>
            </a:pPr>
            <a:r>
              <a:rPr lang="en" sz="1900">
                <a:latin typeface="Nunito"/>
                <a:ea typeface="Nunito"/>
                <a:cs typeface="Nunito"/>
                <a:sym typeface="Nunito"/>
              </a:rPr>
              <a:t>Model Building</a:t>
            </a:r>
            <a:endParaRPr sz="1900">
              <a:latin typeface="Nunito"/>
              <a:ea typeface="Nunito"/>
              <a:cs typeface="Nunito"/>
              <a:sym typeface="Nunito"/>
            </a:endParaRPr>
          </a:p>
          <a:p>
            <a:pPr indent="-349250" lvl="0" marL="457200" rtl="0" algn="l">
              <a:spcBef>
                <a:spcPts val="0"/>
              </a:spcBef>
              <a:spcAft>
                <a:spcPts val="0"/>
              </a:spcAft>
              <a:buSzPts val="1900"/>
              <a:buFont typeface="Nunito"/>
              <a:buAutoNum type="arabicParenR"/>
            </a:pPr>
            <a:r>
              <a:rPr lang="en" sz="1900">
                <a:latin typeface="Nunito"/>
                <a:ea typeface="Nunito"/>
                <a:cs typeface="Nunito"/>
                <a:sym typeface="Nunito"/>
              </a:rPr>
              <a:t>Accuracy Interpretation</a:t>
            </a:r>
            <a:endParaRPr sz="1900">
              <a:latin typeface="Nunito"/>
              <a:ea typeface="Nunito"/>
              <a:cs typeface="Nunito"/>
              <a:sym typeface="Nunito"/>
            </a:endParaRPr>
          </a:p>
          <a:p>
            <a:pPr indent="-349250" lvl="0" marL="457200" rtl="0" algn="l">
              <a:spcBef>
                <a:spcPts val="0"/>
              </a:spcBef>
              <a:spcAft>
                <a:spcPts val="0"/>
              </a:spcAft>
              <a:buSzPts val="1900"/>
              <a:buFont typeface="Nunito"/>
              <a:buAutoNum type="arabicParenR"/>
            </a:pPr>
            <a:r>
              <a:rPr lang="en" sz="1900">
                <a:latin typeface="Nunito"/>
                <a:ea typeface="Nunito"/>
                <a:cs typeface="Nunito"/>
                <a:sym typeface="Nunito"/>
              </a:rPr>
              <a:t>Results</a:t>
            </a:r>
            <a:endParaRPr sz="1900">
              <a:latin typeface="Nunito"/>
              <a:ea typeface="Nunito"/>
              <a:cs typeface="Nunito"/>
              <a:sym typeface="Nunito"/>
            </a:endParaRPr>
          </a:p>
          <a:p>
            <a:pPr indent="-349250" lvl="0" marL="457200" rtl="0" algn="l">
              <a:spcBef>
                <a:spcPts val="0"/>
              </a:spcBef>
              <a:spcAft>
                <a:spcPts val="0"/>
              </a:spcAft>
              <a:buSzPts val="1900"/>
              <a:buFont typeface="Nunito"/>
              <a:buAutoNum type="arabicParenR"/>
            </a:pPr>
            <a:r>
              <a:rPr lang="en" sz="1900">
                <a:latin typeface="Nunito"/>
                <a:ea typeface="Nunito"/>
                <a:cs typeface="Nunito"/>
                <a:sym typeface="Nunito"/>
              </a:rPr>
              <a:t>Bibliography</a:t>
            </a:r>
            <a:endParaRPr sz="1900">
              <a:latin typeface="Nunito"/>
              <a:ea typeface="Nunito"/>
              <a:cs typeface="Nunito"/>
              <a:sym typeface="Nunito"/>
            </a:endParaRPr>
          </a:p>
          <a:p>
            <a:pPr indent="-349250" lvl="0" marL="457200" rtl="0" algn="l">
              <a:spcBef>
                <a:spcPts val="0"/>
              </a:spcBef>
              <a:spcAft>
                <a:spcPts val="0"/>
              </a:spcAft>
              <a:buSzPts val="1900"/>
              <a:buFont typeface="Nunito"/>
              <a:buAutoNum type="arabicParenR"/>
            </a:pPr>
            <a:r>
              <a:rPr lang="en" sz="1900">
                <a:latin typeface="Nunito"/>
                <a:ea typeface="Nunito"/>
                <a:cs typeface="Nunito"/>
                <a:sym typeface="Nunito"/>
              </a:rPr>
              <a:t>Conclusion</a:t>
            </a:r>
            <a:endParaRPr sz="19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8" name="Google Shape;78;p15"/>
          <p:cNvSpPr txBox="1"/>
          <p:nvPr>
            <p:ph idx="1" type="body"/>
          </p:nvPr>
        </p:nvSpPr>
        <p:spPr>
          <a:xfrm>
            <a:off x="4644675" y="500925"/>
            <a:ext cx="4166400" cy="3711900"/>
          </a:xfrm>
          <a:prstGeom prst="rect">
            <a:avLst/>
          </a:prstGeom>
        </p:spPr>
        <p:txBody>
          <a:bodyPr anchorCtr="0" anchor="t" bIns="91425" lIns="91425" spcFirstLastPara="1" rIns="91425" wrap="square" tIns="91425">
            <a:noAutofit/>
          </a:bodyPr>
          <a:lstStyle/>
          <a:p>
            <a:pPr indent="-317658" lvl="0" marL="457200" rtl="0" algn="l">
              <a:lnSpc>
                <a:spcPct val="95000"/>
              </a:lnSpc>
              <a:spcBef>
                <a:spcPts val="0"/>
              </a:spcBef>
              <a:spcAft>
                <a:spcPts val="0"/>
              </a:spcAft>
              <a:buSzPts val="1403"/>
              <a:buFont typeface="Nunito"/>
              <a:buChar char="●"/>
            </a:pPr>
            <a:r>
              <a:rPr lang="en" sz="1402">
                <a:latin typeface="Nunito"/>
                <a:ea typeface="Nunito"/>
                <a:cs typeface="Nunito"/>
                <a:sym typeface="Nunito"/>
              </a:rPr>
              <a:t>In today's tech-driven era, manual resume sorting is obsolete. Machine Learning streamlines the process, swiftly organizing resumes by job roles.</a:t>
            </a:r>
            <a:endParaRPr sz="1402">
              <a:latin typeface="Nunito"/>
              <a:ea typeface="Nunito"/>
              <a:cs typeface="Nunito"/>
              <a:sym typeface="Nunito"/>
            </a:endParaRPr>
          </a:p>
          <a:p>
            <a:pPr indent="0" lvl="0" marL="0" rtl="0" algn="l">
              <a:lnSpc>
                <a:spcPct val="95000"/>
              </a:lnSpc>
              <a:spcBef>
                <a:spcPts val="1200"/>
              </a:spcBef>
              <a:spcAft>
                <a:spcPts val="0"/>
              </a:spcAft>
              <a:buSzPts val="1018"/>
              <a:buNone/>
            </a:pPr>
            <a:r>
              <a:t/>
            </a:r>
            <a:endParaRPr sz="1402">
              <a:latin typeface="Nunito"/>
              <a:ea typeface="Nunito"/>
              <a:cs typeface="Nunito"/>
              <a:sym typeface="Nunito"/>
            </a:endParaRPr>
          </a:p>
          <a:p>
            <a:pPr indent="-317658" lvl="0" marL="457200" rtl="0" algn="l">
              <a:lnSpc>
                <a:spcPct val="95000"/>
              </a:lnSpc>
              <a:spcBef>
                <a:spcPts val="1200"/>
              </a:spcBef>
              <a:spcAft>
                <a:spcPts val="0"/>
              </a:spcAft>
              <a:buSzPts val="1403"/>
              <a:buFont typeface="Nunito"/>
              <a:buChar char="●"/>
            </a:pPr>
            <a:r>
              <a:rPr lang="en" sz="1402">
                <a:latin typeface="Nunito"/>
                <a:ea typeface="Nunito"/>
                <a:cs typeface="Nunito"/>
                <a:sym typeface="Nunito"/>
              </a:rPr>
              <a:t>ML efficiently processes resumes, pinpointing crucial details like skills and work experience.</a:t>
            </a:r>
            <a:endParaRPr sz="1402">
              <a:latin typeface="Nunito"/>
              <a:ea typeface="Nunito"/>
              <a:cs typeface="Nunito"/>
              <a:sym typeface="Nunito"/>
            </a:endParaRPr>
          </a:p>
          <a:p>
            <a:pPr indent="0" lvl="0" marL="0" rtl="0" algn="l">
              <a:lnSpc>
                <a:spcPct val="95000"/>
              </a:lnSpc>
              <a:spcBef>
                <a:spcPts val="1200"/>
              </a:spcBef>
              <a:spcAft>
                <a:spcPts val="0"/>
              </a:spcAft>
              <a:buSzPts val="1018"/>
              <a:buNone/>
            </a:pPr>
            <a:r>
              <a:t/>
            </a:r>
            <a:endParaRPr sz="1402">
              <a:latin typeface="Nunito"/>
              <a:ea typeface="Nunito"/>
              <a:cs typeface="Nunito"/>
              <a:sym typeface="Nunito"/>
            </a:endParaRPr>
          </a:p>
          <a:p>
            <a:pPr indent="-317658" lvl="0" marL="457200" rtl="0" algn="l">
              <a:lnSpc>
                <a:spcPct val="95000"/>
              </a:lnSpc>
              <a:spcBef>
                <a:spcPts val="1200"/>
              </a:spcBef>
              <a:spcAft>
                <a:spcPts val="0"/>
              </a:spcAft>
              <a:buSzPts val="1403"/>
              <a:buFont typeface="Nunito"/>
              <a:buChar char="●"/>
            </a:pPr>
            <a:r>
              <a:rPr lang="en" sz="1402">
                <a:latin typeface="Nunito"/>
                <a:ea typeface="Nunito"/>
                <a:cs typeface="Nunito"/>
                <a:sym typeface="Nunito"/>
              </a:rPr>
              <a:t>Our project aims to develop a precise ML model for screening and classifying resumes based on job roles.</a:t>
            </a:r>
            <a:endParaRPr sz="1402">
              <a:latin typeface="Nunito"/>
              <a:ea typeface="Nunito"/>
              <a:cs typeface="Nunito"/>
              <a:sym typeface="Nunito"/>
            </a:endParaRPr>
          </a:p>
          <a:p>
            <a:pPr indent="0" lvl="0" marL="0" rtl="0" algn="l">
              <a:lnSpc>
                <a:spcPct val="95000"/>
              </a:lnSpc>
              <a:spcBef>
                <a:spcPts val="1200"/>
              </a:spcBef>
              <a:spcAft>
                <a:spcPts val="0"/>
              </a:spcAft>
              <a:buSzPts val="1018"/>
              <a:buNone/>
            </a:pPr>
            <a:r>
              <a:t/>
            </a:r>
            <a:endParaRPr sz="1402">
              <a:latin typeface="Nunito"/>
              <a:ea typeface="Nunito"/>
              <a:cs typeface="Nunito"/>
              <a:sym typeface="Nunito"/>
            </a:endParaRPr>
          </a:p>
          <a:p>
            <a:pPr indent="-317658" lvl="0" marL="457200" rtl="0" algn="l">
              <a:lnSpc>
                <a:spcPct val="95000"/>
              </a:lnSpc>
              <a:spcBef>
                <a:spcPts val="1200"/>
              </a:spcBef>
              <a:spcAft>
                <a:spcPts val="0"/>
              </a:spcAft>
              <a:buSzPts val="1403"/>
              <a:buFont typeface="Nunito"/>
              <a:buChar char="●"/>
            </a:pPr>
            <a:r>
              <a:rPr lang="en" sz="1402">
                <a:latin typeface="Nunito"/>
                <a:ea typeface="Nunito"/>
                <a:cs typeface="Nunito"/>
                <a:sym typeface="Nunito"/>
              </a:rPr>
              <a:t>We use RFC/SVC, supervised learning algorithms, to analyze a diverse dataset of resumes and associated job roles.</a:t>
            </a:r>
            <a:endParaRPr sz="1402">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 the competitive job market, manual resume screening poses inefficiencies, biases, and risks of overlooking qualified candidates.</a:t>
            </a:r>
            <a:endParaRPr sz="1800"/>
          </a:p>
          <a:p>
            <a:pPr indent="0" lvl="0" marL="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Prompting the need for an automated solution utilizing supervised learning to swiftly identify the most suitable resumes and ensure the quality of recruited talent.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&amp;</a:t>
            </a:r>
            <a:endParaRPr/>
          </a:p>
          <a:p>
            <a:pPr indent="0" lvl="0" marL="0" rtl="0" algn="l">
              <a:spcBef>
                <a:spcPts val="0"/>
              </a:spcBef>
              <a:spcAft>
                <a:spcPts val="0"/>
              </a:spcAft>
              <a:buNone/>
            </a:pPr>
            <a:r>
              <a:rPr lang="en"/>
              <a:t>Software </a:t>
            </a:r>
            <a:r>
              <a:rPr lang="en"/>
              <a:t>Requirements</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330200" lvl="0" marL="457200" rtl="0" algn="l">
              <a:spcBef>
                <a:spcPts val="1200"/>
              </a:spcBef>
              <a:spcAft>
                <a:spcPts val="0"/>
              </a:spcAft>
              <a:buSzPts val="1600"/>
              <a:buChar char="●"/>
            </a:pPr>
            <a:r>
              <a:rPr lang="en" sz="1600"/>
              <a:t>Software </a:t>
            </a:r>
            <a:r>
              <a:rPr lang="en" sz="1600"/>
              <a:t>Requirements</a:t>
            </a:r>
            <a:endParaRPr sz="1600"/>
          </a:p>
          <a:p>
            <a:pPr indent="-317500" lvl="1" marL="914400" rtl="0" algn="l">
              <a:spcBef>
                <a:spcPts val="0"/>
              </a:spcBef>
              <a:spcAft>
                <a:spcPts val="0"/>
              </a:spcAft>
              <a:buSzPts val="1400"/>
              <a:buChar char="○"/>
            </a:pPr>
            <a:r>
              <a:rPr lang="en" sz="1400"/>
              <a:t>Python 3.8/3.9</a:t>
            </a:r>
            <a:endParaRPr sz="1400"/>
          </a:p>
          <a:p>
            <a:pPr indent="-317500" lvl="1" marL="914400" rtl="0" algn="l">
              <a:spcBef>
                <a:spcPts val="0"/>
              </a:spcBef>
              <a:spcAft>
                <a:spcPts val="0"/>
              </a:spcAft>
              <a:buSzPts val="1400"/>
              <a:buChar char="○"/>
            </a:pPr>
            <a:r>
              <a:rPr lang="en" sz="1400"/>
              <a:t>Vscode</a:t>
            </a:r>
            <a:endParaRPr sz="14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Hardware Requirements</a:t>
            </a:r>
            <a:endParaRPr sz="1600"/>
          </a:p>
          <a:p>
            <a:pPr indent="-317500" lvl="1" marL="914400" rtl="0" algn="l">
              <a:spcBef>
                <a:spcPts val="0"/>
              </a:spcBef>
              <a:spcAft>
                <a:spcPts val="0"/>
              </a:spcAft>
              <a:buSzPts val="1400"/>
              <a:buChar char="○"/>
            </a:pPr>
            <a:r>
              <a:rPr lang="en" sz="1400"/>
              <a:t>Windows/ Macos</a:t>
            </a:r>
            <a:endParaRPr sz="1400"/>
          </a:p>
          <a:p>
            <a:pPr indent="-317500" lvl="1" marL="914400" rtl="0" algn="l">
              <a:spcBef>
                <a:spcPts val="0"/>
              </a:spcBef>
              <a:spcAft>
                <a:spcPts val="0"/>
              </a:spcAft>
              <a:buSzPts val="1400"/>
              <a:buChar char="○"/>
            </a:pPr>
            <a:r>
              <a:rPr lang="en" sz="1400"/>
              <a:t>8 GB Ram</a:t>
            </a:r>
            <a:endParaRPr sz="14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pic>
        <p:nvPicPr>
          <p:cNvPr descr="Data" id="96" name="Google Shape;96;p18"/>
          <p:cNvPicPr preferRelativeResize="0"/>
          <p:nvPr/>
        </p:nvPicPr>
        <p:blipFill>
          <a:blip r:embed="rId3">
            <a:alphaModFix/>
          </a:blip>
          <a:stretch>
            <a:fillRect/>
          </a:stretch>
        </p:blipFill>
        <p:spPr>
          <a:xfrm>
            <a:off x="728738" y="1485100"/>
            <a:ext cx="7686525" cy="32604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Graphs</a:t>
            </a:r>
            <a:endParaRPr/>
          </a:p>
        </p:txBody>
      </p:sp>
      <p:pic>
        <p:nvPicPr>
          <p:cNvPr id="102" name="Google Shape;102;p19"/>
          <p:cNvPicPr preferRelativeResize="0"/>
          <p:nvPr/>
        </p:nvPicPr>
        <p:blipFill>
          <a:blip r:embed="rId3">
            <a:alphaModFix/>
          </a:blip>
          <a:stretch>
            <a:fillRect/>
          </a:stretch>
        </p:blipFill>
        <p:spPr>
          <a:xfrm>
            <a:off x="600125" y="1152100"/>
            <a:ext cx="3129700" cy="3593425"/>
          </a:xfrm>
          <a:prstGeom prst="rect">
            <a:avLst/>
          </a:prstGeom>
          <a:noFill/>
          <a:ln cap="flat" cmpd="sng" w="25400">
            <a:solidFill>
              <a:srgbClr val="000000"/>
            </a:solidFill>
            <a:prstDash val="solid"/>
            <a:miter lim="8000"/>
            <a:headEnd len="sm" w="sm" type="none"/>
            <a:tailEnd len="sm" w="sm" type="none"/>
          </a:ln>
        </p:spPr>
      </p:pic>
      <p:sp>
        <p:nvSpPr>
          <p:cNvPr id="103" name="Google Shape;103;p19"/>
          <p:cNvSpPr txBox="1"/>
          <p:nvPr/>
        </p:nvSpPr>
        <p:spPr>
          <a:xfrm>
            <a:off x="4698125" y="500925"/>
            <a:ext cx="4146000" cy="3147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500">
                <a:latin typeface="Times New Roman"/>
                <a:ea typeface="Times New Roman"/>
                <a:cs typeface="Times New Roman"/>
                <a:sym typeface="Times New Roman"/>
              </a:rPr>
              <a:t>The above image shows the bar plot of the data frame of the input dataset. </a:t>
            </a:r>
            <a:endParaRPr sz="1500">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 sz="1500">
                <a:latin typeface="Times New Roman"/>
                <a:ea typeface="Times New Roman"/>
                <a:cs typeface="Times New Roman"/>
                <a:sym typeface="Times New Roman"/>
              </a:rPr>
              <a:t>X-axis:Count                                     Y-Axis:Category Of Resume</a:t>
            </a:r>
            <a:endParaRPr sz="1500">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 sz="1500">
                <a:latin typeface="Times New Roman"/>
                <a:ea typeface="Times New Roman"/>
                <a:cs typeface="Times New Roman"/>
                <a:sym typeface="Times New Roman"/>
              </a:rPr>
              <a:t>This plot gives the general distribution of data and describes the dataset and how the data taken is distributed over different categories.</a:t>
            </a:r>
            <a:endParaRPr sz="1500">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rPr lang="en" sz="1500">
                <a:latin typeface="Times New Roman"/>
                <a:ea typeface="Times New Roman"/>
                <a:cs typeface="Times New Roman"/>
                <a:sym typeface="Times New Roman"/>
              </a:rPr>
              <a:t>This distribution gives the total size of the dataset.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pic>
        <p:nvPicPr>
          <p:cNvPr id="109" name="Google Shape;109;p20"/>
          <p:cNvPicPr preferRelativeResize="0"/>
          <p:nvPr/>
        </p:nvPicPr>
        <p:blipFill>
          <a:blip r:embed="rId3">
            <a:alphaModFix/>
          </a:blip>
          <a:stretch>
            <a:fillRect/>
          </a:stretch>
        </p:blipFill>
        <p:spPr>
          <a:xfrm>
            <a:off x="4670275" y="549513"/>
            <a:ext cx="4140799" cy="400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29375" y="696000"/>
            <a:ext cx="3706500" cy="555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MODEL SELECTION</a:t>
            </a:r>
            <a:endParaRPr/>
          </a:p>
        </p:txBody>
      </p:sp>
      <p:sp>
        <p:nvSpPr>
          <p:cNvPr id="115" name="Google Shape;115;p21"/>
          <p:cNvSpPr txBox="1"/>
          <p:nvPr>
            <p:ph idx="1" type="body"/>
          </p:nvPr>
        </p:nvSpPr>
        <p:spPr>
          <a:xfrm>
            <a:off x="4489500" y="696000"/>
            <a:ext cx="4654500" cy="37515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440"/>
              <a:buNone/>
            </a:pPr>
            <a:r>
              <a:rPr lang="en" sz="1679"/>
              <a:t>1. Model selection is crucial in machine learning, impacting a model's performance significantly.</a:t>
            </a:r>
            <a:endParaRPr sz="1679"/>
          </a:p>
          <a:p>
            <a:pPr indent="0" lvl="0" marL="0" rtl="0" algn="l">
              <a:lnSpc>
                <a:spcPct val="85000"/>
              </a:lnSpc>
              <a:spcBef>
                <a:spcPts val="1200"/>
              </a:spcBef>
              <a:spcAft>
                <a:spcPts val="0"/>
              </a:spcAft>
              <a:buSzPts val="440"/>
              <a:buNone/>
            </a:pPr>
            <a:r>
              <a:t/>
            </a:r>
            <a:endParaRPr sz="1679"/>
          </a:p>
          <a:p>
            <a:pPr indent="0" lvl="0" marL="0" rtl="0" algn="l">
              <a:lnSpc>
                <a:spcPct val="85000"/>
              </a:lnSpc>
              <a:spcBef>
                <a:spcPts val="1200"/>
              </a:spcBef>
              <a:spcAft>
                <a:spcPts val="0"/>
              </a:spcAft>
              <a:buSzPts val="440"/>
              <a:buNone/>
            </a:pPr>
            <a:r>
              <a:rPr lang="en" sz="1679"/>
              <a:t>2. To prevent overfitting, model selection ensures a balanced fit to both training and validation data.</a:t>
            </a:r>
            <a:endParaRPr sz="1679"/>
          </a:p>
          <a:p>
            <a:pPr indent="0" lvl="0" marL="0" rtl="0" algn="l">
              <a:lnSpc>
                <a:spcPct val="85000"/>
              </a:lnSpc>
              <a:spcBef>
                <a:spcPts val="1200"/>
              </a:spcBef>
              <a:spcAft>
                <a:spcPts val="0"/>
              </a:spcAft>
              <a:buSzPts val="440"/>
              <a:buNone/>
            </a:pPr>
            <a:r>
              <a:t/>
            </a:r>
            <a:endParaRPr sz="1679"/>
          </a:p>
          <a:p>
            <a:pPr indent="0" lvl="0" marL="0" rtl="0" algn="l">
              <a:lnSpc>
                <a:spcPct val="85000"/>
              </a:lnSpc>
              <a:spcBef>
                <a:spcPts val="1200"/>
              </a:spcBef>
              <a:spcAft>
                <a:spcPts val="0"/>
              </a:spcAft>
              <a:buSzPts val="440"/>
              <a:buNone/>
            </a:pPr>
            <a:r>
              <a:rPr lang="en" sz="1679"/>
              <a:t>3. Enhancing model accuracy is a key outcome of effective model selection.</a:t>
            </a:r>
            <a:endParaRPr sz="1679"/>
          </a:p>
          <a:p>
            <a:pPr indent="0" lvl="0" marL="0" rtl="0" algn="l">
              <a:lnSpc>
                <a:spcPct val="85000"/>
              </a:lnSpc>
              <a:spcBef>
                <a:spcPts val="1200"/>
              </a:spcBef>
              <a:spcAft>
                <a:spcPts val="0"/>
              </a:spcAft>
              <a:buSzPts val="440"/>
              <a:buNone/>
            </a:pPr>
            <a:r>
              <a:t/>
            </a:r>
            <a:endParaRPr sz="1679"/>
          </a:p>
          <a:p>
            <a:pPr indent="0" lvl="0" marL="0" rtl="0" algn="l">
              <a:lnSpc>
                <a:spcPct val="85000"/>
              </a:lnSpc>
              <a:spcBef>
                <a:spcPts val="1200"/>
              </a:spcBef>
              <a:spcAft>
                <a:spcPts val="0"/>
              </a:spcAft>
              <a:buSzPts val="440"/>
              <a:buNone/>
            </a:pPr>
            <a:r>
              <a:rPr lang="en" sz="1679"/>
              <a:t>4. Model selection also minimizes computational costs by opting for models with fewer parameters.</a:t>
            </a:r>
            <a:endParaRPr sz="1679"/>
          </a:p>
          <a:p>
            <a:pPr indent="0" lvl="0" marL="0" rtl="0" algn="l">
              <a:lnSpc>
                <a:spcPct val="85000"/>
              </a:lnSpc>
              <a:spcBef>
                <a:spcPts val="1200"/>
              </a:spcBef>
              <a:spcAft>
                <a:spcPts val="1200"/>
              </a:spcAft>
              <a:buSzPts val="440"/>
              <a:buNone/>
            </a:pPr>
            <a:r>
              <a:t/>
            </a:r>
            <a:endParaRPr sz="1679"/>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