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2"/>
  </p:notesMasterIdLst>
  <p:sldIdLst>
    <p:sldId id="256" r:id="rId2"/>
    <p:sldId id="257" r:id="rId3"/>
    <p:sldId id="258" r:id="rId4"/>
    <p:sldId id="259" r:id="rId5"/>
    <p:sldId id="262" r:id="rId6"/>
    <p:sldId id="263" r:id="rId7"/>
    <p:sldId id="276" r:id="rId8"/>
    <p:sldId id="264" r:id="rId9"/>
    <p:sldId id="286"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E189D-D0CF-4D08-B6C2-0A5A6B5F1143}" type="datetimeFigureOut">
              <a:rPr lang="en-IN" smtClean="0"/>
              <a:t>26-03-2019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303CC-C699-4DE6-9D0A-F2ABE9A10872}" type="slidenum">
              <a:rPr lang="en-IN" smtClean="0"/>
              <a:t>‹#›</a:t>
            </a:fld>
            <a:endParaRPr lang="en-IN"/>
          </a:p>
        </p:txBody>
      </p:sp>
    </p:spTree>
    <p:extLst>
      <p:ext uri="{BB962C8B-B14F-4D97-AF65-F5344CB8AC3E}">
        <p14:creationId xmlns:p14="http://schemas.microsoft.com/office/powerpoint/2010/main" val="354228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60482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306451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6DF8A-ADC2-4B9C-B410-958F96EEC21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9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2314D6-F5F1-4B20-81B7-087C32D47EB6}"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8797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2314D6-F5F1-4B20-81B7-087C32D47EB6}"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6DF8A-ADC2-4B9C-B410-958F96EEC21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9143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2314D6-F5F1-4B20-81B7-087C32D47EB6}"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55805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4113885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206876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397132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314D6-F5F1-4B20-81B7-087C32D47EB6}"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295704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314D6-F5F1-4B20-81B7-087C32D47EB6}"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101653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2314D6-F5F1-4B20-81B7-087C32D47EB6}" type="datetimeFigureOut">
              <a:rPr lang="en-IN" smtClean="0"/>
              <a:t>26-03-2019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17081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314D6-F5F1-4B20-81B7-087C32D47EB6}" type="datetimeFigureOut">
              <a:rPr lang="en-IN" smtClean="0"/>
              <a:t>26-03-2019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10042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314D6-F5F1-4B20-81B7-087C32D47EB6}" type="datetimeFigureOut">
              <a:rPr lang="en-IN" smtClean="0"/>
              <a:t>26-03-2019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219466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314D6-F5F1-4B20-81B7-087C32D47EB6}"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319999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314D6-F5F1-4B20-81B7-087C32D47EB6}"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6DF8A-ADC2-4B9C-B410-958F96EEC216}" type="slidenum">
              <a:rPr lang="en-IN" smtClean="0"/>
              <a:t>‹#›</a:t>
            </a:fld>
            <a:endParaRPr lang="en-IN"/>
          </a:p>
        </p:txBody>
      </p:sp>
    </p:spTree>
    <p:extLst>
      <p:ext uri="{BB962C8B-B14F-4D97-AF65-F5344CB8AC3E}">
        <p14:creationId xmlns:p14="http://schemas.microsoft.com/office/powerpoint/2010/main" val="408116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2314D6-F5F1-4B20-81B7-087C32D47EB6}" type="datetimeFigureOut">
              <a:rPr lang="en-IN" smtClean="0"/>
              <a:t>26-03-2019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A6DF8A-ADC2-4B9C-B410-958F96EEC216}" type="slidenum">
              <a:rPr lang="en-IN" smtClean="0"/>
              <a:t>‹#›</a:t>
            </a:fld>
            <a:endParaRPr lang="en-IN"/>
          </a:p>
        </p:txBody>
      </p:sp>
    </p:spTree>
    <p:extLst>
      <p:ext uri="{BB962C8B-B14F-4D97-AF65-F5344CB8AC3E}">
        <p14:creationId xmlns:p14="http://schemas.microsoft.com/office/powerpoint/2010/main" val="32231917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4576" y="1147354"/>
            <a:ext cx="8825658" cy="3881846"/>
          </a:xfrm>
        </p:spPr>
        <p:txBody>
          <a:bodyPr/>
          <a:lstStyle/>
          <a:p>
            <a:r>
              <a:rPr lang="en-IN" sz="5400" b="1" dirty="0" smtClean="0">
                <a:latin typeface="Times New Roman" panose="02020603050405020304" pitchFamily="18" charset="0"/>
                <a:cs typeface="Times New Roman" panose="02020603050405020304" pitchFamily="18" charset="0"/>
              </a:rPr>
              <a:t/>
            </a:r>
            <a:br>
              <a:rPr lang="en-IN" sz="5400" b="1" dirty="0" smtClean="0">
                <a:latin typeface="Times New Roman" panose="02020603050405020304" pitchFamily="18" charset="0"/>
                <a:cs typeface="Times New Roman" panose="02020603050405020304" pitchFamily="18" charset="0"/>
              </a:rPr>
            </a:br>
            <a:r>
              <a:rPr lang="en-IN" sz="5400" b="1" dirty="0" smtClean="0">
                <a:latin typeface="Times New Roman" panose="02020603050405020304" pitchFamily="18" charset="0"/>
                <a:cs typeface="Times New Roman" panose="02020603050405020304" pitchFamily="18" charset="0"/>
              </a:rPr>
              <a:t>Mini-Project </a:t>
            </a:r>
            <a:r>
              <a:rPr lang="en-IN" sz="5400" b="1" dirty="0">
                <a:latin typeface="Times New Roman" panose="02020603050405020304" pitchFamily="18" charset="0"/>
                <a:cs typeface="Times New Roman" panose="02020603050405020304" pitchFamily="18" charset="0"/>
              </a:rPr>
              <a:t/>
            </a:r>
            <a:br>
              <a:rPr lang="en-IN" sz="5400" b="1" dirty="0">
                <a:latin typeface="Times New Roman" panose="02020603050405020304" pitchFamily="18" charset="0"/>
                <a:cs typeface="Times New Roman" panose="02020603050405020304" pitchFamily="18" charset="0"/>
              </a:rPr>
            </a:br>
            <a:r>
              <a:rPr lang="en-IN" sz="5400" b="1" dirty="0" smtClean="0">
                <a:latin typeface="Times New Roman" panose="02020603050405020304" pitchFamily="18" charset="0"/>
                <a:cs typeface="Times New Roman" panose="02020603050405020304" pitchFamily="18" charset="0"/>
              </a:rPr>
              <a:t/>
            </a:r>
            <a:br>
              <a:rPr lang="en-IN" sz="5400" b="1" dirty="0" smtClean="0">
                <a:latin typeface="Times New Roman" panose="02020603050405020304" pitchFamily="18" charset="0"/>
                <a:cs typeface="Times New Roman" panose="02020603050405020304" pitchFamily="18" charset="0"/>
              </a:rPr>
            </a:br>
            <a:r>
              <a:rPr lang="en-GB" sz="4000" b="1" dirty="0" smtClean="0"/>
              <a:t>Finger </a:t>
            </a:r>
            <a:r>
              <a:rPr lang="en-GB" sz="4000" b="1" dirty="0"/>
              <a:t>Knuckle Based Biometric Identification of person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61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DB9E7-FA14-47B9-BBFF-4F32480C7C4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4D5225FF-2897-470B-B84A-6A829B77DF1C}"/>
              </a:ext>
            </a:extLst>
          </p:cNvPr>
          <p:cNvSpPr>
            <a:spLocks noGrp="1"/>
          </p:cNvSpPr>
          <p:nvPr>
            <p:ph idx="1"/>
          </p:nvPr>
        </p:nvSpPr>
        <p:spPr>
          <a:xfrm>
            <a:off x="1199324" y="1584960"/>
            <a:ext cx="8915400" cy="3777622"/>
          </a:xfrm>
        </p:spPr>
        <p:txBody>
          <a:bodyPr/>
          <a:lstStyle/>
          <a:p>
            <a:endParaRPr lang="en-IN" dirty="0"/>
          </a:p>
          <a:p>
            <a:r>
              <a:rPr lang="en-IN" dirty="0"/>
              <a:t>Kyi </a:t>
            </a:r>
            <a:r>
              <a:rPr lang="en-IN" dirty="0" err="1"/>
              <a:t>Pyar</a:t>
            </a:r>
            <a:r>
              <a:rPr lang="en-IN" dirty="0"/>
              <a:t> </a:t>
            </a:r>
            <a:r>
              <a:rPr lang="en-IN" dirty="0" err="1"/>
              <a:t>Zaw</a:t>
            </a:r>
            <a:r>
              <a:rPr lang="en-IN" dirty="0"/>
              <a:t>, Aung </a:t>
            </a:r>
            <a:r>
              <a:rPr lang="en-IN" dirty="0" err="1"/>
              <a:t>Soe</a:t>
            </a:r>
            <a:r>
              <a:rPr lang="en-IN" dirty="0"/>
              <a:t> </a:t>
            </a:r>
            <a:r>
              <a:rPr lang="en-IN" dirty="0" err="1"/>
              <a:t>Khaing</a:t>
            </a:r>
            <a:r>
              <a:rPr lang="en-IN" dirty="0"/>
              <a:t>, “Implementation of Contactless Finger Knuckle Identification System,” IJSETR, vol. 3, Issue 6,June 2014. (references) </a:t>
            </a:r>
          </a:p>
          <a:p>
            <a:endParaRPr lang="en-IN" dirty="0"/>
          </a:p>
          <a:p>
            <a:r>
              <a:rPr lang="en-IN" dirty="0" err="1"/>
              <a:t>Shubhanda</a:t>
            </a:r>
            <a:r>
              <a:rPr lang="en-IN" dirty="0"/>
              <a:t> </a:t>
            </a:r>
            <a:r>
              <a:rPr lang="en-IN" dirty="0" err="1"/>
              <a:t>Sonawane</a:t>
            </a:r>
            <a:r>
              <a:rPr lang="en-IN" dirty="0"/>
              <a:t>, Verifying Human Identities Using Major and Minor Finger Knuckle Pattern, vol.5, Issue2, Feb 2016. </a:t>
            </a:r>
          </a:p>
          <a:p>
            <a:endParaRPr lang="en-IN" dirty="0"/>
          </a:p>
          <a:p>
            <a:r>
              <a:rPr lang="en-GB" dirty="0"/>
              <a:t>D. L. Woodard, P. J. Flynn, “Finger surface as a biometric identifier”, Computer Vision and Image Understanding, pp. 357-384, vol. 100, Aug. 2005. </a:t>
            </a:r>
          </a:p>
          <a:p>
            <a:endParaRPr lang="en-US" dirty="0"/>
          </a:p>
        </p:txBody>
      </p:sp>
    </p:spTree>
    <p:extLst>
      <p:ext uri="{BB962C8B-B14F-4D97-AF65-F5344CB8AC3E}">
        <p14:creationId xmlns:p14="http://schemas.microsoft.com/office/powerpoint/2010/main" val="75892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0006" y="701768"/>
            <a:ext cx="10157480" cy="5267957"/>
          </a:xfrm>
        </p:spPr>
        <p:txBody>
          <a:bodyPr>
            <a:normAutofit fontScale="92500" lnSpcReduction="10000"/>
          </a:bodyPr>
          <a:lstStyle/>
          <a:p>
            <a:r>
              <a:rPr lang="en-IN" sz="4000" b="1" dirty="0">
                <a:solidFill>
                  <a:schemeClr val="tx1"/>
                </a:solidFill>
                <a:latin typeface="Times New Roman" panose="02020603050405020304" pitchFamily="18" charset="0"/>
                <a:cs typeface="Times New Roman" panose="02020603050405020304" pitchFamily="18" charset="0"/>
              </a:rPr>
              <a:t>   Project TEAM:</a:t>
            </a:r>
          </a:p>
          <a:p>
            <a:pPr lvl="1"/>
            <a:r>
              <a:rPr lang="en-IN" dirty="0">
                <a:solidFill>
                  <a:schemeClr val="tx1"/>
                </a:solidFill>
              </a:rPr>
              <a:t>					</a:t>
            </a:r>
          </a:p>
          <a:p>
            <a:pPr lvl="1"/>
            <a:r>
              <a:rPr lang="en-IN" sz="2600" b="1" dirty="0">
                <a:solidFill>
                  <a:schemeClr val="tx1"/>
                </a:solidFill>
                <a:latin typeface="Times New Roman" panose="02020603050405020304" pitchFamily="18" charset="0"/>
                <a:cs typeface="Times New Roman" panose="02020603050405020304" pitchFamily="18" charset="0"/>
              </a:rPr>
              <a:t>				</a:t>
            </a:r>
            <a:r>
              <a:rPr lang="en-IN" sz="2600" b="1" dirty="0" smtClean="0">
                <a:solidFill>
                  <a:schemeClr val="tx1"/>
                </a:solidFill>
                <a:latin typeface="Times New Roman" panose="02020603050405020304" pitchFamily="18" charset="0"/>
                <a:cs typeface="Times New Roman" panose="02020603050405020304" pitchFamily="18" charset="0"/>
              </a:rPr>
              <a:t>  </a:t>
            </a:r>
            <a:r>
              <a:rPr lang="en-IN" sz="2600" b="1" dirty="0" err="1" smtClean="0">
                <a:solidFill>
                  <a:schemeClr val="tx1"/>
                </a:solidFill>
                <a:latin typeface="Times New Roman" panose="02020603050405020304" pitchFamily="18" charset="0"/>
                <a:cs typeface="Times New Roman" panose="02020603050405020304" pitchFamily="18" charset="0"/>
              </a:rPr>
              <a:t>Sagar</a:t>
            </a:r>
            <a:r>
              <a:rPr lang="en-IN" sz="2600" b="1" dirty="0" smtClean="0">
                <a:solidFill>
                  <a:schemeClr val="tx1"/>
                </a:solidFill>
                <a:latin typeface="Times New Roman" panose="02020603050405020304" pitchFamily="18" charset="0"/>
                <a:cs typeface="Times New Roman" panose="02020603050405020304" pitchFamily="18" charset="0"/>
              </a:rPr>
              <a:t> </a:t>
            </a:r>
            <a:r>
              <a:rPr lang="en-IN" sz="2600" b="1" dirty="0" err="1" smtClean="0">
                <a:solidFill>
                  <a:schemeClr val="tx1"/>
                </a:solidFill>
                <a:latin typeface="Times New Roman" panose="02020603050405020304" pitchFamily="18" charset="0"/>
                <a:cs typeface="Times New Roman" panose="02020603050405020304" pitchFamily="18" charset="0"/>
              </a:rPr>
              <a:t>Mhantati</a:t>
            </a:r>
            <a:r>
              <a:rPr lang="en-IN" sz="2600" b="1" dirty="0" smtClean="0">
                <a:solidFill>
                  <a:schemeClr val="tx1"/>
                </a:solidFill>
                <a:latin typeface="Times New Roman" panose="02020603050405020304" pitchFamily="18" charset="0"/>
                <a:cs typeface="Times New Roman" panose="02020603050405020304" pitchFamily="18" charset="0"/>
              </a:rPr>
              <a:t>           </a:t>
            </a:r>
            <a:r>
              <a:rPr lang="en-IN" sz="2600" b="1" dirty="0" smtClean="0">
                <a:solidFill>
                  <a:schemeClr val="tx1"/>
                </a:solidFill>
                <a:latin typeface="Times New Roman" panose="02020603050405020304" pitchFamily="18" charset="0"/>
                <a:cs typeface="Times New Roman" panose="02020603050405020304" pitchFamily="18" charset="0"/>
              </a:rPr>
              <a:t> 2016BTECS00031</a:t>
            </a:r>
            <a:endParaRPr lang="en-IN" sz="2600" b="1" dirty="0">
              <a:solidFill>
                <a:schemeClr val="tx1"/>
              </a:solidFill>
              <a:latin typeface="Times New Roman" panose="02020603050405020304" pitchFamily="18" charset="0"/>
              <a:cs typeface="Times New Roman" panose="02020603050405020304" pitchFamily="18" charset="0"/>
            </a:endParaRPr>
          </a:p>
          <a:p>
            <a:pPr lvl="1"/>
            <a:r>
              <a:rPr lang="en-IN" sz="2600" b="1" dirty="0">
                <a:solidFill>
                  <a:schemeClr val="tx1"/>
                </a:solidFill>
                <a:latin typeface="Times New Roman" panose="02020603050405020304" pitchFamily="18" charset="0"/>
                <a:cs typeface="Times New Roman" panose="02020603050405020304" pitchFamily="18" charset="0"/>
              </a:rPr>
              <a:t>				</a:t>
            </a:r>
            <a:r>
              <a:rPr lang="en-IN" sz="2600" b="1" dirty="0" smtClean="0">
                <a:solidFill>
                  <a:schemeClr val="tx1"/>
                </a:solidFill>
                <a:latin typeface="Times New Roman" panose="02020603050405020304" pitchFamily="18" charset="0"/>
                <a:cs typeface="Times New Roman" panose="02020603050405020304" pitchFamily="18" charset="0"/>
              </a:rPr>
              <a:t>   </a:t>
            </a:r>
            <a:r>
              <a:rPr lang="en-IN" sz="2600" b="1" dirty="0" err="1" smtClean="0">
                <a:solidFill>
                  <a:schemeClr val="tx1"/>
                </a:solidFill>
                <a:latin typeface="Times New Roman" panose="02020603050405020304" pitchFamily="18" charset="0"/>
                <a:cs typeface="Times New Roman" panose="02020603050405020304" pitchFamily="18" charset="0"/>
              </a:rPr>
              <a:t>Atharva</a:t>
            </a:r>
            <a:r>
              <a:rPr lang="en-IN" sz="2600" b="1" dirty="0" smtClean="0">
                <a:solidFill>
                  <a:schemeClr val="tx1"/>
                </a:solidFill>
                <a:latin typeface="Times New Roman" panose="02020603050405020304" pitchFamily="18" charset="0"/>
                <a:cs typeface="Times New Roman" panose="02020603050405020304" pitchFamily="18" charset="0"/>
              </a:rPr>
              <a:t> Kango            2016BTECS00044</a:t>
            </a:r>
            <a:endParaRPr lang="en-IN" sz="2600" b="1" dirty="0">
              <a:solidFill>
                <a:schemeClr val="tx1"/>
              </a:solidFill>
              <a:latin typeface="Times New Roman" panose="02020603050405020304" pitchFamily="18" charset="0"/>
              <a:cs typeface="Times New Roman" panose="02020603050405020304" pitchFamily="18" charset="0"/>
            </a:endParaRPr>
          </a:p>
          <a:p>
            <a:pPr lvl="1" algn="l"/>
            <a:r>
              <a:rPr lang="en-IN" sz="2600" b="1" dirty="0">
                <a:solidFill>
                  <a:schemeClr val="tx1"/>
                </a:solidFill>
                <a:latin typeface="Times New Roman" panose="02020603050405020304" pitchFamily="18" charset="0"/>
                <a:cs typeface="Times New Roman" panose="02020603050405020304" pitchFamily="18" charset="0"/>
              </a:rPr>
              <a:t>		     				</a:t>
            </a:r>
            <a:r>
              <a:rPr lang="en-IN" sz="2600" b="1" dirty="0" smtClean="0">
                <a:solidFill>
                  <a:schemeClr val="tx1"/>
                </a:solidFill>
                <a:latin typeface="Times New Roman" panose="02020603050405020304" pitchFamily="18" charset="0"/>
                <a:cs typeface="Times New Roman" panose="02020603050405020304" pitchFamily="18" charset="0"/>
              </a:rPr>
              <a:t>     Nikita Aware                2016BTECS00107</a:t>
            </a:r>
            <a:endParaRPr lang="en-IN" sz="2600" b="1" dirty="0">
              <a:solidFill>
                <a:schemeClr val="tx1"/>
              </a:solidFill>
              <a:latin typeface="Times New Roman" panose="02020603050405020304" pitchFamily="18" charset="0"/>
              <a:cs typeface="Times New Roman" panose="02020603050405020304" pitchFamily="18" charset="0"/>
            </a:endParaRPr>
          </a:p>
          <a:p>
            <a:pPr lvl="1" algn="l"/>
            <a:endParaRPr lang="en-IN" sz="4400" b="1" dirty="0">
              <a:solidFill>
                <a:schemeClr val="tx1"/>
              </a:solidFill>
              <a:latin typeface="Times New Roman" panose="02020603050405020304" pitchFamily="18" charset="0"/>
              <a:cs typeface="Times New Roman" panose="02020603050405020304" pitchFamily="18" charset="0"/>
            </a:endParaRPr>
          </a:p>
          <a:p>
            <a:pPr lvl="1" algn="l"/>
            <a:r>
              <a:rPr lang="en-IN" sz="4400" b="1" dirty="0">
                <a:solidFill>
                  <a:schemeClr val="tx1"/>
                </a:solidFill>
                <a:latin typeface="Times New Roman" panose="02020603050405020304" pitchFamily="18" charset="0"/>
                <a:cs typeface="Times New Roman" panose="02020603050405020304" pitchFamily="18" charset="0"/>
              </a:rPr>
              <a:t>Project Guide:</a:t>
            </a:r>
          </a:p>
          <a:p>
            <a:pPr lvl="1" algn="l"/>
            <a:r>
              <a:rPr lang="en-IN" sz="4400" b="1" dirty="0">
                <a:solidFill>
                  <a:schemeClr val="tx1"/>
                </a:solidFill>
                <a:latin typeface="Times New Roman" panose="02020603050405020304" pitchFamily="18" charset="0"/>
                <a:cs typeface="Times New Roman" panose="02020603050405020304" pitchFamily="18" charset="0"/>
              </a:rPr>
              <a:t>									 </a:t>
            </a:r>
            <a:r>
              <a:rPr lang="en-IN" sz="3200" b="1" dirty="0">
                <a:solidFill>
                  <a:schemeClr val="tx1"/>
                </a:solidFill>
                <a:latin typeface="Times New Roman" panose="02020603050405020304" pitchFamily="18" charset="0"/>
                <a:cs typeface="Times New Roman" panose="02020603050405020304" pitchFamily="18" charset="0"/>
              </a:rPr>
              <a:t>Swapnil Mahadeshwar</a:t>
            </a:r>
          </a:p>
          <a:p>
            <a:pPr lvl="1" algn="l"/>
            <a:endParaRPr lang="en-IN" sz="2600" b="1" dirty="0">
              <a:solidFill>
                <a:schemeClr val="tx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32225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691" y="597264"/>
            <a:ext cx="10614679" cy="5503089"/>
          </a:xfrm>
        </p:spPr>
        <p:txBody>
          <a:bodyPr/>
          <a:lstStyle/>
          <a:p>
            <a:r>
              <a:rPr lang="en-IN" sz="4400" b="1" dirty="0">
                <a:solidFill>
                  <a:schemeClr val="tx1"/>
                </a:solidFill>
                <a:latin typeface="Times New Roman" panose="02020603050405020304" pitchFamily="18" charset="0"/>
                <a:cs typeface="Times New Roman" panose="02020603050405020304" pitchFamily="18" charset="0"/>
              </a:rPr>
              <a:t>Introduction</a:t>
            </a:r>
          </a:p>
          <a:p>
            <a:endParaRPr lang="en-IN"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684691" y="1530489"/>
            <a:ext cx="11026260" cy="1938992"/>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 Finger knuckle print can be incredibly beneficial for person identity. FKP as a new biometric modality supplying huge scope for researchers in few years. </a:t>
            </a:r>
          </a:p>
          <a:p>
            <a:r>
              <a:rPr lang="en-GB" sz="2400" b="1" dirty="0">
                <a:latin typeface="Times New Roman" panose="02020603050405020304" pitchFamily="18" charset="0"/>
                <a:cs typeface="Times New Roman" panose="02020603050405020304" pitchFamily="18" charset="0"/>
              </a:rPr>
              <a:t>In this system we present a finger knuckle identification </a:t>
            </a:r>
            <a:r>
              <a:rPr lang="en-GB" sz="2400" b="1" dirty="0" smtClean="0">
                <a:latin typeface="Times New Roman" panose="02020603050405020304" pitchFamily="18" charset="0"/>
                <a:cs typeface="Times New Roman" panose="02020603050405020304" pitchFamily="18" charset="0"/>
              </a:rPr>
              <a:t>method. </a:t>
            </a:r>
            <a:endParaRPr lang="en-US" sz="2400" b="1"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898667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191" y="360219"/>
            <a:ext cx="8825658" cy="1161345"/>
          </a:xfrm>
        </p:spPr>
        <p:txBody>
          <a:bodyPr>
            <a:normAutofit/>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Subtitle 2"/>
          <p:cNvSpPr>
            <a:spLocks noGrp="1"/>
          </p:cNvSpPr>
          <p:nvPr>
            <p:ph type="subTitle" idx="1"/>
          </p:nvPr>
        </p:nvSpPr>
        <p:spPr>
          <a:xfrm>
            <a:off x="656191" y="1901952"/>
            <a:ext cx="9978281" cy="2423160"/>
          </a:xfrm>
        </p:spPr>
        <p:txBody>
          <a:bodyPr>
            <a:normAutofit/>
          </a:bodyPr>
          <a:lstStyle/>
          <a:p>
            <a:endParaRPr lang="en-IN" sz="3200" dirty="0"/>
          </a:p>
          <a:p>
            <a:r>
              <a:rPr lang="en-GB" sz="5800" b="1" dirty="0">
                <a:solidFill>
                  <a:schemeClr val="tx1"/>
                </a:solidFill>
              </a:rPr>
              <a:t> </a:t>
            </a:r>
            <a:r>
              <a:rPr lang="en-GB" sz="3300" b="1" dirty="0">
                <a:solidFill>
                  <a:schemeClr val="tx1"/>
                </a:solidFill>
              </a:rPr>
              <a:t>Finger Knuckle Based Biometric Identification of person </a:t>
            </a:r>
            <a:endParaRPr lang="en-IN" sz="3300" b="1" dirty="0">
              <a:solidFill>
                <a:schemeClr val="tx1"/>
              </a:solidFill>
            </a:endParaRPr>
          </a:p>
          <a:p>
            <a:endParaRPr lang="en-IN" sz="3200" dirty="0">
              <a:solidFill>
                <a:schemeClr val="tx1"/>
              </a:solidFill>
            </a:endParaRPr>
          </a:p>
          <a:p>
            <a:endParaRPr lang="en-IN" sz="3200" dirty="0">
              <a:solidFill>
                <a:schemeClr val="tx1"/>
              </a:solidFill>
            </a:endParaRPr>
          </a:p>
          <a:p>
            <a:endParaRPr lang="en-IN" sz="3200" dirty="0">
              <a:solidFill>
                <a:schemeClr val="tx1"/>
              </a:solidFill>
            </a:endParaRPr>
          </a:p>
        </p:txBody>
      </p:sp>
    </p:spTree>
    <p:extLst>
      <p:ext uri="{BB962C8B-B14F-4D97-AF65-F5344CB8AC3E}">
        <p14:creationId xmlns:p14="http://schemas.microsoft.com/office/powerpoint/2010/main" val="3573500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72609"/>
            <a:ext cx="5912716" cy="2530058"/>
          </a:xfrm>
        </p:spPr>
        <p:txBody>
          <a:bodyPr>
            <a:normAutofit fontScale="90000"/>
          </a:bodyPr>
          <a:lstStyle/>
          <a:p>
            <a:r>
              <a:rPr lang="en-IN" sz="4400" dirty="0">
                <a:latin typeface="Times New Roman" panose="02020603050405020304" pitchFamily="18" charset="0"/>
                <a:cs typeface="Times New Roman" panose="02020603050405020304" pitchFamily="18" charset="0"/>
              </a:rPr>
              <a:t>Literature Review</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5" name="AutoShape 6" descr="Image result for vehicle number plate"/>
          <p:cNvSpPr>
            <a:spLocks noChangeAspect="1" noChangeArrowheads="1"/>
          </p:cNvSpPr>
          <p:nvPr/>
        </p:nvSpPr>
        <p:spPr bwMode="auto">
          <a:xfrm>
            <a:off x="945283" y="714519"/>
            <a:ext cx="2837007" cy="28370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Image result for vehicle number pla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595745" y="1274618"/>
            <a:ext cx="10945091" cy="4401205"/>
          </a:xfrm>
          <a:prstGeom prst="rect">
            <a:avLst/>
          </a:prstGeom>
          <a:noFill/>
        </p:spPr>
        <p:txBody>
          <a:bodyPr wrap="square" rtlCol="0">
            <a:spAutoFit/>
          </a:bodyPr>
          <a:lstStyle/>
          <a:p>
            <a:endParaRPr lang="en-IN" sz="1400" dirty="0"/>
          </a:p>
          <a:p>
            <a:r>
              <a:rPr lang="en-GB" sz="1400" dirty="0"/>
              <a:t> In ancient days, traditional modes consisting of password gadget, PIN range system and identification playing cards device are used for the authentication cause. Biometric device is notably utilized in man or woman authentication gadget than traditional methods. The genetic developments like fingerprint, face, iris, palm print, hand geometry, finger vein and hand vein are used as biometric systems. Biometric </a:t>
            </a:r>
            <a:r>
              <a:rPr lang="en-GB" sz="1400" dirty="0" err="1"/>
              <a:t>behaviors</a:t>
            </a:r>
            <a:r>
              <a:rPr lang="en-GB" sz="1400" dirty="0"/>
              <a:t> like palm print, fingerprint, hand vein and hand geometry are extensively used because of excessive person acceptance. The image sample of membrane wrinkles and creases, the outside finger knuckle region is greatly distinctive. Consequently this biometric characteristic is used as a distinctive biometric device </a:t>
            </a:r>
            <a:r>
              <a:rPr lang="en-GB" sz="1400" dirty="0" smtClean="0"/>
              <a:t>. </a:t>
            </a:r>
            <a:r>
              <a:rPr lang="en-GB" sz="1400" dirty="0"/>
              <a:t>The inner surface of the finger knuckle print is extensively used in conserving of objects. Consequently, it isn't always effortlessly damaged by intruder. The criminal sports are not associated with finger knuckle print and as a result it has higher consumer recognition </a:t>
            </a:r>
            <a:r>
              <a:rPr lang="en-GB" sz="1400" dirty="0" smtClean="0"/>
              <a:t>. </a:t>
            </a:r>
            <a:r>
              <a:rPr lang="en-GB" sz="1400" dirty="0"/>
              <a:t>The strains of the knuckle surface aren't seemed on the sensor tool and hence it cannot be cast without difficulty. It's far prosperous in texture and used as great biometric gadget. On this paintings, a nearby–worldwide feature fusion approach is proposed for finger knuckle-print biometric scheme. </a:t>
            </a:r>
          </a:p>
          <a:p>
            <a:r>
              <a:rPr lang="en-GB" sz="1400" dirty="0"/>
              <a:t>Later, Kumar and </a:t>
            </a:r>
            <a:r>
              <a:rPr lang="en-GB" sz="1400" dirty="0" err="1"/>
              <a:t>Ravikanth</a:t>
            </a:r>
            <a:r>
              <a:rPr lang="en-GB" sz="1400" dirty="0"/>
              <a:t> </a:t>
            </a:r>
            <a:r>
              <a:rPr lang="en-GB" sz="1400" dirty="0" smtClean="0"/>
              <a:t>proposed </a:t>
            </a:r>
            <a:r>
              <a:rPr lang="en-GB" sz="1400" dirty="0"/>
              <a:t>some other approach to personal authentication via the usage of 2-D finger-returned floor imaging. They evolved a tool to seize hand-back pictures after which extracted the finger knuckle regions with the aid of some </a:t>
            </a:r>
            <a:r>
              <a:rPr lang="en-GB" sz="1400" dirty="0" err="1"/>
              <a:t>preprocessing</a:t>
            </a:r>
            <a:r>
              <a:rPr lang="en-GB" sz="1400" dirty="0"/>
              <a:t> steps. The sub-area evaluation strategies together with PCA, LDA and ICA were blended to do feature extraction and matching. With Kumar et al.’s design, the purchase tool is doomed to have a </a:t>
            </a:r>
            <a:endParaRPr lang="en-IN" sz="1400" dirty="0"/>
          </a:p>
          <a:p>
            <a:r>
              <a:rPr lang="en-GB" sz="1400" dirty="0"/>
              <a:t> big length because almost the whole hand returned area needs to be captured, notwithstanding the fact that the finger knuckle area handiest occupies a small part of the received photo. Furthermore, subspace evaluation strategies may additionally be effective for face reputation however they will not be capable of effectively extract the exclusive line features from the finger knuckle. </a:t>
            </a:r>
            <a:endParaRPr lang="en-IN" sz="1400" dirty="0"/>
          </a:p>
        </p:txBody>
      </p:sp>
    </p:spTree>
    <p:extLst>
      <p:ext uri="{BB962C8B-B14F-4D97-AF65-F5344CB8AC3E}">
        <p14:creationId xmlns:p14="http://schemas.microsoft.com/office/powerpoint/2010/main" val="37106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949" y="1236758"/>
            <a:ext cx="8911687" cy="1280890"/>
          </a:xfrm>
        </p:spPr>
        <p:txBody>
          <a:bodyPr/>
          <a:lstStyle/>
          <a:p>
            <a:r>
              <a:rPr lang="en-IN" sz="4400" b="1" dirty="0">
                <a:latin typeface="Times New Roman" panose="02020603050405020304" pitchFamily="18" charset="0"/>
                <a:cs typeface="Times New Roman" panose="02020603050405020304" pitchFamily="18" charset="0"/>
              </a:rPr>
              <a:t>Objective</a:t>
            </a:r>
          </a:p>
        </p:txBody>
      </p:sp>
      <p:sp>
        <p:nvSpPr>
          <p:cNvPr id="4" name="TextBox 3"/>
          <p:cNvSpPr txBox="1"/>
          <p:nvPr/>
        </p:nvSpPr>
        <p:spPr>
          <a:xfrm>
            <a:off x="582103" y="2615739"/>
            <a:ext cx="10853162" cy="1846659"/>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The main Objective of this project is </a:t>
            </a:r>
            <a:r>
              <a:rPr lang="en-IN" sz="3200" dirty="0" smtClean="0">
                <a:latin typeface="Arial" panose="020B0604020202020204" pitchFamily="34" charset="0"/>
                <a:cs typeface="Arial" panose="020B0604020202020204" pitchFamily="34" charset="0"/>
              </a:rPr>
              <a:t>to </a:t>
            </a:r>
            <a:r>
              <a:rPr lang="en-IN" sz="3200" dirty="0" smtClean="0">
                <a:latin typeface="Arial" panose="020B0604020202020204" pitchFamily="34" charset="0"/>
                <a:cs typeface="Arial" panose="020B0604020202020204" pitchFamily="34" charset="0"/>
              </a:rPr>
              <a:t>design system which will </a:t>
            </a:r>
            <a:r>
              <a:rPr lang="en-IN" sz="3200" dirty="0" smtClean="0">
                <a:latin typeface="Arial" panose="020B0604020202020204" pitchFamily="34" charset="0"/>
                <a:cs typeface="Arial" panose="020B0604020202020204" pitchFamily="34" charset="0"/>
              </a:rPr>
              <a:t>use finger knuckle data for identification of the person.</a:t>
            </a:r>
            <a:endParaRPr lang="en-IN" sz="32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5647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374" y="587534"/>
            <a:ext cx="8911687" cy="1280890"/>
          </a:xfrm>
        </p:spPr>
        <p:txBody>
          <a:bodyPr>
            <a:normAutofit/>
          </a:bodyPr>
          <a:lstStyle/>
          <a:p>
            <a:r>
              <a:rPr lang="en-IN" sz="5400" dirty="0" smtClean="0">
                <a:latin typeface="Times New Roman" panose="02020603050405020304" pitchFamily="18" charset="0"/>
                <a:cs typeface="Times New Roman" panose="02020603050405020304" pitchFamily="18" charset="0"/>
              </a:rPr>
              <a:t>Proposed techniques</a:t>
            </a:r>
            <a:endParaRPr lang="en-IN" sz="5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0412" y="2072363"/>
            <a:ext cx="10543309" cy="1754326"/>
          </a:xfrm>
          <a:prstGeom prst="rect">
            <a:avLst/>
          </a:prstGeom>
          <a:noFill/>
        </p:spPr>
        <p:txBody>
          <a:bodyPr wrap="square" rtlCol="0">
            <a:spAutoFit/>
          </a:bodyPr>
          <a:lstStyle/>
          <a:p>
            <a:pPr marL="285750" indent="-285750">
              <a:buFont typeface="Arial" panose="020B0604020202020204" pitchFamily="34" charset="0"/>
              <a:buChar char="•"/>
            </a:pPr>
            <a:r>
              <a:rPr lang="en-IN" sz="3600" dirty="0" smtClean="0"/>
              <a:t>GABOR FILTER</a:t>
            </a:r>
          </a:p>
          <a:p>
            <a:pPr marL="285750" indent="-285750">
              <a:buFont typeface="Arial" panose="020B0604020202020204" pitchFamily="34" charset="0"/>
              <a:buChar char="•"/>
            </a:pPr>
            <a:r>
              <a:rPr lang="en-IN" sz="3600" dirty="0" smtClean="0"/>
              <a:t>PCA</a:t>
            </a:r>
          </a:p>
          <a:p>
            <a:pPr marL="285750" indent="-285750">
              <a:buFont typeface="Arial" panose="020B0604020202020204" pitchFamily="34" charset="0"/>
              <a:buChar char="•"/>
            </a:pPr>
            <a:r>
              <a:rPr lang="en-IN" sz="3600" dirty="0" smtClean="0"/>
              <a:t>LDA</a:t>
            </a:r>
            <a:endParaRPr lang="en-IN" sz="3600" dirty="0"/>
          </a:p>
        </p:txBody>
      </p:sp>
    </p:spTree>
    <p:extLst>
      <p:ext uri="{BB962C8B-B14F-4D97-AF65-F5344CB8AC3E}">
        <p14:creationId xmlns:p14="http://schemas.microsoft.com/office/powerpoint/2010/main" val="2528579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664" y="235528"/>
            <a:ext cx="8825658" cy="745708"/>
          </a:xfrm>
        </p:spPr>
        <p:txBody>
          <a:bodyPr>
            <a:normAutofit fontScale="90000"/>
          </a:bodyPr>
          <a:lstStyle/>
          <a:p>
            <a:r>
              <a:rPr lang="en-IN" sz="4400" b="1" dirty="0">
                <a:latin typeface="Times New Roman" panose="02020603050405020304" pitchFamily="18" charset="0"/>
                <a:cs typeface="Times New Roman" panose="02020603050405020304" pitchFamily="18" charset="0"/>
              </a:rPr>
              <a:t>Methodology</a:t>
            </a:r>
          </a:p>
        </p:txBody>
      </p:sp>
      <p:pic>
        <p:nvPicPr>
          <p:cNvPr id="3" name="Picture 2"/>
          <p:cNvPicPr>
            <a:picLocks noChangeAspect="1"/>
          </p:cNvPicPr>
          <p:nvPr/>
        </p:nvPicPr>
        <p:blipFill rotWithShape="1">
          <a:blip r:embed="rId2"/>
          <a:srcRect t="6239" b="7452"/>
          <a:stretch/>
        </p:blipFill>
        <p:spPr>
          <a:xfrm>
            <a:off x="808482" y="1508759"/>
            <a:ext cx="10694670" cy="4553713"/>
          </a:xfrm>
          <a:prstGeom prst="rect">
            <a:avLst/>
          </a:prstGeom>
        </p:spPr>
      </p:pic>
      <p:sp>
        <p:nvSpPr>
          <p:cNvPr id="6" name="TextBox 5"/>
          <p:cNvSpPr txBox="1"/>
          <p:nvPr/>
        </p:nvSpPr>
        <p:spPr>
          <a:xfrm>
            <a:off x="2286000" y="6220663"/>
            <a:ext cx="7242048" cy="523220"/>
          </a:xfrm>
          <a:prstGeom prst="rect">
            <a:avLst/>
          </a:prstGeom>
          <a:noFill/>
        </p:spPr>
        <p:txBody>
          <a:bodyPr wrap="square" rtlCol="0">
            <a:spAutoFit/>
          </a:bodyPr>
          <a:lstStyle/>
          <a:p>
            <a:r>
              <a:rPr lang="en-IN" sz="2800" b="1" dirty="0" smtClean="0"/>
              <a:t>BLOCK DIAGRAM OF PROPOSED SYSTEM</a:t>
            </a:r>
            <a:endParaRPr lang="en-IN" sz="2800" b="1" dirty="0"/>
          </a:p>
        </p:txBody>
      </p:sp>
    </p:spTree>
    <p:extLst>
      <p:ext uri="{BB962C8B-B14F-4D97-AF65-F5344CB8AC3E}">
        <p14:creationId xmlns:p14="http://schemas.microsoft.com/office/powerpoint/2010/main" val="1876297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B95F6-3959-4A91-BF86-411559A9F9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CA82EAF-F69A-4B44-8F60-44C7C3447810}"/>
              </a:ext>
            </a:extLst>
          </p:cNvPr>
          <p:cNvSpPr>
            <a:spLocks noGrp="1"/>
          </p:cNvSpPr>
          <p:nvPr>
            <p:ph idx="1"/>
          </p:nvPr>
        </p:nvSpPr>
        <p:spPr/>
        <p:txBody>
          <a:bodyPr/>
          <a:lstStyle/>
          <a:p>
            <a:r>
              <a:rPr lang="en-GB" dirty="0"/>
              <a:t>This </a:t>
            </a:r>
            <a:r>
              <a:rPr lang="en-GB" dirty="0" smtClean="0"/>
              <a:t>project has </a:t>
            </a:r>
            <a:r>
              <a:rPr lang="en-GB" dirty="0"/>
              <a:t>presented a new approach of subspace technique for personal authentication using finger knuckle back surface. This system compares the user knuckle with the database knuckle from the captured knuckle by using web camera, the contour part of two images. </a:t>
            </a:r>
            <a:endParaRPr lang="en-US" dirty="0"/>
          </a:p>
        </p:txBody>
      </p:sp>
    </p:spTree>
    <p:extLst>
      <p:ext uri="{BB962C8B-B14F-4D97-AF65-F5344CB8AC3E}">
        <p14:creationId xmlns:p14="http://schemas.microsoft.com/office/powerpoint/2010/main" val="2896185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512</TotalTime>
  <Words>587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 Mini-Project   Finger Knuckle Based Biometric Identification of person </vt:lpstr>
      <vt:lpstr>PowerPoint Presentation</vt:lpstr>
      <vt:lpstr>PowerPoint Presentation</vt:lpstr>
      <vt:lpstr>Problem Statement</vt:lpstr>
      <vt:lpstr>Literature Review   </vt:lpstr>
      <vt:lpstr>Objective</vt:lpstr>
      <vt:lpstr>Proposed techniques</vt:lpstr>
      <vt:lpstr>Methodology</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Fancy Vehicle Number Plate Detection</dc:title>
  <dc:creator>h!man</dc:creator>
  <cp:lastModifiedBy>Windows User</cp:lastModifiedBy>
  <cp:revision>71</cp:revision>
  <dcterms:created xsi:type="dcterms:W3CDTF">2018-12-03T17:36:37Z</dcterms:created>
  <dcterms:modified xsi:type="dcterms:W3CDTF">2019-03-26T15:15:46Z</dcterms:modified>
</cp:coreProperties>
</file>