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4" r:id="rId5"/>
    <p:sldId id="278" r:id="rId6"/>
    <p:sldId id="271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3473" autoAdjust="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12/6/23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Sentiment analysis is the use of natural language processing, text analysis, computational linguistics, and biometrics to systematically identify, extract, quantify, and study affective states and subjective information. It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the process of analyzing digital text to determine if the emotional tone of the message is positive, negative, or neutral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Companies have large volumes of text data like emails, customer support chat transcripts, social media comments, and reviews that need to be analyzed to determine 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opinions about their product, service or idea.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The Internet Movie Database (IMDb)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an online database containing information and statistics about movies, TV shows and video games.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IMDb provides the review feature as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forum where users can freely express their opinions about movies or TV shows. </a:t>
            </a:r>
            <a:b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Apache Airflow is an open source tool used for complex task orchestration. It is like a very smart scheduler that knows when to run tasks, how to run them and in the correct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202124"/>
                </a:solidFill>
                <a:effectLst/>
                <a:latin typeface="inherit"/>
              </a:rPr>
              <a:t>review_id</a:t>
            </a:r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: It is generated by </a:t>
            </a:r>
            <a:r>
              <a:rPr lang="en-US" dirty="0" err="1">
                <a:solidFill>
                  <a:srgbClr val="202124"/>
                </a:solidFill>
                <a:effectLst/>
                <a:latin typeface="inherit"/>
              </a:rPr>
              <a:t>IMBb</a:t>
            </a:r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 and unique to each review</a:t>
            </a:r>
          </a:p>
          <a:p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Reviewer: Public identity or username of the reviewer</a:t>
            </a:r>
          </a:p>
          <a:p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Movie: It represents the name of the show (can be - movie, tv-series, etc.)</a:t>
            </a:r>
          </a:p>
          <a:p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Rating: Rating of movie out of 10, can be None for older reviews</a:t>
            </a:r>
          </a:p>
          <a:p>
            <a:r>
              <a:rPr lang="en-US" dirty="0" err="1">
                <a:solidFill>
                  <a:srgbClr val="202124"/>
                </a:solidFill>
                <a:effectLst/>
                <a:latin typeface="inherit"/>
              </a:rPr>
              <a:t>review_summary</a:t>
            </a:r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: Plain summary of the review</a:t>
            </a:r>
          </a:p>
          <a:p>
            <a:r>
              <a:rPr lang="en-US" dirty="0" err="1">
                <a:solidFill>
                  <a:srgbClr val="202124"/>
                </a:solidFill>
                <a:effectLst/>
                <a:latin typeface="inherit"/>
              </a:rPr>
              <a:t>review_date</a:t>
            </a:r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: Date of the posted review</a:t>
            </a:r>
          </a:p>
          <a:p>
            <a:r>
              <a:rPr lang="en-US" dirty="0" err="1">
                <a:solidFill>
                  <a:srgbClr val="202124"/>
                </a:solidFill>
                <a:effectLst/>
                <a:latin typeface="inherit"/>
              </a:rPr>
              <a:t>spoiler_tag</a:t>
            </a:r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: If 1 = spoiler &amp; 0 = not spoiler</a:t>
            </a:r>
          </a:p>
          <a:p>
            <a:r>
              <a:rPr lang="en-US" dirty="0" err="1">
                <a:solidFill>
                  <a:srgbClr val="202124"/>
                </a:solidFill>
                <a:effectLst/>
                <a:latin typeface="inherit"/>
              </a:rPr>
              <a:t>review_detail</a:t>
            </a:r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: Details of the review</a:t>
            </a:r>
          </a:p>
          <a:p>
            <a:r>
              <a:rPr lang="en-US" dirty="0">
                <a:solidFill>
                  <a:srgbClr val="202124"/>
                </a:solidFill>
                <a:effectLst/>
                <a:latin typeface="inherit"/>
              </a:rPr>
              <a:t>Helpful list: [0] people find the review helpful out of list[1]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8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TF-IDF features: Tokenization, Stop words removal, term frequency hashing, inverse document frequency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Classification models: Logistic regression, naïve bayes, decision tree, random forest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 models: Linear regression, decision tree regression, random forest regression, gradient boosted tree regression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K-means clustering is a well-liked unsupervised machine learning method for organizing reviews into clusters according to textual content similarities. K-means recognizes innate structures in the data, classifying reviews into clusters without prior knowledge of the categories, in contrast to supervised learning techniques that require labeled data.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Latent Dirichlet Allocation (LDA) is an advanced unsupervised machine learning method for identifying abstract concepts in the textual data.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4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9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9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2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F3494-0491-4803-BC84-8A9DE495807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" r="10347" b="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98" y="2950387"/>
            <a:ext cx="3741575" cy="353140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spc="750" dirty="0"/>
              <a:t>NLP Analytics on IMDB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936" y="525970"/>
            <a:ext cx="3355844" cy="1600225"/>
          </a:xfrm>
        </p:spPr>
        <p:txBody>
          <a:bodyPr vert="horz" lIns="0" tIns="0" rIns="0" bIns="0" rtlCol="0" anchor="b">
            <a:normAutofit/>
          </a:bodyPr>
          <a:lstStyle/>
          <a:p>
            <a:pPr marL="0" indent="0" algn="r">
              <a:lnSpc>
                <a:spcPct val="150000"/>
              </a:lnSpc>
            </a:pPr>
            <a:r>
              <a:rPr lang="en-US" sz="1200" b="1" cap="all" spc="600" dirty="0">
                <a:latin typeface="+mj-lt"/>
              </a:rPr>
              <a:t>CS777 Term project</a:t>
            </a: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2E4EE992-A846-46C2-406C-F1B90D69CFFE}"/>
              </a:ext>
            </a:extLst>
          </p:cNvPr>
          <p:cNvSpPr txBox="1">
            <a:spLocks/>
          </p:cNvSpPr>
          <p:nvPr/>
        </p:nvSpPr>
        <p:spPr>
          <a:xfrm>
            <a:off x="488197" y="4576369"/>
            <a:ext cx="2937753" cy="160022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</a:pPr>
            <a:r>
              <a:rPr lang="en-US" sz="1200" b="1" cap="all" spc="600" dirty="0">
                <a:latin typeface="+mj-lt"/>
              </a:rPr>
              <a:t>- Atharva khaire, Parita Danole</a:t>
            </a:r>
          </a:p>
        </p:txBody>
      </p:sp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48EBF6-60E6-462A-9155-5FAF136BCCB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4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A857F5-96C8-461D-A78C-38E92FE1C52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IMDb Reviews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Apache Airflow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AWS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48EBF6-60E6-462A-9155-5FAF136BCCB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58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1600" y="2279374"/>
            <a:ext cx="5327373" cy="3601436"/>
          </a:xfrm>
        </p:spPr>
        <p:txBody>
          <a:bodyPr vert="horz" lIns="0" tIns="0" rIns="0" bIns="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Kaggle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5,571,499 records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48EBF6-60E6-462A-9155-5FAF136BCCB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38649-4444-AE7C-A8DA-162CF1E4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646" y="1028698"/>
            <a:ext cx="6406870" cy="321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Extracting TF-IDF features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Classification models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Regression models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LDA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48EBF6-60E6-462A-9155-5FAF136BCCB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2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05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D1F660F9-CF93-42D0-8FCF-627A0710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04" y="-1"/>
            <a:ext cx="12180792" cy="234407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alpha val="94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29196" cy="2344079"/>
          </a:xfrm>
          <a:prstGeom prst="rect">
            <a:avLst/>
          </a:prstGeom>
          <a:gradFill>
            <a:gsLst>
              <a:gs pos="0">
                <a:schemeClr val="accent5">
                  <a:alpha val="82000"/>
                </a:schemeClr>
              </a:gs>
              <a:gs pos="68000">
                <a:schemeClr val="accent6">
                  <a:alpha val="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699" y="-4697223"/>
            <a:ext cx="2347802" cy="11734800"/>
          </a:xfrm>
          <a:prstGeom prst="rect">
            <a:avLst/>
          </a:prstGeom>
          <a:gradFill>
            <a:gsLst>
              <a:gs pos="0">
                <a:schemeClr val="accent6">
                  <a:alpha val="26000"/>
                </a:schemeClr>
              </a:gs>
              <a:gs pos="99000">
                <a:schemeClr val="accent5">
                  <a:alpha val="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1011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480C47-99B7-641F-DC70-57C3ACA1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1925" y="3673153"/>
            <a:ext cx="4238624" cy="264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56B402-3124-962B-44A7-489D83C2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475" y="1658090"/>
            <a:ext cx="4133800" cy="25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C2E95D3-3086-262D-31D8-B3082489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868" y="1658091"/>
            <a:ext cx="4133800" cy="25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48EBF6-60E6-462A-9155-5FAF136BCCBC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7D45F-BB1B-F4EC-D50E-A6284A3201F9}"/>
              </a:ext>
            </a:extLst>
          </p:cNvPr>
          <p:cNvSpPr txBox="1"/>
          <p:nvPr/>
        </p:nvSpPr>
        <p:spPr>
          <a:xfrm>
            <a:off x="647700" y="4572000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preprocessing DAG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418A1-F68F-82A4-9D91-6348BBE03A00}"/>
              </a:ext>
            </a:extLst>
          </p:cNvPr>
          <p:cNvSpPr txBox="1"/>
          <p:nvPr/>
        </p:nvSpPr>
        <p:spPr>
          <a:xfrm>
            <a:off x="8547846" y="4381063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</a:t>
            </a:r>
            <a:r>
              <a:rPr lang="en-US" dirty="0" err="1"/>
              <a:t>eda</a:t>
            </a:r>
            <a:r>
              <a:rPr lang="en-US" dirty="0"/>
              <a:t> DAG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A9EB6-C59C-6A6B-99A2-3831B298599F}"/>
              </a:ext>
            </a:extLst>
          </p:cNvPr>
          <p:cNvSpPr txBox="1"/>
          <p:nvPr/>
        </p:nvSpPr>
        <p:spPr>
          <a:xfrm>
            <a:off x="5244654" y="6259853"/>
            <a:ext cx="215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IMDb model DAG</a:t>
            </a:r>
          </a:p>
        </p:txBody>
      </p:sp>
    </p:spTree>
    <p:extLst>
      <p:ext uri="{BB962C8B-B14F-4D97-AF65-F5344CB8AC3E}">
        <p14:creationId xmlns:p14="http://schemas.microsoft.com/office/powerpoint/2010/main" val="324019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6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B00C61D4-1494-4B72-A2DD-C16D9ECAD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A90F64BE-B6DF-4D20-9A3E-DAD00389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890"/>
            <a:ext cx="4038601" cy="6866462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4">
                  <a:alpha val="5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3299ACA5-1949-4821-8FA4-95A78A20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5328" y="1633640"/>
            <a:ext cx="6866462" cy="3581401"/>
          </a:xfrm>
          <a:prstGeom prst="rect">
            <a:avLst/>
          </a:prstGeom>
          <a:gradFill>
            <a:gsLst>
              <a:gs pos="0">
                <a:schemeClr val="accent2">
                  <a:alpha val="72000"/>
                </a:schemeClr>
              </a:gs>
              <a:gs pos="100000">
                <a:schemeClr val="accent5">
                  <a:alpha val="1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85559C2F-075A-49B7-8935-45912451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32044"/>
            <a:ext cx="4038600" cy="4634418"/>
          </a:xfrm>
          <a:prstGeom prst="rect">
            <a:avLst/>
          </a:prstGeom>
          <a:gradFill>
            <a:gsLst>
              <a:gs pos="0">
                <a:schemeClr val="accent5">
                  <a:alpha val="36000"/>
                </a:schemeClr>
              </a:gs>
              <a:gs pos="67000">
                <a:schemeClr val="accent5">
                  <a:alpha val="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5" y="2565779"/>
            <a:ext cx="2838733" cy="30434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844E73-F1E0-3999-FA27-D1787B043EFB}"/>
              </a:ext>
            </a:extLst>
          </p:cNvPr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90305"/>
            <a:ext cx="3298085" cy="320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D571B8C-DAED-B297-E0D2-EB1C2CD0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461" y="876301"/>
            <a:ext cx="3783427" cy="24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8D5F926-A7AC-C972-5CCA-31976EB9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1787" y="3619426"/>
            <a:ext cx="3648298" cy="23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DD5ACA7-D7BD-0292-1F54-2790172F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462" y="3619426"/>
            <a:ext cx="3841096" cy="23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48EBF6-60E6-462A-9155-5FAF136BCCB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48EBF6-60E6-462A-9155-5FAF136BCCB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46E0B8D-608E-DDC1-428B-FD2016FD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9F2487A-C71A-6EE5-2C8E-630AE879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312" y="32747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857D6CF0-1090-F9D5-B878-0D9725F7ED13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335560335"/>
              </p:ext>
            </p:extLst>
          </p:nvPr>
        </p:nvGraphicFramePr>
        <p:xfrm>
          <a:off x="5047044" y="999535"/>
          <a:ext cx="5943600" cy="173228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9341904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024011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163687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Accuracy (in 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 Accuracy (in 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646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268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 Classification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1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Naive Bayes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 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50.6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74850"/>
                  </a:ext>
                </a:extLst>
              </a:tr>
            </a:tbl>
          </a:graphicData>
        </a:graphic>
      </p:graphicFrame>
      <p:sp>
        <p:nvSpPr>
          <p:cNvPr id="21" name="Rectangle 7">
            <a:extLst>
              <a:ext uri="{FF2B5EF4-FFF2-40B4-BE49-F238E27FC236}">
                <a16:creationId xmlns:a16="http://schemas.microsoft.com/office/drawing/2014/main" id="{A6B696F2-2AD1-2484-03CF-FA4A7EB14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251" y="99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EBC3A42-92B2-D354-915E-9CD1943ED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30842"/>
              </p:ext>
            </p:extLst>
          </p:nvPr>
        </p:nvGraphicFramePr>
        <p:xfrm>
          <a:off x="5047044" y="3523997"/>
          <a:ext cx="5943600" cy="191516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68528158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663228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56946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RMSE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 RMSE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50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 Regression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1.066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322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 Regression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1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Gradient Boosted Tree Regression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06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 Regression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60593"/>
                  </a:ext>
                </a:extLst>
              </a:tr>
            </a:tbl>
          </a:graphicData>
        </a:graphic>
      </p:graphicFrame>
      <p:sp>
        <p:nvSpPr>
          <p:cNvPr id="24" name="Rectangle 8">
            <a:extLst>
              <a:ext uri="{FF2B5EF4-FFF2-40B4-BE49-F238E27FC236}">
                <a16:creationId xmlns:a16="http://schemas.microsoft.com/office/drawing/2014/main" id="{53A1D711-47C2-CB3A-9D61-2FDE6CF4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251" y="35243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6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D7CA65-D923-428F-A1EF-58CB4CF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4EEE3-8713-423E-B3A1-79F9027065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77409" y="2771774"/>
            <a:ext cx="6273972" cy="3100389"/>
          </a:xfrm>
        </p:spPr>
        <p:txBody>
          <a:bodyPr vert="horz" lIns="0" tIns="0" rIns="0" bIns="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Gradient Boosted Tree Regression has best RMSE of 0.65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Random Forest Classification has best accuracy of 91.4%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Classification models are better suited for this data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DBB0-116F-4811-B263-A1E2ADE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48EBF6-60E6-462A-9155-5FAF136BCCBC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783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151</TotalTime>
  <Words>584</Words>
  <Application>Microsoft Macintosh PowerPoint</Application>
  <PresentationFormat>Widescreen</PresentationFormat>
  <Paragraphs>103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Google Sans</vt:lpstr>
      <vt:lpstr>inherit</vt:lpstr>
      <vt:lpstr>Roboto</vt:lpstr>
      <vt:lpstr>GradientRiseVTI</vt:lpstr>
      <vt:lpstr>NLP Analytics on IMDB Reviews</vt:lpstr>
      <vt:lpstr>Agenda</vt:lpstr>
      <vt:lpstr>introduction</vt:lpstr>
      <vt:lpstr>Dataset</vt:lpstr>
      <vt:lpstr>methodology</vt:lpstr>
      <vt:lpstr>implementation</vt:lpstr>
      <vt:lpstr>analysis</vt:lpstr>
      <vt:lpstr>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Movie Ratings based on Sentiment Analysis of IMDB Reviews</dc:title>
  <dc:creator>Danole, Parita</dc:creator>
  <cp:lastModifiedBy>Khaire, Atharva, Umesh</cp:lastModifiedBy>
  <cp:revision>3</cp:revision>
  <dcterms:created xsi:type="dcterms:W3CDTF">2023-12-06T19:01:15Z</dcterms:created>
  <dcterms:modified xsi:type="dcterms:W3CDTF">2023-12-06T21:33:33Z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