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301" r:id="rId15"/>
    <p:sldId id="302" r:id="rId16"/>
    <p:sldId id="271" r:id="rId17"/>
    <p:sldId id="274" r:id="rId18"/>
    <p:sldId id="275" r:id="rId19"/>
    <p:sldId id="276" r:id="rId20"/>
    <p:sldId id="303" r:id="rId21"/>
    <p:sldId id="296" r:id="rId22"/>
    <p:sldId id="295" r:id="rId23"/>
    <p:sldId id="277" r:id="rId24"/>
    <p:sldId id="272" r:id="rId25"/>
    <p:sldId id="280" r:id="rId26"/>
  </p:sldIdLst>
  <p:sldSz cx="9902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0"/>
    <p:restoredTop sz="94684"/>
  </p:normalViewPr>
  <p:slideViewPr>
    <p:cSldViewPr>
      <p:cViewPr varScale="1">
        <p:scale>
          <a:sx n="106" d="100"/>
          <a:sy n="106" d="100"/>
        </p:scale>
        <p:origin x="1552" y="176"/>
      </p:cViewPr>
      <p:guideLst>
        <p:guide orient="horz" pos="2160"/>
        <p:guide pos="31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102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D6A6EE-5AAF-E663-1F97-90D058567E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3A33CF-04E8-F2B6-CDF2-A432C6C77E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7F7166-6F0B-86A4-1129-6C0777C45B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B3DCD5-ACD8-F24A-B679-006B61EC01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90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DD7D267-E846-1670-9C9E-0638A112E0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ABEE1E-2C44-42D5-AC61-793DDD0E4C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399752-DE6E-A6EE-4A5A-84C469F2AD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6CD05C-0BCA-8345-BEE6-3C29376A03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644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6438" y="609600"/>
            <a:ext cx="2103437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108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540FDD-0C46-8787-1622-400A0F7EB8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620EAD-5B39-82DF-AD71-0A681160B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0B3EBC-BD49-D3F4-F2EE-B7F39C47E9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180F07-44DC-A34D-A998-59DD8E4FE5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29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2A52C9-5D11-744B-7847-F9DE364041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6F1A12-E2BE-B9A7-DF9B-3FA0D9CC85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E115DA-51C6-C329-AFC3-3B78E1C551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DFE20F-3DA5-3848-90E4-689004DB34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11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D8C048-DD72-2F4D-B717-82FC2EB4FB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D896D7-86EA-44E8-9516-863EC5D1B9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1BCB6F-3FEB-CD0F-1D36-F97A99A3B1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0FACF-2495-7D49-954F-767E52D84C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18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2263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981200"/>
            <a:ext cx="413226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E42390-3390-B995-D81A-E05AE77C71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CFF5C-B0DD-A7B6-FDE7-CB5F932EEB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55F88B-5C17-8637-E9E6-2EF6C1ADF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29849-A60A-F444-9871-2F49F5B6A5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08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34435A4-EAE2-BDEE-A35F-1A57A42ECA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DC85B7E-8E7E-F26F-7383-EE3C3C7C3B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20C0D73-E7AA-52D2-8394-C7FD272D9F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C87F72-4A3D-8D4B-BE7B-DFF6E96541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162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F8402CF-2447-34C1-A728-B9D45AD664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EAB0AA-0673-1AF3-8724-9619337FD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8BC32E-9ED2-FF94-08D9-B1C643C8AE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51224-F52B-F64E-9518-67E43BB1D4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14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29F9E99-683D-BDC9-A0D9-74E5630A08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6032475-BBBA-E615-30CF-3FF29DA0E5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969AB2-6742-0940-5770-FA969FBD32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07EFD-BC47-4C41-83D1-68B6C67868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24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233EC-4EC1-B57B-A76E-08D3C97ECA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8DC7E-B88E-5351-EE62-DF5D7F6EE5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BE82AB-5541-C6F0-C115-8255BD638B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750278-DB42-474F-A339-051F84B85D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172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A2D728-6346-4EF1-120A-7DEEA3ACCB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84171E-6B9C-8EFB-9A34-0E8EDEDA31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28D763-BC23-AFE9-9787-DC8CB6087C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8C5B83-9B98-3F40-9853-63D2513DC1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575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142DEF4-C6DE-1CD4-FB74-31CD8D1D7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169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A29550C-6E07-D6B0-C5BB-04D1984C8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169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9D7F876-FFFB-566A-73A4-F0483AFA0F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2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514DEDD-C3F0-7EA9-2AAE-8435F92C9D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2963" y="6248400"/>
            <a:ext cx="313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22BEB57-809A-7307-A0FF-90A1012F4F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7713" y="6248400"/>
            <a:ext cx="206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AE4D0B-BAC3-9046-8F2E-EF70BBB31ED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oleObject" Target="../embeddings/oleObject2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25.emf"/><Relationship Id="rId7" Type="http://schemas.openxmlformats.org/officeDocument/2006/relationships/image" Target="../media/image27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2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emf"/><Relationship Id="rId4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38.emf"/><Relationship Id="rId7" Type="http://schemas.openxmlformats.org/officeDocument/2006/relationships/image" Target="../media/image40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://upload.wikimedia.org/wikipedia/commons/5/5d/Bessel_Functions_(1st_Kind,_n=0,1,2).svg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://upload.wikimedia.org/wikipedia/commons/6/66/Bessel_Functions_(2nd_Kind,_n=0,1,2).svg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8.emf"/><Relationship Id="rId7" Type="http://schemas.openxmlformats.org/officeDocument/2006/relationships/image" Target="../media/image50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2.e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0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AA541D2-CE6F-4267-B24B-C4053088E5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42900" y="1676400"/>
            <a:ext cx="9288463" cy="1143000"/>
          </a:xfrm>
        </p:spPr>
        <p:txBody>
          <a:bodyPr/>
          <a:lstStyle/>
          <a:p>
            <a:pPr>
              <a:defRPr/>
            </a:pPr>
            <a:r>
              <a:rPr lang="en-US" sz="4000" b="1">
                <a:latin typeface="Arial" charset="0"/>
                <a:cs typeface="+mj-cs"/>
              </a:rPr>
              <a:t>Sound Propagation through Regions of Axial Temperature Gradient</a:t>
            </a:r>
            <a:endParaRPr lang="en-US" sz="4000" b="1"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A5F88CD-7987-E1B2-31A6-C4FB5DB7450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latin typeface="Arial" charset="0"/>
                <a:cs typeface="+mn-cs"/>
              </a:rPr>
              <a:t>R. I. Sujith</a:t>
            </a:r>
          </a:p>
          <a:p>
            <a:pPr>
              <a:defRPr/>
            </a:pPr>
            <a:r>
              <a:rPr lang="en-US" sz="2800">
                <a:latin typeface="Arial" charset="0"/>
                <a:cs typeface="+mn-cs"/>
              </a:rPr>
              <a:t>Indian Institute of Technology Madras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718D211-84A3-CB48-4734-72B400A41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de-DE" sz="3600">
                <a:solidFill>
                  <a:schemeClr val="tx2"/>
                </a:solidFill>
                <a:latin typeface="Arial" charset="0"/>
                <a:ea typeface="ＭＳ Ｐゴシック" charset="0"/>
              </a:rPr>
              <a:t>Admissible profiles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FEF4C5C-C9E9-4F85-7DA2-86FFF1703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de-DE">
                <a:latin typeface="Arial" charset="0"/>
                <a:ea typeface="ＭＳ Ｐゴシック" charset="0"/>
              </a:rPr>
              <a:t>For an arbitrary temperature profile :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2800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2800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2800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2000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de-DE">
                <a:latin typeface="Arial" charset="0"/>
                <a:ea typeface="ＭＳ Ｐゴシック" charset="0"/>
              </a:rPr>
              <a:t>For an arbitrary area profile :</a:t>
            </a:r>
          </a:p>
        </p:txBody>
      </p:sp>
      <p:graphicFrame>
        <p:nvGraphicFramePr>
          <p:cNvPr id="22531" name="Object 4">
            <a:extLst>
              <a:ext uri="{FF2B5EF4-FFF2-40B4-BE49-F238E27FC236}">
                <a16:creationId xmlns:a16="http://schemas.microsoft.com/office/drawing/2014/main" id="{0551DFA2-E601-54B2-AD9F-DFF1981C15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905000"/>
          <a:ext cx="38227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88061800" imgH="35102800" progId="Equation.3">
                  <p:embed/>
                </p:oleObj>
              </mc:Choice>
              <mc:Fallback>
                <p:oleObj name="Formel" r:id="rId2" imgW="88061800" imgH="35102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05000"/>
                        <a:ext cx="38227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5">
            <a:extLst>
              <a:ext uri="{FF2B5EF4-FFF2-40B4-BE49-F238E27FC236}">
                <a16:creationId xmlns:a16="http://schemas.microsoft.com/office/drawing/2014/main" id="{DCFCC73D-2111-A8BA-CFD2-B31D18CFC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191000"/>
          <a:ext cx="43053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99187000" imgH="36283900" progId="Equation.3">
                  <p:embed/>
                </p:oleObj>
              </mc:Choice>
              <mc:Fallback>
                <p:oleObj name="Formel" r:id="rId4" imgW="99187000" imgH="36283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0"/>
                        <a:ext cx="43053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Line 7">
            <a:extLst>
              <a:ext uri="{FF2B5EF4-FFF2-40B4-BE49-F238E27FC236}">
                <a16:creationId xmlns:a16="http://schemas.microsoft.com/office/drawing/2014/main" id="{BEE5FF3B-A4FE-9B76-7AC2-C7F51C7EA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2192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06107B6-BDB9-D076-A49D-BB047672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52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de-DE" sz="3600">
                <a:solidFill>
                  <a:schemeClr val="tx2"/>
                </a:solidFill>
                <a:latin typeface="Arial" charset="0"/>
                <a:ea typeface="ＭＳ Ｐゴシック" charset="0"/>
              </a:rPr>
              <a:t>Special cases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9428840-5E2F-984E-0CCC-DD0F1D7C2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de-DE">
                <a:latin typeface="Arial" charset="0"/>
                <a:ea typeface="ＭＳ Ｐゴシック" charset="0"/>
              </a:rPr>
              <a:t>Constant area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2800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1400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2800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de-DE">
                <a:latin typeface="Arial" charset="0"/>
                <a:ea typeface="ＭＳ Ｐゴシック" charset="0"/>
              </a:rPr>
              <a:t>Constant Temperature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2800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2800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1400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de-DE">
                <a:latin typeface="Arial" charset="0"/>
                <a:ea typeface="ＭＳ Ｐゴシック" charset="0"/>
              </a:rPr>
              <a:t>When both vary,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900">
              <a:latin typeface="Arial" charset="0"/>
              <a:ea typeface="ＭＳ Ｐゴシック" charset="0"/>
            </a:endParaRPr>
          </a:p>
          <a:p>
            <a:pPr marL="342900" indent="-342900" algn="ctr">
              <a:spcBef>
                <a:spcPct val="20000"/>
              </a:spcBef>
              <a:defRPr/>
            </a:pPr>
            <a:r>
              <a:rPr lang="de-DE" sz="2800">
                <a:latin typeface="Times New Roman" charset="0"/>
                <a:ea typeface="ＭＳ Ｐゴシック" charset="0"/>
              </a:rPr>
              <a:t>	</a:t>
            </a:r>
            <a:r>
              <a:rPr lang="de-DE" i="1">
                <a:latin typeface="Times New Roman" charset="0"/>
                <a:ea typeface="ＭＳ Ｐゴシック" charset="0"/>
              </a:rPr>
              <a:t>n</a:t>
            </a:r>
            <a:r>
              <a:rPr lang="de-DE" sz="2800" i="1" baseline="-25000">
                <a:latin typeface="Times New Roman" charset="0"/>
                <a:ea typeface="ＭＳ Ｐゴシック" charset="0"/>
              </a:rPr>
              <a:t>p</a:t>
            </a:r>
            <a:r>
              <a:rPr lang="de-DE" sz="2800">
                <a:latin typeface="Times New Roman" charset="0"/>
                <a:ea typeface="ＭＳ Ｐゴシック" charset="0"/>
              </a:rPr>
              <a:t>= -2</a:t>
            </a:r>
            <a:r>
              <a:rPr lang="de-DE" i="1">
                <a:latin typeface="Times New Roman" charset="0"/>
                <a:ea typeface="ＭＳ Ｐゴシック" charset="0"/>
              </a:rPr>
              <a:t>m</a:t>
            </a:r>
            <a:r>
              <a:rPr lang="de-DE" sz="2800" i="1" baseline="-25000">
                <a:latin typeface="Times New Roman" charset="0"/>
                <a:ea typeface="ＭＳ Ｐゴシック" charset="0"/>
              </a:rPr>
              <a:t>p</a:t>
            </a:r>
            <a:r>
              <a:rPr lang="de-DE" sz="2800">
                <a:latin typeface="Times New Roman" charset="0"/>
                <a:ea typeface="ＭＳ Ｐゴシック" charset="0"/>
              </a:rPr>
              <a:t>  </a:t>
            </a:r>
            <a:r>
              <a:rPr lang="de-DE">
                <a:latin typeface="Times New Roman" charset="0"/>
                <a:ea typeface="ＭＳ Ｐゴシック" charset="0"/>
              </a:rPr>
              <a:t>or</a:t>
            </a:r>
            <a:r>
              <a:rPr lang="de-DE" sz="2800">
                <a:latin typeface="Times New Roman" charset="0"/>
                <a:ea typeface="ＭＳ Ｐゴシック" charset="0"/>
              </a:rPr>
              <a:t>   </a:t>
            </a:r>
            <a:r>
              <a:rPr lang="de-DE" i="1">
                <a:latin typeface="Times New Roman" charset="0"/>
                <a:ea typeface="ＭＳ Ｐゴシック" charset="0"/>
              </a:rPr>
              <a:t>n</a:t>
            </a:r>
            <a:r>
              <a:rPr lang="de-DE" sz="2800" i="1" baseline="-25000">
                <a:latin typeface="Times New Roman" charset="0"/>
                <a:ea typeface="ＭＳ Ｐゴシック" charset="0"/>
              </a:rPr>
              <a:t>p</a:t>
            </a:r>
            <a:r>
              <a:rPr lang="de-DE" sz="2800">
                <a:latin typeface="Times New Roman" charset="0"/>
                <a:ea typeface="ＭＳ Ｐゴシック" charset="0"/>
              </a:rPr>
              <a:t>=-(2</a:t>
            </a:r>
            <a:r>
              <a:rPr lang="de-DE" i="1">
                <a:latin typeface="Times New Roman" charset="0"/>
                <a:ea typeface="ＭＳ Ｐゴシック" charset="0"/>
              </a:rPr>
              <a:t>m</a:t>
            </a:r>
            <a:r>
              <a:rPr lang="de-DE" sz="2800" i="1" baseline="-25000">
                <a:latin typeface="Times New Roman" charset="0"/>
                <a:ea typeface="ＭＳ Ｐゴシック" charset="0"/>
              </a:rPr>
              <a:t>p</a:t>
            </a:r>
            <a:r>
              <a:rPr lang="de-DE" sz="2800">
                <a:latin typeface="Times New Roman" charset="0"/>
                <a:ea typeface="ＭＳ Ｐゴシック" charset="0"/>
              </a:rPr>
              <a:t>-4)/3</a:t>
            </a:r>
            <a:r>
              <a:rPr lang="de-DE" sz="2800">
                <a:latin typeface="Arial" charset="0"/>
                <a:ea typeface="ＭＳ Ｐゴシック" charset="0"/>
              </a:rPr>
              <a:t> </a:t>
            </a:r>
          </a:p>
        </p:txBody>
      </p:sp>
      <p:graphicFrame>
        <p:nvGraphicFramePr>
          <p:cNvPr id="23555" name="Object 4">
            <a:extLst>
              <a:ext uri="{FF2B5EF4-FFF2-40B4-BE49-F238E27FC236}">
                <a16:creationId xmlns:a16="http://schemas.microsoft.com/office/drawing/2014/main" id="{F55E0EC1-9FAA-2878-92A1-CD2A32D0EE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2300" y="1962150"/>
          <a:ext cx="3327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657200" imgH="19011900" progId="Equation.3">
                  <p:embed/>
                </p:oleObj>
              </mc:Choice>
              <mc:Fallback>
                <p:oleObj name="Equation" r:id="rId2" imgW="76657200" imgH="19011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962150"/>
                        <a:ext cx="3327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5">
            <a:extLst>
              <a:ext uri="{FF2B5EF4-FFF2-40B4-BE49-F238E27FC236}">
                <a16:creationId xmlns:a16="http://schemas.microsoft.com/office/drawing/2014/main" id="{EE1C5D6A-112B-21F8-2975-2C6F5E36A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3790950"/>
          <a:ext cx="3429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994000" imgH="18427700" progId="Equation.3">
                  <p:embed/>
                </p:oleObj>
              </mc:Choice>
              <mc:Fallback>
                <p:oleObj name="Equation" r:id="rId4" imgW="78994000" imgH="18427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3790950"/>
                        <a:ext cx="3429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Line 7">
            <a:extLst>
              <a:ext uri="{FF2B5EF4-FFF2-40B4-BE49-F238E27FC236}">
                <a16:creationId xmlns:a16="http://schemas.microsoft.com/office/drawing/2014/main" id="{4BE4108E-9D1F-3369-0B68-250DBD9C00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0668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62656B8-C667-9D62-5FD3-4786487F4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76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de-DE" sz="3600">
                <a:solidFill>
                  <a:schemeClr val="tx2"/>
                </a:solidFill>
                <a:latin typeface="Arial" charset="0"/>
                <a:ea typeface="ＭＳ Ｐゴシック" charset="0"/>
              </a:rPr>
              <a:t>Acoustic pressure and velocity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FB7BA04-7B81-F15F-3B6E-7946F774C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668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3200"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3200"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3200"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3200"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3200"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320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24579" name="Object 4">
            <a:extLst>
              <a:ext uri="{FF2B5EF4-FFF2-40B4-BE49-F238E27FC236}">
                <a16:creationId xmlns:a16="http://schemas.microsoft.com/office/drawing/2014/main" id="{C68D2451-97DD-328C-9805-610E18EEC0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0" y="1181100"/>
          <a:ext cx="4495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3568500" imgH="31889700" progId="Equation.3">
                  <p:embed/>
                </p:oleObj>
              </mc:Choice>
              <mc:Fallback>
                <p:oleObj name="Equation" r:id="rId2" imgW="103568500" imgH="31889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1181100"/>
                        <a:ext cx="44958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5">
            <a:extLst>
              <a:ext uri="{FF2B5EF4-FFF2-40B4-BE49-F238E27FC236}">
                <a16:creationId xmlns:a16="http://schemas.microsoft.com/office/drawing/2014/main" id="{1F031A0D-144D-E66A-A3BB-B49606F8C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6600" y="3073400"/>
          <a:ext cx="5957888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210800" imgH="43294300" progId="Equation.3">
                  <p:embed/>
                </p:oleObj>
              </mc:Choice>
              <mc:Fallback>
                <p:oleObj name="Equation" r:id="rId4" imgW="137210800" imgH="43294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3073400"/>
                        <a:ext cx="5957888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6">
            <a:extLst>
              <a:ext uri="{FF2B5EF4-FFF2-40B4-BE49-F238E27FC236}">
                <a16:creationId xmlns:a16="http://schemas.microsoft.com/office/drawing/2014/main" id="{F100A1E6-46C3-2440-7C5C-4DB6E1D21F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8450" y="5410200"/>
          <a:ext cx="330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073000" imgH="20485100" progId="Equation.3">
                  <p:embed/>
                </p:oleObj>
              </mc:Choice>
              <mc:Fallback>
                <p:oleObj name="Equation" r:id="rId6" imgW="76073000" imgH="20485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5410200"/>
                        <a:ext cx="330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>
            <a:extLst>
              <a:ext uri="{FF2B5EF4-FFF2-40B4-BE49-F238E27FC236}">
                <a16:creationId xmlns:a16="http://schemas.microsoft.com/office/drawing/2014/main" id="{C529DF3A-C6DD-1C30-5F41-F4CDC390B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57150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i="1">
                <a:latin typeface="Arial" charset="0"/>
                <a:ea typeface="ＭＳ Ｐゴシック" charset="0"/>
              </a:rPr>
              <a:t>Note</a:t>
            </a:r>
            <a:r>
              <a:rPr lang="de-DE">
                <a:latin typeface="Arial" charset="0"/>
                <a:ea typeface="ＭＳ Ｐゴシック" charset="0"/>
              </a:rPr>
              <a:t> :</a:t>
            </a:r>
            <a:endParaRPr lang="de-DE">
              <a:latin typeface="Times New Roman" charset="0"/>
              <a:ea typeface="ＭＳ Ｐゴシック" charset="0"/>
            </a:endParaRP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45DCBD67-80E9-2416-4924-839299DFED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9906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4" name="AutoShape 10">
            <a:hlinkClick r:id="rId8" action="ppaction://hlinksldjump"/>
            <a:extLst>
              <a:ext uri="{FF2B5EF4-FFF2-40B4-BE49-F238E27FC236}">
                <a16:creationId xmlns:a16="http://schemas.microsoft.com/office/drawing/2014/main" id="{733397C7-5A17-F107-66A3-66F1C71CE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5600" y="5734050"/>
            <a:ext cx="1512888" cy="620713"/>
          </a:xfrm>
          <a:prstGeom prst="rightArrow">
            <a:avLst>
              <a:gd name="adj1" fmla="val 50000"/>
              <a:gd name="adj2" fmla="val 609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773E186-BF49-9EEE-7325-D5D914029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de-DE" sz="3600">
                <a:solidFill>
                  <a:schemeClr val="tx2"/>
                </a:solidFill>
                <a:latin typeface="Arial" charset="0"/>
                <a:ea typeface="ＭＳ Ｐゴシック" charset="0"/>
              </a:rPr>
              <a:t>Evolution of a pulse (constant </a:t>
            </a:r>
            <a:r>
              <a:rPr lang="de-DE" sz="3600" i="1">
                <a:solidFill>
                  <a:schemeClr val="tx2"/>
                </a:solidFill>
                <a:latin typeface="Arial" charset="0"/>
                <a:ea typeface="ＭＳ Ｐゴシック" charset="0"/>
              </a:rPr>
              <a:t>A</a:t>
            </a:r>
            <a:r>
              <a:rPr lang="de-DE" sz="3600">
                <a:solidFill>
                  <a:schemeClr val="tx2"/>
                </a:solidFill>
                <a:latin typeface="Arial" charset="0"/>
                <a:ea typeface="ＭＳ Ｐゴシック" charset="0"/>
              </a:rPr>
              <a:t>)</a:t>
            </a:r>
          </a:p>
        </p:txBody>
      </p:sp>
      <p:graphicFrame>
        <p:nvGraphicFramePr>
          <p:cNvPr id="25602" name="Object 3">
            <a:extLst>
              <a:ext uri="{FF2B5EF4-FFF2-40B4-BE49-F238E27FC236}">
                <a16:creationId xmlns:a16="http://schemas.microsoft.com/office/drawing/2014/main" id="{F95DC76E-0A5A-BA4E-33EE-88FDEB2756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600200"/>
          <a:ext cx="7391400" cy="401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2578100" imgH="1714500" progId="Word.Document.8">
                  <p:embed/>
                </p:oleObj>
              </mc:Choice>
              <mc:Fallback>
                <p:oleObj name="Dokument" r:id="rId2" imgW="2578100" imgH="17145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00200"/>
                        <a:ext cx="7391400" cy="401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0D18179A-D085-F319-D8ED-71A83ED7CE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0688" y="5495925"/>
          <a:ext cx="60055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4" imgW="5765800" imgH="355600" progId="Word.Document.8">
                  <p:embed/>
                </p:oleObj>
              </mc:Choice>
              <mc:Fallback>
                <p:oleObj name="Dokument" r:id="rId4" imgW="5765800" imgH="355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5495925"/>
                        <a:ext cx="6005512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Line 6">
            <a:extLst>
              <a:ext uri="{FF2B5EF4-FFF2-40B4-BE49-F238E27FC236}">
                <a16:creationId xmlns:a16="http://schemas.microsoft.com/office/drawing/2014/main" id="{5EC5B5BB-255C-2E9A-9E17-0E3B677AE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2954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>
            <a:extLst>
              <a:ext uri="{FF2B5EF4-FFF2-40B4-BE49-F238E27FC236}">
                <a16:creationId xmlns:a16="http://schemas.microsoft.com/office/drawing/2014/main" id="{543542C7-29B0-7914-1C22-E302F1CE5C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7363" y="476250"/>
            <a:ext cx="8816975" cy="1143000"/>
          </a:xfrm>
        </p:spPr>
        <p:txBody>
          <a:bodyPr/>
          <a:lstStyle/>
          <a:p>
            <a:pPr>
              <a:defRPr/>
            </a:pPr>
            <a:r>
              <a:rPr lang="en-US" sz="2800" b="1">
                <a:solidFill>
                  <a:schemeClr val="accent1"/>
                </a:solidFill>
                <a:latin typeface="Arial" charset="0"/>
                <a:cs typeface="+mj-cs"/>
              </a:rPr>
              <a:t>Compression wave-fronts steepen to form shocks</a:t>
            </a:r>
          </a:p>
        </p:txBody>
      </p:sp>
      <p:pic>
        <p:nvPicPr>
          <p:cNvPr id="26626" name="Picture 6" descr="prof-steepening">
            <a:extLst>
              <a:ext uri="{FF2B5EF4-FFF2-40B4-BE49-F238E27FC236}">
                <a16:creationId xmlns:a16="http://schemas.microsoft.com/office/drawing/2014/main" id="{71B492F6-CF60-FA95-3C95-E7EA67B55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2060575"/>
            <a:ext cx="919956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 descr="breaking">
            <a:extLst>
              <a:ext uri="{FF2B5EF4-FFF2-40B4-BE49-F238E27FC236}">
                <a16:creationId xmlns:a16="http://schemas.microsoft.com/office/drawing/2014/main" id="{2C767204-5B39-3DC3-3E5C-1E4FDB9F5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0"/>
            <a:ext cx="5141913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9C155EA-2CA3-56B5-EFAC-B390C2793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de-DE" sz="3600">
                <a:solidFill>
                  <a:schemeClr val="tx2"/>
                </a:solidFill>
                <a:latin typeface="Arial" charset="0"/>
                <a:ea typeface="ＭＳ Ｐゴシック" charset="0"/>
              </a:rPr>
              <a:t>Evolution of a pulse (constant </a:t>
            </a:r>
            <a:r>
              <a:rPr lang="de-DE" sz="3600" i="1">
                <a:solidFill>
                  <a:schemeClr val="tx2"/>
                </a:solidFill>
                <a:latin typeface="Arial" charset="0"/>
                <a:ea typeface="ＭＳ Ｐゴシック" charset="0"/>
              </a:rPr>
              <a:t>T</a:t>
            </a:r>
            <a:r>
              <a:rPr lang="de-DE" sz="3600">
                <a:solidFill>
                  <a:schemeClr val="tx2"/>
                </a:solidFill>
                <a:latin typeface="Arial" charset="0"/>
                <a:ea typeface="ＭＳ Ｐゴシック" charset="0"/>
              </a:rPr>
              <a:t>)</a:t>
            </a:r>
          </a:p>
        </p:txBody>
      </p:sp>
      <p:graphicFrame>
        <p:nvGraphicFramePr>
          <p:cNvPr id="28674" name="Object 3">
            <a:extLst>
              <a:ext uri="{FF2B5EF4-FFF2-40B4-BE49-F238E27FC236}">
                <a16:creationId xmlns:a16="http://schemas.microsoft.com/office/drawing/2014/main" id="{CA6D381E-6FF6-44A8-1CF6-26DA695D6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676400"/>
          <a:ext cx="7848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2" imgW="2921000" imgH="1943100" progId="Word.Document.8">
                  <p:embed/>
                </p:oleObj>
              </mc:Choice>
              <mc:Fallback>
                <p:oleObj name="Dokument" r:id="rId2" imgW="2921000" imgH="19431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76400"/>
                        <a:ext cx="78486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4">
            <a:extLst>
              <a:ext uri="{FF2B5EF4-FFF2-40B4-BE49-F238E27FC236}">
                <a16:creationId xmlns:a16="http://schemas.microsoft.com/office/drawing/2014/main" id="{F131EE2B-77B7-6F4C-32C4-D570258EC6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5788" y="5486400"/>
          <a:ext cx="58404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4" imgW="5727700" imgH="355600" progId="Word.Document.8">
                  <p:embed/>
                </p:oleObj>
              </mc:Choice>
              <mc:Fallback>
                <p:oleObj name="Dokument" r:id="rId4" imgW="5727700" imgH="3556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5486400"/>
                        <a:ext cx="5840412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Line 6">
            <a:extLst>
              <a:ext uri="{FF2B5EF4-FFF2-40B4-BE49-F238E27FC236}">
                <a16:creationId xmlns:a16="http://schemas.microsoft.com/office/drawing/2014/main" id="{1A7CA412-2BEF-BDCF-0B8B-11D3055CA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2954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>
            <a:extLst>
              <a:ext uri="{FF2B5EF4-FFF2-40B4-BE49-F238E27FC236}">
                <a16:creationId xmlns:a16="http://schemas.microsoft.com/office/drawing/2014/main" id="{6BF0D757-38F3-F68E-2BA3-7F8A0D27E2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381000"/>
            <a:ext cx="841692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Arial" charset="0"/>
                <a:cs typeface="+mj-cs"/>
              </a:rPr>
              <a:t>Harmonic solutions</a:t>
            </a:r>
            <a:endParaRPr lang="en-US" sz="4000">
              <a:latin typeface="Arial" charset="0"/>
              <a:cs typeface="+mj-cs"/>
            </a:endParaRPr>
          </a:p>
        </p:txBody>
      </p:sp>
      <p:sp>
        <p:nvSpPr>
          <p:cNvPr id="21507" name="Rectangle 1027">
            <a:extLst>
              <a:ext uri="{FF2B5EF4-FFF2-40B4-BE49-F238E27FC236}">
                <a16:creationId xmlns:a16="http://schemas.microsoft.com/office/drawing/2014/main" id="{901A5921-A970-A0DD-8808-9684DD4C0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42950" y="1600200"/>
            <a:ext cx="8416925" cy="41148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sz="2400">
                <a:latin typeface="Arial" charset="0"/>
                <a:cs typeface="+mn-cs"/>
              </a:rPr>
              <a:t>In the absence of mean flow,</a:t>
            </a:r>
          </a:p>
          <a:p>
            <a:pPr>
              <a:buFontTx/>
              <a:buNone/>
              <a:defRPr/>
            </a:pPr>
            <a:endParaRPr lang="en-US" sz="2400">
              <a:latin typeface="Arial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Arial" charset="0"/>
                <a:cs typeface="+mn-cs"/>
              </a:rPr>
              <a:t>Momentum :</a:t>
            </a:r>
          </a:p>
          <a:p>
            <a:pPr>
              <a:buFontTx/>
              <a:buNone/>
              <a:defRPr/>
            </a:pPr>
            <a:endParaRPr lang="en-US" sz="2400">
              <a:latin typeface="Arial" charset="0"/>
              <a:cs typeface="+mn-cs"/>
            </a:endParaRPr>
          </a:p>
          <a:p>
            <a:pPr>
              <a:buFontTx/>
              <a:buNone/>
              <a:defRPr/>
            </a:pPr>
            <a:endParaRPr lang="en-US" sz="2400">
              <a:latin typeface="Arial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Arial" charset="0"/>
                <a:cs typeface="+mn-cs"/>
              </a:rPr>
              <a:t>Energy</a:t>
            </a:r>
          </a:p>
          <a:p>
            <a:pPr>
              <a:buFontTx/>
              <a:buNone/>
              <a:defRPr/>
            </a:pPr>
            <a:endParaRPr lang="en-US" sz="2400">
              <a:latin typeface="Arial" charset="0"/>
              <a:cs typeface="+mn-cs"/>
            </a:endParaRPr>
          </a:p>
          <a:p>
            <a:pPr>
              <a:buFontTx/>
              <a:buNone/>
              <a:defRPr/>
            </a:pPr>
            <a:endParaRPr lang="en-US" sz="2400">
              <a:latin typeface="Arial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Arial" charset="0"/>
                <a:cs typeface="+mn-cs"/>
              </a:rPr>
              <a:t>Wave equation :</a:t>
            </a:r>
          </a:p>
          <a:p>
            <a:pPr>
              <a:buFontTx/>
              <a:buNone/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graphicFrame>
        <p:nvGraphicFramePr>
          <p:cNvPr id="29699" name="Object 1028">
            <a:extLst>
              <a:ext uri="{FF2B5EF4-FFF2-40B4-BE49-F238E27FC236}">
                <a16:creationId xmlns:a16="http://schemas.microsoft.com/office/drawing/2014/main" id="{F68A53E3-EAD5-0A9A-BE90-C8101BEAC8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2650" y="2343150"/>
          <a:ext cx="20701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688500" imgH="19900900" progId="Equation.3">
                  <p:embed/>
                </p:oleObj>
              </mc:Choice>
              <mc:Fallback>
                <p:oleObj name="Equation" r:id="rId2" imgW="47688500" imgH="199009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2343150"/>
                        <a:ext cx="20701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1029">
            <a:extLst>
              <a:ext uri="{FF2B5EF4-FFF2-40B4-BE49-F238E27FC236}">
                <a16:creationId xmlns:a16="http://schemas.microsoft.com/office/drawing/2014/main" id="{461E1901-A692-EE2C-08EC-CFBDAAF77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41700" y="3632200"/>
          <a:ext cx="21082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564800" imgH="16675100" progId="Equation.3">
                  <p:embed/>
                </p:oleObj>
              </mc:Choice>
              <mc:Fallback>
                <p:oleObj name="Equation" r:id="rId4" imgW="48564800" imgH="166751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3632200"/>
                        <a:ext cx="21082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1030">
            <a:extLst>
              <a:ext uri="{FF2B5EF4-FFF2-40B4-BE49-F238E27FC236}">
                <a16:creationId xmlns:a16="http://schemas.microsoft.com/office/drawing/2014/main" id="{0CD630B5-9175-5B88-5FF2-05BF75E73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8700" y="4914900"/>
          <a:ext cx="34925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0454500" imgH="20193000" progId="Equation.3">
                  <p:embed/>
                </p:oleObj>
              </mc:Choice>
              <mc:Fallback>
                <p:oleObj name="Equation" r:id="rId6" imgW="80454500" imgH="201930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4914900"/>
                        <a:ext cx="34925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Line 1031">
            <a:extLst>
              <a:ext uri="{FF2B5EF4-FFF2-40B4-BE49-F238E27FC236}">
                <a16:creationId xmlns:a16="http://schemas.microsoft.com/office/drawing/2014/main" id="{1ED8BB4D-BB1D-A2D2-BDDB-00BF3D38E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2192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512" name="Text Box 1032">
            <a:extLst>
              <a:ext uri="{FF2B5EF4-FFF2-40B4-BE49-F238E27FC236}">
                <a16:creationId xmlns:a16="http://schemas.microsoft.com/office/drawing/2014/main" id="{285F6ADA-0646-58C4-C9D0-6FD46C876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508" y="6275387"/>
            <a:ext cx="39338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Sujith, </a:t>
            </a:r>
            <a:r>
              <a:rPr lang="en-US" sz="2000" dirty="0" err="1">
                <a:solidFill>
                  <a:srgbClr val="0070C0"/>
                </a:solidFill>
                <a:latin typeface="Tahoma" charset="0"/>
                <a:ea typeface="ＭＳ Ｐゴシック" charset="0"/>
              </a:rPr>
              <a:t>Waldherr</a:t>
            </a:r>
            <a:r>
              <a:rPr lang="en-US" sz="2000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, Zinn (JSV 1995)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19E3FF1-D201-BD34-F19B-810A3D5C4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457200"/>
            <a:ext cx="841692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Arial" charset="0"/>
                <a:cs typeface="+mj-cs"/>
              </a:rPr>
              <a:t>Harmonic solutions</a:t>
            </a:r>
            <a:endParaRPr lang="en-US" sz="3600">
              <a:cs typeface="+mj-cs"/>
            </a:endParaRPr>
          </a:p>
        </p:txBody>
      </p:sp>
      <p:graphicFrame>
        <p:nvGraphicFramePr>
          <p:cNvPr id="31746" name="Object 3">
            <a:extLst>
              <a:ext uri="{FF2B5EF4-FFF2-40B4-BE49-F238E27FC236}">
                <a16:creationId xmlns:a16="http://schemas.microsoft.com/office/drawing/2014/main" id="{CD4627B2-6CE9-E29E-6059-6B46A67E1B70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947863" y="3962400"/>
          <a:ext cx="6300787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119900" imgH="21069300" progId="Equation.3">
                  <p:embed/>
                </p:oleObj>
              </mc:Choice>
              <mc:Fallback>
                <p:oleObj name="Equation" r:id="rId2" imgW="121119900" imgH="21069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3962400"/>
                        <a:ext cx="6300787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AutoShape 6">
            <a:extLst>
              <a:ext uri="{FF2B5EF4-FFF2-40B4-BE49-F238E27FC236}">
                <a16:creationId xmlns:a16="http://schemas.microsoft.com/office/drawing/2014/main" id="{974E79F7-879D-EB0D-6A1E-E056574F7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752600"/>
            <a:ext cx="3429000" cy="14478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Tempus Sans ITC" charset="0"/>
                <a:ea typeface="ＭＳ Ｐゴシック" charset="0"/>
              </a:rPr>
              <a:t>A little trick!</a:t>
            </a:r>
          </a:p>
        </p:txBody>
      </p:sp>
      <p:sp>
        <p:nvSpPr>
          <p:cNvPr id="22535" name="Line 7">
            <a:extLst>
              <a:ext uri="{FF2B5EF4-FFF2-40B4-BE49-F238E27FC236}">
                <a16:creationId xmlns:a16="http://schemas.microsoft.com/office/drawing/2014/main" id="{D522BF49-89DD-1ED2-EBBD-0CDF93C1C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2954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C1D5D09-B243-78FB-752D-FD97E7AB8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533400"/>
            <a:ext cx="841692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Arial" charset="0"/>
                <a:cs typeface="+mj-cs"/>
              </a:rPr>
              <a:t>Linear Temperature Profile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95E5BC6F-21BB-46EF-ED86-5D8663B2C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en-US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Arial" charset="0"/>
                <a:cs typeface="+mn-cs"/>
              </a:rPr>
              <a:t>Eq. reduces to</a:t>
            </a:r>
          </a:p>
          <a:p>
            <a:pPr>
              <a:buFontTx/>
              <a:buNone/>
              <a:defRPr/>
            </a:pPr>
            <a:endParaRPr lang="en-US" sz="2400">
              <a:latin typeface="Arial" charset="0"/>
              <a:cs typeface="+mn-cs"/>
            </a:endParaRPr>
          </a:p>
          <a:p>
            <a:pPr>
              <a:buFontTx/>
              <a:buNone/>
              <a:defRPr/>
            </a:pPr>
            <a:endParaRPr lang="en-US" sz="2400">
              <a:latin typeface="Arial" charset="0"/>
              <a:cs typeface="+mn-cs"/>
            </a:endParaRPr>
          </a:p>
          <a:p>
            <a:pPr>
              <a:buFontTx/>
              <a:buNone/>
              <a:defRPr/>
            </a:pPr>
            <a:endParaRPr lang="en-US" sz="2400">
              <a:latin typeface="Arial" charset="0"/>
              <a:cs typeface="+mn-cs"/>
            </a:endParaRPr>
          </a:p>
        </p:txBody>
      </p:sp>
      <p:graphicFrame>
        <p:nvGraphicFramePr>
          <p:cNvPr id="32771" name="Object 4">
            <a:extLst>
              <a:ext uri="{FF2B5EF4-FFF2-40B4-BE49-F238E27FC236}">
                <a16:creationId xmlns:a16="http://schemas.microsoft.com/office/drawing/2014/main" id="{9F256BC5-34F8-CCFC-CBEA-40C67A4D4C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46150" y="1905000"/>
          <a:ext cx="1498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18600" imgH="8775700" progId="Equation.3">
                  <p:embed/>
                </p:oleObj>
              </mc:Choice>
              <mc:Fallback>
                <p:oleObj name="Equation" r:id="rId2" imgW="34518600" imgH="8775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1905000"/>
                        <a:ext cx="1498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5">
            <a:extLst>
              <a:ext uri="{FF2B5EF4-FFF2-40B4-BE49-F238E27FC236}">
                <a16:creationId xmlns:a16="http://schemas.microsoft.com/office/drawing/2014/main" id="{0BDE95CB-4BB7-8393-0211-DEBEB4DF09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286000"/>
          <a:ext cx="3263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196700" imgH="20485100" progId="Equation.3">
                  <p:embed/>
                </p:oleObj>
              </mc:Choice>
              <mc:Fallback>
                <p:oleObj name="Equation" r:id="rId4" imgW="75196700" imgH="20485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86000"/>
                        <a:ext cx="3263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6">
            <a:extLst>
              <a:ext uri="{FF2B5EF4-FFF2-40B4-BE49-F238E27FC236}">
                <a16:creationId xmlns:a16="http://schemas.microsoft.com/office/drawing/2014/main" id="{92BE949A-BB81-6A9A-0797-975D18B9C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3950" y="3581400"/>
          <a:ext cx="3924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398600" imgH="18135600" progId="Equation.3">
                  <p:embed/>
                </p:oleObj>
              </mc:Choice>
              <mc:Fallback>
                <p:oleObj name="Equation" r:id="rId6" imgW="90398600" imgH="1813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581400"/>
                        <a:ext cx="3924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>
            <a:extLst>
              <a:ext uri="{FF2B5EF4-FFF2-40B4-BE49-F238E27FC236}">
                <a16:creationId xmlns:a16="http://schemas.microsoft.com/office/drawing/2014/main" id="{0CC9F396-4C61-81C1-247B-FE2B0422C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1100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where </a:t>
            </a:r>
          </a:p>
        </p:txBody>
      </p:sp>
      <p:graphicFrame>
        <p:nvGraphicFramePr>
          <p:cNvPr id="32775" name="Object 8">
            <a:extLst>
              <a:ext uri="{FF2B5EF4-FFF2-40B4-BE49-F238E27FC236}">
                <a16:creationId xmlns:a16="http://schemas.microsoft.com/office/drawing/2014/main" id="{A36A4111-26ED-A714-7045-B735F7AC6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9450" y="3505200"/>
          <a:ext cx="13843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889700" imgH="17259300" progId="Equation.3">
                  <p:embed/>
                </p:oleObj>
              </mc:Choice>
              <mc:Fallback>
                <p:oleObj name="Equation" r:id="rId8" imgW="31889700" imgH="17259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3505200"/>
                        <a:ext cx="13843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9">
            <a:extLst>
              <a:ext uri="{FF2B5EF4-FFF2-40B4-BE49-F238E27FC236}">
                <a16:creationId xmlns:a16="http://schemas.microsoft.com/office/drawing/2014/main" id="{C8FDA803-D944-931F-CD2C-53B11A6A77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876800"/>
          <a:ext cx="57165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1660900" imgH="19304000" progId="Equation.3">
                  <p:embed/>
                </p:oleObj>
              </mc:Choice>
              <mc:Fallback>
                <p:oleObj name="Equation" r:id="rId10" imgW="131660900" imgH="1930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876800"/>
                        <a:ext cx="571658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Line 10">
            <a:extLst>
              <a:ext uri="{FF2B5EF4-FFF2-40B4-BE49-F238E27FC236}">
                <a16:creationId xmlns:a16="http://schemas.microsoft.com/office/drawing/2014/main" id="{4F1292E8-A55C-D866-1BA4-8B0FB96A8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4478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609E329-40F9-6C8B-39B6-3B59D00CF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en-US" sz="3600">
                <a:latin typeface="Arial" panose="020B0604020202020204" pitchFamily="34" charset="0"/>
              </a:rPr>
              <a:t>Background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3CDC519-67F9-C7DC-F2BD-0184B5002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76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en-US" sz="2400">
                <a:latin typeface="Arial" panose="020B0604020202020204" pitchFamily="34" charset="0"/>
              </a:rPr>
              <a:t>For a homogeneous constant area duct</a:t>
            </a:r>
          </a:p>
          <a:p>
            <a:endParaRPr lang="de-DE" altLang="en-US" sz="2400">
              <a:latin typeface="Arial" panose="020B0604020202020204" pitchFamily="34" charset="0"/>
            </a:endParaRPr>
          </a:p>
          <a:p>
            <a:endParaRPr lang="de-DE" altLang="en-US" sz="2400">
              <a:latin typeface="Arial" panose="020B0604020202020204" pitchFamily="34" charset="0"/>
            </a:endParaRPr>
          </a:p>
          <a:p>
            <a:r>
              <a:rPr lang="de-DE" altLang="en-US" sz="2400">
                <a:latin typeface="Arial" panose="020B0604020202020204" pitchFamily="34" charset="0"/>
              </a:rPr>
              <a:t>If area or gas property </a:t>
            </a:r>
          </a:p>
          <a:p>
            <a:pPr>
              <a:buFontTx/>
              <a:buNone/>
            </a:pPr>
            <a:r>
              <a:rPr lang="de-DE" altLang="en-US" sz="2400">
                <a:latin typeface="Arial" panose="020B0604020202020204" pitchFamily="34" charset="0"/>
              </a:rPr>
              <a:t>	change smoothly</a:t>
            </a:r>
          </a:p>
          <a:p>
            <a:pPr lvl="1"/>
            <a:endParaRPr lang="de-DE" altLang="en-US" sz="1000">
              <a:latin typeface="Arial" panose="020B0604020202020204" pitchFamily="34" charset="0"/>
            </a:endParaRPr>
          </a:p>
          <a:p>
            <a:pPr lvl="1"/>
            <a:r>
              <a:rPr lang="de-DE" altLang="en-US" sz="2000" i="1">
                <a:latin typeface="Arial" panose="020B0604020202020204" pitchFamily="34" charset="0"/>
              </a:rPr>
              <a:t>large number of reflections </a:t>
            </a:r>
          </a:p>
          <a:p>
            <a:pPr lvl="1">
              <a:buFontTx/>
              <a:buNone/>
            </a:pPr>
            <a:r>
              <a:rPr lang="de-DE" altLang="en-US" sz="2000" i="1">
                <a:latin typeface="Arial" panose="020B0604020202020204" pitchFamily="34" charset="0"/>
              </a:rPr>
              <a:t>	and transmissions in a duct </a:t>
            </a:r>
          </a:p>
          <a:p>
            <a:pPr lvl="1">
              <a:buFontTx/>
              <a:buNone/>
            </a:pPr>
            <a:r>
              <a:rPr lang="de-DE" altLang="en-US" sz="2000" i="1">
                <a:latin typeface="Arial" panose="020B0604020202020204" pitchFamily="34" charset="0"/>
              </a:rPr>
              <a:t>	composed of a series of </a:t>
            </a:r>
          </a:p>
          <a:p>
            <a:pPr lvl="1">
              <a:buFontTx/>
              <a:buNone/>
            </a:pPr>
            <a:r>
              <a:rPr lang="de-DE" altLang="en-US" sz="2000" i="1">
                <a:latin typeface="Arial" panose="020B0604020202020204" pitchFamily="34" charset="0"/>
              </a:rPr>
              <a:t>	small discontinuities</a:t>
            </a:r>
          </a:p>
        </p:txBody>
      </p:sp>
      <p:graphicFrame>
        <p:nvGraphicFramePr>
          <p:cNvPr id="6148" name="Object 4">
            <a:extLst>
              <a:ext uri="{FF2B5EF4-FFF2-40B4-BE49-F238E27FC236}">
                <a16:creationId xmlns:a16="http://schemas.microsoft.com/office/drawing/2014/main" id="{F55C2A99-16C0-8DD5-4844-9359A551FC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8100" y="2387600"/>
          <a:ext cx="3949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995500" imgH="8483600" progId="Equation.3">
                  <p:embed/>
                </p:oleObj>
              </mc:Choice>
              <mc:Fallback>
                <p:oleObj name="Equation" r:id="rId2" imgW="90995500" imgH="8483600" progId="Equation.3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F55C2A99-16C0-8DD5-4844-9359A551FC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387600"/>
                        <a:ext cx="3949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6EB43D10-435A-4151-57FB-B0DBB531E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3124200"/>
          <a:ext cx="403860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" r:id="rId4" imgW="2628900" imgH="1422400" progId="Word.Document.8">
                  <p:embed/>
                </p:oleObj>
              </mc:Choice>
              <mc:Fallback>
                <p:oleObj name="Dokument" r:id="rId4" imgW="2628900" imgH="1422400" progId="Word.Document.8">
                  <p:embed/>
                  <p:pic>
                    <p:nvPicPr>
                      <p:cNvPr id="6149" name="Object 5">
                        <a:extLst>
                          <a:ext uri="{FF2B5EF4-FFF2-40B4-BE49-F238E27FC236}">
                            <a16:creationId xmlns:a16="http://schemas.microsoft.com/office/drawing/2014/main" id="{6EB43D10-435A-4151-57FB-B0DBB531E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124200"/>
                        <a:ext cx="403860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Line 7">
            <a:extLst>
              <a:ext uri="{FF2B5EF4-FFF2-40B4-BE49-F238E27FC236}">
                <a16:creationId xmlns:a16="http://schemas.microsoft.com/office/drawing/2014/main" id="{CBF1F367-12CE-F484-EBCE-8633A3DC4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3716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EFC5931-F9DA-CD1C-624E-AE3CF4B06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>
                <a:latin typeface="Arial" panose="020B0604020202020204" pitchFamily="34" charset="0"/>
              </a:rPr>
              <a:t>Bessel</a:t>
            </a:r>
            <a:r>
              <a:rPr lang="ja-JP" altLang="en-US" sz="3600">
                <a:latin typeface="Arial" panose="020B0604020202020204" pitchFamily="34" charset="0"/>
              </a:rPr>
              <a:t>’</a:t>
            </a:r>
            <a:r>
              <a:rPr lang="en-US" altLang="ja-JP" sz="3600">
                <a:latin typeface="Arial" panose="020B0604020202020204" pitchFamily="34" charset="0"/>
              </a:rPr>
              <a:t>s Differential Equation</a:t>
            </a:r>
            <a:endParaRPr lang="en-US" altLang="en-US" sz="3600">
              <a:latin typeface="Arial" panose="020B0604020202020204" pitchFamily="34" charset="0"/>
            </a:endParaRPr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C426F0E8-4AFB-7044-6024-FFEE2F4932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4478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33795" name="Object 5">
            <a:extLst>
              <a:ext uri="{FF2B5EF4-FFF2-40B4-BE49-F238E27FC236}">
                <a16:creationId xmlns:a16="http://schemas.microsoft.com/office/drawing/2014/main" id="{3A166003-63F5-A999-B50D-FDBFDC9DAF6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2359025" y="2781300"/>
          <a:ext cx="46291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68100" imgH="10236200" progId="Equation.DSMT4">
                  <p:embed/>
                </p:oleObj>
              </mc:Choice>
              <mc:Fallback>
                <p:oleObj name="Equation" r:id="rId2" imgW="36868100" imgH="10236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2781300"/>
                        <a:ext cx="46291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5" descr="File:Bessel Functions (1st Kind, n=0,1,2).svg">
            <a:hlinkClick r:id="rId2"/>
            <a:extLst>
              <a:ext uri="{FF2B5EF4-FFF2-40B4-BE49-F238E27FC236}">
                <a16:creationId xmlns:a16="http://schemas.microsoft.com/office/drawing/2014/main" id="{E324C348-1946-0C6B-31EC-44319A9A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63" y="549275"/>
            <a:ext cx="7489825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Text Box 6">
            <a:extLst>
              <a:ext uri="{FF2B5EF4-FFF2-40B4-BE49-F238E27FC236}">
                <a16:creationId xmlns:a16="http://schemas.microsoft.com/office/drawing/2014/main" id="{529C6C1C-27D5-1E6D-E26C-F5E8CE8AC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6261100"/>
            <a:ext cx="347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3399FF"/>
                </a:solidFill>
                <a:latin typeface="Tahoma" charset="0"/>
                <a:ea typeface="ＭＳ Ｐゴシック" charset="0"/>
              </a:rPr>
              <a:t>Acknowledgement: Wikipidea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5" descr="File:Bessel Functions (2nd Kind, n=0,1,2).svg">
            <a:hlinkClick r:id="rId2"/>
            <a:extLst>
              <a:ext uri="{FF2B5EF4-FFF2-40B4-BE49-F238E27FC236}">
                <a16:creationId xmlns:a16="http://schemas.microsoft.com/office/drawing/2014/main" id="{C99B6FAE-9CCE-6A48-AA13-F6FC1760C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476250"/>
            <a:ext cx="7777163" cy="591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6" name="Text Box 6">
            <a:extLst>
              <a:ext uri="{FF2B5EF4-FFF2-40B4-BE49-F238E27FC236}">
                <a16:creationId xmlns:a16="http://schemas.microsoft.com/office/drawing/2014/main" id="{EF70ECE1-54D2-6462-B941-C56B2C22B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575" y="6261100"/>
            <a:ext cx="34750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>
                <a:solidFill>
                  <a:srgbClr val="3399FF"/>
                </a:solidFill>
                <a:latin typeface="Tahoma" charset="0"/>
                <a:ea typeface="ＭＳ Ｐゴシック" charset="0"/>
              </a:rPr>
              <a:t>Acknowledgement: Wikipidea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E09253F8-2848-E60D-0410-ECDF42DAF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>
                <a:latin typeface="Arial" charset="0"/>
                <a:cs typeface="+mj-cs"/>
              </a:rPr>
              <a:t>Acoustic pressure amplitude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03A2498A-2B2F-2303-037D-3882A2EB2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en-US">
              <a:cs typeface="+mn-cs"/>
            </a:endParaRPr>
          </a:p>
          <a:p>
            <a:pPr>
              <a:buFontTx/>
              <a:buNone/>
              <a:defRPr/>
            </a:pPr>
            <a:endParaRPr lang="en-US">
              <a:cs typeface="+mn-cs"/>
            </a:endParaRPr>
          </a:p>
          <a:p>
            <a:pPr>
              <a:buFontTx/>
              <a:buNone/>
              <a:defRPr/>
            </a:pPr>
            <a:endParaRPr lang="en-US">
              <a:cs typeface="+mn-cs"/>
            </a:endParaRPr>
          </a:p>
          <a:p>
            <a:pPr>
              <a:buFontTx/>
              <a:buNone/>
              <a:defRPr/>
            </a:pPr>
            <a:endParaRPr lang="en-US">
              <a:cs typeface="+mn-cs"/>
            </a:endParaRPr>
          </a:p>
          <a:p>
            <a:pPr>
              <a:buFontTx/>
              <a:buNone/>
              <a:defRPr/>
            </a:pPr>
            <a:endParaRPr lang="en-US">
              <a:cs typeface="+mn-cs"/>
            </a:endParaRPr>
          </a:p>
          <a:p>
            <a:pPr>
              <a:buFontTx/>
              <a:buNone/>
              <a:defRPr/>
            </a:pPr>
            <a:endParaRPr lang="en-US"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Arial" charset="0"/>
                <a:cs typeface="+mn-cs"/>
              </a:rPr>
              <a:t>-----</a:t>
            </a:r>
            <a:r>
              <a:rPr lang="en-US" sz="2400" i="1">
                <a:latin typeface="Arial" charset="0"/>
                <a:cs typeface="+mn-cs"/>
              </a:rPr>
              <a:t>T</a:t>
            </a:r>
            <a:r>
              <a:rPr lang="en-US" sz="2400" baseline="-25000">
                <a:latin typeface="Arial" charset="0"/>
                <a:cs typeface="+mn-cs"/>
              </a:rPr>
              <a:t>1</a:t>
            </a:r>
            <a:r>
              <a:rPr lang="en-US" sz="2400">
                <a:latin typeface="Arial" charset="0"/>
                <a:cs typeface="+mn-cs"/>
              </a:rPr>
              <a:t>=500 K, m = -50 K/m;           </a:t>
            </a:r>
            <a:r>
              <a:rPr lang="en-US">
                <a:cs typeface="+mn-cs"/>
              </a:rPr>
              <a:t> </a:t>
            </a:r>
            <a:r>
              <a:rPr lang="en-US" sz="2400" i="1">
                <a:latin typeface="Arial" charset="0"/>
                <a:cs typeface="+mn-cs"/>
              </a:rPr>
              <a:t>T</a:t>
            </a:r>
            <a:r>
              <a:rPr lang="en-US" sz="2400" baseline="-25000">
                <a:latin typeface="Arial" charset="0"/>
                <a:cs typeface="+mn-cs"/>
              </a:rPr>
              <a:t>1</a:t>
            </a:r>
            <a:r>
              <a:rPr lang="en-US" sz="2400">
                <a:latin typeface="Arial" charset="0"/>
                <a:cs typeface="+mn-cs"/>
              </a:rPr>
              <a:t>=1100K, m = -200 K/m</a:t>
            </a:r>
            <a:endParaRPr lang="en-US">
              <a:cs typeface="+mn-cs"/>
            </a:endParaRPr>
          </a:p>
        </p:txBody>
      </p:sp>
      <p:sp>
        <p:nvSpPr>
          <p:cNvPr id="24580" name="Line 4">
            <a:extLst>
              <a:ext uri="{FF2B5EF4-FFF2-40B4-BE49-F238E27FC236}">
                <a16:creationId xmlns:a16="http://schemas.microsoft.com/office/drawing/2014/main" id="{E97D1936-9028-E7FE-0C2F-A9CD26FC7F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867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581" name="Line 5">
            <a:extLst>
              <a:ext uri="{FF2B5EF4-FFF2-40B4-BE49-F238E27FC236}">
                <a16:creationId xmlns:a16="http://schemas.microsoft.com/office/drawing/2014/main" id="{5A68182F-58A4-9B52-1D0B-F692FF773E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5240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pic>
        <p:nvPicPr>
          <p:cNvPr id="24584" name="Picture 8">
            <a:extLst>
              <a:ext uri="{FF2B5EF4-FFF2-40B4-BE49-F238E27FC236}">
                <a16:creationId xmlns:a16="http://schemas.microsoft.com/office/drawing/2014/main" id="{CBC8E66F-CE7E-82FE-D45E-2FB6314E4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76400"/>
            <a:ext cx="5410200" cy="366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C78C83C-9FE2-6AC9-36A1-E1C1E2FA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609600"/>
            <a:ext cx="84169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600">
                <a:solidFill>
                  <a:schemeClr val="tx2"/>
                </a:solidFill>
                <a:latin typeface="Arial" charset="0"/>
                <a:ea typeface="ＭＳ Ｐゴシック" charset="0"/>
              </a:rPr>
              <a:t>Acoustic velocity amplitude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2982690-F972-4B1D-2353-DA42F9B15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981200"/>
            <a:ext cx="841692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endParaRPr lang="en-US" sz="3200"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3200"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3200"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3200"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3200"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sz="3200">
              <a:latin typeface="Times New Roman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US">
                <a:latin typeface="Arial" charset="0"/>
                <a:ea typeface="ＭＳ Ｐゴシック" charset="0"/>
              </a:rPr>
              <a:t>-----</a:t>
            </a:r>
            <a:r>
              <a:rPr lang="en-US" i="1">
                <a:latin typeface="Arial" charset="0"/>
                <a:ea typeface="ＭＳ Ｐゴシック" charset="0"/>
              </a:rPr>
              <a:t>T</a:t>
            </a:r>
            <a:r>
              <a:rPr lang="en-US" baseline="-25000">
                <a:latin typeface="Arial" charset="0"/>
                <a:ea typeface="ＭＳ Ｐゴシック" charset="0"/>
              </a:rPr>
              <a:t>1</a:t>
            </a:r>
            <a:r>
              <a:rPr lang="en-US">
                <a:latin typeface="Arial" charset="0"/>
                <a:ea typeface="ＭＳ Ｐゴシック" charset="0"/>
              </a:rPr>
              <a:t>=500 K, </a:t>
            </a:r>
            <a:r>
              <a:rPr lang="en-US" i="1">
                <a:latin typeface="Arial" charset="0"/>
                <a:ea typeface="ＭＳ Ｐゴシック" charset="0"/>
              </a:rPr>
              <a:t>m</a:t>
            </a:r>
            <a:r>
              <a:rPr lang="en-US">
                <a:latin typeface="Arial" charset="0"/>
                <a:ea typeface="ＭＳ Ｐゴシック" charset="0"/>
              </a:rPr>
              <a:t> = -50 K/m;           </a:t>
            </a:r>
            <a:r>
              <a:rPr lang="en-US" sz="3200">
                <a:latin typeface="Times New Roman" charset="0"/>
                <a:ea typeface="ＭＳ Ｐゴシック" charset="0"/>
              </a:rPr>
              <a:t> </a:t>
            </a:r>
            <a:r>
              <a:rPr lang="en-US" i="1">
                <a:latin typeface="Arial" charset="0"/>
                <a:ea typeface="ＭＳ Ｐゴシック" charset="0"/>
              </a:rPr>
              <a:t>T</a:t>
            </a:r>
            <a:r>
              <a:rPr lang="en-US" baseline="-25000">
                <a:latin typeface="Arial" charset="0"/>
                <a:ea typeface="ＭＳ Ｐゴシック" charset="0"/>
              </a:rPr>
              <a:t>1</a:t>
            </a:r>
            <a:r>
              <a:rPr lang="en-US">
                <a:latin typeface="Arial" charset="0"/>
                <a:ea typeface="ＭＳ Ｐゴシック" charset="0"/>
              </a:rPr>
              <a:t>=1100K, </a:t>
            </a:r>
            <a:r>
              <a:rPr lang="en-US" i="1">
                <a:latin typeface="Arial" charset="0"/>
                <a:ea typeface="ＭＳ Ｐゴシック" charset="0"/>
              </a:rPr>
              <a:t>m</a:t>
            </a:r>
            <a:r>
              <a:rPr lang="en-US">
                <a:latin typeface="Arial" charset="0"/>
                <a:ea typeface="ＭＳ Ｐゴシック" charset="0"/>
              </a:rPr>
              <a:t> = -200 K/m</a:t>
            </a:r>
            <a:endParaRPr lang="en-US" sz="3200">
              <a:latin typeface="Times New Roman" charset="0"/>
              <a:ea typeface="ＭＳ Ｐゴシック" charset="0"/>
            </a:endParaRPr>
          </a:p>
        </p:txBody>
      </p:sp>
      <p:sp>
        <p:nvSpPr>
          <p:cNvPr id="19460" name="Line 4">
            <a:extLst>
              <a:ext uri="{FF2B5EF4-FFF2-40B4-BE49-F238E27FC236}">
                <a16:creationId xmlns:a16="http://schemas.microsoft.com/office/drawing/2014/main" id="{2E54601C-852B-C894-406B-973138F2A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8674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42552F92-DA58-8886-D526-C8F39C0F0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5240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pic>
        <p:nvPicPr>
          <p:cNvPr id="19463" name="Picture 7">
            <a:extLst>
              <a:ext uri="{FF2B5EF4-FFF2-40B4-BE49-F238E27FC236}">
                <a16:creationId xmlns:a16="http://schemas.microsoft.com/office/drawing/2014/main" id="{839AAD39-DC10-4285-FA36-1AAB89A66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5334000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530DC62-ADA7-4F0A-F905-A2CBDCA4F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2950" y="228600"/>
            <a:ext cx="8416925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latin typeface="Arial" charset="0"/>
                <a:cs typeface="+mj-cs"/>
              </a:rPr>
              <a:t>Exponential temperature profile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9112257-C7E5-8E5E-FD6F-BAD0BA299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endParaRPr lang="en-US" sz="2400">
              <a:latin typeface="Arial" charset="0"/>
              <a:cs typeface="+mn-cs"/>
            </a:endParaRPr>
          </a:p>
          <a:p>
            <a:pPr>
              <a:buFontTx/>
              <a:buNone/>
              <a:defRPr/>
            </a:pPr>
            <a:endParaRPr lang="en-US" sz="2400">
              <a:latin typeface="Arial" charset="0"/>
              <a:cs typeface="+mn-cs"/>
            </a:endParaRPr>
          </a:p>
          <a:p>
            <a:pPr>
              <a:buFontTx/>
              <a:buNone/>
              <a:defRPr/>
            </a:pPr>
            <a:endParaRPr lang="en-US" sz="2400">
              <a:latin typeface="Arial" charset="0"/>
              <a:cs typeface="+mn-cs"/>
            </a:endParaRPr>
          </a:p>
          <a:p>
            <a:pPr>
              <a:buFontTx/>
              <a:buNone/>
              <a:defRPr/>
            </a:pPr>
            <a:endParaRPr lang="en-US" sz="2400">
              <a:latin typeface="Arial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sz="2400">
                <a:latin typeface="Arial" charset="0"/>
                <a:cs typeface="+mn-cs"/>
              </a:rPr>
              <a:t>  </a:t>
            </a:r>
          </a:p>
        </p:txBody>
      </p:sp>
      <p:graphicFrame>
        <p:nvGraphicFramePr>
          <p:cNvPr id="40963" name="Object 4">
            <a:extLst>
              <a:ext uri="{FF2B5EF4-FFF2-40B4-BE49-F238E27FC236}">
                <a16:creationId xmlns:a16="http://schemas.microsoft.com/office/drawing/2014/main" id="{D9CAD361-07F9-B8A0-1730-EE482B2E8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1300" y="1390650"/>
          <a:ext cx="1231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84500" imgH="9359900" progId="Equation.3">
                  <p:embed/>
                </p:oleObj>
              </mc:Choice>
              <mc:Fallback>
                <p:oleObj name="Equation" r:id="rId2" imgW="28384500" imgH="935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1390650"/>
                        <a:ext cx="1231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5">
            <a:extLst>
              <a:ext uri="{FF2B5EF4-FFF2-40B4-BE49-F238E27FC236}">
                <a16:creationId xmlns:a16="http://schemas.microsoft.com/office/drawing/2014/main" id="{CCE0AEBD-0CFA-638F-56B1-0AC0ACFE2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0200" y="2266950"/>
          <a:ext cx="3810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769700" imgH="21653500" progId="Equation.3">
                  <p:embed/>
                </p:oleObj>
              </mc:Choice>
              <mc:Fallback>
                <p:oleObj name="Equation" r:id="rId4" imgW="87769700" imgH="21653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200" y="2266950"/>
                        <a:ext cx="3810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Object 6">
            <a:extLst>
              <a:ext uri="{FF2B5EF4-FFF2-40B4-BE49-F238E27FC236}">
                <a16:creationId xmlns:a16="http://schemas.microsoft.com/office/drawing/2014/main" id="{75DF1AA9-5157-BCE2-2E82-7D6534A47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2850" y="3638550"/>
          <a:ext cx="2921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97300" imgH="21653500" progId="Equation.3">
                  <p:embed/>
                </p:oleObj>
              </mc:Choice>
              <mc:Fallback>
                <p:oleObj name="Equation" r:id="rId6" imgW="67297300" imgH="21653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3638550"/>
                        <a:ext cx="2921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7">
            <a:extLst>
              <a:ext uri="{FF2B5EF4-FFF2-40B4-BE49-F238E27FC236}">
                <a16:creationId xmlns:a16="http://schemas.microsoft.com/office/drawing/2014/main" id="{E5B52DB0-7D75-8249-41C2-45385F62E7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3200" y="3638550"/>
          <a:ext cx="3429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994000" imgH="20193000" progId="Equation.3">
                  <p:embed/>
                </p:oleObj>
              </mc:Choice>
              <mc:Fallback>
                <p:oleObj name="Equation" r:id="rId8" imgW="78994000" imgH="20193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3200" y="3638550"/>
                        <a:ext cx="3429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8">
            <a:extLst>
              <a:ext uri="{FF2B5EF4-FFF2-40B4-BE49-F238E27FC236}">
                <a16:creationId xmlns:a16="http://schemas.microsoft.com/office/drawing/2014/main" id="{48B6E55B-74E4-93DA-A4CE-6087E626C6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4713" y="5010150"/>
          <a:ext cx="5651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0200400" imgH="21069300" progId="Equation.3">
                  <p:embed/>
                </p:oleObj>
              </mc:Choice>
              <mc:Fallback>
                <p:oleObj name="Equation" r:id="rId10" imgW="130200400" imgH="21069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5010150"/>
                        <a:ext cx="5651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7" name="Line 9">
            <a:extLst>
              <a:ext uri="{FF2B5EF4-FFF2-40B4-BE49-F238E27FC236}">
                <a16:creationId xmlns:a16="http://schemas.microsoft.com/office/drawing/2014/main" id="{2E9CD0AD-2F86-4D4B-836C-8AF77A3D1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1430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C523C8F-6D1E-B78B-4A3D-375F0792C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33400"/>
            <a:ext cx="8153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en-US" sz="3600">
                <a:latin typeface="Arial" panose="020B0604020202020204" pitchFamily="34" charset="0"/>
              </a:rPr>
              <a:t>Background : WKB approximation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93CFE84-D307-C917-B67D-3FDD8328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en-US" sz="2400">
                <a:latin typeface="Arial" panose="020B0604020202020204" pitchFamily="34" charset="0"/>
              </a:rPr>
              <a:t>Gas properties or duct area changes occur over scales that are long relative to that of the disturbance</a:t>
            </a:r>
          </a:p>
          <a:p>
            <a:endParaRPr lang="de-DE" altLang="en-US" sz="2400">
              <a:latin typeface="Arial" panose="020B0604020202020204" pitchFamily="34" charset="0"/>
            </a:endParaRPr>
          </a:p>
          <a:p>
            <a:r>
              <a:rPr lang="de-DE" altLang="en-US" sz="2400">
                <a:latin typeface="Arial" panose="020B0604020202020204" pitchFamily="34" charset="0"/>
              </a:rPr>
              <a:t>Amplitudes rescale to conserve energy flux.</a:t>
            </a:r>
          </a:p>
          <a:p>
            <a:pPr>
              <a:buFontTx/>
              <a:buNone/>
            </a:pPr>
            <a:r>
              <a:rPr lang="de-DE" altLang="en-US" sz="2400">
                <a:latin typeface="Arial" panose="020B0604020202020204" pitchFamily="34" charset="0"/>
              </a:rPr>
              <a:t>	Eg. for a right running wave,</a:t>
            </a:r>
          </a:p>
        </p:txBody>
      </p:sp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55689577-B5D2-D6A4-09AD-FAE33D01C4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2750" y="4614863"/>
          <a:ext cx="247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048400" imgH="21069300" progId="Equation.3">
                  <p:embed/>
                </p:oleObj>
              </mc:Choice>
              <mc:Fallback>
                <p:oleObj name="Equation" r:id="rId2" imgW="57048400" imgH="21069300" progId="Equation.3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55689577-B5D2-D6A4-09AD-FAE33D01C4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4614863"/>
                        <a:ext cx="2476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1B6AAC47-AF8C-6366-A742-7D3E504EA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4614863"/>
          <a:ext cx="2908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005200" imgH="21069300" progId="Equation.3">
                  <p:embed/>
                </p:oleObj>
              </mc:Choice>
              <mc:Fallback>
                <p:oleObj name="Equation" r:id="rId4" imgW="67005200" imgH="21069300" progId="Equation.3">
                  <p:embed/>
                  <p:pic>
                    <p:nvPicPr>
                      <p:cNvPr id="7173" name="Object 5">
                        <a:extLst>
                          <a:ext uri="{FF2B5EF4-FFF2-40B4-BE49-F238E27FC236}">
                            <a16:creationId xmlns:a16="http://schemas.microsoft.com/office/drawing/2014/main" id="{1B6AAC47-AF8C-6366-A742-7D3E504EA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614863"/>
                        <a:ext cx="2908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Line 7">
            <a:extLst>
              <a:ext uri="{FF2B5EF4-FFF2-40B4-BE49-F238E27FC236}">
                <a16:creationId xmlns:a16="http://schemas.microsoft.com/office/drawing/2014/main" id="{8852E8AA-0DC4-DFFD-A74B-AEB4FC80BA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4478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D609AA7-98AE-8F43-A3A1-5F7E6D889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9600"/>
            <a:ext cx="8382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en-US" sz="3600">
                <a:latin typeface="Arial" panose="020B0604020202020204" pitchFamily="34" charset="0"/>
              </a:rPr>
              <a:t>Background : High freq. solution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C98FD95-6154-FFC1-82F9-1DB4A55B3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en-US" sz="2400">
                <a:latin typeface="Arial" panose="020B0604020202020204" pitchFamily="34" charset="0"/>
              </a:rPr>
              <a:t>Similarly</a:t>
            </a:r>
            <a:r>
              <a:rPr lang="de-DE" altLang="en-US" sz="2800">
                <a:latin typeface="Arial" panose="020B0604020202020204" pitchFamily="34" charset="0"/>
              </a:rPr>
              <a:t>,</a:t>
            </a:r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0F7676BA-0089-FA66-009B-51ADF8BAC0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2743200"/>
          <a:ext cx="48387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1467900" imgH="54419500" progId="Equation.3">
                  <p:embed/>
                </p:oleObj>
              </mc:Choice>
              <mc:Fallback>
                <p:oleObj name="Equation" r:id="rId2" imgW="111467900" imgH="54419500" progId="Equation.3">
                  <p:embed/>
                  <p:pic>
                    <p:nvPicPr>
                      <p:cNvPr id="8196" name="Object 4">
                        <a:extLst>
                          <a:ext uri="{FF2B5EF4-FFF2-40B4-BE49-F238E27FC236}">
                            <a16:creationId xmlns:a16="http://schemas.microsoft.com/office/drawing/2014/main" id="{0F7676BA-0089-FA66-009B-51ADF8BAC0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2743200"/>
                        <a:ext cx="48387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Line 6">
            <a:extLst>
              <a:ext uri="{FF2B5EF4-FFF2-40B4-BE49-F238E27FC236}">
                <a16:creationId xmlns:a16="http://schemas.microsoft.com/office/drawing/2014/main" id="{D1F1A70E-246F-EAB5-2335-B2451CA54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5240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5152C01-EA00-3071-02B1-AF01E871A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  <a:lvl2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en-US" sz="3600">
                <a:latin typeface="Arial" panose="020B0604020202020204" pitchFamily="34" charset="0"/>
              </a:rPr>
              <a:t>Background : High freq. solution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CC26BC0-D84E-F98B-411D-17F6CD817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52600"/>
            <a:ext cx="8382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de-DE" altLang="en-US" sz="2400">
                <a:latin typeface="Arial" panose="020B0604020202020204" pitchFamily="34" charset="0"/>
              </a:rPr>
              <a:t>For a perfect gas</a:t>
            </a:r>
          </a:p>
          <a:p>
            <a:endParaRPr lang="de-DE" altLang="en-US" sz="2400">
              <a:latin typeface="Arial" panose="020B0604020202020204" pitchFamily="34" charset="0"/>
            </a:endParaRPr>
          </a:p>
          <a:p>
            <a:endParaRPr lang="de-DE" altLang="en-US" sz="2400">
              <a:latin typeface="Arial" panose="020B0604020202020204" pitchFamily="34" charset="0"/>
            </a:endParaRPr>
          </a:p>
          <a:p>
            <a:r>
              <a:rPr lang="de-DE" altLang="en-US" sz="2400">
                <a:latin typeface="Arial" panose="020B0604020202020204" pitchFamily="34" charset="0"/>
              </a:rPr>
              <a:t>Assuming no mean flow -&gt; mean pressure is constant. Also </a:t>
            </a:r>
            <a:r>
              <a:rPr lang="de-DE" altLang="en-US" sz="2400" i="1">
                <a:latin typeface="Symbol" pitchFamily="2" charset="2"/>
              </a:rPr>
              <a:t>g</a:t>
            </a:r>
            <a:r>
              <a:rPr lang="de-DE" altLang="en-US" sz="2400">
                <a:latin typeface="Arial" panose="020B0604020202020204" pitchFamily="34" charset="0"/>
              </a:rPr>
              <a:t>, </a:t>
            </a:r>
            <a:r>
              <a:rPr lang="de-DE" altLang="en-US" sz="2400" i="1">
                <a:latin typeface="Arial" panose="020B0604020202020204" pitchFamily="34" charset="0"/>
              </a:rPr>
              <a:t>R</a:t>
            </a:r>
            <a:r>
              <a:rPr lang="de-DE" altLang="en-US" sz="2400">
                <a:latin typeface="Arial" panose="020B0604020202020204" pitchFamily="34" charset="0"/>
              </a:rPr>
              <a:t> are constants</a:t>
            </a:r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FD6FE4D4-A155-CEA9-5573-FA2099342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92600" y="1447800"/>
          <a:ext cx="3251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04600" imgH="26327100" progId="Equation.3">
                  <p:embed/>
                </p:oleObj>
              </mc:Choice>
              <mc:Fallback>
                <p:oleObj name="Equation" r:id="rId2" imgW="74904600" imgH="26327100" progId="Equation.3">
                  <p:embed/>
                  <p:pic>
                    <p:nvPicPr>
                      <p:cNvPr id="9220" name="Object 4">
                        <a:extLst>
                          <a:ext uri="{FF2B5EF4-FFF2-40B4-BE49-F238E27FC236}">
                            <a16:creationId xmlns:a16="http://schemas.microsoft.com/office/drawing/2014/main" id="{FD6FE4D4-A155-CEA9-5573-FA20993429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1447800"/>
                        <a:ext cx="3251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5E87D99A-DE82-856B-FB35-02E7BA7EE6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4913" y="4076700"/>
          <a:ext cx="720248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887400" imgH="31889700" progId="Equation.3">
                  <p:embed/>
                </p:oleObj>
              </mc:Choice>
              <mc:Fallback>
                <p:oleObj name="Equation" r:id="rId4" imgW="165887400" imgH="31889700" progId="Equation.3">
                  <p:embed/>
                  <p:pic>
                    <p:nvPicPr>
                      <p:cNvPr id="9221" name="Object 5">
                        <a:extLst>
                          <a:ext uri="{FF2B5EF4-FFF2-40B4-BE49-F238E27FC236}">
                            <a16:creationId xmlns:a16="http://schemas.microsoft.com/office/drawing/2014/main" id="{5E87D99A-DE82-856B-FB35-02E7BA7EE6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076700"/>
                        <a:ext cx="7202487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Line 7">
            <a:extLst>
              <a:ext uri="{FF2B5EF4-FFF2-40B4-BE49-F238E27FC236}">
                <a16:creationId xmlns:a16="http://schemas.microsoft.com/office/drawing/2014/main" id="{B9E4750C-87C9-091A-3D64-2582EF763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1430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98B5E27-473B-8A38-C1C6-5E7601B68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de-DE" sz="3600">
                <a:solidFill>
                  <a:schemeClr val="tx2"/>
                </a:solidFill>
                <a:latin typeface="Arial" charset="0"/>
                <a:ea typeface="ＭＳ Ｐゴシック" charset="0"/>
              </a:rPr>
              <a:t>Equations - Cartesian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B1D2889-0301-C9A1-ADE5-BC0D90C49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de-DE">
                <a:latin typeface="Arial" charset="0"/>
                <a:ea typeface="ＭＳ Ｐゴシック" charset="0"/>
              </a:rPr>
              <a:t>Continuity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de-DE">
                <a:latin typeface="Arial" charset="0"/>
                <a:ea typeface="ＭＳ Ｐゴシック" charset="0"/>
              </a:rPr>
              <a:t>Momentum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de-DE">
                <a:latin typeface="Arial" charset="0"/>
                <a:ea typeface="ＭＳ Ｐゴシック" charset="0"/>
              </a:rPr>
              <a:t>Energy </a:t>
            </a:r>
          </a:p>
        </p:txBody>
      </p:sp>
      <p:graphicFrame>
        <p:nvGraphicFramePr>
          <p:cNvPr id="18435" name="Object 4">
            <a:extLst>
              <a:ext uri="{FF2B5EF4-FFF2-40B4-BE49-F238E27FC236}">
                <a16:creationId xmlns:a16="http://schemas.microsoft.com/office/drawing/2014/main" id="{0E544C21-4FA1-2EBD-0401-990E52CD37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5400" y="1955800"/>
          <a:ext cx="22733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374800" imgH="16675100" progId="Equation.3">
                  <p:embed/>
                </p:oleObj>
              </mc:Choice>
              <mc:Fallback>
                <p:oleObj name="Equation" r:id="rId2" imgW="52374800" imgH="16675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5400" y="1955800"/>
                        <a:ext cx="22733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>
            <a:extLst>
              <a:ext uri="{FF2B5EF4-FFF2-40B4-BE49-F238E27FC236}">
                <a16:creationId xmlns:a16="http://schemas.microsoft.com/office/drawing/2014/main" id="{2166F24A-2F22-8805-B0A9-1FAE6CD9EE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48100" y="3175000"/>
          <a:ext cx="2514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924700" imgH="18135600" progId="Equation.3">
                  <p:embed/>
                </p:oleObj>
              </mc:Choice>
              <mc:Fallback>
                <p:oleObj name="Equation" r:id="rId4" imgW="57924700" imgH="1813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8100" y="3175000"/>
                        <a:ext cx="2514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6">
            <a:extLst>
              <a:ext uri="{FF2B5EF4-FFF2-40B4-BE49-F238E27FC236}">
                <a16:creationId xmlns:a16="http://schemas.microsoft.com/office/drawing/2014/main" id="{E2AF768A-59BB-5D03-2ADD-D5AB32EEBF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9800" y="4470400"/>
          <a:ext cx="3619500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388200" imgH="16675100" progId="Equation.3">
                  <p:embed/>
                </p:oleObj>
              </mc:Choice>
              <mc:Fallback>
                <p:oleObj name="Equation" r:id="rId6" imgW="83388200" imgH="16675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9800" y="4470400"/>
                        <a:ext cx="3619500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Line 8">
            <a:extLst>
              <a:ext uri="{FF2B5EF4-FFF2-40B4-BE49-F238E27FC236}">
                <a16:creationId xmlns:a16="http://schemas.microsoft.com/office/drawing/2014/main" id="{90F0CDE1-7405-8C59-58ED-DE393580A3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2954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9983551-18C9-6CDD-4D4D-7C921E405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de-DE" sz="3600">
                <a:solidFill>
                  <a:schemeClr val="tx2"/>
                </a:solidFill>
                <a:latin typeface="Arial" charset="0"/>
                <a:ea typeface="ＭＳ Ｐゴシック" charset="0"/>
              </a:rPr>
              <a:t>Linearized equations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C41B30D-75C8-A81C-BC83-C8FA5DA6A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95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de-DE">
                <a:latin typeface="Arial" charset="0"/>
                <a:ea typeface="ＭＳ Ｐゴシック" charset="0"/>
              </a:rPr>
              <a:t>Momentum</a:t>
            </a:r>
            <a:r>
              <a:rPr lang="de-DE" sz="2800">
                <a:latin typeface="Arial" charset="0"/>
                <a:ea typeface="ＭＳ Ｐゴシック" charset="0"/>
              </a:rPr>
              <a:t> :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de-DE">
                <a:latin typeface="Arial" charset="0"/>
                <a:ea typeface="ＭＳ Ｐゴシック" charset="0"/>
              </a:rPr>
              <a:t>Energy</a:t>
            </a:r>
            <a:r>
              <a:rPr lang="de-DE" sz="2800">
                <a:latin typeface="Arial" charset="0"/>
                <a:ea typeface="ＭＳ Ｐゴシック" charset="0"/>
              </a:rPr>
              <a:t> : 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2000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2800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 sz="2800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de-DE">
                <a:latin typeface="Arial" charset="0"/>
                <a:ea typeface="ＭＳ Ｐゴシック" charset="0"/>
              </a:rPr>
              <a:t>Wave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de-DE">
                <a:latin typeface="Arial" charset="0"/>
                <a:ea typeface="ＭＳ Ｐゴシック" charset="0"/>
              </a:rPr>
              <a:t>	Equations</a:t>
            </a:r>
          </a:p>
        </p:txBody>
      </p:sp>
      <p:graphicFrame>
        <p:nvGraphicFramePr>
          <p:cNvPr id="19459" name="Object 4">
            <a:extLst>
              <a:ext uri="{FF2B5EF4-FFF2-40B4-BE49-F238E27FC236}">
                <a16:creationId xmlns:a16="http://schemas.microsoft.com/office/drawing/2014/main" id="{B0EA6084-CFFD-6345-718E-37582AC94E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1143000"/>
          <a:ext cx="1841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2418000" imgH="19011900" progId="Equation.3">
                  <p:embed/>
                </p:oleObj>
              </mc:Choice>
              <mc:Fallback>
                <p:oleObj name="Formel" r:id="rId2" imgW="42418000" imgH="19011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143000"/>
                        <a:ext cx="1841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5">
            <a:extLst>
              <a:ext uri="{FF2B5EF4-FFF2-40B4-BE49-F238E27FC236}">
                <a16:creationId xmlns:a16="http://schemas.microsoft.com/office/drawing/2014/main" id="{FC0F928E-3258-B698-24FD-23C3A284A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286000"/>
          <a:ext cx="3225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74307700" imgH="20777200" progId="Equation.3">
                  <p:embed/>
                </p:oleObj>
              </mc:Choice>
              <mc:Fallback>
                <p:oleObj name="Formel" r:id="rId4" imgW="74307700" imgH="2077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0"/>
                        <a:ext cx="3225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6">
            <a:extLst>
              <a:ext uri="{FF2B5EF4-FFF2-40B4-BE49-F238E27FC236}">
                <a16:creationId xmlns:a16="http://schemas.microsoft.com/office/drawing/2014/main" id="{9AD4C66D-9205-AB21-73D7-1A0499AA88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7813" y="3581400"/>
          <a:ext cx="56403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6" imgW="129895600" imgH="24282400" progId="Equation.3">
                  <p:embed/>
                </p:oleObj>
              </mc:Choice>
              <mc:Fallback>
                <p:oleObj name="Formel" r:id="rId6" imgW="129895600" imgH="242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3581400"/>
                        <a:ext cx="564038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7">
            <a:extLst>
              <a:ext uri="{FF2B5EF4-FFF2-40B4-BE49-F238E27FC236}">
                <a16:creationId xmlns:a16="http://schemas.microsoft.com/office/drawing/2014/main" id="{A71C8276-A16D-EE50-3103-7061756A38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7813" y="5029200"/>
          <a:ext cx="61737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8" imgW="142189200" imgH="24282400" progId="Equation.3">
                  <p:embed/>
                </p:oleObj>
              </mc:Choice>
              <mc:Fallback>
                <p:oleObj name="Formel" r:id="rId8" imgW="142189200" imgH="242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7813" y="5029200"/>
                        <a:ext cx="617378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Line 9">
            <a:extLst>
              <a:ext uri="{FF2B5EF4-FFF2-40B4-BE49-F238E27FC236}">
                <a16:creationId xmlns:a16="http://schemas.microsoft.com/office/drawing/2014/main" id="{94A4E9AD-7819-8E55-54E4-9877D2918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9144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74" name="Oval 10">
            <a:extLst>
              <a:ext uri="{FF2B5EF4-FFF2-40B4-BE49-F238E27FC236}">
                <a16:creationId xmlns:a16="http://schemas.microsoft.com/office/drawing/2014/main" id="{12EC84F2-00AB-7839-106B-4A456D780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524000"/>
            <a:ext cx="2971800" cy="1447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i="1">
                <a:effectLst>
                  <a:outerShdw blurRad="38100" dist="38100" dir="2700000" algn="tl">
                    <a:srgbClr val="FFFFFF"/>
                  </a:outerShdw>
                </a:effectLst>
              </a:rPr>
              <a:t>No mean flow!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C2BF1EE-3A5F-AF6C-54F0-29A5016B4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de-DE" sz="3600">
                <a:solidFill>
                  <a:schemeClr val="tx2"/>
                </a:solidFill>
                <a:latin typeface="Arial" charset="0"/>
                <a:ea typeface="ＭＳ Ｐゴシック" charset="0"/>
              </a:rPr>
              <a:t>Solution procedure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39368B9-4D55-0317-F2E5-22EB2B13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954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de-DE" sz="2800">
                <a:latin typeface="Arial" charset="0"/>
                <a:ea typeface="ＭＳ Ｐゴシック" charset="0"/>
              </a:rPr>
              <a:t>Introduce </a:t>
            </a:r>
          </a:p>
        </p:txBody>
      </p:sp>
      <p:graphicFrame>
        <p:nvGraphicFramePr>
          <p:cNvPr id="20483" name="Object 4">
            <a:extLst>
              <a:ext uri="{FF2B5EF4-FFF2-40B4-BE49-F238E27FC236}">
                <a16:creationId xmlns:a16="http://schemas.microsoft.com/office/drawing/2014/main" id="{AA8E2205-6D3C-26F2-C071-40317FC9F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0000" y="1905000"/>
          <a:ext cx="1397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32181800" imgH="23990300" progId="Equation.3">
                  <p:embed/>
                </p:oleObj>
              </mc:Choice>
              <mc:Fallback>
                <p:oleObj name="Formel" r:id="rId2" imgW="32181800" imgH="23990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905000"/>
                        <a:ext cx="1397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>
            <a:extLst>
              <a:ext uri="{FF2B5EF4-FFF2-40B4-BE49-F238E27FC236}">
                <a16:creationId xmlns:a16="http://schemas.microsoft.com/office/drawing/2014/main" id="{620E499D-69B7-1595-6D2B-F846B5659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22700" y="2209800"/>
          <a:ext cx="4635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106794300" imgH="12001500" progId="Equation.3">
                  <p:embed/>
                </p:oleObj>
              </mc:Choice>
              <mc:Fallback>
                <p:oleObj name="Formel" r:id="rId4" imgW="106794300" imgH="12001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2700" y="2209800"/>
                        <a:ext cx="4635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>
            <a:extLst>
              <a:ext uri="{FF2B5EF4-FFF2-40B4-BE49-F238E27FC236}">
                <a16:creationId xmlns:a16="http://schemas.microsoft.com/office/drawing/2014/main" id="{374F9F97-4015-BEA2-89DB-CA6D6DB775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613" y="3200400"/>
          <a:ext cx="8434387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6" imgW="182880000" imgH="53987700" progId="Equation.3">
                  <p:embed/>
                </p:oleObj>
              </mc:Choice>
              <mc:Fallback>
                <p:oleObj name="Formel" r:id="rId6" imgW="182880000" imgH="53987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3200400"/>
                        <a:ext cx="8434387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7">
            <a:extLst>
              <a:ext uri="{FF2B5EF4-FFF2-40B4-BE49-F238E27FC236}">
                <a16:creationId xmlns:a16="http://schemas.microsoft.com/office/drawing/2014/main" id="{3C9824E7-1023-E56E-B0D1-95B7167224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124200"/>
            <a:ext cx="2667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BAE61328-0144-7673-A8D6-FFDD90D19D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800" y="4495800"/>
            <a:ext cx="2514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975E67D8-89A3-42B6-9330-21EF8C978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1430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299" name="Text Box 11">
            <a:extLst>
              <a:ext uri="{FF2B5EF4-FFF2-40B4-BE49-F238E27FC236}">
                <a16:creationId xmlns:a16="http://schemas.microsoft.com/office/drawing/2014/main" id="{95158F68-1FF3-0906-4C80-076A84920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3" y="6237288"/>
            <a:ext cx="58912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solidFill>
                  <a:srgbClr val="0070C0"/>
                </a:solidFill>
                <a:latin typeface="Tahoma" charset="0"/>
                <a:ea typeface="ＭＳ Ｐゴシック" charset="0"/>
              </a:rPr>
              <a:t>Bala</a:t>
            </a:r>
            <a:r>
              <a:rPr lang="en-US" sz="2000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Tahoma" charset="0"/>
                <a:ea typeface="ＭＳ Ｐゴシック" charset="0"/>
              </a:rPr>
              <a:t>Subrahmanyam</a:t>
            </a:r>
            <a:r>
              <a:rPr lang="en-US" sz="2000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, Sujith &amp; </a:t>
            </a:r>
            <a:r>
              <a:rPr lang="en-US" sz="2000" dirty="0" err="1">
                <a:solidFill>
                  <a:srgbClr val="0070C0"/>
                </a:solidFill>
                <a:latin typeface="Tahoma" charset="0"/>
                <a:ea typeface="ＭＳ Ｐゴシック" charset="0"/>
              </a:rPr>
              <a:t>Lieuwen</a:t>
            </a:r>
            <a:r>
              <a:rPr lang="en-US" sz="2000" dirty="0">
                <a:solidFill>
                  <a:srgbClr val="0070C0"/>
                </a:solidFill>
                <a:latin typeface="Tahoma" charset="0"/>
                <a:ea typeface="ＭＳ Ｐゴシック" charset="0"/>
              </a:rPr>
              <a:t> (2001 JSV)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2B1A539-E3F0-B540-A5C3-6890F8B3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de-DE" sz="3600">
                <a:solidFill>
                  <a:schemeClr val="tx2"/>
                </a:solidFill>
                <a:latin typeface="Arial" charset="0"/>
                <a:ea typeface="ＭＳ Ｐゴシック" charset="0"/>
              </a:rPr>
              <a:t>Solution procedure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5B08F2F-764A-0B37-5A6B-F57229547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defRPr/>
            </a:pPr>
            <a:r>
              <a:rPr lang="de-DE">
                <a:latin typeface="Arial" charset="0"/>
                <a:ea typeface="ＭＳ Ｐゴシック" charset="0"/>
              </a:rPr>
              <a:t>Reduces to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de-DE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de-DE">
                <a:latin typeface="Arial" charset="0"/>
                <a:ea typeface="ＭＳ Ｐゴシック" charset="0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de-DE">
                <a:latin typeface="Arial" charset="0"/>
                <a:ea typeface="ＭＳ Ｐゴシック" charset="0"/>
              </a:rPr>
              <a:t>when</a:t>
            </a:r>
          </a:p>
          <a:p>
            <a:pPr marL="342900" indent="-342900">
              <a:spcBef>
                <a:spcPct val="20000"/>
              </a:spcBef>
              <a:defRPr/>
            </a:pPr>
            <a:endParaRPr lang="de-DE">
              <a:latin typeface="Arial" charset="0"/>
              <a:ea typeface="ＭＳ Ｐゴシック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de-DE">
                <a:latin typeface="Arial" charset="0"/>
                <a:ea typeface="ＭＳ Ｐゴシック" charset="0"/>
              </a:rPr>
              <a:t>	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de-DE">
                <a:latin typeface="Arial" charset="0"/>
                <a:ea typeface="ＭＳ Ｐゴシック" charset="0"/>
              </a:rPr>
              <a:t>and </a:t>
            </a:r>
          </a:p>
        </p:txBody>
      </p:sp>
      <p:graphicFrame>
        <p:nvGraphicFramePr>
          <p:cNvPr id="21507" name="Object 4">
            <a:extLst>
              <a:ext uri="{FF2B5EF4-FFF2-40B4-BE49-F238E27FC236}">
                <a16:creationId xmlns:a16="http://schemas.microsoft.com/office/drawing/2014/main" id="{A4960692-75F2-CBBB-7AE8-11B536082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1828800"/>
          <a:ext cx="2247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51790600" imgH="23698200" progId="Equation.3">
                  <p:embed/>
                </p:oleObj>
              </mc:Choice>
              <mc:Fallback>
                <p:oleObj name="Formel" r:id="rId2" imgW="51790600" imgH="2369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28800"/>
                        <a:ext cx="2247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5">
            <a:extLst>
              <a:ext uri="{FF2B5EF4-FFF2-40B4-BE49-F238E27FC236}">
                <a16:creationId xmlns:a16="http://schemas.microsoft.com/office/drawing/2014/main" id="{2E4FEFA5-086C-5EAD-FD2E-ADB8CE9968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048000"/>
          <a:ext cx="36449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83972400" imgH="23114000" progId="Equation.3">
                  <p:embed/>
                </p:oleObj>
              </mc:Choice>
              <mc:Fallback>
                <p:oleObj name="Formel" r:id="rId4" imgW="83972400" imgH="2311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36449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6">
            <a:extLst>
              <a:ext uri="{FF2B5EF4-FFF2-40B4-BE49-F238E27FC236}">
                <a16:creationId xmlns:a16="http://schemas.microsoft.com/office/drawing/2014/main" id="{8C4BE714-4302-CDCE-D0EC-D5FA885630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4483100"/>
          <a:ext cx="4127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5084900" imgH="19596100" progId="Equation.3">
                  <p:embed/>
                </p:oleObj>
              </mc:Choice>
              <mc:Fallback>
                <p:oleObj name="Equation" r:id="rId6" imgW="95084900" imgH="19596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483100"/>
                        <a:ext cx="4127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Line 8">
            <a:extLst>
              <a:ext uri="{FF2B5EF4-FFF2-40B4-BE49-F238E27FC236}">
                <a16:creationId xmlns:a16="http://schemas.microsoft.com/office/drawing/2014/main" id="{5454C589-32DE-8C43-F5C9-64D2A7EE1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371600"/>
            <a:ext cx="86868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3321" name="Text Box 9">
            <a:extLst>
              <a:ext uri="{FF2B5EF4-FFF2-40B4-BE49-F238E27FC236}">
                <a16:creationId xmlns:a16="http://schemas.microsoft.com/office/drawing/2014/main" id="{923B3F3D-C0BF-0FBB-2C77-405FB84A0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3438" y="4724400"/>
            <a:ext cx="1198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constant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329</Words>
  <Application>Microsoft Macintosh PowerPoint</Application>
  <PresentationFormat>Custom</PresentationFormat>
  <Paragraphs>127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Symbol</vt:lpstr>
      <vt:lpstr>Tahoma</vt:lpstr>
      <vt:lpstr>Tempus Sans ITC</vt:lpstr>
      <vt:lpstr>Times New Roman</vt:lpstr>
      <vt:lpstr>Default Design</vt:lpstr>
      <vt:lpstr>Equation</vt:lpstr>
      <vt:lpstr>Formel</vt:lpstr>
      <vt:lpstr>Dokument</vt:lpstr>
      <vt:lpstr>Microsoft Equation 3.0</vt:lpstr>
      <vt:lpstr>Microsoft Word-Dokument</vt:lpstr>
      <vt:lpstr>Sound Propagation through Regions of Axial Temperature Gradient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Compression wave-fronts steepen to form shocks</vt:lpstr>
      <vt:lpstr>PowerPoint Presentation</vt:lpstr>
      <vt:lpstr>PowerPoint Presentation</vt:lpstr>
      <vt:lpstr>Harmonic solutions</vt:lpstr>
      <vt:lpstr>Harmonic solutions</vt:lpstr>
      <vt:lpstr>Linear Temperature Profile</vt:lpstr>
      <vt:lpstr>Bessel’s Differential Equation</vt:lpstr>
      <vt:lpstr>PowerPoint Presentation</vt:lpstr>
      <vt:lpstr>PowerPoint Presentation</vt:lpstr>
      <vt:lpstr>Acoustic pressure amplitude</vt:lpstr>
      <vt:lpstr>PowerPoint Presentation</vt:lpstr>
      <vt:lpstr>Exponential temperature profile</vt:lpstr>
    </vt:vector>
  </TitlesOfParts>
  <Company>DLR Goettingen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Propagation in Inhomogeneous Media</dc:title>
  <dc:creator>Sujith</dc:creator>
  <cp:lastModifiedBy>Microsoft Office User</cp:lastModifiedBy>
  <cp:revision>183</cp:revision>
  <cp:lastPrinted>2001-10-12T00:51:51Z</cp:lastPrinted>
  <dcterms:created xsi:type="dcterms:W3CDTF">2001-10-10T20:12:06Z</dcterms:created>
  <dcterms:modified xsi:type="dcterms:W3CDTF">2024-02-23T01:21:12Z</dcterms:modified>
</cp:coreProperties>
</file>