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02" r:id="rId33"/>
    <p:sldId id="303" r:id="rId34"/>
    <p:sldId id="301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BFE244E-22D0-4157-A4E9-98AB9297F535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6D92E8-B90E-4F36-882C-5CA7253BC1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0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tician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Operating Systems: What and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The example shows several interactions with the hardware that the user program has to take care of: write to disk, read from disk, memory </a:t>
            </a:r>
            <a:r>
              <a:rPr lang="en-US" dirty="0" smtClean="0"/>
              <a:t>and disk management</a:t>
            </a:r>
            <a:r>
              <a:rPr lang="en-US" dirty="0"/>
              <a:t>, read from keyboard, write to </a:t>
            </a:r>
            <a:r>
              <a:rPr lang="en-US" dirty="0" smtClean="0"/>
              <a:t>display, control start/stop sequence on CPU</a:t>
            </a:r>
          </a:p>
          <a:p>
            <a:r>
              <a:rPr lang="en-US" dirty="0" smtClean="0"/>
              <a:t>Very poor utilization of the CPU</a:t>
            </a:r>
          </a:p>
          <a:p>
            <a:pPr lvl="1"/>
            <a:r>
              <a:rPr lang="en-US" dirty="0" smtClean="0"/>
              <a:t>CPU is idle when swapping between disk and memory or reading from keyboard or writing to display</a:t>
            </a:r>
          </a:p>
        </p:txBody>
      </p:sp>
    </p:spTree>
    <p:extLst>
      <p:ext uri="{BB962C8B-B14F-4D97-AF65-F5344CB8AC3E}">
        <p14:creationId xmlns:p14="http://schemas.microsoft.com/office/powerpoint/2010/main" val="39508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Q10: Is it possible to run multiple programs in a time-shared fashion? Also known as multi-tasking or multi-programming</a:t>
            </a:r>
          </a:p>
          <a:p>
            <a:pPr lvl="1"/>
            <a:r>
              <a:rPr lang="en-US" dirty="0" smtClean="0"/>
              <a:t>A program before going on a long-latency event must save state in memory, restore saved state of another program, load it from disk, and start it from where it left off</a:t>
            </a:r>
          </a:p>
          <a:p>
            <a:r>
              <a:rPr lang="en-US" dirty="0" smtClean="0"/>
              <a:t>Q11: What if there are many programs to select from?</a:t>
            </a:r>
          </a:p>
          <a:p>
            <a:pPr lvl="1"/>
            <a:r>
              <a:rPr lang="en-US" dirty="0" smtClean="0"/>
              <a:t>Must invoke a “scheduling algorithm”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addition of vector elements now begins to look really complicated</a:t>
            </a:r>
          </a:p>
          <a:p>
            <a:pPr lvl="1"/>
            <a:r>
              <a:rPr lang="en-US" dirty="0" smtClean="0"/>
              <a:t>The programmer needs to take care of too many things that have no relation to the actual problem</a:t>
            </a:r>
          </a:p>
          <a:p>
            <a:r>
              <a:rPr lang="en-US" dirty="0" smtClean="0"/>
              <a:t>After working with this system for a while, you realize that the disk contents should be organized in a better way</a:t>
            </a:r>
          </a:p>
          <a:p>
            <a:pPr lvl="1"/>
            <a:r>
              <a:rPr lang="en-US" dirty="0" smtClean="0"/>
              <a:t>Related information should be grouped in a class (call it a directory) and each class may have subclasses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Q12: How to represent directories and subdirectories on a disk?</a:t>
            </a:r>
          </a:p>
          <a:p>
            <a:pPr lvl="1"/>
            <a:r>
              <a:rPr lang="en-US" dirty="0" smtClean="0"/>
              <a:t>Call each independent entity on the disk a file. Directories are also files. Need to implement all necessary functionalities of a “file system” e.g., creating a file, reading from a file, writing to file, etc.</a:t>
            </a:r>
          </a:p>
          <a:p>
            <a:pPr lvl="1"/>
            <a:r>
              <a:rPr lang="en-US" dirty="0" smtClean="0"/>
              <a:t>Notice that all these have to be handled by the end-user’s program which wishes to use the capabilities of the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One day you find that one program has overwritten the data belonging to another program in memory due to a wrong address in the former program</a:t>
            </a:r>
          </a:p>
          <a:p>
            <a:r>
              <a:rPr lang="en-US" dirty="0" smtClean="0"/>
              <a:t>Q13: How to protect a program’s code and data from unintentional/intentional bugs/attacks?</a:t>
            </a:r>
          </a:p>
          <a:p>
            <a:pPr lvl="1"/>
            <a:r>
              <a:rPr lang="en-US" dirty="0" smtClean="0"/>
              <a:t>Every program must incorporate an elaborate security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Every program needs to do a common set of things</a:t>
            </a:r>
          </a:p>
          <a:p>
            <a:pPr lvl="1"/>
            <a:r>
              <a:rPr lang="en-US" dirty="0" smtClean="0"/>
              <a:t>Read from keyboard</a:t>
            </a:r>
          </a:p>
          <a:p>
            <a:pPr lvl="1"/>
            <a:r>
              <a:rPr lang="en-US" dirty="0" smtClean="0"/>
              <a:t>Write to display</a:t>
            </a:r>
          </a:p>
          <a:p>
            <a:pPr lvl="1"/>
            <a:r>
              <a:rPr lang="en-US" dirty="0" smtClean="0"/>
              <a:t>Read from and write to disk</a:t>
            </a:r>
          </a:p>
          <a:p>
            <a:pPr lvl="1"/>
            <a:r>
              <a:rPr lang="en-US" dirty="0" smtClean="0"/>
              <a:t>Manage disk</a:t>
            </a:r>
          </a:p>
          <a:p>
            <a:pPr lvl="1"/>
            <a:r>
              <a:rPr lang="en-US" dirty="0" smtClean="0"/>
              <a:t>Manage memory</a:t>
            </a:r>
          </a:p>
          <a:p>
            <a:pPr lvl="1"/>
            <a:r>
              <a:rPr lang="en-US" dirty="0" smtClean="0"/>
              <a:t>Switch between programs or “jobs”</a:t>
            </a:r>
          </a:p>
          <a:p>
            <a:pPr lvl="1"/>
            <a:r>
              <a:rPr lang="en-US" dirty="0" smtClean="0"/>
              <a:t>Select jobs for scheduling</a:t>
            </a:r>
          </a:p>
          <a:p>
            <a:pPr lvl="1"/>
            <a:r>
              <a:rPr lang="en-US" dirty="0" smtClean="0"/>
              <a:t>Protect program code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 to the basic: pack commonly used functionalities in a library</a:t>
            </a:r>
          </a:p>
          <a:p>
            <a:pPr lvl="1"/>
            <a:r>
              <a:rPr lang="en-US" dirty="0" smtClean="0"/>
              <a:t>Call the appropriate function from the library whenever needed</a:t>
            </a:r>
          </a:p>
          <a:p>
            <a:r>
              <a:rPr lang="en-US" dirty="0" smtClean="0"/>
              <a:t>Still looks cumbersome: why should a programmer worry about these calls?</a:t>
            </a:r>
          </a:p>
          <a:p>
            <a:r>
              <a:rPr lang="en-US" dirty="0" smtClean="0"/>
              <a:t>Observation: every program is a marriage of computation and these “system library calls”</a:t>
            </a:r>
          </a:p>
          <a:p>
            <a:r>
              <a:rPr lang="en-US" dirty="0" smtClean="0"/>
              <a:t>An operating system implements these system calls and takes over whenever such a service is needed by a running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Two broad categories</a:t>
            </a:r>
          </a:p>
          <a:p>
            <a:pPr lvl="1"/>
            <a:r>
              <a:rPr lang="en-US" dirty="0" smtClean="0"/>
              <a:t>Functionalities to improve performance</a:t>
            </a:r>
          </a:p>
          <a:p>
            <a:pPr lvl="2"/>
            <a:r>
              <a:rPr lang="en-US" dirty="0" smtClean="0"/>
              <a:t>Job scheduling, context switch, memory management</a:t>
            </a:r>
          </a:p>
          <a:p>
            <a:pPr lvl="1"/>
            <a:r>
              <a:rPr lang="en-US" dirty="0" smtClean="0"/>
              <a:t>Functionalities to improve ease of use</a:t>
            </a:r>
          </a:p>
          <a:p>
            <a:pPr lvl="2"/>
            <a:r>
              <a:rPr lang="en-US" dirty="0" smtClean="0"/>
              <a:t>File systems, I/O, security</a:t>
            </a:r>
          </a:p>
          <a:p>
            <a:r>
              <a:rPr lang="en-US" dirty="0" smtClean="0"/>
              <a:t>Two modes of operations</a:t>
            </a:r>
          </a:p>
          <a:p>
            <a:pPr lvl="1"/>
            <a:r>
              <a:rPr lang="en-US" dirty="0" smtClean="0"/>
              <a:t>User mode and kernel mode</a:t>
            </a:r>
          </a:p>
          <a:p>
            <a:pPr lvl="1"/>
            <a:r>
              <a:rPr lang="en-US" dirty="0" smtClean="0"/>
              <a:t>A system call from a user program leads to a switch to kernel mode</a:t>
            </a:r>
          </a:p>
          <a:p>
            <a:pPr lvl="1"/>
            <a:r>
              <a:rPr lang="en-US" dirty="0" smtClean="0"/>
              <a:t>Kernel mode allows unrestricted access to hardware including execution of privileged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Two modes of operations</a:t>
            </a:r>
          </a:p>
          <a:p>
            <a:pPr lvl="1"/>
            <a:r>
              <a:rPr lang="en-US" dirty="0" smtClean="0"/>
              <a:t>User mode avoids catastrophic failures</a:t>
            </a:r>
          </a:p>
          <a:p>
            <a:pPr lvl="2"/>
            <a:r>
              <a:rPr lang="en-US" dirty="0" smtClean="0"/>
              <a:t>Isolated virtual address space for each process in user mode</a:t>
            </a:r>
          </a:p>
          <a:p>
            <a:pPr lvl="2"/>
            <a:r>
              <a:rPr lang="en-US" dirty="0" smtClean="0"/>
              <a:t>Isolated execution of each process</a:t>
            </a:r>
          </a:p>
          <a:p>
            <a:pPr lvl="2"/>
            <a:r>
              <a:rPr lang="en-US" dirty="0" smtClean="0"/>
              <a:t>No direct access to any hardware device</a:t>
            </a:r>
          </a:p>
          <a:p>
            <a:pPr lvl="1"/>
            <a:r>
              <a:rPr lang="en-US" dirty="0" smtClean="0"/>
              <a:t>CPU needs to support a mode bit as part of the machine status word or processor status word</a:t>
            </a:r>
          </a:p>
          <a:p>
            <a:pPr lvl="1"/>
            <a:r>
              <a:rPr lang="en-US" dirty="0" smtClean="0"/>
              <a:t>Switching modes is expensive</a:t>
            </a:r>
          </a:p>
          <a:p>
            <a:pPr lvl="2"/>
            <a:r>
              <a:rPr lang="en-US" dirty="0" smtClean="0"/>
              <a:t>Needs to save and restore user and kernel register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boots up in kernel mode</a:t>
            </a:r>
          </a:p>
          <a:p>
            <a:pPr lvl="1"/>
            <a:r>
              <a:rPr lang="en-US" dirty="0" smtClean="0"/>
              <a:t>Kernel of the OS is loaded by the bootstrap loader from a fixed location in the disk</a:t>
            </a:r>
          </a:p>
          <a:p>
            <a:pPr lvl="1"/>
            <a:r>
              <a:rPr lang="en-US" dirty="0" smtClean="0"/>
              <a:t>Only when a user program is scheduled to run on the CPU, does the mode bit switch to user mode</a:t>
            </a:r>
          </a:p>
          <a:p>
            <a:r>
              <a:rPr lang="en-US" dirty="0" smtClean="0"/>
              <a:t>System calls invoke system call handlers</a:t>
            </a:r>
          </a:p>
          <a:p>
            <a:pPr lvl="1"/>
            <a:r>
              <a:rPr lang="en-US" dirty="0" smtClean="0"/>
              <a:t>Locations of the handlers are found in an interrupt vector table residing in the low memory</a:t>
            </a:r>
          </a:p>
          <a:p>
            <a:pPr lvl="1"/>
            <a:r>
              <a:rPr lang="en-US" dirty="0" smtClean="0"/>
              <a:t>Hardware interrupts are handled in the same way</a:t>
            </a:r>
          </a:p>
          <a:p>
            <a:pPr lvl="1"/>
            <a:r>
              <a:rPr lang="en-US" dirty="0" smtClean="0"/>
              <a:t>System call arguments are passed in registers and/or in memory (by passing a pointer in a register); what are these arguments?</a:t>
            </a:r>
          </a:p>
        </p:txBody>
      </p:sp>
    </p:spTree>
    <p:extLst>
      <p:ext uri="{BB962C8B-B14F-4D97-AF65-F5344CB8AC3E}">
        <p14:creationId xmlns:p14="http://schemas.microsoft.com/office/powerpoint/2010/main" val="19878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What is an operating system</a:t>
            </a:r>
          </a:p>
          <a:p>
            <a:r>
              <a:rPr lang="en-US" dirty="0" smtClean="0"/>
              <a:t>Why is it important</a:t>
            </a:r>
          </a:p>
          <a:p>
            <a:r>
              <a:rPr lang="en-US" dirty="0" smtClean="0"/>
              <a:t>Summary of OS functionalities</a:t>
            </a:r>
          </a:p>
          <a:p>
            <a:r>
              <a:rPr lang="en-US" dirty="0" smtClean="0"/>
              <a:t>Basics of UNIX OS</a:t>
            </a:r>
          </a:p>
          <a:p>
            <a:r>
              <a:rPr lang="en-US" dirty="0" smtClean="0"/>
              <a:t>Path of a system call</a:t>
            </a:r>
          </a:p>
          <a:p>
            <a:r>
              <a:rPr lang="en-US" dirty="0" smtClean="0"/>
              <a:t>User interfaces</a:t>
            </a:r>
          </a:p>
          <a:p>
            <a:r>
              <a:rPr lang="en-US" dirty="0" smtClean="0"/>
              <a:t>System boot sequence</a:t>
            </a:r>
          </a:p>
        </p:txBody>
      </p:sp>
    </p:spTree>
    <p:extLst>
      <p:ext uri="{BB962C8B-B14F-4D97-AF65-F5344CB8AC3E}">
        <p14:creationId xmlns:p14="http://schemas.microsoft.com/office/powerpoint/2010/main" val="18278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does several book-keeping tasks periodically</a:t>
            </a:r>
          </a:p>
          <a:p>
            <a:pPr lvl="1"/>
            <a:r>
              <a:rPr lang="en-US" dirty="0" smtClean="0"/>
              <a:t>Job scheduling is an important example</a:t>
            </a:r>
          </a:p>
          <a:p>
            <a:pPr lvl="1"/>
            <a:r>
              <a:rPr lang="en-US" dirty="0" smtClean="0"/>
              <a:t>Implemented by setting up a timer register which is decremented on every processor clock tick</a:t>
            </a:r>
          </a:p>
          <a:p>
            <a:pPr lvl="1"/>
            <a:r>
              <a:rPr lang="en-US" dirty="0" smtClean="0"/>
              <a:t>When the timer register expires, a hardware interrupt is generated</a:t>
            </a:r>
          </a:p>
          <a:p>
            <a:pPr lvl="1"/>
            <a:r>
              <a:rPr lang="en-US" dirty="0" smtClean="0"/>
              <a:t>The interrupt handler services the periodic tasks one by one and sets up the timer register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Four basic OS modules</a:t>
            </a:r>
          </a:p>
          <a:p>
            <a:pPr lvl="1"/>
            <a:r>
              <a:rPr lang="en-US" dirty="0" smtClean="0"/>
              <a:t>Process management, memory management, storage management, protection</a:t>
            </a:r>
          </a:p>
          <a:p>
            <a:pPr lvl="1"/>
            <a:r>
              <a:rPr lang="en-US" dirty="0" smtClean="0"/>
              <a:t>Process management involves</a:t>
            </a:r>
          </a:p>
          <a:p>
            <a:pPr lvl="2"/>
            <a:r>
              <a:rPr lang="en-US" dirty="0" smtClean="0"/>
              <a:t>Creation, deletion, scheduling of processes</a:t>
            </a:r>
          </a:p>
          <a:p>
            <a:pPr lvl="2"/>
            <a:r>
              <a:rPr lang="en-US" dirty="0" smtClean="0"/>
              <a:t>Offering support for communication between processes</a:t>
            </a:r>
          </a:p>
          <a:p>
            <a:pPr lvl="2"/>
            <a:r>
              <a:rPr lang="en-US" dirty="0" smtClean="0"/>
              <a:t>Synchronizing communicating processes</a:t>
            </a:r>
          </a:p>
          <a:p>
            <a:pPr lvl="2"/>
            <a:r>
              <a:rPr lang="en-US" dirty="0" smtClean="0"/>
              <a:t>Handling deadlocks</a:t>
            </a:r>
          </a:p>
          <a:p>
            <a:pPr lvl="1"/>
            <a:r>
              <a:rPr lang="en-US" dirty="0" smtClean="0"/>
              <a:t>Memory management involves</a:t>
            </a:r>
          </a:p>
          <a:p>
            <a:pPr lvl="2"/>
            <a:r>
              <a:rPr lang="en-US" dirty="0" smtClean="0"/>
              <a:t>Handling memory allocation and de-allocation requests from user and kernel mode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basic OS modules</a:t>
            </a:r>
          </a:p>
          <a:p>
            <a:pPr lvl="1"/>
            <a:r>
              <a:rPr lang="en-US" dirty="0" smtClean="0"/>
              <a:t>Storage management involves</a:t>
            </a:r>
          </a:p>
          <a:p>
            <a:pPr lvl="2"/>
            <a:r>
              <a:rPr lang="en-US" dirty="0" smtClean="0"/>
              <a:t>Implementing a virtual environment called file system</a:t>
            </a:r>
          </a:p>
          <a:p>
            <a:pPr lvl="1"/>
            <a:r>
              <a:rPr lang="en-US" dirty="0" smtClean="0"/>
              <a:t>Protection cross-cuts all the three modules</a:t>
            </a:r>
          </a:p>
          <a:p>
            <a:pPr lvl="2"/>
            <a:r>
              <a:rPr lang="en-US" dirty="0" smtClean="0"/>
              <a:t>Controls accesses to the resources managed by the OS</a:t>
            </a:r>
          </a:p>
          <a:p>
            <a:pPr lvl="2"/>
            <a:r>
              <a:rPr lang="en-US" dirty="0" smtClean="0"/>
              <a:t>Usually the OS kernel is assumed to be trusted</a:t>
            </a:r>
          </a:p>
          <a:p>
            <a:pPr lvl="2"/>
            <a:r>
              <a:rPr lang="en-US" dirty="0" smtClean="0"/>
              <a:t>A stricter protection model requires hardware-supported 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Bit of history</a:t>
            </a:r>
          </a:p>
          <a:p>
            <a:pPr lvl="1"/>
            <a:r>
              <a:rPr lang="en-US" dirty="0" smtClean="0"/>
              <a:t>1965: Bell Telephone Labs, General Electric Company, and MIT join hands to build </a:t>
            </a:r>
            <a:r>
              <a:rPr lang="en-US" dirty="0" err="1" smtClean="0"/>
              <a:t>Multics</a:t>
            </a:r>
            <a:r>
              <a:rPr lang="en-US" dirty="0" smtClean="0"/>
              <a:t> (multiplexed information and computing service)</a:t>
            </a:r>
          </a:p>
          <a:p>
            <a:pPr lvl="2"/>
            <a:r>
              <a:rPr lang="en-US" dirty="0">
                <a:hlinkClick r:id="rId2"/>
              </a:rPr>
              <a:t>http://www.multicians.org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1969: Early version of </a:t>
            </a:r>
            <a:r>
              <a:rPr lang="en-US" dirty="0" err="1" smtClean="0"/>
              <a:t>Multics</a:t>
            </a:r>
            <a:r>
              <a:rPr lang="en-US" dirty="0" smtClean="0"/>
              <a:t> runs on GE 645; Bell Labs terminate participation</a:t>
            </a:r>
          </a:p>
          <a:p>
            <a:pPr lvl="1"/>
            <a:r>
              <a:rPr lang="en-US" dirty="0" smtClean="0"/>
              <a:t>1970: Honeywell takes over GE along with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1969-1971: Ken Thompson and Dennis Ritchie of Bell Labs implement a minimal OS in Fortran on a PDP-7 machine, which was later migrated to a PDP-11</a:t>
            </a:r>
          </a:p>
          <a:p>
            <a:pPr lvl="2"/>
            <a:r>
              <a:rPr lang="en-US" dirty="0" smtClean="0"/>
              <a:t>Brian Kernighan names it UNIX, a pun on the name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1973: UNIX gets rewritten in C (which grew out of B)</a:t>
            </a:r>
          </a:p>
        </p:txBody>
      </p:sp>
    </p:spTree>
    <p:extLst>
      <p:ext uri="{BB962C8B-B14F-4D97-AF65-F5344CB8AC3E}">
        <p14:creationId xmlns:p14="http://schemas.microsoft.com/office/powerpoint/2010/main" val="9662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Two major parts</a:t>
            </a:r>
          </a:p>
          <a:p>
            <a:pPr lvl="1"/>
            <a:r>
              <a:rPr lang="en-US" dirty="0" smtClean="0"/>
              <a:t>The OS kernel</a:t>
            </a:r>
          </a:p>
          <a:p>
            <a:pPr lvl="1"/>
            <a:r>
              <a:rPr lang="en-US" dirty="0" smtClean="0"/>
              <a:t>Auxiliary system applications such as the shell command interpreter, the editors such as “vi”, etc.</a:t>
            </a:r>
          </a:p>
          <a:p>
            <a:r>
              <a:rPr lang="en-US" dirty="0" smtClean="0"/>
              <a:t>UNIX kernel talks to the system and user applications through the system call layer</a:t>
            </a:r>
          </a:p>
          <a:p>
            <a:pPr lvl="1"/>
            <a:r>
              <a:rPr lang="en-US" dirty="0" smtClean="0"/>
              <a:t>Two major sets of system calls: process control and file system</a:t>
            </a:r>
          </a:p>
          <a:p>
            <a:pPr lvl="1"/>
            <a:r>
              <a:rPr lang="en-US" dirty="0" smtClean="0"/>
              <a:t>The process control layer implements inter-process communication, scheduling, and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Every I/O device is treated as a file</a:t>
            </a:r>
          </a:p>
          <a:p>
            <a:pPr lvl="1"/>
            <a:r>
              <a:rPr lang="en-US" dirty="0" smtClean="0"/>
              <a:t>Keyboard is treated as a special file called the standard input</a:t>
            </a:r>
          </a:p>
          <a:p>
            <a:pPr lvl="1"/>
            <a:r>
              <a:rPr lang="en-US" dirty="0" smtClean="0"/>
              <a:t>Display device is standard output</a:t>
            </a:r>
          </a:p>
          <a:p>
            <a:r>
              <a:rPr lang="en-US" dirty="0" smtClean="0"/>
              <a:t>File system interacts with two types of I/O devices</a:t>
            </a:r>
          </a:p>
          <a:p>
            <a:pPr lvl="1"/>
            <a:r>
              <a:rPr lang="en-US" dirty="0" smtClean="0"/>
              <a:t>Block device: transfers a block of data between the device and the kernel e.g., hard disk</a:t>
            </a:r>
          </a:p>
          <a:p>
            <a:pPr lvl="1"/>
            <a:r>
              <a:rPr lang="en-US" dirty="0" smtClean="0"/>
              <a:t>Character device: communicates through a stream of bytes e.g., keyboard, display,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Block devices</a:t>
            </a:r>
          </a:p>
          <a:p>
            <a:pPr lvl="1"/>
            <a:r>
              <a:rPr lang="en-US" dirty="0" smtClean="0"/>
              <a:t>Accessed through a buffer cache to exploit spatial locality</a:t>
            </a:r>
          </a:p>
          <a:p>
            <a:pPr lvl="1"/>
            <a:r>
              <a:rPr lang="en-US" dirty="0" smtClean="0"/>
              <a:t>Seen by the kernel as random access storage devices even though physically they may not be</a:t>
            </a:r>
          </a:p>
          <a:p>
            <a:r>
              <a:rPr lang="en-US" dirty="0" smtClean="0"/>
              <a:t>Character devices</a:t>
            </a:r>
          </a:p>
          <a:p>
            <a:pPr lvl="1"/>
            <a:r>
              <a:rPr lang="en-US" dirty="0" smtClean="0"/>
              <a:t>Directly talk to the kernel without any caching</a:t>
            </a:r>
          </a:p>
          <a:p>
            <a:r>
              <a:rPr lang="en-US" dirty="0" smtClean="0"/>
              <a:t>Even though the OS abstraction for a device is a file, every device needs a device driver to implement the hardware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Files are maintained using a data structure called index node (</a:t>
            </a:r>
            <a:r>
              <a:rPr lang="en-US" dirty="0" err="1" smtClean="0"/>
              <a:t>inode</a:t>
            </a:r>
            <a:r>
              <a:rPr lang="en-US" dirty="0" smtClean="0"/>
              <a:t> for short) table</a:t>
            </a:r>
          </a:p>
          <a:p>
            <a:pPr lvl="1"/>
            <a:r>
              <a:rPr lang="en-US" dirty="0" smtClean="0"/>
              <a:t>Each file has one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stores the disk layout of the file data and other information such as file owner, access permissions, access times, etc.</a:t>
            </a:r>
          </a:p>
          <a:p>
            <a:pPr lvl="1"/>
            <a:r>
              <a:rPr lang="en-US" dirty="0" smtClean="0"/>
              <a:t>On a file system call specifying a file name, the file name is translated to the corresponding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2"/>
            <a:r>
              <a:rPr lang="en-US" dirty="0" smtClean="0"/>
              <a:t>Maintains two more tables to do this: user file descriptor table (UFDT) and global file table (GFT)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UFDT and GFT</a:t>
            </a:r>
          </a:p>
          <a:p>
            <a:pPr lvl="1"/>
            <a:r>
              <a:rPr lang="en-US" dirty="0" smtClean="0"/>
              <a:t>The UFDT maintains one entry for each open file of a process</a:t>
            </a:r>
          </a:p>
          <a:p>
            <a:pPr lvl="1"/>
            <a:r>
              <a:rPr lang="en-US" dirty="0" smtClean="0"/>
              <a:t>The UFDT entry holds a pointer to the corresponding GFT entry; two UFDT entries may point to the same GFT entry (same file opened twice)</a:t>
            </a:r>
          </a:p>
          <a:p>
            <a:pPr lvl="1"/>
            <a:r>
              <a:rPr lang="en-US" dirty="0" smtClean="0"/>
              <a:t>The open or </a:t>
            </a:r>
            <a:r>
              <a:rPr lang="en-US" dirty="0" err="1" smtClean="0"/>
              <a:t>creat</a:t>
            </a:r>
            <a:r>
              <a:rPr lang="en-US" dirty="0" smtClean="0"/>
              <a:t> call returns the index of the UFDT slot allocated to the file</a:t>
            </a:r>
          </a:p>
          <a:p>
            <a:pPr lvl="2"/>
            <a:r>
              <a:rPr lang="en-US" dirty="0" smtClean="0"/>
              <a:t>Referred to as a file descriptor</a:t>
            </a:r>
          </a:p>
          <a:p>
            <a:pPr lvl="1"/>
            <a:r>
              <a:rPr lang="en-US" dirty="0" smtClean="0"/>
              <a:t>Each GFT entry stores the read/write byte offset into a file, access permissions, a unique pointer to the file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File systems are kept on the block devices</a:t>
            </a:r>
          </a:p>
          <a:p>
            <a:pPr lvl="1"/>
            <a:r>
              <a:rPr lang="en-US" dirty="0" smtClean="0"/>
              <a:t>Kernel remains oblivious to the physical block device addresses</a:t>
            </a:r>
          </a:p>
          <a:p>
            <a:pPr lvl="1"/>
            <a:r>
              <a:rPr lang="en-US" dirty="0" smtClean="0"/>
              <a:t>The translation from the logical file system layout to the physical addresses is done by the device driver</a:t>
            </a:r>
          </a:p>
          <a:p>
            <a:pPr lvl="1"/>
            <a:r>
              <a:rPr lang="en-US" dirty="0" smtClean="0"/>
              <a:t>Kernel treats the file system as a sequence of logical blocks, each of size multiple of 512 bytes</a:t>
            </a:r>
          </a:p>
          <a:p>
            <a:pPr lvl="1"/>
            <a:r>
              <a:rPr lang="en-US" dirty="0" smtClean="0"/>
              <a:t>A file system starts with a boot block followed by a superblock, the </a:t>
            </a:r>
            <a:r>
              <a:rPr lang="en-US" dirty="0" err="1" smtClean="0"/>
              <a:t>inode</a:t>
            </a:r>
            <a:r>
              <a:rPr lang="en-US" dirty="0" smtClean="0"/>
              <a:t> list, and the data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know about computing systems</a:t>
            </a:r>
          </a:p>
          <a:p>
            <a:pPr lvl="1"/>
            <a:r>
              <a:rPr lang="en-US" dirty="0" smtClean="0"/>
              <a:t>How to express algorithms in a programming language (ESC101)</a:t>
            </a:r>
          </a:p>
          <a:p>
            <a:pPr lvl="1"/>
            <a:r>
              <a:rPr lang="en-US" dirty="0" smtClean="0"/>
              <a:t>How to design basic digital logic blocks (ESC102)</a:t>
            </a:r>
          </a:p>
          <a:p>
            <a:pPr lvl="1"/>
            <a:r>
              <a:rPr lang="en-US" dirty="0" smtClean="0"/>
              <a:t>Design of algorithms (ESO207)</a:t>
            </a:r>
          </a:p>
          <a:p>
            <a:pPr lvl="1"/>
            <a:r>
              <a:rPr lang="en-US" dirty="0" smtClean="0"/>
              <a:t>How to use the basic digital logic blocks to design simple computers (CS220)</a:t>
            </a:r>
          </a:p>
          <a:p>
            <a:pPr lvl="2"/>
            <a:r>
              <a:rPr lang="en-US" dirty="0" smtClean="0"/>
              <a:t>For example, using adders, shifters, and other basic logic blocks, one can design an arithmetic logic unit (ALU)</a:t>
            </a:r>
          </a:p>
        </p:txBody>
      </p:sp>
    </p:spTree>
    <p:extLst>
      <p:ext uri="{BB962C8B-B14F-4D97-AF65-F5344CB8AC3E}">
        <p14:creationId xmlns:p14="http://schemas.microsoft.com/office/powerpoint/2010/main" val="31183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Boot block resides in the first sector and contains the bootstrap loader</a:t>
            </a:r>
          </a:p>
          <a:p>
            <a:pPr lvl="1"/>
            <a:r>
              <a:rPr lang="en-US" dirty="0" smtClean="0"/>
              <a:t>Superblock describes the state of the file system: how large it is, how many files it can store, free list information, etc.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list size is configured by the admin when building the kernel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table contains the indices into the </a:t>
            </a:r>
            <a:r>
              <a:rPr lang="en-US" dirty="0" err="1" smtClean="0"/>
              <a:t>inode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Root </a:t>
            </a:r>
            <a:r>
              <a:rPr lang="en-US" dirty="0" err="1" smtClean="0"/>
              <a:t>inode</a:t>
            </a:r>
            <a:r>
              <a:rPr lang="en-US" dirty="0" smtClean="0"/>
              <a:t> is used as the root of the directory system</a:t>
            </a:r>
          </a:p>
          <a:p>
            <a:pPr lvl="1"/>
            <a:r>
              <a:rPr lang="en-US" dirty="0" smtClean="0"/>
              <a:t>An allocated data block can belong to exactly one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Kernel process table entry for each process and u area to store process information manipulated by kernel only</a:t>
            </a:r>
          </a:p>
          <a:p>
            <a:pPr lvl="1"/>
            <a:r>
              <a:rPr lang="en-US" dirty="0" smtClean="0"/>
              <a:t>Each process table entry points to a per process region table and each per process region table entry points to a global region table</a:t>
            </a:r>
          </a:p>
          <a:p>
            <a:pPr lvl="1"/>
            <a:r>
              <a:rPr lang="en-US" dirty="0" smtClean="0"/>
              <a:t>A region is a contiguous memory segment containing process text, data, stack</a:t>
            </a:r>
          </a:p>
          <a:p>
            <a:pPr lvl="1"/>
            <a:r>
              <a:rPr lang="en-US" dirty="0" smtClean="0"/>
              <a:t>A global region table entry contains region attributes such as text/data, private/shared, and the starting address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 area contains information necessary to completely describe a process; kernel can directly access the u area of the currently executing process only; the u area contains</a:t>
            </a:r>
          </a:p>
          <a:p>
            <a:pPr lvl="1"/>
            <a:r>
              <a:rPr lang="en-US" dirty="0" smtClean="0"/>
              <a:t>A pointer to the kernel process table slot of the currently executing process</a:t>
            </a:r>
          </a:p>
          <a:p>
            <a:pPr lvl="1"/>
            <a:r>
              <a:rPr lang="en-US" dirty="0" smtClean="0"/>
              <a:t>Parameters, return values, and error codes of the last executed system call of the currently executing process</a:t>
            </a:r>
          </a:p>
          <a:p>
            <a:pPr lvl="1"/>
            <a:r>
              <a:rPr lang="en-US" dirty="0" smtClean="0"/>
              <a:t>File descriptors of all open files of the currently executing process</a:t>
            </a:r>
          </a:p>
          <a:p>
            <a:pPr lvl="1"/>
            <a:r>
              <a:rPr lang="en-US" dirty="0" smtClean="0"/>
              <a:t>Current directory and current root of the file system</a:t>
            </a:r>
          </a:p>
          <a:p>
            <a:pPr lvl="1"/>
            <a:r>
              <a:rPr lang="en-US" dirty="0" smtClean="0"/>
              <a:t>Process and file size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context of a process is its complete state including</a:t>
            </a:r>
          </a:p>
          <a:p>
            <a:pPr lvl="1"/>
            <a:r>
              <a:rPr lang="en-US" dirty="0" smtClean="0"/>
              <a:t>Text (code)</a:t>
            </a:r>
          </a:p>
          <a:p>
            <a:pPr lvl="1"/>
            <a:r>
              <a:rPr lang="en-US" dirty="0" smtClean="0"/>
              <a:t>Values of global user variables and data structures</a:t>
            </a:r>
          </a:p>
          <a:p>
            <a:pPr lvl="1"/>
            <a:r>
              <a:rPr lang="en-US" dirty="0" smtClean="0"/>
              <a:t>Values of processor registers</a:t>
            </a:r>
          </a:p>
          <a:p>
            <a:pPr lvl="1"/>
            <a:r>
              <a:rPr lang="en-US" dirty="0" smtClean="0"/>
              <a:t>Contents of its kernel process table slot and u area</a:t>
            </a:r>
          </a:p>
          <a:p>
            <a:pPr lvl="1"/>
            <a:r>
              <a:rPr lang="en-US" dirty="0" smtClean="0"/>
              <a:t>Contents of its user mode stack and kernel mode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undergoes several state transitions from creation to termination</a:t>
            </a:r>
          </a:p>
          <a:p>
            <a:pPr lvl="1"/>
            <a:r>
              <a:rPr lang="en-US" dirty="0" smtClean="0"/>
              <a:t>The kernel process table entry maintains the process state, user id of the owner, and an event descriptor if the process is in sleep state</a:t>
            </a:r>
          </a:p>
          <a:p>
            <a:pPr lvl="1"/>
            <a:r>
              <a:rPr lang="en-US" dirty="0" smtClean="0"/>
              <a:t>A process undergoes a context switch on I/O or hardware interrupt or timer interrupt</a:t>
            </a:r>
          </a:p>
          <a:p>
            <a:pPr lvl="2"/>
            <a:r>
              <a:rPr lang="en-US" dirty="0" smtClean="0"/>
              <a:t>Not all system calls cause a context switch</a:t>
            </a:r>
          </a:p>
          <a:p>
            <a:pPr lvl="2"/>
            <a:r>
              <a:rPr lang="en-US" dirty="0" smtClean="0"/>
              <a:t>All system calls cause a mode switch</a:t>
            </a:r>
          </a:p>
          <a:p>
            <a:pPr lvl="2"/>
            <a:r>
              <a:rPr lang="en-US" dirty="0" smtClean="0"/>
              <a:t>Context switch code or system call code executes in the context of the currently scheduled process</a:t>
            </a:r>
          </a:p>
          <a:p>
            <a:pPr lvl="2"/>
            <a:r>
              <a:rPr lang="en-US" dirty="0" smtClean="0"/>
              <a:t>A mode switch changes the stack frame top pointer to user mode or kernel mode stack top depending on the direction of the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Two important system calls for process management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xecv</a:t>
            </a:r>
            <a:r>
              <a:rPr lang="en-US" dirty="0" smtClean="0"/>
              <a:t> and fork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execv</a:t>
            </a:r>
            <a:r>
              <a:rPr lang="en-US" dirty="0" smtClean="0"/>
              <a:t> call from a user program executes a new program, starting address of which is passed to the </a:t>
            </a:r>
            <a:r>
              <a:rPr lang="en-US" dirty="0" smtClean="0"/>
              <a:t>call; does not create a new process</a:t>
            </a:r>
            <a:endParaRPr lang="en-US" dirty="0" smtClean="0"/>
          </a:p>
          <a:p>
            <a:pPr lvl="2"/>
            <a:r>
              <a:rPr lang="en-US" dirty="0" smtClean="0"/>
              <a:t>Overlays</a:t>
            </a:r>
            <a:r>
              <a:rPr lang="en-US" dirty="0" smtClean="0"/>
              <a:t> </a:t>
            </a:r>
            <a:r>
              <a:rPr lang="en-US" dirty="0" smtClean="0"/>
              <a:t>new text, data, stack </a:t>
            </a:r>
            <a:r>
              <a:rPr lang="en-US" dirty="0" smtClean="0"/>
              <a:t>regions on top of the </a:t>
            </a:r>
            <a:r>
              <a:rPr lang="en-US" dirty="0" smtClean="0"/>
              <a:t>old regions, sets up the region table pointers correctly</a:t>
            </a:r>
          </a:p>
          <a:p>
            <a:pPr lvl="1"/>
            <a:r>
              <a:rPr lang="en-US" dirty="0" smtClean="0"/>
              <a:t>A fork call creates a new process (called the child process)</a:t>
            </a:r>
          </a:p>
          <a:p>
            <a:pPr lvl="2"/>
            <a:r>
              <a:rPr lang="en-US" dirty="0" smtClean="0"/>
              <a:t>Kernel duplicates the address space for the child from the parent by copying or sharing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3337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External hardware interrupts</a:t>
            </a:r>
          </a:p>
          <a:p>
            <a:pPr lvl="1"/>
            <a:r>
              <a:rPr lang="en-US" dirty="0" smtClean="0"/>
              <a:t>OS may delay handling these if currently in the kernel mode depending on the criticality of the code being executed</a:t>
            </a:r>
          </a:p>
          <a:p>
            <a:pPr lvl="1"/>
            <a:r>
              <a:rPr lang="en-US" dirty="0" smtClean="0"/>
              <a:t>Every interrupt has a priority level</a:t>
            </a:r>
          </a:p>
          <a:p>
            <a:pPr lvl="1"/>
            <a:r>
              <a:rPr lang="en-US" dirty="0" smtClean="0"/>
              <a:t>To mask an interrupt, the processor execution priority level is raised above the priority level of the interrupt</a:t>
            </a:r>
          </a:p>
          <a:p>
            <a:pPr lvl="2"/>
            <a:r>
              <a:rPr lang="en-US" dirty="0" smtClean="0"/>
              <a:t>For example, before manipulating the </a:t>
            </a:r>
            <a:r>
              <a:rPr lang="en-US" dirty="0" err="1" smtClean="0"/>
              <a:t>inode</a:t>
            </a:r>
            <a:r>
              <a:rPr lang="en-US" dirty="0" smtClean="0"/>
              <a:t> list, the processor priority level is raised above the disk interrupt priority level</a:t>
            </a:r>
          </a:p>
          <a:p>
            <a:pPr lvl="1"/>
            <a:r>
              <a:rPr lang="en-US" dirty="0" smtClean="0"/>
              <a:t>Typical interrupt priority (low to high): software interrupts (system calls), character devices, network, disk, timer, machine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a MIPS-</a:t>
            </a:r>
            <a:r>
              <a:rPr lang="en-US" dirty="0" err="1" smtClean="0"/>
              <a:t>Irix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MIPS system call convention</a:t>
            </a:r>
          </a:p>
          <a:p>
            <a:pPr lvl="1"/>
            <a:r>
              <a:rPr lang="en-US" dirty="0" smtClean="0"/>
              <a:t>System call arguments are passed in registers 4, 5, 6, 7 (same as function call)</a:t>
            </a:r>
          </a:p>
          <a:p>
            <a:pPr lvl="1"/>
            <a:r>
              <a:rPr lang="en-US" dirty="0" smtClean="0"/>
              <a:t>System call number is passed in register 2</a:t>
            </a:r>
          </a:p>
          <a:p>
            <a:pPr lvl="1"/>
            <a:r>
              <a:rPr lang="en-US" dirty="0" smtClean="0"/>
              <a:t>System call return status is in register 2</a:t>
            </a:r>
          </a:p>
          <a:p>
            <a:pPr lvl="2"/>
            <a:r>
              <a:rPr lang="en-US" dirty="0" smtClean="0"/>
              <a:t>If register 7 is zero, the system call executed normally</a:t>
            </a:r>
          </a:p>
          <a:p>
            <a:pPr lvl="2"/>
            <a:r>
              <a:rPr lang="en-US" dirty="0" smtClean="0"/>
              <a:t>If register 7 is one, register 2 contains the </a:t>
            </a:r>
            <a:r>
              <a:rPr lang="en-US" dirty="0" err="1" smtClean="0"/>
              <a:t>errno</a:t>
            </a:r>
            <a:endParaRPr lang="en-US" dirty="0" smtClean="0"/>
          </a:p>
          <a:p>
            <a:r>
              <a:rPr lang="en-US" dirty="0" smtClean="0"/>
              <a:t>Consider the read system call for reading from a file</a:t>
            </a:r>
          </a:p>
          <a:p>
            <a:pPr lvl="1"/>
            <a:r>
              <a:rPr lang="en-US" dirty="0" smtClean="0"/>
              <a:t>C library calls read, </a:t>
            </a:r>
            <a:r>
              <a:rPr lang="en-US" dirty="0" err="1" smtClean="0"/>
              <a:t>fscanf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, etc. all lead to this system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29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The read system call</a:t>
            </a:r>
          </a:p>
          <a:p>
            <a:pPr lvl="1"/>
            <a:r>
              <a:rPr lang="en-US" dirty="0" smtClean="0"/>
              <a:t>Three arguments: file descriptor (in register 4), destination memory buffer address (in register 5), number of bytes to read (in register 6)</a:t>
            </a:r>
          </a:p>
          <a:p>
            <a:pPr lvl="1"/>
            <a:r>
              <a:rPr lang="en-US" dirty="0" smtClean="0"/>
              <a:t>These registers should be set up before the </a:t>
            </a:r>
            <a:r>
              <a:rPr lang="en-US" dirty="0" err="1" smtClean="0"/>
              <a:t>syscall</a:t>
            </a:r>
            <a:r>
              <a:rPr lang="en-US" dirty="0" smtClean="0"/>
              <a:t> instruction executes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syscall</a:t>
            </a:r>
            <a:r>
              <a:rPr lang="en-US" dirty="0" smtClean="0"/>
              <a:t> instruction stops instruction fetching, waits for all pending instructions to complete, does a mode switch, invokes the appropriate </a:t>
            </a:r>
            <a:r>
              <a:rPr lang="en-US" dirty="0" err="1" smtClean="0"/>
              <a:t>syscall</a:t>
            </a:r>
            <a:r>
              <a:rPr lang="en-US" dirty="0" smtClean="0"/>
              <a:t> handler after examining register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45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read system call handler</a:t>
            </a:r>
          </a:p>
          <a:p>
            <a:pPr lvl="1"/>
            <a:r>
              <a:rPr lang="en-US" dirty="0" smtClean="0"/>
              <a:t>If the file descriptor is bigger than two, various permission checks are done in the GFT and the UFDT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inode</a:t>
            </a:r>
            <a:r>
              <a:rPr lang="en-US" dirty="0" smtClean="0"/>
              <a:t> is accessed and the data bytes are read from either the buffer cache or the disk if the file descriptor is bigger than 2; otherwise the bytes are read from the character device</a:t>
            </a:r>
          </a:p>
          <a:p>
            <a:pPr lvl="1"/>
            <a:r>
              <a:rPr lang="en-US" dirty="0" smtClean="0"/>
              <a:t>The data bytes are written to the memory buffer by setting up a DMA depending on the device driver interface</a:t>
            </a:r>
          </a:p>
          <a:p>
            <a:pPr lvl="1"/>
            <a:r>
              <a:rPr lang="en-US" dirty="0" smtClean="0"/>
              <a:t>After initiating the DMA, a context switch can take place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system call returns the number of bytes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9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piece of software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Resource manager of any computing system</a:t>
            </a:r>
          </a:p>
          <a:p>
            <a:pPr lvl="1"/>
            <a:r>
              <a:rPr lang="en-US" dirty="0" smtClean="0"/>
              <a:t>Schedules resources like CPU, memory, hard disks, and other I/O devices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another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Consider the open system call</a:t>
            </a:r>
          </a:p>
          <a:p>
            <a:pPr lvl="1"/>
            <a:r>
              <a:rPr lang="en-US" dirty="0" smtClean="0"/>
              <a:t>Used to open a file</a:t>
            </a:r>
          </a:p>
          <a:p>
            <a:pPr lvl="1"/>
            <a:r>
              <a:rPr lang="en-US" dirty="0" smtClean="0"/>
              <a:t>Takes three arguments: file name (pointer in register 4), access flags (in register 5), permission mode flags if the file is to be created (in register 6)</a:t>
            </a:r>
          </a:p>
          <a:p>
            <a:pPr lvl="1"/>
            <a:r>
              <a:rPr lang="en-US" dirty="0" smtClean="0"/>
              <a:t>The system call handler allocates a free file descriptor by looking up the UFDT and GFT, sets the permission bits in the allocated entry according to the flags, retrieves the </a:t>
            </a:r>
            <a:r>
              <a:rPr lang="en-US" dirty="0" err="1" smtClean="0"/>
              <a:t>inode</a:t>
            </a:r>
            <a:r>
              <a:rPr lang="en-US" dirty="0" smtClean="0"/>
              <a:t> and puts it in the </a:t>
            </a:r>
            <a:r>
              <a:rPr lang="en-US" dirty="0" err="1" smtClean="0"/>
              <a:t>inode</a:t>
            </a:r>
            <a:r>
              <a:rPr lang="en-US" dirty="0" smtClean="0"/>
              <a:t> cache</a:t>
            </a:r>
          </a:p>
          <a:p>
            <a:pPr lvl="1"/>
            <a:r>
              <a:rPr lang="en-US" dirty="0" smtClean="0"/>
              <a:t>The normal return value of the system call is the allocated file descriptor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8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yet another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Consider the exit system call</a:t>
            </a:r>
          </a:p>
          <a:p>
            <a:pPr lvl="1"/>
            <a:r>
              <a:rPr lang="en-US" dirty="0" smtClean="0"/>
              <a:t>Every program on termination invokes this system call</a:t>
            </a:r>
          </a:p>
          <a:p>
            <a:pPr lvl="2"/>
            <a:r>
              <a:rPr lang="en-US" dirty="0" smtClean="0"/>
              <a:t>In C programs after the main function returns, the exit system call gets invoked</a:t>
            </a:r>
          </a:p>
          <a:p>
            <a:pPr lvl="1"/>
            <a:r>
              <a:rPr lang="en-US" dirty="0" smtClean="0"/>
              <a:t>Takes one argument: the exit code (in register 4)</a:t>
            </a:r>
          </a:p>
          <a:p>
            <a:pPr lvl="1"/>
            <a:r>
              <a:rPr lang="en-US" dirty="0" smtClean="0"/>
              <a:t>The system call handler deletes the calling process</a:t>
            </a:r>
          </a:p>
          <a:p>
            <a:pPr lvl="1"/>
            <a:r>
              <a:rPr lang="en-US" dirty="0" smtClean="0"/>
              <a:t>An example of a system call belonging to the process management subsystem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types: command line interface and graphical user interface (GUI)</a:t>
            </a:r>
          </a:p>
          <a:p>
            <a:pPr lvl="1"/>
            <a:r>
              <a:rPr lang="en-US" dirty="0" smtClean="0"/>
              <a:t>Command line interface is provided by a shell program or a command line interpreter</a:t>
            </a:r>
          </a:p>
          <a:p>
            <a:pPr lvl="1"/>
            <a:r>
              <a:rPr lang="en-US" dirty="0" smtClean="0"/>
              <a:t>The shell can be implemented in two ways</a:t>
            </a:r>
          </a:p>
          <a:p>
            <a:pPr lvl="2"/>
            <a:r>
              <a:rPr lang="en-US" dirty="0" smtClean="0"/>
              <a:t>A command line parser interprets the user’s command and executes it (MS-DOS style)</a:t>
            </a:r>
          </a:p>
          <a:p>
            <a:pPr lvl="2"/>
            <a:r>
              <a:rPr lang="en-US" dirty="0" smtClean="0"/>
              <a:t>A command line interface program only checks if the command exists, forks a child, and passes the command line to the child for execution (mostly used today)</a:t>
            </a:r>
            <a:endParaRPr lang="en-US" dirty="0"/>
          </a:p>
          <a:p>
            <a:pPr lvl="2"/>
            <a:r>
              <a:rPr lang="en-US" dirty="0" smtClean="0"/>
              <a:t>The fork model allows background and concurrent execution of commands </a:t>
            </a:r>
          </a:p>
          <a:p>
            <a:pPr lvl="1"/>
            <a:r>
              <a:rPr lang="en-US" dirty="0" smtClean="0"/>
              <a:t>A GUI usually involves a large number of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42745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skeleton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(1)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read command into character array </a:t>
            </a:r>
            <a:r>
              <a:rPr lang="en-US" dirty="0" err="1" smtClean="0"/>
              <a:t>buf</a:t>
            </a:r>
            <a:r>
              <a:rPr lang="en-US" dirty="0" smtClean="0"/>
              <a:t>[][]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dirty="0" err="1" smtClean="0"/>
              <a:t>buf</a:t>
            </a:r>
            <a:r>
              <a:rPr lang="en-US" dirty="0" smtClean="0"/>
              <a:t>[0] is “exit”)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 if (program with name equal to </a:t>
            </a:r>
            <a:r>
              <a:rPr lang="en-US" dirty="0" err="1" smtClean="0"/>
              <a:t>buf</a:t>
            </a:r>
            <a:r>
              <a:rPr lang="en-US" dirty="0" smtClean="0"/>
              <a:t>[0] exists) {     if (fork() == 0) </a:t>
            </a:r>
            <a:r>
              <a:rPr lang="en-US" dirty="0" err="1" smtClean="0"/>
              <a:t>execv</a:t>
            </a:r>
            <a:r>
              <a:rPr lang="en-US" dirty="0" smtClean="0"/>
              <a:t> (</a:t>
            </a:r>
            <a:r>
              <a:rPr lang="en-US" dirty="0" err="1" smtClean="0"/>
              <a:t>buf</a:t>
            </a:r>
            <a:r>
              <a:rPr lang="en-US" dirty="0" smtClean="0"/>
              <a:t>[0], 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if (last character in </a:t>
            </a:r>
            <a:r>
              <a:rPr lang="en-US" dirty="0" err="1" smtClean="0"/>
              <a:t>buf</a:t>
            </a:r>
            <a:r>
              <a:rPr lang="en-US" dirty="0" smtClean="0"/>
              <a:t> is not `&amp;’) wait(NULL);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 else </a:t>
            </a:r>
            <a:r>
              <a:rPr lang="en-US" dirty="0" err="1" smtClean="0"/>
              <a:t>printf</a:t>
            </a:r>
            <a:r>
              <a:rPr lang="en-US" dirty="0" smtClean="0"/>
              <a:t>(“%s: command not found.\n”,</a:t>
            </a:r>
            <a:r>
              <a:rPr lang="en-US" dirty="0" err="1" smtClean="0"/>
              <a:t>buf</a:t>
            </a:r>
            <a:r>
              <a:rPr lang="en-US" dirty="0" smtClean="0"/>
              <a:t>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109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Boot sequence involves the following steps</a:t>
            </a:r>
          </a:p>
          <a:p>
            <a:pPr lvl="1"/>
            <a:r>
              <a:rPr lang="en-US" dirty="0"/>
              <a:t>Run diagnostic codes from a ROM or </a:t>
            </a:r>
            <a:r>
              <a:rPr lang="en-US" dirty="0" smtClean="0"/>
              <a:t>EEPROM</a:t>
            </a:r>
          </a:p>
          <a:p>
            <a:pPr lvl="1"/>
            <a:r>
              <a:rPr lang="en-US" dirty="0"/>
              <a:t>Load the bootstrap loader from the boot </a:t>
            </a:r>
            <a:r>
              <a:rPr lang="en-US" dirty="0" smtClean="0"/>
              <a:t>block</a:t>
            </a:r>
          </a:p>
          <a:p>
            <a:pPr lvl="1"/>
            <a:r>
              <a:rPr lang="en-US" dirty="0"/>
              <a:t>The bootstrap loader loads the necessary parts of the </a:t>
            </a:r>
            <a:r>
              <a:rPr lang="en-US" dirty="0" smtClean="0"/>
              <a:t>kernel</a:t>
            </a:r>
          </a:p>
          <a:p>
            <a:r>
              <a:rPr lang="en-US" dirty="0" smtClean="0"/>
              <a:t>The bootstrap loader can be changed easily by modifying the boot block only</a:t>
            </a:r>
          </a:p>
          <a:p>
            <a:r>
              <a:rPr lang="en-US" dirty="0" smtClean="0"/>
              <a:t>A boot disk or a system disk contains </a:t>
            </a:r>
            <a:r>
              <a:rPr lang="en-US" smtClean="0"/>
              <a:t>the bootstrap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2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assume that we have a minimal hardware implementing some abstract instruction set architecture</a:t>
            </a:r>
          </a:p>
          <a:p>
            <a:r>
              <a:rPr lang="en-US" dirty="0" smtClean="0"/>
              <a:t>Peripheral devices consist of memory, hard disk, keyboard, and a display</a:t>
            </a:r>
          </a:p>
          <a:p>
            <a:r>
              <a:rPr lang="en-US" dirty="0" smtClean="0"/>
              <a:t>We have a simple problem to solve: add the elements of a vector and print the result on the display device</a:t>
            </a:r>
          </a:p>
          <a:p>
            <a:r>
              <a:rPr lang="en-US" dirty="0" smtClean="0"/>
              <a:t>Let’s assume that somebody has written the program to solve it and prepared the binary image of the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Q1: How do I store the binary image on hard disk? Why is it important to store it on hard disk?</a:t>
            </a:r>
          </a:p>
          <a:p>
            <a:pPr lvl="1"/>
            <a:r>
              <a:rPr lang="en-US" dirty="0" smtClean="0"/>
              <a:t>Learn to program the disk controller manually and write a stream of bytes (how?)</a:t>
            </a:r>
          </a:p>
          <a:p>
            <a:r>
              <a:rPr lang="en-US" dirty="0" smtClean="0"/>
              <a:t>Q2: What if there isn’t enough contiguous space on disk? Is contiguous space necessary?</a:t>
            </a:r>
          </a:p>
          <a:p>
            <a:pPr lvl="1"/>
            <a:r>
              <a:rPr lang="en-US" dirty="0" smtClean="0"/>
              <a:t>Learn to create this space (de-fragment)</a:t>
            </a:r>
          </a:p>
          <a:p>
            <a:r>
              <a:rPr lang="en-US" dirty="0" smtClean="0"/>
              <a:t>Q3: How do I load the binary image on memory? Why is it necessary? What if memory is small?</a:t>
            </a:r>
          </a:p>
          <a:p>
            <a:pPr lvl="1"/>
            <a:r>
              <a:rPr lang="en-US" dirty="0" smtClean="0"/>
              <a:t>Learn to program the memory controller manually; read from disk and write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Q4: How to start executing the executable?</a:t>
            </a:r>
          </a:p>
          <a:p>
            <a:pPr lvl="1"/>
            <a:r>
              <a:rPr lang="en-US" dirty="0" smtClean="0"/>
              <a:t>Learn to load the program counter with the address of the first instruction of the executable</a:t>
            </a:r>
          </a:p>
          <a:p>
            <a:pPr lvl="1"/>
            <a:r>
              <a:rPr lang="en-US" dirty="0" smtClean="0"/>
              <a:t>This is a sequence of instructions (how?)</a:t>
            </a:r>
          </a:p>
          <a:p>
            <a:r>
              <a:rPr lang="en-US" dirty="0" smtClean="0"/>
              <a:t>Q5: How to read the vector size from keyboard?</a:t>
            </a:r>
          </a:p>
          <a:p>
            <a:pPr lvl="1"/>
            <a:r>
              <a:rPr lang="en-US" dirty="0" smtClean="0"/>
              <a:t>The program must handle keyboard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Q6: How to allocate memory for the vector?</a:t>
            </a:r>
          </a:p>
          <a:p>
            <a:pPr lvl="1"/>
            <a:r>
              <a:rPr lang="en-US" dirty="0" smtClean="0"/>
              <a:t>The program must create enough memory space before the allocation</a:t>
            </a:r>
          </a:p>
          <a:p>
            <a:r>
              <a:rPr lang="en-US" dirty="0" smtClean="0"/>
              <a:t>Q7: What if the vector size is larger than memory?</a:t>
            </a:r>
          </a:p>
          <a:p>
            <a:pPr lvl="1"/>
            <a:r>
              <a:rPr lang="en-US" dirty="0" smtClean="0"/>
              <a:t>The program must check for this condition, divide the vector in portions, implement a swapping procedure, and operate only on portions that are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Q8: How is the final result displayed?</a:t>
            </a:r>
          </a:p>
          <a:p>
            <a:pPr lvl="1"/>
            <a:r>
              <a:rPr lang="en-US" dirty="0" smtClean="0"/>
              <a:t>The program must send the final result to the display device and command it to display the communicated characters</a:t>
            </a:r>
          </a:p>
          <a:p>
            <a:r>
              <a:rPr lang="en-US" dirty="0" smtClean="0"/>
              <a:t>Q9: How does the program terminate?</a:t>
            </a:r>
          </a:p>
          <a:p>
            <a:pPr lvl="1"/>
            <a:r>
              <a:rPr lang="en-US" dirty="0" smtClean="0"/>
              <a:t>A special instruction at the end can lead the CPU to an “idle”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9473</TotalTime>
  <Words>3275</Words>
  <Application>Microsoft Office PowerPoint</Application>
  <PresentationFormat>On-screen Show (4:3)</PresentationFormat>
  <Paragraphs>296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Operating Systems: What and Why</vt:lpstr>
      <vt:lpstr>Agenda</vt:lpstr>
      <vt:lpstr>Recap</vt:lpstr>
      <vt:lpstr>What is an operating system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Summary of OS functionalities</vt:lpstr>
      <vt:lpstr>Summary of OS functionalities</vt:lpstr>
      <vt:lpstr>Summary of OS functionalities</vt:lpstr>
      <vt:lpstr>Summary of OS functionalities</vt:lpstr>
      <vt:lpstr>Summary of OS functionalities</vt:lpstr>
      <vt:lpstr>Summary of OS functionalities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Basics of the UNIX OS</vt:lpstr>
      <vt:lpstr>Path of a system call</vt:lpstr>
      <vt:lpstr>Path of a system call</vt:lpstr>
      <vt:lpstr>Path of a system call</vt:lpstr>
      <vt:lpstr>Path of another system call</vt:lpstr>
      <vt:lpstr>Path of yet another system call</vt:lpstr>
      <vt:lpstr>User interfaces</vt:lpstr>
      <vt:lpstr>A skeleton shell</vt:lpstr>
      <vt:lpstr>System boot sequence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What and Why</dc:title>
  <dc:creator>Chaudhuri, MainakX</dc:creator>
  <cp:lastModifiedBy>Chaudhuri, MainakX</cp:lastModifiedBy>
  <cp:revision>90</cp:revision>
  <dcterms:created xsi:type="dcterms:W3CDTF">2006-08-16T00:00:00Z</dcterms:created>
  <dcterms:modified xsi:type="dcterms:W3CDTF">2017-08-08T03:43:33Z</dcterms:modified>
</cp:coreProperties>
</file>