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22" r:id="rId39"/>
    <p:sldId id="323" r:id="rId40"/>
    <p:sldId id="324" r:id="rId41"/>
    <p:sldId id="293" r:id="rId42"/>
    <p:sldId id="294" r:id="rId43"/>
    <p:sldId id="325" r:id="rId44"/>
    <p:sldId id="295" r:id="rId45"/>
    <p:sldId id="296" r:id="rId46"/>
    <p:sldId id="326" r:id="rId47"/>
    <p:sldId id="297" r:id="rId48"/>
    <p:sldId id="327" r:id="rId49"/>
    <p:sldId id="298" r:id="rId50"/>
    <p:sldId id="328" r:id="rId51"/>
    <p:sldId id="299" r:id="rId52"/>
    <p:sldId id="300" r:id="rId53"/>
    <p:sldId id="301" r:id="rId54"/>
    <p:sldId id="329" r:id="rId55"/>
    <p:sldId id="302" r:id="rId56"/>
    <p:sldId id="303" r:id="rId57"/>
    <p:sldId id="330" r:id="rId58"/>
    <p:sldId id="331" r:id="rId59"/>
    <p:sldId id="332" r:id="rId60"/>
    <p:sldId id="304" r:id="rId61"/>
    <p:sldId id="305" r:id="rId62"/>
    <p:sldId id="306" r:id="rId63"/>
    <p:sldId id="333" r:id="rId64"/>
    <p:sldId id="307" r:id="rId65"/>
    <p:sldId id="308" r:id="rId66"/>
    <p:sldId id="309" r:id="rId67"/>
    <p:sldId id="310" r:id="rId68"/>
    <p:sldId id="334" r:id="rId69"/>
    <p:sldId id="311" r:id="rId70"/>
    <p:sldId id="312" r:id="rId71"/>
    <p:sldId id="335" r:id="rId72"/>
    <p:sldId id="313" r:id="rId73"/>
    <p:sldId id="336" r:id="rId74"/>
    <p:sldId id="314" r:id="rId75"/>
    <p:sldId id="315" r:id="rId76"/>
    <p:sldId id="316" r:id="rId77"/>
    <p:sldId id="337" r:id="rId78"/>
    <p:sldId id="338" r:id="rId79"/>
    <p:sldId id="317" r:id="rId80"/>
    <p:sldId id="318" r:id="rId81"/>
    <p:sldId id="319" r:id="rId82"/>
    <p:sldId id="339" r:id="rId83"/>
    <p:sldId id="320" r:id="rId84"/>
    <p:sldId id="340" r:id="rId85"/>
    <p:sldId id="321" r:id="rId86"/>
    <p:sldId id="341" r:id="rId8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5" autoAdjust="0"/>
    <p:restoredTop sz="94660"/>
  </p:normalViewPr>
  <p:slideViewPr>
    <p:cSldViewPr>
      <p:cViewPr varScale="1">
        <p:scale>
          <a:sx n="87" d="100"/>
          <a:sy n="87" d="100"/>
        </p:scale>
        <p:origin x="8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D24E68-1454-4F42-A035-2178C75CDC94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BA178A-BEDC-43A9-B1D8-B5948DA3B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23335FD-B066-4B5E-A315-CB58DB562F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25C58D9-9E0D-4398-B02E-63386337B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5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8D9-9E0D-4398-B02E-63386337BDF5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7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2727B-C5AE-4C13-AA15-1127DD7B1014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Primary goal of a short-term scheduler</a:t>
            </a:r>
          </a:p>
          <a:p>
            <a:pPr lvl="1"/>
            <a:r>
              <a:rPr lang="en-US" dirty="0" smtClean="0"/>
              <a:t>Every time a scheduling event occurs, it should pick a process so that </a:t>
            </a:r>
          </a:p>
          <a:p>
            <a:pPr lvl="2"/>
            <a:r>
              <a:rPr lang="en-US" dirty="0" smtClean="0"/>
              <a:t>all I/O bursts are overlapped by CPU bursts</a:t>
            </a:r>
          </a:p>
          <a:p>
            <a:pPr lvl="2"/>
            <a:r>
              <a:rPr lang="en-US" dirty="0" smtClean="0"/>
              <a:t>the CPU is busy all the time executing the CPU burst of some process (this may still not lead to 100% CPU utilization)</a:t>
            </a:r>
          </a:p>
          <a:p>
            <a:pPr lvl="2"/>
            <a:r>
              <a:rPr lang="en-US" dirty="0" smtClean="0"/>
              <a:t>the scheduled process can execute for the full allocated scheduling quantum (minimizes the chance of too frequent context switches); this is usually hard to guarantee</a:t>
            </a:r>
          </a:p>
          <a:p>
            <a:r>
              <a:rPr lang="en-US" dirty="0" smtClean="0"/>
              <a:t>Scheduling quality plays an important role in determining the degree of multiprogramming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Medium-term scheduler</a:t>
            </a:r>
          </a:p>
          <a:p>
            <a:pPr lvl="1"/>
            <a:r>
              <a:rPr lang="en-US" dirty="0" smtClean="0"/>
              <a:t>If the system is running low on resources (e.g., memory), some processes may have to be swapped out from memory to disk and later swapped in when needed</a:t>
            </a:r>
          </a:p>
          <a:p>
            <a:pPr lvl="1"/>
            <a:r>
              <a:rPr lang="en-US" dirty="0" smtClean="0"/>
              <a:t>The medium-term scheduler selects the processes to be swapped out from memory and swapped in from disk</a:t>
            </a:r>
          </a:p>
          <a:p>
            <a:pPr lvl="1"/>
            <a:r>
              <a:rPr lang="en-US" dirty="0" smtClean="0"/>
              <a:t>Not very critical to overall performance as long as a currently running process is not swapped out</a:t>
            </a:r>
          </a:p>
          <a:p>
            <a:pPr lvl="1"/>
            <a:r>
              <a:rPr lang="en-US" dirty="0" smtClean="0"/>
              <a:t>Invoked whenever the resource usage goes above or falls below a threshold (usually infrequent)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Long-term scheduler</a:t>
            </a:r>
          </a:p>
          <a:p>
            <a:pPr lvl="1"/>
            <a:r>
              <a:rPr lang="en-US" dirty="0" smtClean="0"/>
              <a:t>Found in old computers where jobs (or processes) used to be submitted in batches</a:t>
            </a:r>
          </a:p>
          <a:p>
            <a:pPr lvl="1"/>
            <a:r>
              <a:rPr lang="en-US" dirty="0" smtClean="0"/>
              <a:t>The long-term scheduler decides which of the submitted jobs will be loaded in memory and entered in the ready queue</a:t>
            </a:r>
          </a:p>
          <a:p>
            <a:pPr lvl="1"/>
            <a:r>
              <a:rPr lang="en-US" dirty="0" smtClean="0"/>
              <a:t>Invoked whenever a job completes so that a new job can be loaded (even less frequent than the medium-term scheduler)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6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A process has a single thread of control</a:t>
            </a:r>
          </a:p>
          <a:p>
            <a:pPr lvl="1"/>
            <a:r>
              <a:rPr lang="en-US" dirty="0" smtClean="0"/>
              <a:t>This thread refers to the sequence of instructions executed by the process</a:t>
            </a:r>
          </a:p>
          <a:p>
            <a:pPr lvl="1"/>
            <a:r>
              <a:rPr lang="en-US" dirty="0" smtClean="0"/>
              <a:t>A fork() call generates a new thread of control</a:t>
            </a:r>
          </a:p>
          <a:p>
            <a:pPr lvl="2"/>
            <a:r>
              <a:rPr lang="en-US" dirty="0" smtClean="0"/>
              <a:t>Is it a thread or a process? Often used interchangeably</a:t>
            </a:r>
          </a:p>
          <a:p>
            <a:r>
              <a:rPr lang="en-US" dirty="0" smtClean="0"/>
              <a:t>Historically, a thread refers to a piece of code in execution and is a part of a parent process</a:t>
            </a:r>
          </a:p>
          <a:p>
            <a:pPr lvl="1"/>
            <a:r>
              <a:rPr lang="en-US" dirty="0" smtClean="0"/>
              <a:t>As a result, lighter-weight than a full process</a:t>
            </a:r>
          </a:p>
        </p:txBody>
      </p:sp>
    </p:spTree>
    <p:extLst>
      <p:ext uri="{BB962C8B-B14F-4D97-AF65-F5344CB8AC3E}">
        <p14:creationId xmlns:p14="http://schemas.microsoft.com/office/powerpoint/2010/main" val="11286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Processes and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Multiprocessing: executing independent or communicating </a:t>
            </a:r>
            <a:r>
              <a:rPr lang="en-US" dirty="0" smtClean="0"/>
              <a:t>processes simultaneously (or in a time-shared manner)</a:t>
            </a:r>
            <a:endParaRPr lang="en-US" dirty="0"/>
          </a:p>
          <a:p>
            <a:r>
              <a:rPr lang="en-US" dirty="0"/>
              <a:t>Multithreading</a:t>
            </a:r>
            <a:r>
              <a:rPr lang="en-US" dirty="0" smtClean="0"/>
              <a:t>: executing possibly dependent and/or communicating parts of the same process simultaneously in different threads of control </a:t>
            </a:r>
          </a:p>
          <a:p>
            <a:r>
              <a:rPr lang="en-US" dirty="0" smtClean="0"/>
              <a:t>Multiprogramming: executing independent programs in different processes simultaneously</a:t>
            </a:r>
          </a:p>
          <a:p>
            <a:r>
              <a:rPr lang="en-US" dirty="0" smtClean="0"/>
              <a:t>Process scheduler is usually not aware of the dependencies, if any, between the processes in the ready queue</a:t>
            </a:r>
          </a:p>
          <a:p>
            <a:pPr lvl="1"/>
            <a:r>
              <a:rPr lang="en-US" dirty="0" smtClean="0"/>
              <a:t>Does the scheduler see threads or processes?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5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Threads can be user-level and kernel-level</a:t>
            </a:r>
          </a:p>
          <a:p>
            <a:pPr lvl="1"/>
            <a:r>
              <a:rPr lang="en-US" dirty="0" smtClean="0"/>
              <a:t>Depends on whether the process scheduler sees processes or threads as scheduling units</a:t>
            </a:r>
          </a:p>
          <a:p>
            <a:pPr lvl="1"/>
            <a:r>
              <a:rPr lang="en-US" dirty="0" smtClean="0"/>
              <a:t>If the scheduler can control the scheduling of threads, it will consider multithreading as a form of multiprogramming</a:t>
            </a:r>
          </a:p>
          <a:p>
            <a:pPr lvl="2"/>
            <a:r>
              <a:rPr lang="en-US" dirty="0" smtClean="0"/>
              <a:t>Threads are just independent execution units from the perspective of a scheduler</a:t>
            </a:r>
          </a:p>
          <a:p>
            <a:r>
              <a:rPr lang="en-US" dirty="0" smtClean="0"/>
              <a:t>Today, multithreading refers to shared memory parallel programming</a:t>
            </a:r>
          </a:p>
          <a:p>
            <a:pPr lvl="1"/>
            <a:r>
              <a:rPr lang="en-US" dirty="0" smtClean="0"/>
              <a:t>Slave threads are spawned by a master process using fork() or some other threading library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3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process is always created by another process</a:t>
            </a:r>
          </a:p>
          <a:p>
            <a:pPr lvl="1"/>
            <a:r>
              <a:rPr lang="en-US" dirty="0" smtClean="0"/>
              <a:t>Created process is the child of the creating process</a:t>
            </a:r>
          </a:p>
          <a:p>
            <a:r>
              <a:rPr lang="en-US" dirty="0" smtClean="0"/>
              <a:t>The system boots up as a process</a:t>
            </a:r>
          </a:p>
          <a:p>
            <a:pPr lvl="1"/>
            <a:r>
              <a:rPr lang="en-US" i="1" dirty="0" smtClean="0"/>
              <a:t>init</a:t>
            </a:r>
            <a:r>
              <a:rPr lang="en-US" dirty="0" smtClean="0"/>
              <a:t> process in UNIX, </a:t>
            </a:r>
            <a:r>
              <a:rPr lang="en-US" i="1" dirty="0" err="1" smtClean="0"/>
              <a:t>sched</a:t>
            </a:r>
            <a:r>
              <a:rPr lang="en-US" dirty="0" smtClean="0"/>
              <a:t> process in Solaris</a:t>
            </a:r>
          </a:p>
          <a:p>
            <a:pPr lvl="1"/>
            <a:r>
              <a:rPr lang="en-US" dirty="0" smtClean="0"/>
              <a:t>This is the root of all processes</a:t>
            </a:r>
          </a:p>
          <a:p>
            <a:pPr lvl="1"/>
            <a:r>
              <a:rPr lang="en-US" dirty="0" smtClean="0"/>
              <a:t>Every process gets a unique integer ID known as the process ID or </a:t>
            </a:r>
            <a:r>
              <a:rPr lang="en-US" dirty="0" err="1" smtClean="0"/>
              <a:t>pid</a:t>
            </a:r>
            <a:r>
              <a:rPr lang="en-US" dirty="0" smtClean="0"/>
              <a:t>. The root process has </a:t>
            </a:r>
            <a:r>
              <a:rPr lang="en-US" dirty="0" err="1" smtClean="0"/>
              <a:t>pid</a:t>
            </a:r>
            <a:r>
              <a:rPr lang="en-US" dirty="0" smtClean="0"/>
              <a:t> zero.</a:t>
            </a:r>
          </a:p>
          <a:p>
            <a:pPr lvl="2"/>
            <a:r>
              <a:rPr lang="en-US" dirty="0" smtClean="0"/>
              <a:t>In UNIX, the system boot process has </a:t>
            </a:r>
            <a:r>
              <a:rPr lang="en-US" dirty="0" err="1" smtClean="0"/>
              <a:t>pid</a:t>
            </a:r>
            <a:r>
              <a:rPr lang="en-US" dirty="0" smtClean="0"/>
              <a:t> zero and </a:t>
            </a:r>
            <a:r>
              <a:rPr lang="en-US" i="1" dirty="0" smtClean="0"/>
              <a:t>init</a:t>
            </a:r>
            <a:r>
              <a:rPr lang="en-US" dirty="0" smtClean="0"/>
              <a:t> has </a:t>
            </a:r>
            <a:r>
              <a:rPr lang="en-US" dirty="0" err="1" smtClean="0"/>
              <a:t>pid</a:t>
            </a:r>
            <a:r>
              <a:rPr lang="en-US" dirty="0" smtClean="0"/>
              <a:t> one.</a:t>
            </a:r>
          </a:p>
          <a:p>
            <a:r>
              <a:rPr lang="en-US" dirty="0" smtClean="0"/>
              <a:t>A process can be created by calling fork()</a:t>
            </a:r>
          </a:p>
          <a:p>
            <a:pPr lvl="1"/>
            <a:r>
              <a:rPr lang="en-US" dirty="0" smtClean="0"/>
              <a:t>Child </a:t>
            </a:r>
            <a:r>
              <a:rPr lang="en-US" dirty="0" err="1" smtClean="0"/>
              <a:t>pid</a:t>
            </a:r>
            <a:r>
              <a:rPr lang="en-US" dirty="0" smtClean="0"/>
              <a:t> is returned to parent, zero is returned to child. A negative return value indicates error in UNIX.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Typical process tree in Solaris</a:t>
            </a:r>
          </a:p>
          <a:p>
            <a:pPr lvl="1">
              <a:buNone/>
            </a:pPr>
            <a:r>
              <a:rPr lang="en-US" dirty="0" err="1" smtClean="0"/>
              <a:t>sched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init, </a:t>
            </a:r>
            <a:r>
              <a:rPr lang="en-US" dirty="0" err="1" smtClean="0">
                <a:sym typeface="Wingdings" pitchFamily="2" charset="2"/>
              </a:rPr>
              <a:t>pageout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fsflush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dirty="0" smtClean="0"/>
              <a:t>init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inetd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dtlogin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dirty="0" err="1" smtClean="0">
                <a:sym typeface="Wingdings" pitchFamily="2" charset="2"/>
              </a:rPr>
              <a:t>inetd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telnetdaemon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csh</a:t>
            </a:r>
            <a:r>
              <a:rPr lang="en-US" dirty="0" smtClean="0">
                <a:sym typeface="Wingdings" pitchFamily="2" charset="2"/>
              </a:rPr>
              <a:t> …</a:t>
            </a:r>
          </a:p>
          <a:p>
            <a:pPr lvl="1">
              <a:buNone/>
            </a:pPr>
            <a:r>
              <a:rPr lang="en-US" dirty="0" err="1" smtClean="0">
                <a:sym typeface="Wingdings" pitchFamily="2" charset="2"/>
              </a:rPr>
              <a:t>dtlogin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Xsession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sdt_shel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csh</a:t>
            </a:r>
            <a:r>
              <a:rPr lang="en-US" dirty="0" smtClean="0">
                <a:sym typeface="Wingdings" pitchFamily="2" charset="2"/>
              </a:rPr>
              <a:t> …</a:t>
            </a:r>
          </a:p>
          <a:p>
            <a:r>
              <a:rPr lang="en-US" dirty="0" smtClean="0">
                <a:sym typeface="Wingdings" pitchFamily="2" charset="2"/>
              </a:rPr>
              <a:t>The </a:t>
            </a:r>
            <a:r>
              <a:rPr lang="en-US" i="1" dirty="0" err="1" smtClean="0">
                <a:sym typeface="Wingdings" pitchFamily="2" charset="2"/>
              </a:rPr>
              <a:t>pstree</a:t>
            </a:r>
            <a:r>
              <a:rPr lang="en-US" dirty="0" smtClean="0">
                <a:sym typeface="Wingdings" pitchFamily="2" charset="2"/>
              </a:rPr>
              <a:t> command shows the process tree in UNIX (</a:t>
            </a:r>
            <a:r>
              <a:rPr lang="en-US" i="1" dirty="0" err="1" smtClean="0">
                <a:sym typeface="Wingdings" pitchFamily="2" charset="2"/>
              </a:rPr>
              <a:t>pstree</a:t>
            </a:r>
            <a:r>
              <a:rPr lang="en-US" i="1" dirty="0" smtClean="0">
                <a:sym typeface="Wingdings" pitchFamily="2" charset="2"/>
              </a:rPr>
              <a:t> –p</a:t>
            </a:r>
            <a:r>
              <a:rPr lang="en-US" dirty="0" smtClean="0">
                <a:sym typeface="Wingdings" pitchFamily="2" charset="2"/>
              </a:rPr>
              <a:t> shows the </a:t>
            </a:r>
            <a:r>
              <a:rPr lang="en-US" dirty="0" err="1" smtClean="0">
                <a:sym typeface="Wingdings" pitchFamily="2" charset="2"/>
              </a:rPr>
              <a:t>pid</a:t>
            </a:r>
            <a:r>
              <a:rPr lang="en-US" dirty="0" smtClean="0">
                <a:sym typeface="Wingdings" pitchFamily="2" charset="2"/>
              </a:rPr>
              <a:t> also)</a:t>
            </a:r>
          </a:p>
          <a:p>
            <a:r>
              <a:rPr lang="en-US" dirty="0" smtClean="0">
                <a:sym typeface="Wingdings" pitchFamily="2" charset="2"/>
              </a:rPr>
              <a:t>The </a:t>
            </a:r>
            <a:r>
              <a:rPr lang="en-US" i="1" dirty="0" err="1" smtClean="0">
                <a:sym typeface="Wingdings" pitchFamily="2" charset="2"/>
              </a:rPr>
              <a:t>pgrep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i="1" dirty="0" err="1" smtClean="0">
                <a:sym typeface="Wingdings" pitchFamily="2" charset="2"/>
              </a:rPr>
              <a:t>processname</a:t>
            </a:r>
            <a:r>
              <a:rPr lang="en-US" dirty="0" smtClean="0">
                <a:sym typeface="Wingdings" pitchFamily="2" charset="2"/>
              </a:rPr>
              <a:t> command shows the </a:t>
            </a:r>
            <a:r>
              <a:rPr lang="en-US" dirty="0" err="1" smtClean="0">
                <a:sym typeface="Wingdings" pitchFamily="2" charset="2"/>
              </a:rPr>
              <a:t>pid</a:t>
            </a:r>
            <a:r>
              <a:rPr lang="en-US" dirty="0" smtClean="0">
                <a:sym typeface="Wingdings" pitchFamily="2" charset="2"/>
              </a:rPr>
              <a:t> of a process</a:t>
            </a:r>
          </a:p>
          <a:p>
            <a:pPr lvl="1"/>
            <a:r>
              <a:rPr lang="en-US" i="1" dirty="0" err="1" smtClean="0">
                <a:sym typeface="Wingdings" pitchFamily="2" charset="2"/>
              </a:rPr>
              <a:t>pgrep</a:t>
            </a:r>
            <a:r>
              <a:rPr lang="en-US" i="1" dirty="0" smtClean="0">
                <a:sym typeface="Wingdings" pitchFamily="2" charset="2"/>
              </a:rPr>
              <a:t> init </a:t>
            </a:r>
            <a:r>
              <a:rPr lang="en-US" dirty="0" smtClean="0">
                <a:sym typeface="Wingdings" pitchFamily="2" charset="2"/>
              </a:rPr>
              <a:t>returns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/>
          <a:lstStyle/>
          <a:p>
            <a:r>
              <a:rPr lang="en-US" dirty="0" smtClean="0"/>
              <a:t>To find the parent </a:t>
            </a:r>
            <a:r>
              <a:rPr lang="en-US" dirty="0" err="1" smtClean="0"/>
              <a:t>pid</a:t>
            </a:r>
            <a:r>
              <a:rPr lang="en-US" dirty="0" smtClean="0"/>
              <a:t> of a process with </a:t>
            </a:r>
            <a:r>
              <a:rPr lang="en-US" dirty="0" err="1" smtClean="0"/>
              <a:t>pid</a:t>
            </a:r>
            <a:r>
              <a:rPr lang="en-US" dirty="0" smtClean="0"/>
              <a:t> x</a:t>
            </a:r>
          </a:p>
          <a:p>
            <a:pPr lvl="1"/>
            <a:r>
              <a:rPr lang="en-US" dirty="0" smtClean="0"/>
              <a:t>Check the fourth entry in file /proc/x/stat on UNIX</a:t>
            </a:r>
          </a:p>
          <a:p>
            <a:r>
              <a:rPr lang="en-US" dirty="0" smtClean="0"/>
              <a:t>When the fork() call returns</a:t>
            </a:r>
          </a:p>
          <a:p>
            <a:pPr lvl="1"/>
            <a:r>
              <a:rPr lang="en-US" dirty="0" smtClean="0"/>
              <a:t>The child process has been created</a:t>
            </a:r>
          </a:p>
          <a:p>
            <a:pPr lvl="1"/>
            <a:r>
              <a:rPr lang="en-US" dirty="0" smtClean="0"/>
              <a:t>Its text and global data are loaded in memory</a:t>
            </a:r>
          </a:p>
          <a:p>
            <a:pPr lvl="1"/>
            <a:r>
              <a:rPr lang="en-US" dirty="0" smtClean="0"/>
              <a:t>Its PCB holds the starting program counter</a:t>
            </a:r>
          </a:p>
          <a:p>
            <a:pPr lvl="1"/>
            <a:r>
              <a:rPr lang="en-US" dirty="0" smtClean="0"/>
              <a:t>Its PCB is linked to the tail of the ready queue</a:t>
            </a:r>
          </a:p>
          <a:p>
            <a:pPr lvl="1"/>
            <a:r>
              <a:rPr lang="en-US" dirty="0" smtClean="0"/>
              <a:t>The process will start executing when it </a:t>
            </a:r>
            <a:r>
              <a:rPr lang="en-US" smtClean="0"/>
              <a:t>is scheduled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A process usually terminates when it calls exit()</a:t>
            </a:r>
          </a:p>
          <a:p>
            <a:r>
              <a:rPr lang="en-US" dirty="0" smtClean="0"/>
              <a:t>If a process terminates, all its children may have to be terminated depending on the kernel</a:t>
            </a:r>
          </a:p>
          <a:p>
            <a:pPr lvl="1"/>
            <a:r>
              <a:rPr lang="en-US" dirty="0" smtClean="0"/>
              <a:t>Known as cascaded termination</a:t>
            </a:r>
          </a:p>
          <a:p>
            <a:pPr lvl="1"/>
            <a:r>
              <a:rPr lang="en-US" dirty="0" smtClean="0"/>
              <a:t>Part of the exit system call</a:t>
            </a:r>
          </a:p>
          <a:p>
            <a:pPr lvl="1"/>
            <a:r>
              <a:rPr lang="en-US" dirty="0" smtClean="0"/>
              <a:t>Does not happen in UNIX. Children get attached to </a:t>
            </a:r>
            <a:r>
              <a:rPr lang="en-US" i="1" dirty="0" err="1" smtClean="0"/>
              <a:t>init</a:t>
            </a:r>
            <a:r>
              <a:rPr lang="en-US" dirty="0" err="1" smtClean="0"/>
              <a:t>.</a:t>
            </a:r>
            <a:r>
              <a:rPr lang="en-US" dirty="0" smtClean="0"/>
              <a:t> In some implementations, the owner of these processes cannot terminate a session until all processes terminate (e.g</a:t>
            </a:r>
            <a:r>
              <a:rPr lang="en-US" smtClean="0"/>
              <a:t>., in RHEL</a:t>
            </a:r>
            <a:r>
              <a:rPr lang="en-US" dirty="0" smtClean="0"/>
              <a:t>, but not in </a:t>
            </a:r>
            <a:r>
              <a:rPr lang="en-US" dirty="0" err="1" smtClean="0"/>
              <a:t>ubuntu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return value of wait() is the </a:t>
            </a:r>
            <a:r>
              <a:rPr lang="en-US" dirty="0" err="1" smtClean="0"/>
              <a:t>pid</a:t>
            </a:r>
            <a:r>
              <a:rPr lang="en-US" dirty="0" smtClean="0"/>
              <a:t> of terminated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1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What constitutes a process</a:t>
            </a:r>
          </a:p>
          <a:p>
            <a:r>
              <a:rPr lang="en-US" dirty="0" smtClean="0"/>
              <a:t>Process control block</a:t>
            </a:r>
          </a:p>
          <a:p>
            <a:r>
              <a:rPr lang="en-US" dirty="0" smtClean="0"/>
              <a:t>Overview of process scheduling</a:t>
            </a:r>
          </a:p>
          <a:p>
            <a:r>
              <a:rPr lang="en-US" dirty="0" smtClean="0"/>
              <a:t>Processes and threads</a:t>
            </a:r>
          </a:p>
          <a:p>
            <a:r>
              <a:rPr lang="en-US" dirty="0" smtClean="0"/>
              <a:t>Inter-process communication</a:t>
            </a:r>
          </a:p>
          <a:p>
            <a:r>
              <a:rPr lang="en-US" dirty="0" smtClean="0"/>
              <a:t>Network communication</a:t>
            </a:r>
          </a:p>
          <a:p>
            <a:r>
              <a:rPr lang="en-US" dirty="0" smtClean="0"/>
              <a:t>More on multithreading</a:t>
            </a:r>
          </a:p>
          <a:p>
            <a:r>
              <a:rPr lang="en-US" dirty="0" smtClean="0"/>
              <a:t>UNIX signals</a:t>
            </a:r>
          </a:p>
          <a:p>
            <a:r>
              <a:rPr lang="en-US" dirty="0" smtClean="0"/>
              <a:t>Saving and restoring contexts in UNIX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Inter-process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communicate between processes</a:t>
            </a:r>
          </a:p>
          <a:p>
            <a:pPr lvl="1"/>
            <a:r>
              <a:rPr lang="en-US" dirty="0" smtClean="0"/>
              <a:t>Shared memory and message passing</a:t>
            </a:r>
          </a:p>
          <a:p>
            <a:pPr lvl="1"/>
            <a:r>
              <a:rPr lang="en-US" dirty="0" smtClean="0"/>
              <a:t>We will focus on communication between two processes running on the same computing node</a:t>
            </a:r>
          </a:p>
          <a:p>
            <a:pPr lvl="2"/>
            <a:r>
              <a:rPr lang="en-US" dirty="0" smtClean="0"/>
              <a:t>No network communication involved</a:t>
            </a:r>
          </a:p>
          <a:p>
            <a:pPr lvl="1"/>
            <a:r>
              <a:rPr lang="en-US" dirty="0" smtClean="0"/>
              <a:t>Message passing involves sending a formatted stream of bytes to another process</a:t>
            </a:r>
          </a:p>
          <a:p>
            <a:pPr lvl="2"/>
            <a:r>
              <a:rPr lang="en-US" dirty="0" smtClean="0"/>
              <a:t>Send and receive calls involve heavy-weight system call handlers</a:t>
            </a:r>
          </a:p>
          <a:p>
            <a:pPr lvl="1"/>
            <a:r>
              <a:rPr lang="en-US" dirty="0" smtClean="0"/>
              <a:t>Shared memory communication involves setting up a region of memory shared between a set of communicating processes</a:t>
            </a:r>
          </a:p>
          <a:p>
            <a:pPr lvl="2"/>
            <a:r>
              <a:rPr lang="en-US" dirty="0" smtClean="0"/>
              <a:t>System calls needed to only set up the shared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Inter-process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A third possibility is through file system</a:t>
            </a:r>
          </a:p>
          <a:p>
            <a:pPr lvl="1"/>
            <a:r>
              <a:rPr lang="en-US" dirty="0" smtClean="0"/>
              <a:t>Usually avoided due to slow disk I/O</a:t>
            </a:r>
          </a:p>
          <a:p>
            <a:pPr lvl="1"/>
            <a:r>
              <a:rPr lang="en-US" dirty="0" smtClean="0"/>
              <a:t>May become attractive if file systems are implemented on storage media faster than magnetic disk</a:t>
            </a:r>
          </a:p>
          <a:p>
            <a:pPr lvl="2"/>
            <a:r>
              <a:rPr lang="en-US" dirty="0" smtClean="0"/>
              <a:t>Flash memory or solid state disks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For each communication, two system calls and two copy operations</a:t>
            </a:r>
          </a:p>
          <a:p>
            <a:pPr lvl="1"/>
            <a:r>
              <a:rPr lang="en-US" dirty="0" smtClean="0"/>
              <a:t>Bytes to be communicated are copied from sender’s memory region to a reserved kernel region (done by send system call handler)</a:t>
            </a:r>
          </a:p>
          <a:p>
            <a:pPr lvl="1"/>
            <a:r>
              <a:rPr lang="en-US" dirty="0" smtClean="0"/>
              <a:t>Bytes to be communicated are copied from the kernel region to receiver’s memory region (done by receive system call handler)</a:t>
            </a:r>
          </a:p>
          <a:p>
            <a:pPr lvl="1"/>
            <a:r>
              <a:rPr lang="en-US" dirty="0" smtClean="0"/>
              <a:t>The reserved kernel region is called message queue or mailbox or message port</a:t>
            </a:r>
          </a:p>
          <a:p>
            <a:pPr lvl="2"/>
            <a:r>
              <a:rPr lang="en-US" dirty="0" smtClean="0"/>
              <a:t>We will look at UNIX message queues in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56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Send and receive calls come in four flavors</a:t>
            </a:r>
          </a:p>
          <a:p>
            <a:pPr lvl="1"/>
            <a:r>
              <a:rPr lang="en-US" dirty="0" smtClean="0"/>
              <a:t>Blocking send: the send operation blocks (the calling process goes to sleep) until the message is received</a:t>
            </a:r>
          </a:p>
          <a:p>
            <a:pPr lvl="1"/>
            <a:r>
              <a:rPr lang="en-US" dirty="0" smtClean="0"/>
              <a:t>Non-blocking send: the sender copies the message into kernel area and continues; also known as asynchronous send</a:t>
            </a:r>
          </a:p>
          <a:p>
            <a:pPr lvl="1"/>
            <a:r>
              <a:rPr lang="en-US" dirty="0" smtClean="0"/>
              <a:t>Blocking receive: receiver process blocks until there is a matching message to be consumed</a:t>
            </a:r>
          </a:p>
          <a:p>
            <a:pPr lvl="1"/>
            <a:r>
              <a:rPr lang="en-US" dirty="0" smtClean="0"/>
              <a:t>Non-blocking receive: the process calling receive either gets a matching message or an error status, but does not go to sleep; may have to check periodically to ultimately receive the message</a:t>
            </a:r>
          </a:p>
        </p:txBody>
      </p:sp>
    </p:spTree>
    <p:extLst>
      <p:ext uri="{BB962C8B-B14F-4D97-AF65-F5344CB8AC3E}">
        <p14:creationId xmlns:p14="http://schemas.microsoft.com/office/powerpoint/2010/main" val="672550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Kernel area used to deposit messages may have some amount of buffering</a:t>
            </a:r>
          </a:p>
          <a:p>
            <a:pPr lvl="1"/>
            <a:r>
              <a:rPr lang="en-US" dirty="0" smtClean="0"/>
              <a:t>Can hold multiple outstanding posted, yet </a:t>
            </a:r>
            <a:r>
              <a:rPr lang="en-US" dirty="0" err="1" smtClean="0"/>
              <a:t>unreceived</a:t>
            </a:r>
            <a:r>
              <a:rPr lang="en-US" dirty="0" smtClean="0"/>
              <a:t>, messages</a:t>
            </a:r>
          </a:p>
          <a:p>
            <a:pPr lvl="1"/>
            <a:r>
              <a:rPr lang="en-US" dirty="0" smtClean="0"/>
              <a:t>With zero buffering, only blocking send can be supported</a:t>
            </a:r>
          </a:p>
          <a:p>
            <a:pPr lvl="2"/>
            <a:r>
              <a:rPr lang="en-US" dirty="0" smtClean="0"/>
              <a:t>Still possible to support non-blocking receive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16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</a:t>
            </a:r>
            <a:r>
              <a:rPr lang="en-US" smtClean="0"/>
              <a:t>message passing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Kernel maintains message queues in the form of an array of linked lists</a:t>
            </a:r>
          </a:p>
          <a:p>
            <a:r>
              <a:rPr lang="en-US" dirty="0" smtClean="0"/>
              <a:t>Each queue is indexed by the array index</a:t>
            </a:r>
          </a:p>
          <a:p>
            <a:pPr lvl="1"/>
            <a:r>
              <a:rPr lang="en-US" dirty="0" smtClean="0"/>
              <a:t>This index is called the message queue descriptor</a:t>
            </a:r>
          </a:p>
          <a:p>
            <a:r>
              <a:rPr lang="en-US" dirty="0" smtClean="0"/>
              <a:t>The header of each queue contains a numeric key used to identify a queue</a:t>
            </a:r>
          </a:p>
          <a:p>
            <a:r>
              <a:rPr lang="en-US" dirty="0" smtClean="0"/>
              <a:t>To create or get the handle of an already created message queue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sgget</a:t>
            </a:r>
            <a:r>
              <a:rPr lang="en-US" dirty="0" smtClean="0"/>
              <a:t>() call is used; takes two arguments: key to identify the queue and a flag specifying </a:t>
            </a:r>
            <a:r>
              <a:rPr lang="en-US" smtClean="0"/>
              <a:t>read/write/execute 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88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msgget</a:t>
            </a:r>
            <a:r>
              <a:rPr lang="en-US" dirty="0" smtClean="0"/>
              <a:t>() call</a:t>
            </a:r>
          </a:p>
          <a:p>
            <a:pPr lvl="1"/>
            <a:r>
              <a:rPr lang="en-US" dirty="0" smtClean="0"/>
              <a:t>The flag argument can also be used to create a new message queue with the given key, if such a queue does not exist</a:t>
            </a:r>
          </a:p>
          <a:p>
            <a:pPr lvl="2"/>
            <a:r>
              <a:rPr lang="en-US" dirty="0" smtClean="0"/>
              <a:t>Need to OR the permission bits with IPC_CREAT</a:t>
            </a:r>
          </a:p>
          <a:p>
            <a:pPr marL="914400" lvl="2" indent="0">
              <a:buNone/>
            </a:pPr>
            <a:r>
              <a:rPr lang="en-US" dirty="0" err="1"/>
              <a:t>q</a:t>
            </a:r>
            <a:r>
              <a:rPr lang="en-US" dirty="0" err="1" smtClean="0"/>
              <a:t>ueue_id</a:t>
            </a:r>
            <a:r>
              <a:rPr lang="en-US" dirty="0" smtClean="0"/>
              <a:t> = </a:t>
            </a:r>
            <a:r>
              <a:rPr lang="en-US" dirty="0" err="1" smtClean="0"/>
              <a:t>msgget</a:t>
            </a:r>
            <a:r>
              <a:rPr lang="en-US" dirty="0" smtClean="0"/>
              <a:t> (100, 0777 | IPC_CREAT);</a:t>
            </a:r>
          </a:p>
          <a:p>
            <a:pPr lvl="1"/>
            <a:r>
              <a:rPr lang="en-US" dirty="0" smtClean="0"/>
              <a:t>If IPC_PRIVATE is passed as the key, a new message queue is always created with this special key</a:t>
            </a:r>
          </a:p>
          <a:p>
            <a:pPr lvl="1"/>
            <a:r>
              <a:rPr lang="en-US" dirty="0" smtClean="0"/>
              <a:t>Returns the queue descriptor (an integer)</a:t>
            </a:r>
          </a:p>
          <a:p>
            <a:pPr marL="914400" lvl="2" indent="0">
              <a:buNone/>
            </a:pPr>
            <a:r>
              <a:rPr lang="en-US" dirty="0" err="1"/>
              <a:t>q</a:t>
            </a:r>
            <a:r>
              <a:rPr lang="en-US" dirty="0" err="1" smtClean="0"/>
              <a:t>ueue_id</a:t>
            </a:r>
            <a:r>
              <a:rPr lang="en-US" dirty="0" smtClean="0"/>
              <a:t> = </a:t>
            </a:r>
            <a:r>
              <a:rPr lang="en-US" dirty="0" err="1" smtClean="0"/>
              <a:t>msgget</a:t>
            </a:r>
            <a:r>
              <a:rPr lang="en-US" dirty="0"/>
              <a:t> </a:t>
            </a:r>
            <a:r>
              <a:rPr lang="en-US" dirty="0" smtClean="0"/>
              <a:t>(100, 0777);</a:t>
            </a:r>
          </a:p>
          <a:p>
            <a:pPr marL="971550" lvl="1" indent="-457200"/>
            <a:r>
              <a:rPr lang="en-US" dirty="0" smtClean="0"/>
              <a:t>Notice the similarities with the open()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87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Queue descriptor</a:t>
            </a:r>
          </a:p>
          <a:p>
            <a:pPr lvl="1"/>
            <a:r>
              <a:rPr lang="en-US" dirty="0" smtClean="0"/>
              <a:t>Kernel identifies a queue by its descriptor modulo the message array size</a:t>
            </a:r>
          </a:p>
          <a:p>
            <a:pPr lvl="1"/>
            <a:r>
              <a:rPr lang="en-US" dirty="0" smtClean="0"/>
              <a:t>When freeing an entry, kernel increments its descriptor value by the message array size</a:t>
            </a:r>
          </a:p>
          <a:p>
            <a:pPr lvl="2"/>
            <a:r>
              <a:rPr lang="en-US" dirty="0" smtClean="0"/>
              <a:t>Next process to occupy this entry will get a new descriptor</a:t>
            </a:r>
          </a:p>
          <a:p>
            <a:r>
              <a:rPr lang="en-US" dirty="0" smtClean="0"/>
              <a:t>Queue header</a:t>
            </a:r>
          </a:p>
          <a:p>
            <a:pPr lvl="1"/>
            <a:r>
              <a:rPr lang="en-US" dirty="0" smtClean="0"/>
              <a:t>Key, Permission bits</a:t>
            </a:r>
          </a:p>
          <a:p>
            <a:pPr lvl="1"/>
            <a:r>
              <a:rPr lang="en-US" dirty="0" err="1"/>
              <a:t>u</a:t>
            </a:r>
            <a:r>
              <a:rPr lang="en-US" dirty="0" err="1" smtClean="0"/>
              <a:t>id</a:t>
            </a:r>
            <a:r>
              <a:rPr lang="en-US" dirty="0" smtClean="0"/>
              <a:t> and </a:t>
            </a:r>
            <a:r>
              <a:rPr lang="en-US" dirty="0" err="1" smtClean="0"/>
              <a:t>gid</a:t>
            </a:r>
            <a:r>
              <a:rPr lang="en-US" dirty="0" smtClean="0"/>
              <a:t> of the owner of the process which created the queue</a:t>
            </a:r>
          </a:p>
          <a:p>
            <a:pPr lvl="1"/>
            <a:r>
              <a:rPr lang="en-US" dirty="0" smtClean="0"/>
              <a:t>Status information: </a:t>
            </a:r>
            <a:r>
              <a:rPr lang="en-US" dirty="0" err="1" smtClean="0"/>
              <a:t>pid</a:t>
            </a:r>
            <a:r>
              <a:rPr lang="en-US" dirty="0" smtClean="0"/>
              <a:t> of the most recent process to operate on the queue and the timestamp</a:t>
            </a:r>
          </a:p>
        </p:txBody>
      </p:sp>
    </p:spTree>
    <p:extLst>
      <p:ext uri="{BB962C8B-B14F-4D97-AF65-F5344CB8AC3E}">
        <p14:creationId xmlns:p14="http://schemas.microsoft.com/office/powerpoint/2010/main" val="4288350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Queue header also stores</a:t>
            </a:r>
          </a:p>
          <a:p>
            <a:pPr lvl="1"/>
            <a:r>
              <a:rPr lang="en-US" dirty="0" smtClean="0"/>
              <a:t>A pointer to the last message in the queue</a:t>
            </a:r>
          </a:p>
          <a:p>
            <a:pPr lvl="1"/>
            <a:r>
              <a:rPr lang="en-US" dirty="0" smtClean="0"/>
              <a:t>A pointer to the first message in the queue</a:t>
            </a:r>
          </a:p>
          <a:p>
            <a:pPr lvl="1"/>
            <a:r>
              <a:rPr lang="en-US" dirty="0" smtClean="0"/>
              <a:t>Number of messages in the queue</a:t>
            </a:r>
          </a:p>
          <a:p>
            <a:pPr lvl="1"/>
            <a:r>
              <a:rPr lang="en-US" dirty="0" smtClean="0"/>
              <a:t>Number of data bytes in the queue</a:t>
            </a:r>
          </a:p>
          <a:p>
            <a:pPr lvl="1"/>
            <a:r>
              <a:rPr lang="en-US" dirty="0" smtClean="0"/>
              <a:t>Maximum limit on the data bytes</a:t>
            </a:r>
          </a:p>
        </p:txBody>
      </p:sp>
    </p:spTree>
    <p:extLst>
      <p:ext uri="{BB962C8B-B14F-4D97-AF65-F5344CB8AC3E}">
        <p14:creationId xmlns:p14="http://schemas.microsoft.com/office/powerpoint/2010/main" val="1195452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Sending a message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sgsnd</a:t>
            </a:r>
            <a:r>
              <a:rPr lang="en-US" dirty="0" smtClean="0"/>
              <a:t>() call is used</a:t>
            </a:r>
          </a:p>
          <a:p>
            <a:pPr lvl="1"/>
            <a:r>
              <a:rPr lang="en-US" dirty="0" smtClean="0"/>
              <a:t>Takes four arguments: queue descriptor, a pointer to a message structure, number of data bytes in the message, and an integer flag</a:t>
            </a:r>
          </a:p>
          <a:p>
            <a:pPr lvl="1"/>
            <a:r>
              <a:rPr lang="en-US" dirty="0" smtClean="0"/>
              <a:t>The message structure should have two fields: an integer message type and a character array holding the data bytes</a:t>
            </a:r>
          </a:p>
          <a:p>
            <a:pPr lvl="1"/>
            <a:r>
              <a:rPr lang="en-US" dirty="0" smtClean="0"/>
              <a:t>The flag specifies what to do if there is no space in the message queue</a:t>
            </a:r>
          </a:p>
          <a:p>
            <a:pPr lvl="2"/>
            <a:r>
              <a:rPr lang="en-US" dirty="0" smtClean="0"/>
              <a:t>IPC_NOWAIT returns the call immediately with an error</a:t>
            </a:r>
          </a:p>
          <a:p>
            <a:pPr lvl="2"/>
            <a:r>
              <a:rPr lang="en-US" dirty="0" smtClean="0"/>
              <a:t>Specifying zero puts the calling process to sleep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9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constitutes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A process is an executable in action</a:t>
            </a:r>
          </a:p>
          <a:p>
            <a:pPr lvl="1"/>
            <a:r>
              <a:rPr lang="en-US" dirty="0" smtClean="0"/>
              <a:t>An executable is a passive entity and a process is an active instantiation of the executable</a:t>
            </a:r>
          </a:p>
          <a:p>
            <a:pPr lvl="1"/>
            <a:r>
              <a:rPr lang="en-US" dirty="0" smtClean="0"/>
              <a:t>A new process gets created when an executable starts running</a:t>
            </a:r>
          </a:p>
          <a:p>
            <a:pPr lvl="1"/>
            <a:r>
              <a:rPr lang="en-US" dirty="0" smtClean="0"/>
              <a:t>At any point in time, there may be several processes inside the system (all may not be executing)</a:t>
            </a:r>
          </a:p>
          <a:p>
            <a:pPr lvl="1"/>
            <a:r>
              <a:rPr lang="en-US" dirty="0" smtClean="0"/>
              <a:t>Multiple processes may execute the same program</a:t>
            </a:r>
          </a:p>
          <a:p>
            <a:pPr lvl="2"/>
            <a:r>
              <a:rPr lang="en-US" dirty="0" smtClean="0"/>
              <a:t>Multiple open shells, multiple internet browsers</a:t>
            </a:r>
          </a:p>
          <a:p>
            <a:pPr lvl="1"/>
            <a:r>
              <a:rPr lang="en-US" dirty="0" smtClean="0"/>
              <a:t>Process states: created, ready, executing, waiting/sleeping, terminated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Kernel does the following on a </a:t>
            </a:r>
            <a:r>
              <a:rPr lang="en-US" dirty="0" err="1" smtClean="0"/>
              <a:t>msgsnd</a:t>
            </a:r>
            <a:r>
              <a:rPr lang="en-US" dirty="0" smtClean="0"/>
              <a:t>() call</a:t>
            </a:r>
          </a:p>
          <a:p>
            <a:pPr lvl="1"/>
            <a:r>
              <a:rPr lang="en-US" dirty="0" smtClean="0"/>
              <a:t>Checks if the calling process has write permission to the message queue</a:t>
            </a:r>
          </a:p>
          <a:p>
            <a:pPr lvl="1"/>
            <a:r>
              <a:rPr lang="en-US" dirty="0" smtClean="0"/>
              <a:t>Checks if the message length exceeds the system limit</a:t>
            </a:r>
          </a:p>
          <a:p>
            <a:pPr lvl="1"/>
            <a:r>
              <a:rPr lang="en-US" dirty="0" smtClean="0"/>
              <a:t>Checks if there is space in the message queue</a:t>
            </a:r>
          </a:p>
          <a:p>
            <a:pPr lvl="1"/>
            <a:r>
              <a:rPr lang="en-US" dirty="0" smtClean="0"/>
              <a:t>Checks if the message type is positive integer</a:t>
            </a:r>
          </a:p>
          <a:p>
            <a:pPr lvl="1"/>
            <a:r>
              <a:rPr lang="en-US" dirty="0" smtClean="0"/>
              <a:t>Allocates memory for message data, puts the rest of the message in a message header structure, and links the message header to the tail of the queue</a:t>
            </a:r>
          </a:p>
          <a:p>
            <a:pPr lvl="2"/>
            <a:r>
              <a:rPr lang="en-US" dirty="0" smtClean="0"/>
              <a:t>Message header contains a pointer to the data area</a:t>
            </a:r>
          </a:p>
          <a:p>
            <a:pPr lvl="1"/>
            <a:r>
              <a:rPr lang="en-US" dirty="0" smtClean="0"/>
              <a:t>Wakes up all processes waiting for a message in this message queue and moves them to ready queue</a:t>
            </a:r>
          </a:p>
        </p:txBody>
      </p:sp>
    </p:spTree>
    <p:extLst>
      <p:ext uri="{BB962C8B-B14F-4D97-AF65-F5344CB8AC3E}">
        <p14:creationId xmlns:p14="http://schemas.microsoft.com/office/powerpoint/2010/main" val="2015922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Receiving a message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msgrcv</a:t>
            </a:r>
            <a:r>
              <a:rPr lang="en-US" dirty="0" smtClean="0"/>
              <a:t>() call is used</a:t>
            </a:r>
          </a:p>
          <a:p>
            <a:pPr lvl="2"/>
            <a:r>
              <a:rPr lang="en-US" dirty="0" smtClean="0"/>
              <a:t>Locates the appropriate message in the queue, copies the message data from kernel area to user area, and de-allocates the message from the queue (one-to-one communication)</a:t>
            </a:r>
          </a:p>
          <a:p>
            <a:pPr lvl="1"/>
            <a:r>
              <a:rPr lang="en-US" dirty="0" smtClean="0"/>
              <a:t>Takes five arguments: the message queue descriptor, the pointer to a message structure, number of data bytes to receive, the type of the message to receive, and an integer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02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Execution of </a:t>
            </a:r>
            <a:r>
              <a:rPr lang="en-US" dirty="0" err="1" smtClean="0"/>
              <a:t>msgrcv</a:t>
            </a:r>
            <a:r>
              <a:rPr lang="en-US" dirty="0" smtClean="0"/>
              <a:t>() call</a:t>
            </a:r>
          </a:p>
          <a:p>
            <a:pPr lvl="1"/>
            <a:r>
              <a:rPr lang="en-US" dirty="0" smtClean="0"/>
              <a:t>Usual read permission checks</a:t>
            </a:r>
          </a:p>
          <a:p>
            <a:pPr lvl="1"/>
            <a:r>
              <a:rPr lang="en-US" dirty="0" smtClean="0"/>
              <a:t>Searches for a matching message type in the queue</a:t>
            </a:r>
          </a:p>
          <a:p>
            <a:pPr lvl="1"/>
            <a:r>
              <a:rPr lang="en-US" dirty="0" smtClean="0"/>
              <a:t>If the passed type is zero, the kernel returns the first message in the queue</a:t>
            </a:r>
          </a:p>
          <a:p>
            <a:pPr lvl="1"/>
            <a:r>
              <a:rPr lang="en-US" dirty="0" smtClean="0"/>
              <a:t>If the passed type is negative, the kernel returns the message with the smallest type provided it is less than the absolute value of the passed type</a:t>
            </a:r>
          </a:p>
          <a:p>
            <a:pPr lvl="2"/>
            <a:r>
              <a:rPr lang="en-US" dirty="0" smtClean="0"/>
              <a:t>Recall that </a:t>
            </a:r>
            <a:r>
              <a:rPr lang="en-US" dirty="0" err="1" smtClean="0"/>
              <a:t>msgsnd</a:t>
            </a:r>
            <a:r>
              <a:rPr lang="en-US" dirty="0" smtClean="0"/>
              <a:t>() only accepts positive integer types</a:t>
            </a:r>
          </a:p>
        </p:txBody>
      </p:sp>
    </p:spTree>
    <p:extLst>
      <p:ext uri="{BB962C8B-B14F-4D97-AF65-F5344CB8AC3E}">
        <p14:creationId xmlns:p14="http://schemas.microsoft.com/office/powerpoint/2010/main" val="3542590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Execution of </a:t>
            </a:r>
            <a:r>
              <a:rPr lang="en-US" dirty="0" err="1" smtClean="0"/>
              <a:t>msgrcv</a:t>
            </a:r>
            <a:r>
              <a:rPr lang="en-US" dirty="0" smtClean="0"/>
              <a:t>() call</a:t>
            </a:r>
          </a:p>
          <a:p>
            <a:pPr lvl="1"/>
            <a:r>
              <a:rPr lang="en-US" dirty="0" smtClean="0"/>
              <a:t>The passed number of bytes must be at least the data size of the matching message</a:t>
            </a:r>
          </a:p>
          <a:p>
            <a:pPr lvl="1"/>
            <a:r>
              <a:rPr lang="en-US" dirty="0" smtClean="0"/>
              <a:t>If the passed size is smaller and the flag does not specify MSG_NOERROR, the kernel returns an error status; if the flag specifies MSG_NOERROR, the message data is truncated during copying, but the entire message is de-allocated</a:t>
            </a:r>
          </a:p>
          <a:p>
            <a:pPr lvl="1"/>
            <a:r>
              <a:rPr lang="en-US" dirty="0" smtClean="0"/>
              <a:t>On a successful receive, the message data is copied to the character array of the passed message structure</a:t>
            </a:r>
          </a:p>
        </p:txBody>
      </p:sp>
    </p:spTree>
    <p:extLst>
      <p:ext uri="{BB962C8B-B14F-4D97-AF65-F5344CB8AC3E}">
        <p14:creationId xmlns:p14="http://schemas.microsoft.com/office/powerpoint/2010/main" val="354000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Execution of </a:t>
            </a:r>
            <a:r>
              <a:rPr lang="en-US" dirty="0" err="1" smtClean="0"/>
              <a:t>msgrcv</a:t>
            </a:r>
            <a:r>
              <a:rPr lang="en-US" dirty="0" smtClean="0"/>
              <a:t>() call</a:t>
            </a:r>
          </a:p>
          <a:p>
            <a:pPr lvl="1"/>
            <a:r>
              <a:rPr lang="en-US" dirty="0" smtClean="0"/>
              <a:t>The flag can specify what the kernel should do if there is no matching process e.g., put to sleep or not</a:t>
            </a:r>
          </a:p>
          <a:p>
            <a:pPr lvl="1"/>
            <a:r>
              <a:rPr lang="en-US" dirty="0" smtClean="0"/>
              <a:t>On a successful receive, the kernel wakes up all processes that are waiting for space in this message queue</a:t>
            </a:r>
          </a:p>
          <a:p>
            <a:pPr lvl="2"/>
            <a:r>
              <a:rPr lang="en-US" dirty="0" smtClean="0"/>
              <a:t>These processes are moved to the ready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72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Querying and updating the message queue status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msgctl</a:t>
            </a:r>
            <a:r>
              <a:rPr lang="en-US" dirty="0" smtClean="0"/>
              <a:t>() call is used</a:t>
            </a:r>
          </a:p>
          <a:p>
            <a:pPr lvl="1"/>
            <a:r>
              <a:rPr lang="en-US" dirty="0" smtClean="0"/>
              <a:t>Takes three arguments: the queue descriptor, the query/update command, and a pointer to a user data structure containing the status to be written or read</a:t>
            </a:r>
          </a:p>
          <a:p>
            <a:pPr lvl="1"/>
            <a:r>
              <a:rPr lang="en-US" dirty="0" smtClean="0"/>
              <a:t>The most common command is IPC_RMID, used to free a message queue descriptor</a:t>
            </a:r>
          </a:p>
          <a:p>
            <a:pPr lvl="2"/>
            <a:r>
              <a:rPr lang="en-US" dirty="0" smtClean="0"/>
              <a:t>The last argument can be NULL in this case</a:t>
            </a:r>
          </a:p>
          <a:p>
            <a:pPr lvl="1"/>
            <a:r>
              <a:rPr lang="en-US" dirty="0" smtClean="0"/>
              <a:t>A process querying the status of a queue must have read permission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30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Querying and updating the message queue status</a:t>
            </a:r>
          </a:p>
          <a:p>
            <a:pPr lvl="1"/>
            <a:r>
              <a:rPr lang="en-US" dirty="0" smtClean="0"/>
              <a:t>A process trying to update the status of a queue must be owned by the same user as the one who created the queue or must be owned by the owner of the queue or must be owned by a </a:t>
            </a:r>
            <a:r>
              <a:rPr lang="en-US" dirty="0" err="1" smtClean="0"/>
              <a:t>superuser</a:t>
            </a:r>
            <a:endParaRPr lang="en-US" dirty="0" smtClean="0"/>
          </a:p>
          <a:p>
            <a:pPr lvl="2"/>
            <a:r>
              <a:rPr lang="en-US" dirty="0" smtClean="0"/>
              <a:t>Queue header contains a owner user id field. This can be set through </a:t>
            </a:r>
            <a:r>
              <a:rPr lang="en-US" dirty="0" err="1" smtClean="0"/>
              <a:t>msgctl</a:t>
            </a:r>
            <a:r>
              <a:rPr lang="en-US" dirty="0" smtClean="0"/>
              <a:t>() call.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600200"/>
            <a:ext cx="914400" cy="13716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3400" y="4724400"/>
            <a:ext cx="914400" cy="13716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52800" y="1219200"/>
            <a:ext cx="1295400" cy="2667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VM0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52800" y="4114800"/>
            <a:ext cx="1295400" cy="2667000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VM1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629400" y="1371600"/>
            <a:ext cx="1295400" cy="480060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" y="3429000"/>
            <a:ext cx="19812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 to share memory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stCxn id="5" idx="2"/>
          </p:cNvCxnSpPr>
          <p:nvPr/>
        </p:nvCxnSpPr>
        <p:spPr>
          <a:xfrm>
            <a:off x="990600" y="2971800"/>
            <a:ext cx="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</p:cNvCxnSpPr>
          <p:nvPr/>
        </p:nvCxnSpPr>
        <p:spPr>
          <a:xfrm flipV="1">
            <a:off x="990600" y="4259997"/>
            <a:ext cx="0" cy="464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4000" y="1143000"/>
            <a:ext cx="17526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Get/Create </a:t>
            </a:r>
            <a:r>
              <a:rPr lang="en-US" sz="2400" dirty="0" err="1" smtClean="0"/>
              <a:t>shmem</a:t>
            </a:r>
            <a:r>
              <a:rPr lang="en-US" sz="2400" dirty="0" smtClean="0"/>
              <a:t> </a:t>
            </a:r>
            <a:r>
              <a:rPr lang="en-US" sz="2400" dirty="0" err="1" smtClean="0"/>
              <a:t>desc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5791200"/>
            <a:ext cx="17526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Get/Create </a:t>
            </a:r>
            <a:r>
              <a:rPr lang="en-US" sz="2400" dirty="0" err="1" smtClean="0"/>
              <a:t>shmem</a:t>
            </a:r>
            <a:r>
              <a:rPr lang="en-US" sz="2400" dirty="0" smtClean="0"/>
              <a:t> </a:t>
            </a:r>
            <a:r>
              <a:rPr lang="en-US" sz="2400" dirty="0" err="1" smtClean="0"/>
              <a:t>desc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5" idx="3"/>
            <a:endCxn id="17" idx="2"/>
          </p:cNvCxnSpPr>
          <p:nvPr/>
        </p:nvCxnSpPr>
        <p:spPr>
          <a:xfrm flipV="1">
            <a:off x="1447800" y="1973997"/>
            <a:ext cx="952500" cy="3120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9" idx="0"/>
          </p:cNvCxnSpPr>
          <p:nvPr/>
        </p:nvCxnSpPr>
        <p:spPr>
          <a:xfrm>
            <a:off x="1447800" y="5410200"/>
            <a:ext cx="952500" cy="381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33849" y="2286000"/>
            <a:ext cx="98555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Attach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828800" y="4948535"/>
            <a:ext cx="98555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Attach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352800" y="1988403"/>
            <a:ext cx="1295400" cy="37379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52800" y="5715000"/>
            <a:ext cx="1295400" cy="37379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4" idx="3"/>
          </p:cNvCxnSpPr>
          <p:nvPr/>
        </p:nvCxnSpPr>
        <p:spPr>
          <a:xfrm flipV="1">
            <a:off x="2819400" y="1988403"/>
            <a:ext cx="533400" cy="52843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3"/>
          </p:cNvCxnSpPr>
          <p:nvPr/>
        </p:nvCxnSpPr>
        <p:spPr>
          <a:xfrm>
            <a:off x="2814351" y="5179368"/>
            <a:ext cx="538449" cy="5356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4" idx="1"/>
          </p:cNvCxnSpPr>
          <p:nvPr/>
        </p:nvCxnSpPr>
        <p:spPr>
          <a:xfrm>
            <a:off x="1447800" y="2516833"/>
            <a:ext cx="38604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5" idx="1"/>
          </p:cNvCxnSpPr>
          <p:nvPr/>
        </p:nvCxnSpPr>
        <p:spPr>
          <a:xfrm>
            <a:off x="1447800" y="5179368"/>
            <a:ext cx="381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629400" y="4198203"/>
            <a:ext cx="1295400" cy="37379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833849" y="2895600"/>
            <a:ext cx="98555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1828800" y="4338935"/>
            <a:ext cx="98555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</a:t>
            </a:r>
            <a:endParaRPr lang="en-US" sz="2400" dirty="0"/>
          </a:p>
        </p:txBody>
      </p:sp>
      <p:cxnSp>
        <p:nvCxnSpPr>
          <p:cNvPr id="42" name="Straight Arrow Connector 41"/>
          <p:cNvCxnSpPr>
            <a:endCxn id="37" idx="1"/>
          </p:cNvCxnSpPr>
          <p:nvPr/>
        </p:nvCxnSpPr>
        <p:spPr>
          <a:xfrm>
            <a:off x="1447800" y="2747665"/>
            <a:ext cx="386049" cy="3787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3"/>
          </p:cNvCxnSpPr>
          <p:nvPr/>
        </p:nvCxnSpPr>
        <p:spPr>
          <a:xfrm flipV="1">
            <a:off x="2819400" y="2133600"/>
            <a:ext cx="990599" cy="9928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809999" y="2133600"/>
            <a:ext cx="11430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953000" y="2133600"/>
            <a:ext cx="2209800" cy="2286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8" idx="1"/>
          </p:cNvCxnSpPr>
          <p:nvPr/>
        </p:nvCxnSpPr>
        <p:spPr>
          <a:xfrm flipV="1">
            <a:off x="1447800" y="4569768"/>
            <a:ext cx="381000" cy="3787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8" idx="3"/>
          </p:cNvCxnSpPr>
          <p:nvPr/>
        </p:nvCxnSpPr>
        <p:spPr>
          <a:xfrm>
            <a:off x="2814351" y="4569768"/>
            <a:ext cx="1071849" cy="13738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886200" y="5938092"/>
            <a:ext cx="1143000" cy="55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029200" y="4419600"/>
            <a:ext cx="2133600" cy="15184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67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25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36" grpId="0" animBg="1"/>
      <p:bldP spid="37" grpId="0" animBg="1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UNIX shared memory: Kernel 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23622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28194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32766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3733800"/>
            <a:ext cx="914400" cy="2743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038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86000" y="4572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86000" y="5105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5638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6172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38600" y="1905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38600" y="23622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38600" y="4648200"/>
            <a:ext cx="1371600" cy="2133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38600" y="32766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48200" y="5486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48200" y="4953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10400" y="1905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10400" y="2355908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10400" y="48768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010400" y="4419600"/>
            <a:ext cx="13716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endCxn id="84" idx="3"/>
          </p:cNvCxnSpPr>
          <p:nvPr/>
        </p:nvCxnSpPr>
        <p:spPr>
          <a:xfrm flipH="1">
            <a:off x="5410200" y="3048000"/>
            <a:ext cx="16002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19400" y="2133600"/>
            <a:ext cx="1219200" cy="914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1"/>
            <a:endCxn id="16" idx="3"/>
          </p:cNvCxnSpPr>
          <p:nvPr/>
        </p:nvCxnSpPr>
        <p:spPr>
          <a:xfrm flipH="1">
            <a:off x="5410200" y="2133600"/>
            <a:ext cx="1600200" cy="457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5" idx="1"/>
            <a:endCxn id="15" idx="3"/>
          </p:cNvCxnSpPr>
          <p:nvPr/>
        </p:nvCxnSpPr>
        <p:spPr>
          <a:xfrm flipH="1" flipV="1">
            <a:off x="5410200" y="2133600"/>
            <a:ext cx="1600200" cy="4509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9" idx="3"/>
          </p:cNvCxnSpPr>
          <p:nvPr/>
        </p:nvCxnSpPr>
        <p:spPr>
          <a:xfrm flipH="1" flipV="1">
            <a:off x="5410200" y="3505200"/>
            <a:ext cx="1600200" cy="11430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200" y="2057400"/>
            <a:ext cx="17526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Get/Create </a:t>
            </a:r>
            <a:r>
              <a:rPr lang="en-US" sz="2400" dirty="0" err="1" smtClean="0"/>
              <a:t>shmem</a:t>
            </a:r>
            <a:r>
              <a:rPr lang="en-US" sz="2400" dirty="0" smtClean="0"/>
              <a:t> </a:t>
            </a:r>
            <a:r>
              <a:rPr lang="en-US" sz="2400" dirty="0" err="1" smtClean="0"/>
              <a:t>desc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371600" y="997803"/>
            <a:ext cx="20574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Shared memory table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0" y="1367135"/>
            <a:ext cx="18288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Region table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6477000" y="990600"/>
            <a:ext cx="22860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Per-process region table (P0)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6477000" y="3436203"/>
            <a:ext cx="22860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Per-process region table (P1)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7010400" y="5334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038600" y="37338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38600" y="4191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648200" y="6019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26" idx="1"/>
            <a:endCxn id="54" idx="3"/>
          </p:cNvCxnSpPr>
          <p:nvPr/>
        </p:nvCxnSpPr>
        <p:spPr>
          <a:xfrm flipH="1" flipV="1">
            <a:off x="5410200" y="4419600"/>
            <a:ext cx="1600200" cy="6858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0" idx="1"/>
            <a:endCxn id="53" idx="3"/>
          </p:cNvCxnSpPr>
          <p:nvPr/>
        </p:nvCxnSpPr>
        <p:spPr>
          <a:xfrm flipH="1" flipV="1">
            <a:off x="5410200" y="3962400"/>
            <a:ext cx="1600200" cy="1600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84" idx="3"/>
          </p:cNvCxnSpPr>
          <p:nvPr/>
        </p:nvCxnSpPr>
        <p:spPr>
          <a:xfrm flipH="1" flipV="1">
            <a:off x="5410200" y="3048000"/>
            <a:ext cx="1600200" cy="30112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09600" y="1595735"/>
            <a:ext cx="6096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P0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76200" y="2891135"/>
            <a:ext cx="17526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Attach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609600" y="4034135"/>
            <a:ext cx="6096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76200" y="4503003"/>
            <a:ext cx="17526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Get/Create </a:t>
            </a:r>
            <a:r>
              <a:rPr lang="en-US" sz="2400" dirty="0" err="1" smtClean="0"/>
              <a:t>shmem</a:t>
            </a:r>
            <a:r>
              <a:rPr lang="en-US" sz="2400" dirty="0" smtClean="0"/>
              <a:t> </a:t>
            </a:r>
            <a:r>
              <a:rPr lang="en-US" sz="2400" dirty="0" err="1" smtClean="0"/>
              <a:t>desc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76200" y="5329535"/>
            <a:ext cx="17526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Attach</a:t>
            </a:r>
            <a:endParaRPr lang="en-US" sz="2400" dirty="0"/>
          </a:p>
        </p:txBody>
      </p:sp>
      <p:sp>
        <p:nvSpPr>
          <p:cNvPr id="77" name="Rectangle 76"/>
          <p:cNvSpPr/>
          <p:nvPr/>
        </p:nvSpPr>
        <p:spPr>
          <a:xfrm>
            <a:off x="1905000" y="19050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905000" y="1905000"/>
            <a:ext cx="914400" cy="4572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Curved Connector 79"/>
          <p:cNvCxnSpPr/>
          <p:nvPr/>
        </p:nvCxnSpPr>
        <p:spPr>
          <a:xfrm rot="10800000" flipV="1">
            <a:off x="1524000" y="2133600"/>
            <a:ext cx="914400" cy="304800"/>
          </a:xfrm>
          <a:prstGeom prst="curvedConnector3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/>
          <p:nvPr/>
        </p:nvCxnSpPr>
        <p:spPr>
          <a:xfrm rot="5400000">
            <a:off x="647700" y="3086100"/>
            <a:ext cx="2743200" cy="838200"/>
          </a:xfrm>
          <a:prstGeom prst="curvedConnector3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038600" y="28194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038600" y="2819400"/>
            <a:ext cx="1371600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010400" y="28194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010400" y="2819400"/>
            <a:ext cx="13716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010400" y="57912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010400" y="5791200"/>
            <a:ext cx="13716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6" grpId="0" animBg="1"/>
      <p:bldP spid="68" grpId="0" animBg="1"/>
      <p:bldP spid="69" grpId="0" animBg="1"/>
      <p:bldP spid="78" grpId="0" animBg="1"/>
      <p:bldP spid="85" grpId="0" animBg="1"/>
      <p:bldP spid="87" grpId="0" animBg="1"/>
      <p:bldP spid="9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memory: Kernel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One of the processes creates the shared memory region</a:t>
            </a:r>
          </a:p>
          <a:p>
            <a:r>
              <a:rPr lang="en-US" dirty="0" smtClean="0"/>
              <a:t>Once created, the region must be attached to the address space of all communicating processes</a:t>
            </a:r>
          </a:p>
          <a:p>
            <a:r>
              <a:rPr lang="en-US" dirty="0" smtClean="0"/>
              <a:t>Kernel maintains a shared memory table</a:t>
            </a:r>
          </a:p>
          <a:p>
            <a:pPr lvl="1"/>
            <a:r>
              <a:rPr lang="en-US" dirty="0" smtClean="0"/>
              <a:t>As usual, entries point to the system-wide kernel region table entries (similar to the process region table entries)</a:t>
            </a:r>
          </a:p>
          <a:p>
            <a:pPr lvl="1"/>
            <a:r>
              <a:rPr lang="en-US" dirty="0" smtClean="0"/>
              <a:t>The integer index of a shared memory region in the shared memory table is the descriptor of the shared memory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9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constitutes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Handling multiple processes is necessary to maximize hardware resource utilization</a:t>
            </a:r>
          </a:p>
          <a:p>
            <a:pPr lvl="1"/>
            <a:r>
              <a:rPr lang="en-US" dirty="0" smtClean="0"/>
              <a:t>User executables run as user processes</a:t>
            </a:r>
          </a:p>
          <a:p>
            <a:pPr lvl="1"/>
            <a:r>
              <a:rPr lang="en-US" dirty="0" smtClean="0"/>
              <a:t>Kernel executables run as kernel processes</a:t>
            </a:r>
          </a:p>
          <a:p>
            <a:pPr lvl="1"/>
            <a:r>
              <a:rPr lang="en-US" dirty="0" smtClean="0"/>
              <a:t>Hardware cannot distinguish between these without looking at the mode bit</a:t>
            </a:r>
          </a:p>
          <a:p>
            <a:r>
              <a:rPr lang="en-US" dirty="0" smtClean="0"/>
              <a:t>Each process has its own text, data, and stack regions</a:t>
            </a:r>
          </a:p>
          <a:p>
            <a:pPr lvl="1"/>
            <a:r>
              <a:rPr lang="en-US" dirty="0" smtClean="0"/>
              <a:t>Stack and heap grow in opposite directions</a:t>
            </a:r>
          </a:p>
          <a:p>
            <a:pPr lvl="1"/>
            <a:r>
              <a:rPr lang="en-US" dirty="0" smtClean="0"/>
              <a:t>Intermediate values are maintained in processor registers; stack pointer and the program counter are two special registers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shmget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23622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28194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32766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3733800"/>
            <a:ext cx="914400" cy="2743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038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86000" y="4572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86000" y="5105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5638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6172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200" y="2057400"/>
            <a:ext cx="17526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Get/Create </a:t>
            </a:r>
            <a:r>
              <a:rPr lang="en-US" sz="2400" dirty="0" err="1" smtClean="0"/>
              <a:t>shmem</a:t>
            </a:r>
            <a:r>
              <a:rPr lang="en-US" sz="2400" dirty="0" smtClean="0"/>
              <a:t> </a:t>
            </a:r>
            <a:r>
              <a:rPr lang="en-US" sz="2400" dirty="0" err="1" smtClean="0"/>
              <a:t>desc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371600" y="997803"/>
            <a:ext cx="20574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Shared memory table</a:t>
            </a:r>
            <a:endParaRPr lang="en-US" sz="2400" dirty="0"/>
          </a:p>
        </p:txBody>
      </p:sp>
      <p:sp>
        <p:nvSpPr>
          <p:cNvPr id="77" name="Rectangle 76"/>
          <p:cNvSpPr/>
          <p:nvPr/>
        </p:nvSpPr>
        <p:spPr>
          <a:xfrm>
            <a:off x="1905000" y="19050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276600" y="2057400"/>
            <a:ext cx="57912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</a:rPr>
              <a:t>shmget</a:t>
            </a:r>
            <a:r>
              <a:rPr lang="en-US" sz="2400" dirty="0" smtClean="0"/>
              <a:t>(key, size in bytes, perm | IPC_CREAT)</a:t>
            </a:r>
            <a:endParaRPr lang="en-US" sz="2400" dirty="0"/>
          </a:p>
        </p:txBody>
      </p:sp>
      <p:sp>
        <p:nvSpPr>
          <p:cNvPr id="3" name="Right Brace 2"/>
          <p:cNvSpPr/>
          <p:nvPr/>
        </p:nvSpPr>
        <p:spPr>
          <a:xfrm>
            <a:off x="2895600" y="1905000"/>
            <a:ext cx="609600" cy="4572000"/>
          </a:xfrm>
          <a:prstGeom prst="rightBrac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505200" y="3957935"/>
            <a:ext cx="10668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Search</a:t>
            </a:r>
            <a:endParaRPr lang="en-US" sz="2400" dirty="0"/>
          </a:p>
        </p:txBody>
      </p:sp>
      <p:sp>
        <p:nvSpPr>
          <p:cNvPr id="4" name="Diamond 3"/>
          <p:cNvSpPr/>
          <p:nvPr/>
        </p:nvSpPr>
        <p:spPr>
          <a:xfrm>
            <a:off x="4876800" y="3733800"/>
            <a:ext cx="2209800" cy="9144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Found?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00600" y="5029200"/>
            <a:ext cx="23622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Return descriptor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7696200" y="3962400"/>
            <a:ext cx="12192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Allocate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57" idx="3"/>
            <a:endCxn id="4" idx="1"/>
          </p:cNvCxnSpPr>
          <p:nvPr/>
        </p:nvCxnSpPr>
        <p:spPr>
          <a:xfrm>
            <a:off x="4572000" y="4188768"/>
            <a:ext cx="304800" cy="22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59" idx="0"/>
          </p:cNvCxnSpPr>
          <p:nvPr/>
        </p:nvCxnSpPr>
        <p:spPr>
          <a:xfrm>
            <a:off x="5981700" y="4648200"/>
            <a:ext cx="0" cy="381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60" idx="1"/>
          </p:cNvCxnSpPr>
          <p:nvPr/>
        </p:nvCxnSpPr>
        <p:spPr>
          <a:xfrm>
            <a:off x="7086600" y="4191000"/>
            <a:ext cx="609600" cy="22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0" idx="2"/>
          </p:cNvCxnSpPr>
          <p:nvPr/>
        </p:nvCxnSpPr>
        <p:spPr>
          <a:xfrm>
            <a:off x="8305800" y="4424065"/>
            <a:ext cx="0" cy="8337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59" idx="3"/>
          </p:cNvCxnSpPr>
          <p:nvPr/>
        </p:nvCxnSpPr>
        <p:spPr>
          <a:xfrm flipH="1">
            <a:off x="7162800" y="5257800"/>
            <a:ext cx="1143000" cy="22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543800" y="2362200"/>
            <a:ext cx="685800" cy="18265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638800" y="2362200"/>
            <a:ext cx="1905000" cy="18265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648200" y="2362200"/>
            <a:ext cx="2895600" cy="18265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096000" y="4567535"/>
            <a:ext cx="3048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010400" y="4262735"/>
            <a:ext cx="3048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</a:t>
            </a:r>
            <a:endParaRPr lang="en-US" sz="2400" dirty="0"/>
          </a:p>
        </p:txBody>
      </p:sp>
      <p:cxnSp>
        <p:nvCxnSpPr>
          <p:cNvPr id="72" name="Straight Arrow Connector 71"/>
          <p:cNvCxnSpPr>
            <a:endCxn id="57" idx="0"/>
          </p:cNvCxnSpPr>
          <p:nvPr/>
        </p:nvCxnSpPr>
        <p:spPr>
          <a:xfrm flipH="1">
            <a:off x="4038600" y="2362200"/>
            <a:ext cx="609600" cy="15957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1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" grpId="0" animBg="1"/>
      <p:bldP spid="57" grpId="0" animBg="1"/>
      <p:bldP spid="4" grpId="0" animBg="1"/>
      <p:bldP spid="59" grpId="0" animBg="1"/>
      <p:bldP spid="60" grpId="0" animBg="1"/>
      <p:bldP spid="82" grpId="0"/>
      <p:bldP spid="8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get the descriptor or to create a shared memory region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shmget</a:t>
            </a:r>
            <a:r>
              <a:rPr lang="en-US" dirty="0" smtClean="0"/>
              <a:t>() call is used</a:t>
            </a:r>
          </a:p>
          <a:p>
            <a:pPr lvl="1"/>
            <a:r>
              <a:rPr lang="en-US" dirty="0" smtClean="0"/>
              <a:t>Takes three arguments: a shared memory region key (an integer value), the size of the region in bytes, and the permission flag </a:t>
            </a:r>
            <a:r>
              <a:rPr lang="en-US" dirty="0" err="1" smtClean="0"/>
              <a:t>ORed</a:t>
            </a:r>
            <a:r>
              <a:rPr lang="en-US" dirty="0" smtClean="0"/>
              <a:t> with IPC_CREAT for creating the region</a:t>
            </a:r>
          </a:p>
          <a:p>
            <a:pPr lvl="2"/>
            <a:r>
              <a:rPr lang="en-US" dirty="0" smtClean="0"/>
              <a:t>The second argument is used only if IPC_CREAT is specified in the third argument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shmget</a:t>
            </a:r>
            <a:r>
              <a:rPr lang="en-US" dirty="0" smtClean="0"/>
              <a:t>() call triggers a search over the shared memory table for an entry with the matching key and proper permissions</a:t>
            </a:r>
          </a:p>
          <a:p>
            <a:pPr lvl="2"/>
            <a:r>
              <a:rPr lang="en-US" dirty="0" smtClean="0"/>
              <a:t>Returns the descriptor of the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6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Two flags are set at the time of assigning the entry to a region</a:t>
            </a:r>
          </a:p>
          <a:p>
            <a:pPr lvl="1"/>
            <a:r>
              <a:rPr lang="en-US" dirty="0" smtClean="0"/>
              <a:t>One flag in the shared memory table entry indicates that the shared memory region has not yet been allocated and will be allocated when a process attaches itself to this region</a:t>
            </a:r>
          </a:p>
          <a:p>
            <a:pPr lvl="1"/>
            <a:r>
              <a:rPr lang="en-US" dirty="0" smtClean="0"/>
              <a:t>Another flag in the region table entry indicates that the region should not be freed even if the attach count falls to zero (to start with, it is zero)</a:t>
            </a:r>
          </a:p>
          <a:p>
            <a:pPr lvl="2"/>
            <a:r>
              <a:rPr lang="en-US" dirty="0" smtClean="0"/>
              <a:t>We will soon see why</a:t>
            </a:r>
          </a:p>
          <a:p>
            <a:pPr lvl="2"/>
            <a:r>
              <a:rPr lang="en-US" dirty="0" smtClean="0"/>
              <a:t>Each entry of the region table maintains a count of the number of processes attached to this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4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shmat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600200"/>
            <a:ext cx="914400" cy="13716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52800" y="1219200"/>
            <a:ext cx="1295400" cy="2667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VM0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33849" y="2286000"/>
            <a:ext cx="98555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Attach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352800" y="1988403"/>
            <a:ext cx="1295400" cy="37379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4" idx="3"/>
          </p:cNvCxnSpPr>
          <p:nvPr/>
        </p:nvCxnSpPr>
        <p:spPr>
          <a:xfrm flipV="1">
            <a:off x="2819400" y="1988403"/>
            <a:ext cx="533400" cy="52843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4" idx="1"/>
          </p:cNvCxnSpPr>
          <p:nvPr/>
        </p:nvCxnSpPr>
        <p:spPr>
          <a:xfrm>
            <a:off x="1447800" y="2516833"/>
            <a:ext cx="38604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4415135"/>
            <a:ext cx="9072849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shmat</a:t>
            </a:r>
            <a:r>
              <a:rPr lang="en-US" sz="2400" dirty="0" smtClean="0"/>
              <a:t>(descriptor, starting </a:t>
            </a:r>
            <a:r>
              <a:rPr lang="en-US" sz="2400" dirty="0" err="1" smtClean="0"/>
              <a:t>addr</a:t>
            </a:r>
            <a:r>
              <a:rPr lang="en-US" sz="2400" dirty="0" smtClean="0"/>
              <a:t>, flag)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2352330" y="5265136"/>
            <a:ext cx="24384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Kernel may ignore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91200" y="5257800"/>
            <a:ext cx="25146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Usually set to zero</a:t>
            </a:r>
            <a:endParaRPr lang="en-US" sz="2400" dirty="0"/>
          </a:p>
        </p:txBody>
      </p:sp>
      <p:cxnSp>
        <p:nvCxnSpPr>
          <p:cNvPr id="4" name="Straight Arrow Connector 3"/>
          <p:cNvCxnSpPr>
            <a:endCxn id="39" idx="0"/>
          </p:cNvCxnSpPr>
          <p:nvPr/>
        </p:nvCxnSpPr>
        <p:spPr>
          <a:xfrm flipH="1">
            <a:off x="3571530" y="4876800"/>
            <a:ext cx="1686270" cy="3883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0" idx="0"/>
          </p:cNvCxnSpPr>
          <p:nvPr/>
        </p:nvCxnSpPr>
        <p:spPr>
          <a:xfrm>
            <a:off x="6477000" y="4876800"/>
            <a:ext cx="571500" cy="381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2400" y="4419600"/>
            <a:ext cx="21336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Start pointer  </a:t>
            </a:r>
            <a:r>
              <a:rPr lang="en-US" sz="2400" dirty="0" smtClean="0">
                <a:solidFill>
                  <a:srgbClr val="C00000"/>
                </a:solidFill>
              </a:rPr>
              <a:t>=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600200" y="1988403"/>
            <a:ext cx="1752600" cy="25835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34" grpId="0"/>
      <p:bldP spid="39" grpId="0" animBg="1"/>
      <p:bldP spid="40" grpId="0" animBg="1"/>
      <p:bldP spid="4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Attaching a shared memory region to a process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shmat</a:t>
            </a:r>
            <a:r>
              <a:rPr lang="en-US" dirty="0" smtClean="0"/>
              <a:t>() call is used</a:t>
            </a:r>
          </a:p>
          <a:p>
            <a:pPr lvl="1"/>
            <a:r>
              <a:rPr lang="en-US" dirty="0" smtClean="0"/>
              <a:t>Three arguments: the region descriptor, the starting address of the attached region, and an integer flag</a:t>
            </a:r>
          </a:p>
          <a:p>
            <a:pPr lvl="2"/>
            <a:r>
              <a:rPr lang="en-US" dirty="0" smtClean="0"/>
              <a:t>Returns a char pointer indicating the starting address of the attached region (similar to </a:t>
            </a:r>
            <a:r>
              <a:rPr lang="en-US" dirty="0" err="1" smtClean="0"/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passed starting address may not be obeyed by the kernel</a:t>
            </a:r>
          </a:p>
          <a:p>
            <a:pPr lvl="1"/>
            <a:r>
              <a:rPr lang="en-US" dirty="0" smtClean="0"/>
              <a:t>The flag argument specifies if the region is read-only and if the kernel can round-off the user-specified starting address</a:t>
            </a:r>
          </a:p>
          <a:p>
            <a:pPr lvl="2"/>
            <a:r>
              <a:rPr lang="en-US" dirty="0" smtClean="0"/>
              <a:t>Commonly passed value for the last two arguments is zero, which leaves all options entirely to the 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5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Attaching a shared memory region to a process</a:t>
            </a:r>
          </a:p>
          <a:p>
            <a:pPr lvl="1"/>
            <a:r>
              <a:rPr lang="en-US" dirty="0" smtClean="0"/>
              <a:t>Once the memory region is allocated and attached, the shared memory table is updated to record this fact and the attach count is increased by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shmdt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23622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28194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32766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3733800"/>
            <a:ext cx="914400" cy="2743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038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86000" y="4572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86000" y="5105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5638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6172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38600" y="1905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38600" y="23622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38600" y="4648200"/>
            <a:ext cx="1371600" cy="2133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38600" y="32766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48200" y="5486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48200" y="4953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10400" y="1905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10400" y="2355908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10400" y="48768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010400" y="4419600"/>
            <a:ext cx="13716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endCxn id="84" idx="3"/>
          </p:cNvCxnSpPr>
          <p:nvPr/>
        </p:nvCxnSpPr>
        <p:spPr>
          <a:xfrm flipH="1">
            <a:off x="5410200" y="3048000"/>
            <a:ext cx="16002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19400" y="2133600"/>
            <a:ext cx="1219200" cy="914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1"/>
            <a:endCxn id="16" idx="3"/>
          </p:cNvCxnSpPr>
          <p:nvPr/>
        </p:nvCxnSpPr>
        <p:spPr>
          <a:xfrm flipH="1">
            <a:off x="5410200" y="2133600"/>
            <a:ext cx="1600200" cy="457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5" idx="1"/>
            <a:endCxn id="15" idx="3"/>
          </p:cNvCxnSpPr>
          <p:nvPr/>
        </p:nvCxnSpPr>
        <p:spPr>
          <a:xfrm flipH="1" flipV="1">
            <a:off x="5410200" y="2133600"/>
            <a:ext cx="1600200" cy="4509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9" idx="3"/>
          </p:cNvCxnSpPr>
          <p:nvPr/>
        </p:nvCxnSpPr>
        <p:spPr>
          <a:xfrm flipH="1" flipV="1">
            <a:off x="5410200" y="3505200"/>
            <a:ext cx="1600200" cy="11430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71600" y="997803"/>
            <a:ext cx="20574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Shared memory table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0" y="1367135"/>
            <a:ext cx="18288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Region table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6477000" y="990600"/>
            <a:ext cx="22860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Per-process region table (P0)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6477000" y="3436203"/>
            <a:ext cx="22860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Per-process region table (P1)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7010400" y="5334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038600" y="37338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38600" y="4191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648200" y="6019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26" idx="1"/>
            <a:endCxn id="54" idx="3"/>
          </p:cNvCxnSpPr>
          <p:nvPr/>
        </p:nvCxnSpPr>
        <p:spPr>
          <a:xfrm flipH="1" flipV="1">
            <a:off x="5410200" y="4419600"/>
            <a:ext cx="1600200" cy="6858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0" idx="1"/>
            <a:endCxn id="53" idx="3"/>
          </p:cNvCxnSpPr>
          <p:nvPr/>
        </p:nvCxnSpPr>
        <p:spPr>
          <a:xfrm flipH="1" flipV="1">
            <a:off x="5410200" y="3962400"/>
            <a:ext cx="1600200" cy="1600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84" idx="3"/>
          </p:cNvCxnSpPr>
          <p:nvPr/>
        </p:nvCxnSpPr>
        <p:spPr>
          <a:xfrm flipH="1" flipV="1">
            <a:off x="5410200" y="3048000"/>
            <a:ext cx="1600200" cy="30112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09600" y="1595735"/>
            <a:ext cx="6096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P0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76200" y="2057400"/>
            <a:ext cx="17526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Detach</a:t>
            </a:r>
            <a:endParaRPr lang="en-US" sz="2400" dirty="0"/>
          </a:p>
        </p:txBody>
      </p:sp>
      <p:sp>
        <p:nvSpPr>
          <p:cNvPr id="77" name="Rectangle 76"/>
          <p:cNvSpPr/>
          <p:nvPr/>
        </p:nvSpPr>
        <p:spPr>
          <a:xfrm>
            <a:off x="1905000" y="19050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905000" y="1905000"/>
            <a:ext cx="914400" cy="4572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038600" y="28194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038600" y="2819400"/>
            <a:ext cx="1371600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010400" y="28194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010400" y="2819400"/>
            <a:ext cx="13716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010400" y="57912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010400" y="5791200"/>
            <a:ext cx="13716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6200" y="3043535"/>
            <a:ext cx="17526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</a:rPr>
              <a:t>s</a:t>
            </a:r>
            <a:r>
              <a:rPr lang="en-US" sz="2400" dirty="0" err="1" smtClean="0">
                <a:solidFill>
                  <a:schemeClr val="tx2"/>
                </a:solidFill>
              </a:rPr>
              <a:t>hmdt</a:t>
            </a:r>
            <a:r>
              <a:rPr lang="en-US" sz="2400" dirty="0" smtClean="0"/>
              <a:t>(</a:t>
            </a:r>
            <a:r>
              <a:rPr lang="en-US" sz="2400" dirty="0" err="1" smtClean="0"/>
              <a:t>ptr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76200" y="3886200"/>
            <a:ext cx="17526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Start </a:t>
            </a:r>
            <a:r>
              <a:rPr lang="en-US" sz="2400" dirty="0" err="1" smtClean="0"/>
              <a:t>Vaddr</a:t>
            </a:r>
            <a:endParaRPr lang="en-US" sz="2400" dirty="0"/>
          </a:p>
        </p:txBody>
      </p:sp>
      <p:cxnSp>
        <p:nvCxnSpPr>
          <p:cNvPr id="4" name="Straight Arrow Connector 3"/>
          <p:cNvCxnSpPr>
            <a:endCxn id="57" idx="0"/>
          </p:cNvCxnSpPr>
          <p:nvPr/>
        </p:nvCxnSpPr>
        <p:spPr>
          <a:xfrm flipH="1">
            <a:off x="952500" y="3436203"/>
            <a:ext cx="419100" cy="4499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80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87" grpId="0" animBg="1"/>
      <p:bldP spid="55" grpId="0"/>
      <p:bldP spid="5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Detaching a shared memory region from a process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shmdt</a:t>
            </a:r>
            <a:r>
              <a:rPr lang="en-US" dirty="0" smtClean="0"/>
              <a:t>() call is used</a:t>
            </a:r>
          </a:p>
          <a:p>
            <a:pPr lvl="1"/>
            <a:r>
              <a:rPr lang="en-US" dirty="0" smtClean="0"/>
              <a:t>Takes one argument: the starting char pointer (this was the return value of </a:t>
            </a:r>
            <a:r>
              <a:rPr lang="en-US" dirty="0" err="1" smtClean="0"/>
              <a:t>shmat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Decrements the attach count by one</a:t>
            </a:r>
          </a:p>
          <a:p>
            <a:pPr lvl="2"/>
            <a:r>
              <a:rPr lang="en-US" dirty="0"/>
              <a:t>The attach count is also decremented when an attached process calls exit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Kernel searches through the shared memory table looking for a match and once found, the time of last detach is updated</a:t>
            </a:r>
          </a:p>
        </p:txBody>
      </p:sp>
    </p:spTree>
    <p:extLst>
      <p:ext uri="{BB962C8B-B14F-4D97-AF65-F5344CB8AC3E}">
        <p14:creationId xmlns:p14="http://schemas.microsoft.com/office/powerpoint/2010/main" val="63530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shmctl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23622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28194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32766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3733800"/>
            <a:ext cx="914400" cy="2133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038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86000" y="4572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86000" y="5105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5638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38600" y="1905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38600" y="23622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38600" y="4648200"/>
            <a:ext cx="13716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38600" y="32766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48200" y="5486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48200" y="4953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10400" y="1905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10400" y="2355908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10400" y="48768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010400" y="4419600"/>
            <a:ext cx="13716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endCxn id="84" idx="3"/>
          </p:cNvCxnSpPr>
          <p:nvPr/>
        </p:nvCxnSpPr>
        <p:spPr>
          <a:xfrm flipH="1">
            <a:off x="5410200" y="3048000"/>
            <a:ext cx="16002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19400" y="2133600"/>
            <a:ext cx="1219200" cy="914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1"/>
            <a:endCxn id="16" idx="3"/>
          </p:cNvCxnSpPr>
          <p:nvPr/>
        </p:nvCxnSpPr>
        <p:spPr>
          <a:xfrm flipH="1">
            <a:off x="5410200" y="2133600"/>
            <a:ext cx="1600200" cy="457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5" idx="1"/>
            <a:endCxn id="15" idx="3"/>
          </p:cNvCxnSpPr>
          <p:nvPr/>
        </p:nvCxnSpPr>
        <p:spPr>
          <a:xfrm flipH="1" flipV="1">
            <a:off x="5410200" y="2133600"/>
            <a:ext cx="1600200" cy="4509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9" idx="3"/>
          </p:cNvCxnSpPr>
          <p:nvPr/>
        </p:nvCxnSpPr>
        <p:spPr>
          <a:xfrm flipH="1" flipV="1">
            <a:off x="5410200" y="3505200"/>
            <a:ext cx="1600200" cy="11430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71600" y="997803"/>
            <a:ext cx="20574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Shared memory table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0" y="1367135"/>
            <a:ext cx="18288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Region table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6477000" y="990600"/>
            <a:ext cx="22860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Per-process region table (P0)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6477000" y="3436203"/>
            <a:ext cx="22860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Per-process region table (P1)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7010400" y="5334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038600" y="37338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38600" y="4191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26" idx="1"/>
            <a:endCxn id="54" idx="3"/>
          </p:cNvCxnSpPr>
          <p:nvPr/>
        </p:nvCxnSpPr>
        <p:spPr>
          <a:xfrm flipH="1" flipV="1">
            <a:off x="5410200" y="4419600"/>
            <a:ext cx="1600200" cy="6858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0" idx="1"/>
            <a:endCxn id="53" idx="3"/>
          </p:cNvCxnSpPr>
          <p:nvPr/>
        </p:nvCxnSpPr>
        <p:spPr>
          <a:xfrm flipH="1" flipV="1">
            <a:off x="5410200" y="3962400"/>
            <a:ext cx="1600200" cy="1600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84" idx="3"/>
          </p:cNvCxnSpPr>
          <p:nvPr/>
        </p:nvCxnSpPr>
        <p:spPr>
          <a:xfrm flipH="1" flipV="1">
            <a:off x="5410200" y="3048000"/>
            <a:ext cx="1600200" cy="30112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09600" y="1595735"/>
            <a:ext cx="6096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P0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76200" y="2057400"/>
            <a:ext cx="17526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Remove</a:t>
            </a:r>
            <a:endParaRPr lang="en-US" sz="2400" dirty="0"/>
          </a:p>
        </p:txBody>
      </p:sp>
      <p:sp>
        <p:nvSpPr>
          <p:cNvPr id="77" name="Rectangle 76"/>
          <p:cNvSpPr/>
          <p:nvPr/>
        </p:nvSpPr>
        <p:spPr>
          <a:xfrm>
            <a:off x="1905000" y="19050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905000" y="1905000"/>
            <a:ext cx="914400" cy="4572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038600" y="28194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038600" y="2819400"/>
            <a:ext cx="1371600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010400" y="28194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010400" y="2819400"/>
            <a:ext cx="13716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010400" y="57912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010400" y="5791200"/>
            <a:ext cx="13716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0" y="6320135"/>
            <a:ext cx="91440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shmctl</a:t>
            </a:r>
            <a:r>
              <a:rPr lang="en-US" sz="2400" dirty="0" smtClean="0"/>
              <a:t>(descriptor, IPC_RMID, NULL)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184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8" grpId="0" animBg="1"/>
      <p:bldP spid="5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shmctl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Querying and updating the status of a shared memory region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shmctl</a:t>
            </a:r>
            <a:r>
              <a:rPr lang="en-US" dirty="0" smtClean="0"/>
              <a:t>() call is used</a:t>
            </a:r>
          </a:p>
          <a:p>
            <a:pPr lvl="1"/>
            <a:r>
              <a:rPr lang="en-US" dirty="0" smtClean="0"/>
              <a:t>Takes three arguments (like </a:t>
            </a:r>
            <a:r>
              <a:rPr lang="en-US" dirty="0" err="1" smtClean="0"/>
              <a:t>msgctl</a:t>
            </a:r>
            <a:r>
              <a:rPr lang="en-US" dirty="0" smtClean="0"/>
              <a:t>): the region descriptor, the query/update command, and the pointer to a user data structure to return the status</a:t>
            </a:r>
          </a:p>
          <a:p>
            <a:pPr lvl="2"/>
            <a:r>
              <a:rPr lang="en-US" dirty="0" smtClean="0"/>
              <a:t>The most popular command is IPC_RMID, in which case the last parameter can be NULL</a:t>
            </a:r>
          </a:p>
          <a:p>
            <a:pPr lvl="2"/>
            <a:r>
              <a:rPr lang="en-US" dirty="0" smtClean="0"/>
              <a:t>The shared memory table entry is freed and the region table entry is updated to indicate that when the attach count reaches zero, the region should be de-allocated</a:t>
            </a:r>
          </a:p>
          <a:p>
            <a:pPr lvl="2"/>
            <a:r>
              <a:rPr lang="en-US" dirty="0" smtClean="0"/>
              <a:t>After an IPC_RMID command is issued, no new process can attach to the region (the shared memory table entry does not exist any more)</a:t>
            </a:r>
          </a:p>
        </p:txBody>
      </p:sp>
    </p:spTree>
    <p:extLst>
      <p:ext uri="{BB962C8B-B14F-4D97-AF65-F5344CB8AC3E}">
        <p14:creationId xmlns:p14="http://schemas.microsoft.com/office/powerpoint/2010/main" val="24294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constitutes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Anything that is needed to reconstruct the state of a process is in the process context</a:t>
            </a:r>
          </a:p>
          <a:p>
            <a:pPr lvl="1"/>
            <a:r>
              <a:rPr lang="en-US" dirty="0" smtClean="0"/>
              <a:t>Processor registers</a:t>
            </a:r>
          </a:p>
          <a:p>
            <a:pPr lvl="1"/>
            <a:r>
              <a:rPr lang="en-US" dirty="0" smtClean="0"/>
              <a:t>Text, data, stack regions in memory</a:t>
            </a:r>
          </a:p>
          <a:p>
            <a:pPr lvl="1"/>
            <a:r>
              <a:rPr lang="en-US" dirty="0" smtClean="0"/>
              <a:t>Various kernel data structures such as list of open files and their seek pointers (encoded in terms of the UFDT entry), etc.</a:t>
            </a:r>
          </a:p>
          <a:p>
            <a:pPr lvl="1"/>
            <a:r>
              <a:rPr lang="en-US" dirty="0" smtClean="0"/>
              <a:t>The process control block (PCB) is a kernel data structure that maintains all information pertaining to the process context including the current state of the 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Network communication: sockets</a:t>
            </a:r>
            <a:endParaRPr lang="en-US" dirty="0"/>
          </a:p>
        </p:txBody>
      </p:sp>
      <p:sp>
        <p:nvSpPr>
          <p:cNvPr id="5" name="Snip Same Side Corner Rectangle 4"/>
          <p:cNvSpPr/>
          <p:nvPr/>
        </p:nvSpPr>
        <p:spPr>
          <a:xfrm>
            <a:off x="990600" y="2667000"/>
            <a:ext cx="2133600" cy="2057400"/>
          </a:xfrm>
          <a:prstGeom prst="snip2Same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ame Side Corner Rectangle 5"/>
          <p:cNvSpPr/>
          <p:nvPr/>
        </p:nvSpPr>
        <p:spPr>
          <a:xfrm>
            <a:off x="6248400" y="2667000"/>
            <a:ext cx="2133600" cy="2057400"/>
          </a:xfrm>
          <a:prstGeom prst="snip2Same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05000" y="3200400"/>
            <a:ext cx="990600" cy="1143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62800" y="3200400"/>
            <a:ext cx="990600" cy="11430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P1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2895600" y="3771900"/>
            <a:ext cx="4267200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1011" y="2057400"/>
            <a:ext cx="3226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Machine A (client)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765011" y="2057400"/>
            <a:ext cx="3334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Machine B (server)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5018782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Socket of P0 = </a:t>
            </a:r>
            <a:r>
              <a:rPr lang="en-US" sz="3200" dirty="0" err="1" smtClean="0">
                <a:solidFill>
                  <a:schemeClr val="accent4">
                    <a:lumMod val="75000"/>
                  </a:schemeClr>
                </a:solidFill>
              </a:rPr>
              <a:t>IP</a:t>
            </a:r>
            <a:r>
              <a:rPr lang="en-US" sz="3200" baseline="-25000" dirty="0" err="1" smtClean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sz="3200" dirty="0" err="1" smtClean="0">
                <a:solidFill>
                  <a:schemeClr val="accent4">
                    <a:lumMod val="75000"/>
                  </a:schemeClr>
                </a:solidFill>
              </a:rPr>
              <a:t>:Port</a:t>
            </a:r>
            <a:r>
              <a:rPr lang="en-US" sz="3200" baseline="-25000" dirty="0" err="1" smtClean="0">
                <a:solidFill>
                  <a:schemeClr val="accent4">
                    <a:lumMod val="75000"/>
                  </a:schemeClr>
                </a:solidFill>
              </a:rPr>
              <a:t>X</a:t>
            </a:r>
            <a:endParaRPr lang="en-US" sz="3200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9200" y="50292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Socket of P1 = </a:t>
            </a:r>
            <a:r>
              <a:rPr lang="en-US" sz="3200" dirty="0" err="1" smtClean="0">
                <a:solidFill>
                  <a:schemeClr val="accent4">
                    <a:lumMod val="75000"/>
                  </a:schemeClr>
                </a:solidFill>
              </a:rPr>
              <a:t>IP</a:t>
            </a:r>
            <a:r>
              <a:rPr lang="en-US" sz="3200" baseline="-25000" dirty="0" err="1" smtClean="0">
                <a:solidFill>
                  <a:schemeClr val="accent4">
                    <a:lumMod val="75000"/>
                  </a:schemeClr>
                </a:solidFill>
              </a:rPr>
              <a:t>B</a:t>
            </a:r>
            <a:r>
              <a:rPr lang="en-US" sz="3200" dirty="0" err="1" smtClean="0">
                <a:solidFill>
                  <a:schemeClr val="accent4">
                    <a:lumMod val="75000"/>
                  </a:schemeClr>
                </a:solidFill>
              </a:rPr>
              <a:t>:Port</a:t>
            </a:r>
            <a:r>
              <a:rPr lang="en-US" sz="3200" baseline="-25000" dirty="0" err="1">
                <a:solidFill>
                  <a:schemeClr val="accent4">
                    <a:lumMod val="75000"/>
                  </a:schemeClr>
                </a:solidFill>
              </a:rPr>
              <a:t>Y</a:t>
            </a:r>
            <a:endParaRPr lang="en-US" sz="3200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Curved Connector 15"/>
          <p:cNvCxnSpPr>
            <a:stCxn id="13" idx="0"/>
          </p:cNvCxnSpPr>
          <p:nvPr/>
        </p:nvCxnSpPr>
        <p:spPr>
          <a:xfrm rot="5400000" flipH="1" flipV="1">
            <a:off x="1967359" y="4090541"/>
            <a:ext cx="1132582" cy="723900"/>
          </a:xfrm>
          <a:prstGeom prst="curved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4" idx="0"/>
            <a:endCxn id="8" idx="1"/>
          </p:cNvCxnSpPr>
          <p:nvPr/>
        </p:nvCxnSpPr>
        <p:spPr>
          <a:xfrm rot="5400000" flipH="1" flipV="1">
            <a:off x="6477000" y="4343400"/>
            <a:ext cx="1257300" cy="114300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5587425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accent4">
                    <a:lumMod val="75000"/>
                  </a:schemeClr>
                </a:solidFill>
              </a:rPr>
              <a:t>Port</a:t>
            </a:r>
            <a:r>
              <a:rPr lang="en-US" sz="3200" baseline="-25000" dirty="0" err="1" smtClean="0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lang="en-US" sz="3200" baseline="-25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&gt; 1024</a:t>
            </a:r>
            <a:endParaRPr lang="en-US" sz="3200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" y="6120825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Example: 146.86.5.20:1625</a:t>
            </a:r>
            <a:endParaRPr lang="en-US" sz="3200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24400" y="6120825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Example: 161.25.19.8:80 </a:t>
            </a:r>
            <a:endParaRPr lang="en-US" sz="3200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29200" y="5511225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accent4">
                    <a:lumMod val="75000"/>
                  </a:schemeClr>
                </a:solidFill>
              </a:rPr>
              <a:t>Port</a:t>
            </a:r>
            <a:r>
              <a:rPr lang="en-US" sz="3200" baseline="-25000" dirty="0" err="1" smtClean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200" baseline="-25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reserved values</a:t>
            </a:r>
            <a:endParaRPr lang="en-US" sz="3200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4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0" grpId="0"/>
      <p:bldP spid="21" grpId="0"/>
      <p:bldP spid="2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Network communication: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Sockets can be used to communicate between two processes running on two different computers</a:t>
            </a:r>
          </a:p>
          <a:p>
            <a:pPr lvl="1"/>
            <a:r>
              <a:rPr lang="en-US" dirty="0" smtClean="0"/>
              <a:t>Sockets can also be used to communicate between two processes running on the same computer</a:t>
            </a:r>
          </a:p>
          <a:p>
            <a:pPr lvl="1"/>
            <a:r>
              <a:rPr lang="en-US" dirty="0" smtClean="0"/>
              <a:t>Socket is a kernel construct interfacing between the system call layer and the network transmission protocol</a:t>
            </a:r>
          </a:p>
          <a:p>
            <a:pPr lvl="2"/>
            <a:r>
              <a:rPr lang="en-US" dirty="0" smtClean="0"/>
              <a:t>Transmission protocol layer talks to the Ethernet drivers</a:t>
            </a:r>
          </a:p>
          <a:p>
            <a:pPr lvl="1"/>
            <a:r>
              <a:rPr lang="en-US" dirty="0" smtClean="0"/>
              <a:t>A socket is specified by concatenating a port number with an IP address</a:t>
            </a:r>
          </a:p>
          <a:p>
            <a:pPr lvl="2"/>
            <a:r>
              <a:rPr lang="en-US" dirty="0" smtClean="0"/>
              <a:t>One socket per communicating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Network communication: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Socket communication requires one socket for each communicating process</a:t>
            </a:r>
          </a:p>
          <a:p>
            <a:pPr lvl="1"/>
            <a:r>
              <a:rPr lang="en-US" dirty="0" smtClean="0"/>
              <a:t>One process on computer X listens on port P</a:t>
            </a:r>
            <a:r>
              <a:rPr lang="en-US" baseline="-25000" dirty="0" smtClean="0"/>
              <a:t>X </a:t>
            </a:r>
            <a:r>
              <a:rPr lang="en-US" dirty="0" smtClean="0"/>
              <a:t>and another process on computer Y listens on port P</a:t>
            </a:r>
            <a:r>
              <a:rPr lang="en-US" baseline="-25000" dirty="0" smtClean="0"/>
              <a:t>Y</a:t>
            </a:r>
          </a:p>
          <a:p>
            <a:pPr lvl="1"/>
            <a:r>
              <a:rPr lang="en-US" dirty="0" smtClean="0"/>
              <a:t>Server processes implementing specific services such as telnet, ftp, </a:t>
            </a:r>
            <a:r>
              <a:rPr lang="en-US" dirty="0" err="1" smtClean="0"/>
              <a:t>ssh</a:t>
            </a:r>
            <a:r>
              <a:rPr lang="en-US" dirty="0" smtClean="0"/>
              <a:t>, and http listen on fixed “well-known” ports</a:t>
            </a:r>
          </a:p>
          <a:p>
            <a:pPr lvl="2"/>
            <a:r>
              <a:rPr lang="en-US" dirty="0" smtClean="0"/>
              <a:t>Telnet: port 23, </a:t>
            </a:r>
            <a:r>
              <a:rPr lang="en-US" dirty="0" err="1" smtClean="0"/>
              <a:t>ssh</a:t>
            </a:r>
            <a:r>
              <a:rPr lang="en-US" dirty="0" smtClean="0"/>
              <a:t>: port 22, ftp: port 21, http: port 80</a:t>
            </a:r>
          </a:p>
          <a:p>
            <a:pPr lvl="2"/>
            <a:r>
              <a:rPr lang="en-US" dirty="0" smtClean="0"/>
              <a:t>All ports up to 1024 are reserved for standard services</a:t>
            </a:r>
          </a:p>
          <a:p>
            <a:pPr lvl="1"/>
            <a:r>
              <a:rPr lang="en-US" dirty="0" smtClean="0"/>
              <a:t>When a client initiates a socket communication, it is assigned a port number bigger than 1024</a:t>
            </a:r>
          </a:p>
          <a:p>
            <a:pPr lvl="2"/>
            <a:r>
              <a:rPr lang="en-US" dirty="0" smtClean="0"/>
              <a:t>Example: a http client on host 146.86.5.20 may get port 1625 to communicate with a web server running on 161.25.19.8  through port 80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Network communication: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Socket communication is done through several system calls (UNIX functions are listed below)</a:t>
            </a:r>
          </a:p>
          <a:p>
            <a:pPr lvl="1"/>
            <a:r>
              <a:rPr lang="en-US" dirty="0" smtClean="0"/>
              <a:t>Get a socket descriptor: socket()</a:t>
            </a:r>
          </a:p>
          <a:p>
            <a:pPr lvl="1"/>
            <a:r>
              <a:rPr lang="en-US" dirty="0" smtClean="0"/>
              <a:t>Connect to a server (described by the IP address) at a certain port: connect()</a:t>
            </a:r>
          </a:p>
          <a:p>
            <a:pPr lvl="1"/>
            <a:r>
              <a:rPr lang="en-US" dirty="0" smtClean="0"/>
              <a:t>Bind a socket descriptor to an IP address and port: bind()</a:t>
            </a:r>
          </a:p>
          <a:p>
            <a:pPr lvl="1"/>
            <a:r>
              <a:rPr lang="en-US" dirty="0" smtClean="0"/>
              <a:t>Prepare an unconnected socket to accept incoming connection requests directed to this socket: listen()</a:t>
            </a:r>
          </a:p>
          <a:p>
            <a:pPr lvl="1"/>
            <a:r>
              <a:rPr lang="en-US" dirty="0" smtClean="0"/>
              <a:t>Accept a connection from a client: accept()</a:t>
            </a:r>
          </a:p>
          <a:p>
            <a:pPr lvl="1"/>
            <a:r>
              <a:rPr lang="en-US" dirty="0" smtClean="0"/>
              <a:t>Send and receive: send(), </a:t>
            </a:r>
            <a:r>
              <a:rPr lang="en-US" dirty="0" err="1" smtClean="0"/>
              <a:t>sendto</a:t>
            </a:r>
            <a:r>
              <a:rPr lang="en-US" dirty="0" smtClean="0"/>
              <a:t>(), </a:t>
            </a:r>
            <a:r>
              <a:rPr lang="en-US" dirty="0" err="1" smtClean="0"/>
              <a:t>recv</a:t>
            </a:r>
            <a:r>
              <a:rPr lang="en-US" dirty="0" smtClean="0"/>
              <a:t>(), </a:t>
            </a:r>
            <a:r>
              <a:rPr lang="en-US" dirty="0" err="1" smtClean="0"/>
              <a:t>recvfrom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Close a connection: close()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Network communication: sockets</a:t>
            </a:r>
            <a:endParaRPr lang="en-US" dirty="0"/>
          </a:p>
        </p:txBody>
      </p:sp>
      <p:sp>
        <p:nvSpPr>
          <p:cNvPr id="5" name="Snip Same Side Corner Rectangle 4"/>
          <p:cNvSpPr/>
          <p:nvPr/>
        </p:nvSpPr>
        <p:spPr>
          <a:xfrm>
            <a:off x="990600" y="1524000"/>
            <a:ext cx="2133600" cy="2057400"/>
          </a:xfrm>
          <a:prstGeom prst="snip2Same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05000" y="2133600"/>
            <a:ext cx="990600" cy="1143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Snip Same Side Corner Rectangle 6"/>
          <p:cNvSpPr/>
          <p:nvPr/>
        </p:nvSpPr>
        <p:spPr>
          <a:xfrm>
            <a:off x="6172200" y="1524000"/>
            <a:ext cx="2133600" cy="2057400"/>
          </a:xfrm>
          <a:prstGeom prst="snip2Same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086600" y="2133600"/>
            <a:ext cx="990600" cy="11430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011" y="939225"/>
            <a:ext cx="3226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Machine A (client)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765011" y="939225"/>
            <a:ext cx="3334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Machine B (server)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1200" y="3505200"/>
            <a:ext cx="3076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ocket(): get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desc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1200" y="3962400"/>
            <a:ext cx="282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4"/>
                </a:solidFill>
              </a:rPr>
              <a:t>bind(): to a port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1200" y="4419600"/>
            <a:ext cx="3343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listen(): to the port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1200" y="4876800"/>
            <a:ext cx="34626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4"/>
                </a:solidFill>
              </a:rPr>
              <a:t>accept(): block if no</a:t>
            </a:r>
          </a:p>
          <a:p>
            <a:r>
              <a:rPr lang="en-US" sz="3200" dirty="0">
                <a:solidFill>
                  <a:schemeClr val="accent4"/>
                </a:solidFill>
              </a:rPr>
              <a:t>c</a:t>
            </a:r>
            <a:r>
              <a:rPr lang="en-US" sz="3200" dirty="0" smtClean="0">
                <a:solidFill>
                  <a:schemeClr val="accent4"/>
                </a:solidFill>
              </a:rPr>
              <a:t>lient connection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1200" y="5791200"/>
            <a:ext cx="2885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recv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(), send(), …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1651" y="6197025"/>
            <a:ext cx="128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c</a:t>
            </a:r>
            <a:r>
              <a:rPr lang="en-US" sz="3200" dirty="0" smtClean="0">
                <a:solidFill>
                  <a:schemeClr val="accent4"/>
                </a:solidFill>
              </a:rPr>
              <a:t>lose()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3505200"/>
            <a:ext cx="3076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s</a:t>
            </a:r>
            <a:r>
              <a:rPr lang="en-US" sz="3200" dirty="0" smtClean="0">
                <a:solidFill>
                  <a:schemeClr val="accent2"/>
                </a:solidFill>
              </a:rPr>
              <a:t>ocket(): get </a:t>
            </a:r>
            <a:r>
              <a:rPr lang="en-US" sz="3200" dirty="0" err="1" smtClean="0">
                <a:solidFill>
                  <a:schemeClr val="accent2"/>
                </a:solidFill>
              </a:rPr>
              <a:t>desc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3987225"/>
            <a:ext cx="3453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connect(): to server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" y="4444425"/>
            <a:ext cx="2960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s</a:t>
            </a:r>
            <a:r>
              <a:rPr lang="en-US" sz="3200" dirty="0" smtClean="0">
                <a:solidFill>
                  <a:schemeClr val="accent2"/>
                </a:solidFill>
              </a:rPr>
              <a:t>end(), </a:t>
            </a:r>
            <a:r>
              <a:rPr lang="en-US" sz="3200" dirty="0" err="1" smtClean="0">
                <a:solidFill>
                  <a:schemeClr val="accent2"/>
                </a:solidFill>
              </a:rPr>
              <a:t>recv</a:t>
            </a:r>
            <a:r>
              <a:rPr lang="en-US" sz="3200" dirty="0" smtClean="0">
                <a:solidFill>
                  <a:schemeClr val="accent2"/>
                </a:solidFill>
              </a:rPr>
              <a:t>(), …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00" y="4901625"/>
            <a:ext cx="128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c</a:t>
            </a:r>
            <a:r>
              <a:rPr lang="en-US" sz="3200" dirty="0" smtClean="0">
                <a:solidFill>
                  <a:schemeClr val="accent1"/>
                </a:solidFill>
              </a:rPr>
              <a:t>lose()</a:t>
            </a:r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22" name="Straight Arrow Connector 21"/>
          <p:cNvCxnSpPr>
            <a:stCxn id="6" idx="3"/>
          </p:cNvCxnSpPr>
          <p:nvPr/>
        </p:nvCxnSpPr>
        <p:spPr>
          <a:xfrm flipV="1">
            <a:off x="2895600" y="2667000"/>
            <a:ext cx="4188774" cy="381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97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Network communication: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Typical call sequence on a server</a:t>
            </a:r>
          </a:p>
          <a:p>
            <a:pPr lvl="1"/>
            <a:r>
              <a:rPr lang="en-US" dirty="0" smtClean="0"/>
              <a:t>socket() to get a descriptor</a:t>
            </a:r>
          </a:p>
          <a:p>
            <a:pPr lvl="1"/>
            <a:r>
              <a:rPr lang="en-US" dirty="0" smtClean="0"/>
              <a:t>bind() to a well-known port</a:t>
            </a:r>
          </a:p>
          <a:p>
            <a:pPr lvl="1"/>
            <a:r>
              <a:rPr lang="en-US" dirty="0" smtClean="0"/>
              <a:t>listen()</a:t>
            </a:r>
          </a:p>
          <a:p>
            <a:pPr lvl="1"/>
            <a:r>
              <a:rPr lang="en-US" dirty="0" smtClean="0"/>
              <a:t>accept(), blocks until any connection from client</a:t>
            </a:r>
          </a:p>
          <a:p>
            <a:pPr lvl="1"/>
            <a:r>
              <a:rPr lang="en-US" dirty="0" err="1" smtClean="0"/>
              <a:t>recv</a:t>
            </a:r>
            <a:r>
              <a:rPr lang="en-US" dirty="0" smtClean="0"/>
              <a:t>(), send(), </a:t>
            </a:r>
            <a:r>
              <a:rPr lang="en-US" dirty="0" err="1" smtClean="0"/>
              <a:t>recv</a:t>
            </a:r>
            <a:r>
              <a:rPr lang="en-US" dirty="0" smtClean="0"/>
              <a:t>(), send(), …</a:t>
            </a:r>
          </a:p>
          <a:p>
            <a:pPr lvl="1"/>
            <a:r>
              <a:rPr lang="en-US" dirty="0" smtClean="0"/>
              <a:t>close()</a:t>
            </a:r>
          </a:p>
          <a:p>
            <a:r>
              <a:rPr lang="en-US" dirty="0" smtClean="0"/>
              <a:t>Typical call sequence on a client</a:t>
            </a:r>
          </a:p>
          <a:p>
            <a:pPr lvl="1"/>
            <a:r>
              <a:rPr lang="en-US" dirty="0" smtClean="0"/>
              <a:t>socket() to get a descriptor</a:t>
            </a:r>
          </a:p>
          <a:p>
            <a:pPr lvl="1"/>
            <a:r>
              <a:rPr lang="en-US" dirty="0" smtClean="0"/>
              <a:t>connect() to establish a connection with server</a:t>
            </a:r>
          </a:p>
          <a:p>
            <a:pPr lvl="1"/>
            <a:r>
              <a:rPr lang="en-US" dirty="0" smtClean="0"/>
              <a:t>send(), </a:t>
            </a:r>
            <a:r>
              <a:rPr lang="en-US" dirty="0" err="1" smtClean="0"/>
              <a:t>recv</a:t>
            </a:r>
            <a:r>
              <a:rPr lang="en-US" dirty="0" smtClean="0"/>
              <a:t>(), send(), </a:t>
            </a:r>
            <a:r>
              <a:rPr lang="en-US" dirty="0" err="1" smtClean="0"/>
              <a:t>recv</a:t>
            </a:r>
            <a:r>
              <a:rPr lang="en-US" dirty="0" smtClean="0"/>
              <a:t>(), …</a:t>
            </a:r>
          </a:p>
          <a:p>
            <a:pPr lvl="1"/>
            <a:r>
              <a:rPr lang="en-US" dirty="0" smtClean="0"/>
              <a:t>close()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multithreading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219200"/>
            <a:ext cx="1981200" cy="533400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1371600"/>
            <a:ext cx="1828800" cy="1371600"/>
          </a:xfrm>
          <a:prstGeom prst="roundRect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Process 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85800" y="2633031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72947" y="4720727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553200" y="1219200"/>
            <a:ext cx="2057400" cy="5334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VM of P </a:t>
            </a:r>
            <a:r>
              <a:rPr lang="en-US" sz="2800" dirty="0" smtClean="0">
                <a:solidFill>
                  <a:schemeClr val="tx1"/>
                </a:solidFill>
              </a:rPr>
              <a:t>(shared by T0 and T1)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1800" y="1295400"/>
            <a:ext cx="16002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Stack of T0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1800" y="2057400"/>
            <a:ext cx="1600200" cy="76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Stack of T1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003453" y="2590800"/>
            <a:ext cx="1358747" cy="12651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Register context of T0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453" y="4724400"/>
            <a:ext cx="1358747" cy="126510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Register context of T1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endCxn id="10" idx="1"/>
          </p:cNvCxnSpPr>
          <p:nvPr/>
        </p:nvCxnSpPr>
        <p:spPr>
          <a:xfrm flipV="1">
            <a:off x="2209800" y="1676400"/>
            <a:ext cx="4572000" cy="19812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133600" y="2633031"/>
            <a:ext cx="4648200" cy="31581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67343" y="3225225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SP[T0]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2867343" y="5105400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SP[T1]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5029200" y="2438400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BOS[T1]</a:t>
            </a:r>
            <a:endParaRPr lang="en-US" sz="2800" dirty="0"/>
          </a:p>
        </p:txBody>
      </p:sp>
      <p:cxnSp>
        <p:nvCxnSpPr>
          <p:cNvPr id="22" name="Straight Arrow Connector 21"/>
          <p:cNvCxnSpPr>
            <a:stCxn id="20" idx="3"/>
          </p:cNvCxnSpPr>
          <p:nvPr/>
        </p:nvCxnSpPr>
        <p:spPr>
          <a:xfrm flipV="1">
            <a:off x="6390470" y="2057400"/>
            <a:ext cx="391330" cy="6426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29200" y="1153180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BOS[T0]</a:t>
            </a:r>
            <a:endParaRPr lang="en-US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390470" y="1295400"/>
            <a:ext cx="391330" cy="1222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4664" y="2209800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T0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524664" y="4277380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103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8" grpId="0"/>
      <p:bldP spid="19" grpId="0"/>
      <p:bldP spid="20" grpId="0"/>
      <p:bldP spid="2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Recap on threads</a:t>
            </a:r>
          </a:p>
          <a:p>
            <a:pPr lvl="1"/>
            <a:r>
              <a:rPr lang="en-US" dirty="0" smtClean="0"/>
              <a:t>Every thread is attached to some parent process</a:t>
            </a:r>
          </a:p>
          <a:p>
            <a:pPr lvl="1"/>
            <a:r>
              <a:rPr lang="en-US" dirty="0" smtClean="0"/>
              <a:t>Threads share code, data, files with parent process</a:t>
            </a:r>
          </a:p>
          <a:p>
            <a:pPr lvl="1"/>
            <a:r>
              <a:rPr lang="en-US" dirty="0" smtClean="0"/>
              <a:t>Each thread has its own register values and stack region</a:t>
            </a:r>
          </a:p>
          <a:p>
            <a:pPr lvl="1"/>
            <a:r>
              <a:rPr lang="en-US" dirty="0" smtClean="0"/>
              <a:t>Multithreading is preferred to multiprocessing to accomplish a task</a:t>
            </a:r>
          </a:p>
          <a:p>
            <a:pPr lvl="2"/>
            <a:r>
              <a:rPr lang="en-US" dirty="0" smtClean="0"/>
              <a:t>Thread creation takes less time than process creation</a:t>
            </a:r>
          </a:p>
          <a:p>
            <a:pPr lvl="1"/>
            <a:r>
              <a:rPr lang="en-US" dirty="0" smtClean="0"/>
              <a:t>Threads can be user-level or kernel-level</a:t>
            </a:r>
          </a:p>
          <a:p>
            <a:pPr lvl="2"/>
            <a:r>
              <a:rPr lang="en-US" dirty="0" smtClean="0"/>
              <a:t>User-level threads can be made visible to the kernel by “attaching” them to kernel-level threads</a:t>
            </a:r>
          </a:p>
        </p:txBody>
      </p:sp>
    </p:spTree>
    <p:extLst>
      <p:ext uri="{BB962C8B-B14F-4D97-AF65-F5344CB8AC3E}">
        <p14:creationId xmlns:p14="http://schemas.microsoft.com/office/powerpoint/2010/main" val="311796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More on multithreading: Many-to-one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1219200"/>
            <a:ext cx="1981200" cy="533400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371600"/>
            <a:ext cx="1828800" cy="1371600"/>
          </a:xfrm>
          <a:prstGeom prst="roundRect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Process 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295400" y="2633031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295400" y="5101727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134264" y="2209800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T0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1134264" y="4658380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sp>
        <p:nvSpPr>
          <p:cNvPr id="23" name="Freeform 22"/>
          <p:cNvSpPr/>
          <p:nvPr/>
        </p:nvSpPr>
        <p:spPr>
          <a:xfrm>
            <a:off x="6248400" y="3349127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7" idx="12"/>
            <a:endCxn id="23" idx="0"/>
          </p:cNvCxnSpPr>
          <p:nvPr/>
        </p:nvCxnSpPr>
        <p:spPr>
          <a:xfrm flipV="1">
            <a:off x="1460653" y="3349127"/>
            <a:ext cx="4787747" cy="1101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3" idx="12"/>
          </p:cNvCxnSpPr>
          <p:nvPr/>
        </p:nvCxnSpPr>
        <p:spPr>
          <a:xfrm>
            <a:off x="6413653" y="4175392"/>
            <a:ext cx="838200" cy="119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29000" y="2895600"/>
            <a:ext cx="1788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System call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6400800" y="3286780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Kernel thread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7197460" y="3886200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I/O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7024451" y="4810780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Sleep</a:t>
            </a:r>
            <a:endParaRPr lang="en-US" sz="2800" dirty="0"/>
          </a:p>
        </p:txBody>
      </p:sp>
      <p:cxnSp>
        <p:nvCxnSpPr>
          <p:cNvPr id="36" name="Straight Arrow Connector 35"/>
          <p:cNvCxnSpPr>
            <a:stCxn id="33" idx="2"/>
          </p:cNvCxnSpPr>
          <p:nvPr/>
        </p:nvCxnSpPr>
        <p:spPr>
          <a:xfrm flipH="1">
            <a:off x="7485063" y="4409420"/>
            <a:ext cx="37967" cy="5435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1"/>
            <a:endCxn id="23" idx="13"/>
          </p:cNvCxnSpPr>
          <p:nvPr/>
        </p:nvCxnSpPr>
        <p:spPr>
          <a:xfrm flipH="1" flipV="1">
            <a:off x="6402636" y="4274544"/>
            <a:ext cx="621815" cy="7978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7" idx="13"/>
          </p:cNvCxnSpPr>
          <p:nvPr/>
        </p:nvCxnSpPr>
        <p:spPr>
          <a:xfrm flipH="1" flipV="1">
            <a:off x="1449636" y="3558448"/>
            <a:ext cx="4798764" cy="10135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9"/>
            <a:endCxn id="23" idx="0"/>
          </p:cNvCxnSpPr>
          <p:nvPr/>
        </p:nvCxnSpPr>
        <p:spPr>
          <a:xfrm flipV="1">
            <a:off x="1306417" y="3349127"/>
            <a:ext cx="4941983" cy="242462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8" idx="11"/>
          </p:cNvCxnSpPr>
          <p:nvPr/>
        </p:nvCxnSpPr>
        <p:spPr>
          <a:xfrm flipH="1">
            <a:off x="1405569" y="4572000"/>
            <a:ext cx="4842831" cy="125684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80864" y="6096000"/>
            <a:ext cx="686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I/O from one thread blocks the whole process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50225" y="4505980"/>
            <a:ext cx="1788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System call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2286000" y="1762780"/>
            <a:ext cx="62807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All threads of a process are mapped</a:t>
            </a:r>
          </a:p>
          <a:p>
            <a:r>
              <a:rPr lang="en-US" sz="2800" dirty="0">
                <a:solidFill>
                  <a:srgbClr val="0070C0"/>
                </a:solidFill>
              </a:rPr>
              <a:t>t</a:t>
            </a:r>
            <a:r>
              <a:rPr lang="en-US" sz="2800" dirty="0" smtClean="0">
                <a:solidFill>
                  <a:srgbClr val="0070C0"/>
                </a:solidFill>
              </a:rPr>
              <a:t>o one kernel thread: </a:t>
            </a:r>
            <a:r>
              <a:rPr lang="en-US" sz="2800" dirty="0" smtClean="0">
                <a:solidFill>
                  <a:srgbClr val="C00000"/>
                </a:solidFill>
              </a:rPr>
              <a:t>Many-to-one model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/>
      <p:bldP spid="32" grpId="0"/>
      <p:bldP spid="33" grpId="0"/>
      <p:bldP spid="34" grpId="0"/>
      <p:bldP spid="50" grpId="0"/>
      <p:bldP spid="51" grpId="0"/>
      <p:bldP spid="5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More on multithreading: One-to-one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1219200"/>
            <a:ext cx="1981200" cy="533400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371600"/>
            <a:ext cx="1828800" cy="1371600"/>
          </a:xfrm>
          <a:prstGeom prst="roundRect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Process 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295400" y="2633031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295400" y="5101727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134264" y="2209800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T0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1134264" y="4658380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sp>
        <p:nvSpPr>
          <p:cNvPr id="23" name="Freeform 22"/>
          <p:cNvSpPr/>
          <p:nvPr/>
        </p:nvSpPr>
        <p:spPr>
          <a:xfrm>
            <a:off x="6248400" y="2815727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7" idx="12"/>
            <a:endCxn id="23" idx="0"/>
          </p:cNvCxnSpPr>
          <p:nvPr/>
        </p:nvCxnSpPr>
        <p:spPr>
          <a:xfrm flipV="1">
            <a:off x="1460653" y="2815727"/>
            <a:ext cx="4787747" cy="6435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3" idx="12"/>
          </p:cNvCxnSpPr>
          <p:nvPr/>
        </p:nvCxnSpPr>
        <p:spPr>
          <a:xfrm>
            <a:off x="6413653" y="3641992"/>
            <a:ext cx="838200" cy="119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29000" y="2590800"/>
            <a:ext cx="1788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System call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6400800" y="2743200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Kernel thread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7197460" y="3352800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I/O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7024451" y="4114800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Sleep</a:t>
            </a:r>
            <a:endParaRPr lang="en-US" sz="28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485063" y="3733800"/>
            <a:ext cx="37967" cy="5435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1"/>
            <a:endCxn id="23" idx="13"/>
          </p:cNvCxnSpPr>
          <p:nvPr/>
        </p:nvCxnSpPr>
        <p:spPr>
          <a:xfrm flipH="1" flipV="1">
            <a:off x="6402636" y="3741144"/>
            <a:ext cx="621815" cy="6352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3" idx="18"/>
            <a:endCxn id="7" idx="13"/>
          </p:cNvCxnSpPr>
          <p:nvPr/>
        </p:nvCxnSpPr>
        <p:spPr>
          <a:xfrm flipH="1" flipV="1">
            <a:off x="1449636" y="3558448"/>
            <a:ext cx="4809781" cy="4801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9"/>
            <a:endCxn id="24" idx="0"/>
          </p:cNvCxnSpPr>
          <p:nvPr/>
        </p:nvCxnSpPr>
        <p:spPr>
          <a:xfrm flipV="1">
            <a:off x="1306417" y="4492127"/>
            <a:ext cx="4941983" cy="128162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4" idx="18"/>
            <a:endCxn id="8" idx="11"/>
          </p:cNvCxnSpPr>
          <p:nvPr/>
        </p:nvCxnSpPr>
        <p:spPr>
          <a:xfrm flipH="1">
            <a:off x="1405569" y="5715000"/>
            <a:ext cx="4853848" cy="11384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86000" y="6145697"/>
            <a:ext cx="686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0070C0"/>
                </a:solidFill>
              </a:rPr>
              <a:t>Threads can </a:t>
            </a:r>
            <a:r>
              <a:rPr lang="en-US" sz="2800" dirty="0" smtClean="0">
                <a:solidFill>
                  <a:srgbClr val="0070C0"/>
                </a:solidFill>
              </a:rPr>
              <a:t>be independently scheduled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14600" y="4658380"/>
            <a:ext cx="1788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System call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2286000" y="1447800"/>
            <a:ext cx="62807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Each thread of a process is mapped to a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distinct kernel thread: </a:t>
            </a:r>
            <a:r>
              <a:rPr lang="en-US" sz="2800" dirty="0" smtClean="0">
                <a:solidFill>
                  <a:srgbClr val="C00000"/>
                </a:solidFill>
              </a:rPr>
              <a:t>One-to-one model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6248400" y="4492127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324600" y="5181600"/>
            <a:ext cx="838200" cy="119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21260" y="4876800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I/O</a:t>
            </a:r>
            <a:endParaRPr lang="en-US" sz="28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391400" y="5247620"/>
            <a:ext cx="37967" cy="5435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34200" y="5648980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Sleep</a:t>
            </a:r>
            <a:endParaRPr lang="en-US" sz="2800" dirty="0"/>
          </a:p>
        </p:txBody>
      </p:sp>
      <p:cxnSp>
        <p:nvCxnSpPr>
          <p:cNvPr id="38" name="Straight Arrow Connector 37"/>
          <p:cNvCxnSpPr>
            <a:endCxn id="24" idx="11"/>
          </p:cNvCxnSpPr>
          <p:nvPr/>
        </p:nvCxnSpPr>
        <p:spPr>
          <a:xfrm flipH="1" flipV="1">
            <a:off x="6358569" y="5219241"/>
            <a:ext cx="664047" cy="7243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5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/>
      <p:bldP spid="32" grpId="0"/>
      <p:bldP spid="33" grpId="0"/>
      <p:bldP spid="34" grpId="0"/>
      <p:bldP spid="50" grpId="0"/>
      <p:bldP spid="51" grpId="0"/>
      <p:bldP spid="52" grpId="0"/>
      <p:bldP spid="24" grpId="0" animBg="1"/>
      <p:bldP spid="31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PCB entries start off as invalid for a newly created process</a:t>
            </a:r>
          </a:p>
          <a:p>
            <a:r>
              <a:rPr lang="en-US" dirty="0" smtClean="0"/>
              <a:t>The process enters the ready queue by linking its PCB to the tail of the queue</a:t>
            </a:r>
          </a:p>
          <a:p>
            <a:pPr lvl="1"/>
            <a:r>
              <a:rPr lang="en-US" dirty="0" smtClean="0"/>
              <a:t>Ready queue is a linked list of PCBs of processes that are ready to execute</a:t>
            </a:r>
          </a:p>
          <a:p>
            <a:r>
              <a:rPr lang="en-US" dirty="0" smtClean="0"/>
              <a:t>On transition from executing to sleep state</a:t>
            </a:r>
          </a:p>
          <a:p>
            <a:pPr lvl="1"/>
            <a:r>
              <a:rPr lang="en-US" dirty="0" smtClean="0"/>
              <a:t>The PCB is used to remember the process context by maintaining</a:t>
            </a:r>
          </a:p>
          <a:p>
            <a:pPr lvl="2"/>
            <a:r>
              <a:rPr lang="en-US" dirty="0" smtClean="0"/>
              <a:t> a pointer to the memory region holding the saved registers and other context information</a:t>
            </a:r>
          </a:p>
          <a:p>
            <a:pPr lvl="2"/>
            <a:r>
              <a:rPr lang="en-US" dirty="0" smtClean="0"/>
              <a:t> a pointer to the process region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More on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is a system call in a thread of a multithreaded process handled?</a:t>
            </a:r>
          </a:p>
          <a:p>
            <a:pPr lvl="1"/>
            <a:r>
              <a:rPr lang="en-US" dirty="0" smtClean="0"/>
              <a:t>Many-to-one model: all system calls from any user thread in a process are handled by a single kernel-level thread</a:t>
            </a:r>
          </a:p>
          <a:p>
            <a:pPr lvl="2"/>
            <a:r>
              <a:rPr lang="en-US" dirty="0" smtClean="0"/>
              <a:t>Any I/O call from any thread would lead to process switch</a:t>
            </a:r>
          </a:p>
          <a:p>
            <a:pPr lvl="1"/>
            <a:r>
              <a:rPr lang="en-US" dirty="0" smtClean="0"/>
              <a:t>One-to-one model: every user thread gets attached to a distinct kernel-level thread</a:t>
            </a:r>
          </a:p>
          <a:p>
            <a:pPr lvl="2"/>
            <a:r>
              <a:rPr lang="en-US" dirty="0" smtClean="0"/>
              <a:t>Found in Linux and all recent Windows and Solaris versions</a:t>
            </a:r>
          </a:p>
          <a:p>
            <a:pPr lvl="1"/>
            <a:r>
              <a:rPr lang="en-US" dirty="0" smtClean="0"/>
              <a:t>Many-to-many model: a pool of user threads is attached to a pool of kernel threads</a:t>
            </a:r>
          </a:p>
          <a:p>
            <a:pPr lvl="1"/>
            <a:r>
              <a:rPr lang="en-US" dirty="0" smtClean="0"/>
              <a:t>Hybrid model: many-to-many and one-to-one</a:t>
            </a:r>
          </a:p>
          <a:p>
            <a:pPr lvl="2"/>
            <a:r>
              <a:rPr lang="en-US" dirty="0" smtClean="0"/>
              <a:t>Found in old versions of </a:t>
            </a:r>
            <a:r>
              <a:rPr lang="en-US" dirty="0" err="1" smtClean="0"/>
              <a:t>Irix</a:t>
            </a:r>
            <a:r>
              <a:rPr lang="en-US" dirty="0" smtClean="0"/>
              <a:t>, HP-UX, Solaris</a:t>
            </a:r>
          </a:p>
        </p:txBody>
      </p:sp>
    </p:spTree>
    <p:extLst>
      <p:ext uri="{BB962C8B-B14F-4D97-AF65-F5344CB8AC3E}">
        <p14:creationId xmlns:p14="http://schemas.microsoft.com/office/powerpoint/2010/main" val="5017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Multithreading is usually implemented using the APIs of a thread library</a:t>
            </a:r>
          </a:p>
          <a:p>
            <a:pPr lvl="1"/>
            <a:r>
              <a:rPr lang="en-US" dirty="0" smtClean="0"/>
              <a:t>A library can implement user-level or kernel-level threads</a:t>
            </a:r>
          </a:p>
          <a:p>
            <a:pPr lvl="2"/>
            <a:r>
              <a:rPr lang="en-US" dirty="0" smtClean="0"/>
              <a:t>Gets decided by how a system call from a thread gets handled</a:t>
            </a:r>
          </a:p>
          <a:p>
            <a:pPr lvl="2"/>
            <a:r>
              <a:rPr lang="en-US" dirty="0" smtClean="0"/>
              <a:t>A library implementing kernel-level threads necessarily requires supports from the kernel</a:t>
            </a:r>
          </a:p>
          <a:p>
            <a:pPr lvl="1"/>
            <a:r>
              <a:rPr lang="en-US" dirty="0" smtClean="0"/>
              <a:t>POSIX thread library is popular in UNIX</a:t>
            </a:r>
          </a:p>
          <a:p>
            <a:pPr lvl="2"/>
            <a:r>
              <a:rPr lang="en-US" dirty="0" smtClean="0"/>
              <a:t>Can implement user-level or kernel-level threads</a:t>
            </a:r>
          </a:p>
          <a:p>
            <a:pPr lvl="1"/>
            <a:r>
              <a:rPr lang="en-US" dirty="0" smtClean="0"/>
              <a:t>Windows environment offers a set of APIs for multithreading implementing kernel-level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clone()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The clone() call is used to create a light-weight process or a thread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200" y="2454007"/>
            <a:ext cx="9067800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lone (function, starting stack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addr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, share what?, void*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arg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to function)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3962400"/>
            <a:ext cx="1676400" cy="2514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 err="1" smtClean="0">
                <a:solidFill>
                  <a:schemeClr val="tx1"/>
                </a:solidFill>
              </a:rPr>
              <a:t>nt</a:t>
            </a:r>
            <a:r>
              <a:rPr lang="en-US" sz="2400" dirty="0" smtClean="0">
                <a:solidFill>
                  <a:schemeClr val="tx1"/>
                </a:solidFill>
              </a:rPr>
              <a:t> f (void*)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85800" y="3048000"/>
            <a:ext cx="990600" cy="2057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43000" y="3048000"/>
            <a:ext cx="6400800" cy="20574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934200" y="3657600"/>
            <a:ext cx="1905000" cy="3048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Parent VM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62800" y="4267200"/>
            <a:ext cx="1524000" cy="5334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Child stack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81400" y="3124200"/>
            <a:ext cx="3581400" cy="114300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90800" y="5943600"/>
            <a:ext cx="3450112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SIGCHLD | CLONE_VM</a:t>
            </a:r>
            <a:endParaRPr lang="en-US" sz="2800" dirty="0"/>
          </a:p>
        </p:txBody>
      </p:sp>
      <p:cxnSp>
        <p:nvCxnSpPr>
          <p:cNvPr id="20" name="Straight Arrow Connector 19"/>
          <p:cNvCxnSpPr>
            <a:endCxn id="18" idx="0"/>
          </p:cNvCxnSpPr>
          <p:nvPr/>
        </p:nvCxnSpPr>
        <p:spPr>
          <a:xfrm flipH="1">
            <a:off x="4315856" y="3048000"/>
            <a:ext cx="1094344" cy="2895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4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clone()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The clone() call is used to create a light-weight process or a thread</a:t>
            </a:r>
          </a:p>
          <a:p>
            <a:pPr lvl="1"/>
            <a:r>
              <a:rPr lang="en-US" dirty="0" smtClean="0"/>
              <a:t>Present in Linux systems and used by </a:t>
            </a:r>
            <a:r>
              <a:rPr lang="en-US" dirty="0" err="1" smtClean="0"/>
              <a:t>pthread_create</a:t>
            </a:r>
            <a:endParaRPr lang="en-US" dirty="0" smtClean="0"/>
          </a:p>
          <a:p>
            <a:pPr lvl="1"/>
            <a:r>
              <a:rPr lang="en-US" dirty="0" smtClean="0"/>
              <a:t>Similar to fork() except that the created thread can share a part of parent’s context</a:t>
            </a:r>
          </a:p>
          <a:p>
            <a:pPr lvl="1"/>
            <a:r>
              <a:rPr lang="en-US" dirty="0" smtClean="0"/>
              <a:t>Takes four arguments: a function pointer where the child will start execution, the starting address of the child’s stack, an integer flag specifying what is shared with the parent (bitwise </a:t>
            </a:r>
            <a:r>
              <a:rPr lang="en-US" dirty="0" err="1" smtClean="0"/>
              <a:t>Ored</a:t>
            </a:r>
            <a:r>
              <a:rPr lang="en-US" dirty="0" smtClean="0"/>
              <a:t>), and the argument to the starting function</a:t>
            </a:r>
          </a:p>
          <a:p>
            <a:pPr lvl="2"/>
            <a:r>
              <a:rPr lang="en-US" dirty="0" smtClean="0"/>
              <a:t>The function must have integer return type and a void*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UNIX clone()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commonly passed flags for sharing in the third argument</a:t>
            </a:r>
          </a:p>
          <a:p>
            <a:pPr lvl="1"/>
            <a:r>
              <a:rPr lang="en-US" dirty="0" smtClean="0"/>
              <a:t>CLONE_FS for sharing the file system</a:t>
            </a:r>
          </a:p>
          <a:p>
            <a:pPr lvl="1"/>
            <a:r>
              <a:rPr lang="en-US" dirty="0" smtClean="0"/>
              <a:t>CLONE_FILES for sharing the file descriptor table</a:t>
            </a:r>
          </a:p>
          <a:p>
            <a:pPr lvl="1"/>
            <a:r>
              <a:rPr lang="en-US" dirty="0" smtClean="0"/>
              <a:t>CLONE_VM for sharing memory</a:t>
            </a:r>
          </a:p>
          <a:p>
            <a:pPr lvl="1"/>
            <a:r>
              <a:rPr lang="en-US" dirty="0" smtClean="0"/>
              <a:t>The lowest byte of the flag is used specify the signals delivered to the parent when the child terminates</a:t>
            </a:r>
          </a:p>
          <a:p>
            <a:pPr lvl="2"/>
            <a:r>
              <a:rPr lang="en-US" dirty="0" smtClean="0"/>
              <a:t>Only SIGCHLD is commonly specified</a:t>
            </a:r>
          </a:p>
          <a:p>
            <a:r>
              <a:rPr lang="en-US" dirty="0" smtClean="0"/>
              <a:t>Both fork() and clone() calls could be implemented using the same system call </a:t>
            </a:r>
            <a:r>
              <a:rPr lang="en-US" dirty="0" err="1" smtClean="0"/>
              <a:t>sys_clone</a:t>
            </a:r>
            <a:r>
              <a:rPr lang="en-US" dirty="0" smtClean="0"/>
              <a:t> with different parameters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ork() is a special case of clone()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1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UNIX clone()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Thread libraries may want all the threads created by a process to share the same </a:t>
            </a:r>
            <a:r>
              <a:rPr lang="en-US" dirty="0" err="1" smtClean="0"/>
              <a:t>pid</a:t>
            </a:r>
            <a:r>
              <a:rPr lang="en-US" dirty="0" smtClean="0"/>
              <a:t> as the creator process</a:t>
            </a:r>
          </a:p>
          <a:p>
            <a:pPr lvl="1"/>
            <a:r>
              <a:rPr lang="en-US" dirty="0" smtClean="0"/>
              <a:t>Obviates the need to deal with a large number of processes</a:t>
            </a:r>
          </a:p>
          <a:p>
            <a:pPr lvl="1"/>
            <a:r>
              <a:rPr lang="en-US" dirty="0" smtClean="0"/>
              <a:t>Specifying CLONE_THREAD in the third argument makes each created thread inherit the </a:t>
            </a:r>
            <a:r>
              <a:rPr lang="en-US" dirty="0" err="1" smtClean="0"/>
              <a:t>pid</a:t>
            </a:r>
            <a:r>
              <a:rPr lang="en-US" dirty="0" smtClean="0"/>
              <a:t> of the process calling clone(), but each thread gets a unique </a:t>
            </a:r>
            <a:r>
              <a:rPr lang="en-US" dirty="0" err="1" smtClean="0"/>
              <a:t>tid</a:t>
            </a:r>
            <a:r>
              <a:rPr lang="en-US" dirty="0" smtClean="0"/>
              <a:t> and all threads are placed in the same thread group</a:t>
            </a:r>
          </a:p>
          <a:p>
            <a:pPr lvl="2"/>
            <a:r>
              <a:rPr lang="en-US" dirty="0" smtClean="0"/>
              <a:t>The shared </a:t>
            </a:r>
            <a:r>
              <a:rPr lang="en-US" dirty="0" err="1" smtClean="0"/>
              <a:t>pid</a:t>
            </a:r>
            <a:r>
              <a:rPr lang="en-US" dirty="0" smtClean="0"/>
              <a:t> is also known as the thread group id (</a:t>
            </a:r>
            <a:r>
              <a:rPr lang="en-US" dirty="0" err="1" smtClean="0"/>
              <a:t>tgid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This is what POSIX thread library uses to create the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UNIX clone()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When CLONE_THREAD is specified in the third argument of clone()</a:t>
            </a:r>
          </a:p>
          <a:p>
            <a:pPr lvl="1"/>
            <a:r>
              <a:rPr lang="en-US" dirty="0" smtClean="0"/>
              <a:t>The created thread is said to have been detached from the creator</a:t>
            </a:r>
          </a:p>
          <a:p>
            <a:pPr lvl="2"/>
            <a:r>
              <a:rPr lang="en-US" dirty="0" smtClean="0"/>
              <a:t>There is no parent-child relationship between these two threads</a:t>
            </a:r>
          </a:p>
          <a:p>
            <a:pPr lvl="2"/>
            <a:r>
              <a:rPr lang="en-US" dirty="0" smtClean="0"/>
              <a:t>All created threads are siblings of the creator</a:t>
            </a:r>
          </a:p>
          <a:p>
            <a:pPr lvl="2"/>
            <a:r>
              <a:rPr lang="en-US" dirty="0" smtClean="0"/>
              <a:t>They all inherit the parent of the creator as their parent</a:t>
            </a:r>
          </a:p>
          <a:p>
            <a:pPr lvl="1"/>
            <a:r>
              <a:rPr lang="en-US" dirty="0" smtClean="0"/>
              <a:t>Cannot use wait() to wait for the threads in a thread group to complete</a:t>
            </a:r>
          </a:p>
          <a:p>
            <a:pPr lvl="2"/>
            <a:r>
              <a:rPr lang="en-US" dirty="0" smtClean="0"/>
              <a:t>Need more involved solutions</a:t>
            </a:r>
          </a:p>
          <a:p>
            <a:pPr lvl="2"/>
            <a:r>
              <a:rPr lang="en-US" dirty="0" smtClean="0"/>
              <a:t>Will discuss soon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7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2743200"/>
            <a:ext cx="1143000" cy="1143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77000" y="2743200"/>
            <a:ext cx="1143000" cy="1143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Q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1828800" y="1371600"/>
            <a:ext cx="1828800" cy="1371600"/>
          </a:xfrm>
          <a:prstGeom prst="wedgeEllipseCallou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Some event occurs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7086600" y="838200"/>
            <a:ext cx="1828800" cy="1828800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Catch and handle signal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1400" y="4114800"/>
            <a:ext cx="1600200" cy="2362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Signal handler (same as a C function)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endCxn id="10" idx="0"/>
          </p:cNvCxnSpPr>
          <p:nvPr/>
        </p:nvCxnSpPr>
        <p:spPr>
          <a:xfrm>
            <a:off x="7239000" y="3581400"/>
            <a:ext cx="952500" cy="533400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2"/>
            <a:endCxn id="6" idx="2"/>
          </p:cNvCxnSpPr>
          <p:nvPr/>
        </p:nvCxnSpPr>
        <p:spPr>
          <a:xfrm rot="16200000" flipH="1">
            <a:off x="4419600" y="1257300"/>
            <a:ext cx="12700" cy="5257800"/>
          </a:xfrm>
          <a:prstGeom prst="curvedConnector3">
            <a:avLst>
              <a:gd name="adj1" fmla="val 180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86200" y="3429000"/>
            <a:ext cx="1410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Signal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5334000"/>
            <a:ext cx="725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 and Q are two processes on the same machine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" name="Curved Connector 18"/>
          <p:cNvCxnSpPr>
            <a:stCxn id="10" idx="2"/>
          </p:cNvCxnSpPr>
          <p:nvPr/>
        </p:nvCxnSpPr>
        <p:spPr>
          <a:xfrm rot="5400000" flipH="1">
            <a:off x="6267450" y="4552950"/>
            <a:ext cx="2895600" cy="952500"/>
          </a:xfrm>
          <a:prstGeom prst="curvedConnector3">
            <a:avLst>
              <a:gd name="adj1" fmla="val -789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5877580"/>
            <a:ext cx="70010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Uncaught signals would typically terminate the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receiving process (default behavior)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18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6" grpId="0"/>
      <p:bldP spid="1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A signal is used to notify a process that a particular event has taken place</a:t>
            </a:r>
          </a:p>
          <a:p>
            <a:pPr lvl="1"/>
            <a:r>
              <a:rPr lang="en-US" dirty="0" smtClean="0"/>
              <a:t>A signal may be delivered to a process synchronously or asynchronously</a:t>
            </a:r>
          </a:p>
          <a:p>
            <a:pPr lvl="2"/>
            <a:r>
              <a:rPr lang="en-US" dirty="0" smtClean="0"/>
              <a:t>A signal is delivered synchronously to a process if the event raising the signal is executed by the same process e.g., arithmetic exception, illegal memory access, etc.</a:t>
            </a:r>
          </a:p>
          <a:p>
            <a:pPr lvl="2"/>
            <a:r>
              <a:rPr lang="en-US" dirty="0" smtClean="0"/>
              <a:t>A signal is delivered asynchronously to a process if the event raising the signal is external to the process e.g., terminating a process by hitting ctrl-c</a:t>
            </a:r>
          </a:p>
          <a:p>
            <a:pPr lvl="1"/>
            <a:r>
              <a:rPr lang="en-US" dirty="0" smtClean="0"/>
              <a:t>A signal is handled by a process by executing either a default handler provided by the kernel or a user-defined 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In a multithreaded process</a:t>
            </a:r>
          </a:p>
          <a:p>
            <a:pPr lvl="1"/>
            <a:r>
              <a:rPr lang="en-US" dirty="0" smtClean="0"/>
              <a:t>A synchronous signal is delivered to the thread raising the signal</a:t>
            </a:r>
          </a:p>
          <a:p>
            <a:pPr lvl="1"/>
            <a:r>
              <a:rPr lang="en-US" dirty="0" smtClean="0"/>
              <a:t>It is not clear which thread should receive an asynchronous signal</a:t>
            </a:r>
          </a:p>
          <a:p>
            <a:pPr lvl="2"/>
            <a:r>
              <a:rPr lang="en-US" dirty="0" smtClean="0"/>
              <a:t>In most cases, the sender of the signal specifies which thread should receive the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8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On transition from executing to sleep state</a:t>
            </a:r>
          </a:p>
          <a:p>
            <a:pPr lvl="1"/>
            <a:r>
              <a:rPr lang="en-US" dirty="0" smtClean="0"/>
              <a:t>The PCB is linked at the tail of the waiting list of PCBs for the particular device or event</a:t>
            </a:r>
          </a:p>
          <a:p>
            <a:r>
              <a:rPr lang="en-US" dirty="0" smtClean="0"/>
              <a:t>On transition from ready to executing state</a:t>
            </a:r>
          </a:p>
          <a:p>
            <a:pPr lvl="1"/>
            <a:r>
              <a:rPr lang="en-US" dirty="0" smtClean="0"/>
              <a:t>Context is restored from PCB</a:t>
            </a:r>
          </a:p>
          <a:p>
            <a:pPr lvl="1"/>
            <a:r>
              <a:rPr lang="en-US" dirty="0" smtClean="0"/>
              <a:t>Known as a context switch</a:t>
            </a:r>
          </a:p>
          <a:p>
            <a:r>
              <a:rPr lang="en-US" dirty="0" smtClean="0"/>
              <a:t>The PCB of a non-executing process is either in the waiting queue of some device/event or in the ready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 group</a:t>
            </a:r>
          </a:p>
          <a:p>
            <a:pPr lvl="1"/>
            <a:r>
              <a:rPr lang="en-US" dirty="0" smtClean="0"/>
              <a:t>Contains a number of processes</a:t>
            </a:r>
          </a:p>
          <a:p>
            <a:pPr lvl="2"/>
            <a:r>
              <a:rPr lang="en-US" dirty="0" smtClean="0"/>
              <a:t>Different from file access permission groups</a:t>
            </a:r>
          </a:p>
          <a:p>
            <a:pPr lvl="1"/>
            <a:r>
              <a:rPr lang="en-US" dirty="0" smtClean="0"/>
              <a:t>Useful for sending a common signal to a set of processes</a:t>
            </a:r>
          </a:p>
          <a:p>
            <a:pPr lvl="1"/>
            <a:r>
              <a:rPr lang="en-US" dirty="0" smtClean="0"/>
              <a:t>The processes in a group have identical process group id</a:t>
            </a:r>
          </a:p>
          <a:p>
            <a:pPr lvl="1"/>
            <a:r>
              <a:rPr lang="en-US" dirty="0" smtClean="0"/>
              <a:t>A process can set its group id to its own </a:t>
            </a:r>
            <a:r>
              <a:rPr lang="en-US" dirty="0" err="1" smtClean="0"/>
              <a:t>pid</a:t>
            </a:r>
            <a:r>
              <a:rPr lang="en-US" dirty="0" smtClean="0"/>
              <a:t> by invoking </a:t>
            </a:r>
            <a:r>
              <a:rPr lang="en-US" dirty="0" err="1" smtClean="0"/>
              <a:t>setpgrp</a:t>
            </a:r>
            <a:r>
              <a:rPr lang="en-US" dirty="0" smtClean="0"/>
              <a:t>(). Returns a new group id which is same as the </a:t>
            </a:r>
            <a:r>
              <a:rPr lang="en-US" dirty="0" err="1" smtClean="0"/>
              <a:t>pid</a:t>
            </a:r>
            <a:endParaRPr lang="en-US" dirty="0"/>
          </a:p>
          <a:p>
            <a:pPr lvl="1"/>
            <a:r>
              <a:rPr lang="en-US" dirty="0" smtClean="0"/>
              <a:t>A child inherits its parent’s process group id during fork() or clone</a:t>
            </a:r>
            <a:r>
              <a:rPr lang="en-US" smtClean="0"/>
              <a:t>()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2743200"/>
            <a:ext cx="1143000" cy="1143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77000" y="2743200"/>
            <a:ext cx="1143000" cy="1143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Q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1828800" y="1371600"/>
            <a:ext cx="1828800" cy="1371600"/>
          </a:xfrm>
          <a:prstGeom prst="wedgeEllipseCallou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Some event occurs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7086600" y="914400"/>
            <a:ext cx="1828800" cy="1752600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Catch and handle signal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1400" y="4114800"/>
            <a:ext cx="1600200" cy="2362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Signal handler (same as a C function)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endCxn id="10" idx="0"/>
          </p:cNvCxnSpPr>
          <p:nvPr/>
        </p:nvCxnSpPr>
        <p:spPr>
          <a:xfrm>
            <a:off x="7239000" y="3581400"/>
            <a:ext cx="952500" cy="533400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2"/>
            <a:endCxn id="6" idx="2"/>
          </p:cNvCxnSpPr>
          <p:nvPr/>
        </p:nvCxnSpPr>
        <p:spPr>
          <a:xfrm rot="16200000" flipH="1">
            <a:off x="4419600" y="1257300"/>
            <a:ext cx="12700" cy="5257800"/>
          </a:xfrm>
          <a:prstGeom prst="curvedConnector3">
            <a:avLst>
              <a:gd name="adj1" fmla="val 180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86200" y="3429000"/>
            <a:ext cx="1792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Signal X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5334000"/>
            <a:ext cx="725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 and Q are two processes on the same machine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" name="Curved Connector 18"/>
          <p:cNvCxnSpPr>
            <a:stCxn id="10" idx="2"/>
          </p:cNvCxnSpPr>
          <p:nvPr/>
        </p:nvCxnSpPr>
        <p:spPr>
          <a:xfrm rot="5400000" flipH="1">
            <a:off x="6267450" y="4552950"/>
            <a:ext cx="2895600" cy="952500"/>
          </a:xfrm>
          <a:prstGeom prst="curvedConnector3">
            <a:avLst>
              <a:gd name="adj1" fmla="val -789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ular Callout 2"/>
          <p:cNvSpPr/>
          <p:nvPr/>
        </p:nvSpPr>
        <p:spPr>
          <a:xfrm>
            <a:off x="0" y="3886200"/>
            <a:ext cx="2590800" cy="1057147"/>
          </a:xfrm>
          <a:prstGeom prst="wedgeRectCallou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</a:t>
            </a:r>
            <a:r>
              <a:rPr lang="en-US" sz="2400" dirty="0" smtClean="0">
                <a:solidFill>
                  <a:schemeClr val="tx1"/>
                </a:solidFill>
              </a:rPr>
              <a:t>ill(</a:t>
            </a:r>
            <a:r>
              <a:rPr lang="en-US" sz="2400" dirty="0" err="1" smtClean="0">
                <a:solidFill>
                  <a:schemeClr val="tx1"/>
                </a:solidFill>
              </a:rPr>
              <a:t>pid_Q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signo</a:t>
            </a:r>
            <a:r>
              <a:rPr lang="en-US" sz="2400" dirty="0" smtClean="0">
                <a:solidFill>
                  <a:schemeClr val="tx1"/>
                </a:solidFill>
              </a:rPr>
              <a:t> X)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877580"/>
            <a:ext cx="70010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Uncaught signals would typically terminate the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receiving process (default behavior)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80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6" grpId="0"/>
      <p:bldP spid="3" grpId="0" animBg="1"/>
      <p:bldP spid="1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process can send an asynchronous signal to another process by invoking the kill() call</a:t>
            </a:r>
          </a:p>
          <a:p>
            <a:pPr lvl="1"/>
            <a:r>
              <a:rPr lang="en-US" dirty="0" smtClean="0"/>
              <a:t>Takes two arguments: </a:t>
            </a:r>
            <a:r>
              <a:rPr lang="en-US" dirty="0" err="1" smtClean="0"/>
              <a:t>pid</a:t>
            </a:r>
            <a:r>
              <a:rPr lang="en-US" dirty="0" smtClean="0"/>
              <a:t> of the receiving process and the signal number</a:t>
            </a:r>
          </a:p>
          <a:p>
            <a:pPr lvl="1"/>
            <a:r>
              <a:rPr lang="en-US" dirty="0" smtClean="0"/>
              <a:t>If zero is passed as the </a:t>
            </a:r>
            <a:r>
              <a:rPr lang="en-US" dirty="0" err="1" smtClean="0"/>
              <a:t>pid</a:t>
            </a:r>
            <a:r>
              <a:rPr lang="en-US" dirty="0" smtClean="0"/>
              <a:t>, the signal is sent to all processes in the sender’s process group</a:t>
            </a:r>
          </a:p>
          <a:p>
            <a:pPr lvl="1"/>
            <a:r>
              <a:rPr lang="en-US" dirty="0" smtClean="0"/>
              <a:t>UNIX defined 19 signals and today there are many more found in the Linux kernel to handle GUI and other advanced features</a:t>
            </a:r>
          </a:p>
          <a:p>
            <a:pPr lvl="1"/>
            <a:r>
              <a:rPr lang="en-US" dirty="0" smtClean="0"/>
              <a:t>Some of the commonly encountered signals are SIGINT, SIGILL, SIGFPE, SIGKILL, SIGBUS, SIGSEGV, SIGSYS, SIGCHLD, etc.</a:t>
            </a:r>
          </a:p>
          <a:p>
            <a:pPr lvl="1"/>
            <a:r>
              <a:rPr lang="en-US" dirty="0" smtClean="0"/>
              <a:t>POSIX thread library offers a </a:t>
            </a:r>
            <a:r>
              <a:rPr lang="en-US" dirty="0" err="1" smtClean="0"/>
              <a:t>pthread_kill</a:t>
            </a:r>
            <a:r>
              <a:rPr lang="en-US" dirty="0" smtClean="0"/>
              <a:t> function for sending a signal to a specific thread within a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3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1066800"/>
            <a:ext cx="1143000" cy="1143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61823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 and Q are two processes on the same machine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0" y="2209800"/>
            <a:ext cx="2590800" cy="1057147"/>
          </a:xfrm>
          <a:prstGeom prst="wedgeRectCallou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</a:t>
            </a:r>
            <a:r>
              <a:rPr lang="en-US" sz="2400" dirty="0" smtClean="0">
                <a:solidFill>
                  <a:schemeClr val="tx1"/>
                </a:solidFill>
              </a:rPr>
              <a:t>ill(</a:t>
            </a:r>
            <a:r>
              <a:rPr lang="en-US" sz="2400" dirty="0" err="1" smtClean="0">
                <a:solidFill>
                  <a:schemeClr val="tx1"/>
                </a:solidFill>
              </a:rPr>
              <a:t>pid_Q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signo</a:t>
            </a:r>
            <a:r>
              <a:rPr lang="en-US" sz="2400" dirty="0" smtClean="0">
                <a:solidFill>
                  <a:schemeClr val="tx1"/>
                </a:solidFill>
              </a:rPr>
              <a:t> X)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69603"/>
            <a:ext cx="256974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Invokes </a:t>
            </a:r>
            <a:r>
              <a:rPr lang="en-US" sz="2400" dirty="0" err="1" smtClean="0"/>
              <a:t>sys_kill</a:t>
            </a:r>
            <a:endParaRPr lang="en-US" sz="2400" dirty="0"/>
          </a:p>
          <a:p>
            <a:r>
              <a:rPr lang="en-US" sz="2400" dirty="0"/>
              <a:t>s</a:t>
            </a:r>
            <a:r>
              <a:rPr lang="en-US" sz="2400" dirty="0" smtClean="0"/>
              <a:t>ystem call handler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19200" y="3429000"/>
            <a:ext cx="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48200" y="1600200"/>
            <a:ext cx="4038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48200" y="2209800"/>
            <a:ext cx="4038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48200" y="2819400"/>
            <a:ext cx="40386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Q’s entry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48200" y="3429000"/>
            <a:ext cx="4038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722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770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058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0010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818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866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3914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962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486400" y="4800600"/>
            <a:ext cx="2524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</a:t>
            </a:r>
            <a:r>
              <a:rPr lang="en-US" sz="2800" dirty="0" err="1" smtClean="0"/>
              <a:t>ignal_vector</a:t>
            </a:r>
            <a:r>
              <a:rPr lang="en-US" sz="2800" dirty="0" smtClean="0"/>
              <a:t>[X]</a:t>
            </a:r>
            <a:endParaRPr lang="en-US" sz="2800" dirty="0"/>
          </a:p>
        </p:txBody>
      </p:sp>
      <p:cxnSp>
        <p:nvCxnSpPr>
          <p:cNvPr id="32" name="Straight Arrow Connector 31"/>
          <p:cNvCxnSpPr>
            <a:endCxn id="37" idx="2"/>
          </p:cNvCxnSpPr>
          <p:nvPr/>
        </p:nvCxnSpPr>
        <p:spPr>
          <a:xfrm flipH="1" flipV="1">
            <a:off x="6629400" y="3276600"/>
            <a:ext cx="52246" cy="1622484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38800" y="1076980"/>
            <a:ext cx="21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Process table</a:t>
            </a:r>
            <a:endParaRPr lang="en-US" sz="2800" dirty="0"/>
          </a:p>
        </p:txBody>
      </p:sp>
      <p:sp>
        <p:nvSpPr>
          <p:cNvPr id="37" name="Rectangle 36"/>
          <p:cNvSpPr/>
          <p:nvPr/>
        </p:nvSpPr>
        <p:spPr>
          <a:xfrm>
            <a:off x="64770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8" name="Curved Connector 37"/>
          <p:cNvCxnSpPr/>
          <p:nvPr/>
        </p:nvCxnSpPr>
        <p:spPr>
          <a:xfrm flipV="1">
            <a:off x="1284871" y="3134380"/>
            <a:ext cx="5344531" cy="1666221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59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Steps involved when process P calls kill() to send a signal X to process Q</a:t>
            </a:r>
          </a:p>
          <a:p>
            <a:pPr lvl="1"/>
            <a:r>
              <a:rPr lang="en-US" dirty="0" smtClean="0"/>
              <a:t>The kernel invokes the </a:t>
            </a:r>
            <a:r>
              <a:rPr lang="en-US" dirty="0" err="1" smtClean="0"/>
              <a:t>sys_kill</a:t>
            </a:r>
            <a:r>
              <a:rPr lang="en-US" dirty="0" smtClean="0"/>
              <a:t> system call handler</a:t>
            </a:r>
          </a:p>
          <a:p>
            <a:pPr lvl="1"/>
            <a:r>
              <a:rPr lang="en-US" dirty="0" smtClean="0"/>
              <a:t>Sets the bit at position X in a signal </a:t>
            </a:r>
            <a:r>
              <a:rPr lang="en-US" dirty="0" err="1" smtClean="0"/>
              <a:t>bitvector</a:t>
            </a:r>
            <a:r>
              <a:rPr lang="en-US" dirty="0" smtClean="0"/>
              <a:t> residing in the process table entry of Q</a:t>
            </a:r>
          </a:p>
          <a:p>
            <a:pPr lvl="2"/>
            <a:r>
              <a:rPr lang="en-US" dirty="0" smtClean="0"/>
              <a:t>A process can receive multiple instances of the same signal, but handles that signal only once due to one bit per signal</a:t>
            </a:r>
          </a:p>
          <a:p>
            <a:pPr lvl="1"/>
            <a:r>
              <a:rPr lang="en-US" dirty="0" smtClean="0"/>
              <a:t>If Q is currently in sleep state, it is moved to the ready queue and the signal is handled once Q returns to the user mode after getting scheduled</a:t>
            </a:r>
          </a:p>
          <a:p>
            <a:pPr lvl="1"/>
            <a:r>
              <a:rPr lang="en-US" dirty="0" smtClean="0"/>
              <a:t>If Q is currently executing in the kernel mode, the signal is handled once Q returns to the user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Steps involved when process P calls kill() to send a signal X to process Q</a:t>
            </a:r>
          </a:p>
          <a:p>
            <a:pPr lvl="1"/>
            <a:r>
              <a:rPr lang="en-US" dirty="0" smtClean="0"/>
              <a:t>If Q is currently executing in the user mode, the signal is handled immediately after the kernel returns from the </a:t>
            </a:r>
            <a:r>
              <a:rPr lang="en-US" dirty="0" err="1" smtClean="0"/>
              <a:t>sys_kill</a:t>
            </a:r>
            <a:r>
              <a:rPr lang="en-US" dirty="0" smtClean="0"/>
              <a:t> handler or any other interrupt handler that has raised the signal</a:t>
            </a:r>
          </a:p>
          <a:p>
            <a:pPr lvl="1"/>
            <a:r>
              <a:rPr lang="en-US" dirty="0" smtClean="0"/>
              <a:t>In general, signals may not get delivered immediately</a:t>
            </a:r>
            <a:endParaRPr lang="en-US" dirty="0"/>
          </a:p>
          <a:p>
            <a:pPr lvl="2"/>
            <a:r>
              <a:rPr lang="en-US" dirty="0" smtClean="0"/>
              <a:t>But a process cannot execute anything in the user mode before handling all outstanding already delivered signals</a:t>
            </a:r>
          </a:p>
        </p:txBody>
      </p:sp>
    </p:spTree>
    <p:extLst>
      <p:ext uri="{BB962C8B-B14F-4D97-AF65-F5344CB8AC3E}">
        <p14:creationId xmlns:p14="http://schemas.microsoft.com/office/powerpoint/2010/main" val="32869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Steps involved when process P calls kill() to send a signal X to process Q</a:t>
            </a:r>
          </a:p>
          <a:p>
            <a:pPr lvl="1"/>
            <a:r>
              <a:rPr lang="en-US" dirty="0" smtClean="0"/>
              <a:t>Q can specify how it wishes to handle signal X through the signal() call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0728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</a:t>
            </a:r>
            <a:r>
              <a:rPr lang="en-US" sz="3200" dirty="0" smtClean="0">
                <a:solidFill>
                  <a:srgbClr val="0070C0"/>
                </a:solidFill>
              </a:rPr>
              <a:t>ignal (</a:t>
            </a:r>
            <a:r>
              <a:rPr lang="en-US" sz="3200" dirty="0" smtClean="0">
                <a:solidFill>
                  <a:srgbClr val="C00000"/>
                </a:solidFill>
              </a:rPr>
              <a:t>signal number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3200" dirty="0" smtClean="0">
                <a:solidFill>
                  <a:srgbClr val="C00000"/>
                </a:solidFill>
              </a:rPr>
              <a:t>handler function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4191000"/>
            <a:ext cx="37505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Pass zero to terminate Q</a:t>
            </a:r>
          </a:p>
          <a:p>
            <a:pPr algn="ctr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(default behavior)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8161" y="4191000"/>
            <a:ext cx="3765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Pass one to ignore signal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905000" y="3581400"/>
            <a:ext cx="4114800" cy="7620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19800" y="3581400"/>
            <a:ext cx="1219200" cy="7620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5334000"/>
            <a:ext cx="7620000" cy="1295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u</a:t>
            </a:r>
            <a:r>
              <a:rPr lang="en-US" sz="3200" dirty="0" smtClean="0">
                <a:solidFill>
                  <a:schemeClr val="tx1"/>
                </a:solidFill>
              </a:rPr>
              <a:t> area of Q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33800" y="57912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34200" y="57912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2600" y="57912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77000" y="57912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19800" y="57912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05400" y="57912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48200" y="57912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91000" y="57912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872247" y="6096000"/>
            <a:ext cx="2814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</a:t>
            </a:r>
            <a:r>
              <a:rPr lang="en-US" sz="2800" dirty="0" err="1" smtClean="0"/>
              <a:t>andler_vector</a:t>
            </a:r>
            <a:r>
              <a:rPr lang="en-US" sz="2800" dirty="0" smtClean="0"/>
              <a:t>[X]</a:t>
            </a:r>
            <a:endParaRPr lang="en-US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360114" y="3581400"/>
            <a:ext cx="1659686" cy="2286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2" idx="1"/>
            <a:endCxn id="21" idx="2"/>
          </p:cNvCxnSpPr>
          <p:nvPr/>
        </p:nvCxnSpPr>
        <p:spPr>
          <a:xfrm rot="10800000">
            <a:off x="4419601" y="6135708"/>
            <a:ext cx="1452647" cy="22190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9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Steps involved when process P calls kill() to send a signal X to process Q</a:t>
            </a:r>
          </a:p>
          <a:p>
            <a:pPr lvl="1"/>
            <a:r>
              <a:rPr lang="en-US" dirty="0" smtClean="0"/>
              <a:t>Q can specify how it wishes to handle signal X through the signal() call</a:t>
            </a:r>
          </a:p>
          <a:p>
            <a:pPr lvl="2"/>
            <a:r>
              <a:rPr lang="en-US" dirty="0" smtClean="0"/>
              <a:t>Takes two arguments: a signal number and a handler function address</a:t>
            </a:r>
          </a:p>
          <a:p>
            <a:pPr lvl="2"/>
            <a:r>
              <a:rPr lang="en-US" dirty="0" smtClean="0"/>
              <a:t>To always terminate on receiving a signal, zero should be passed in the second argument (this is also the default)</a:t>
            </a:r>
          </a:p>
          <a:p>
            <a:pPr lvl="2"/>
            <a:r>
              <a:rPr lang="en-US" dirty="0" smtClean="0"/>
              <a:t>To ignore a signal, one should be passed in the second argument</a:t>
            </a:r>
          </a:p>
          <a:p>
            <a:pPr lvl="1"/>
            <a:r>
              <a:rPr lang="en-US" dirty="0" smtClean="0"/>
              <a:t>A signal handler vector is maintained in the process u area</a:t>
            </a:r>
          </a:p>
          <a:p>
            <a:pPr lvl="2"/>
            <a:r>
              <a:rPr lang="en-US" dirty="0" smtClean="0"/>
              <a:t>Filled with zero for default behavior and changed as and when signal() calls are received from the process</a:t>
            </a:r>
          </a:p>
        </p:txBody>
      </p:sp>
    </p:spTree>
    <p:extLst>
      <p:ext uri="{BB962C8B-B14F-4D97-AF65-F5344CB8AC3E}">
        <p14:creationId xmlns:p14="http://schemas.microsoft.com/office/powerpoint/2010/main" val="350140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Steps involved in handling signal X in process Q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8200" y="2275820"/>
            <a:ext cx="4038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2885420"/>
            <a:ext cx="4038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8200" y="3495020"/>
            <a:ext cx="40386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Q’s entry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4104620"/>
            <a:ext cx="4038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70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058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010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866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914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962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86400" y="4724400"/>
            <a:ext cx="2524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</a:t>
            </a:r>
            <a:r>
              <a:rPr lang="en-US" sz="2800" dirty="0" err="1" smtClean="0"/>
              <a:t>ignal_vector</a:t>
            </a:r>
            <a:r>
              <a:rPr lang="en-US" sz="2800" dirty="0" smtClean="0"/>
              <a:t>[X]</a:t>
            </a:r>
            <a:endParaRPr lang="en-US" sz="2800" dirty="0"/>
          </a:p>
        </p:txBody>
      </p:sp>
      <p:cxnSp>
        <p:nvCxnSpPr>
          <p:cNvPr id="17" name="Straight Arrow Connector 16"/>
          <p:cNvCxnSpPr>
            <a:endCxn id="19" idx="2"/>
          </p:cNvCxnSpPr>
          <p:nvPr/>
        </p:nvCxnSpPr>
        <p:spPr>
          <a:xfrm flipV="1">
            <a:off x="6629400" y="3952220"/>
            <a:ext cx="0" cy="92458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38800" y="1752600"/>
            <a:ext cx="21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Process table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64770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48200" y="5344180"/>
            <a:ext cx="4038600" cy="13614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                                     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                   u area of Q</a:t>
            </a: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53000" y="58674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53400" y="58674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81800" y="58674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96200" y="58674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39000" y="58674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24600" y="58674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867400" y="58674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10200" y="5867400"/>
            <a:ext cx="457200" cy="344507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943601" y="6172200"/>
            <a:ext cx="281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h</a:t>
            </a:r>
            <a:r>
              <a:rPr lang="en-US" sz="2800" dirty="0" err="1" smtClean="0"/>
              <a:t>andler_vector</a:t>
            </a:r>
            <a:r>
              <a:rPr lang="en-US" sz="2800" dirty="0" smtClean="0"/>
              <a:t>[X]</a:t>
            </a:r>
            <a:endParaRPr lang="en-US" sz="2800" dirty="0"/>
          </a:p>
        </p:txBody>
      </p:sp>
      <p:cxnSp>
        <p:nvCxnSpPr>
          <p:cNvPr id="31" name="Curved Connector 30"/>
          <p:cNvCxnSpPr>
            <a:stCxn id="30" idx="1"/>
            <a:endCxn id="29" idx="2"/>
          </p:cNvCxnSpPr>
          <p:nvPr/>
        </p:nvCxnSpPr>
        <p:spPr>
          <a:xfrm rot="10800000">
            <a:off x="5638801" y="6211908"/>
            <a:ext cx="304801" cy="22190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" y="1600200"/>
            <a:ext cx="2864567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Examine and reset</a:t>
            </a:r>
          </a:p>
          <a:p>
            <a:r>
              <a:rPr lang="en-US" sz="2800" dirty="0" err="1" smtClean="0"/>
              <a:t>signal_vector</a:t>
            </a:r>
            <a:r>
              <a:rPr lang="en-US" sz="2800" dirty="0" smtClean="0"/>
              <a:t>[X]</a:t>
            </a:r>
            <a:endParaRPr lang="en-US" sz="2800" dirty="0"/>
          </a:p>
        </p:txBody>
      </p:sp>
      <p:cxnSp>
        <p:nvCxnSpPr>
          <p:cNvPr id="34" name="Curved Connector 33"/>
          <p:cNvCxnSpPr>
            <a:stCxn id="32" idx="3"/>
            <a:endCxn id="19" idx="0"/>
          </p:cNvCxnSpPr>
          <p:nvPr/>
        </p:nvCxnSpPr>
        <p:spPr>
          <a:xfrm>
            <a:off x="3321767" y="2077254"/>
            <a:ext cx="3307633" cy="1559986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77000" y="3636403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200" y="2743200"/>
            <a:ext cx="2864567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Examine and reset</a:t>
            </a:r>
          </a:p>
          <a:p>
            <a:r>
              <a:rPr lang="en-US" sz="2800" dirty="0" err="1" smtClean="0"/>
              <a:t>handler_vector</a:t>
            </a:r>
            <a:r>
              <a:rPr lang="en-US" sz="2800" dirty="0" smtClean="0"/>
              <a:t>[X]</a:t>
            </a:r>
            <a:endParaRPr lang="en-US" sz="2800" dirty="0"/>
          </a:p>
        </p:txBody>
      </p:sp>
      <p:cxnSp>
        <p:nvCxnSpPr>
          <p:cNvPr id="39" name="Straight Arrow Connector 38"/>
          <p:cNvCxnSpPr>
            <a:stCxn id="32" idx="2"/>
            <a:endCxn id="37" idx="0"/>
          </p:cNvCxnSpPr>
          <p:nvPr/>
        </p:nvCxnSpPr>
        <p:spPr>
          <a:xfrm>
            <a:off x="1889484" y="2554307"/>
            <a:ext cx="0" cy="1888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7" idx="3"/>
            <a:endCxn id="29" idx="0"/>
          </p:cNvCxnSpPr>
          <p:nvPr/>
        </p:nvCxnSpPr>
        <p:spPr>
          <a:xfrm>
            <a:off x="3321767" y="3220254"/>
            <a:ext cx="2317033" cy="2647146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410200" y="58674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7" idx="2"/>
          </p:cNvCxnSpPr>
          <p:nvPr/>
        </p:nvCxnSpPr>
        <p:spPr>
          <a:xfrm flipH="1">
            <a:off x="1889483" y="3697307"/>
            <a:ext cx="1" cy="2253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3002833" y="5105400"/>
            <a:ext cx="1569167" cy="1610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VM of Q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002833" y="5638800"/>
            <a:ext cx="15691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002833" y="5638800"/>
            <a:ext cx="1569167" cy="393967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57200" y="3922693"/>
            <a:ext cx="3405997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Set up handler stack if</a:t>
            </a:r>
          </a:p>
          <a:p>
            <a:r>
              <a:rPr lang="en-US" sz="2800" dirty="0" err="1"/>
              <a:t>h</a:t>
            </a:r>
            <a:r>
              <a:rPr lang="en-US" sz="2800" dirty="0" err="1" smtClean="0"/>
              <a:t>andler_vector</a:t>
            </a:r>
            <a:r>
              <a:rPr lang="en-US" sz="2800" dirty="0" smtClean="0"/>
              <a:t>[X] &gt; 1</a:t>
            </a:r>
          </a:p>
        </p:txBody>
      </p:sp>
      <p:cxnSp>
        <p:nvCxnSpPr>
          <p:cNvPr id="55" name="Curved Connector 54"/>
          <p:cNvCxnSpPr>
            <a:stCxn id="53" idx="3"/>
          </p:cNvCxnSpPr>
          <p:nvPr/>
        </p:nvCxnSpPr>
        <p:spPr>
          <a:xfrm>
            <a:off x="3863197" y="4399747"/>
            <a:ext cx="369498" cy="1512409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5042118"/>
            <a:ext cx="2439707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Set PC to the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tart of handler</a:t>
            </a:r>
          </a:p>
          <a:p>
            <a:r>
              <a:rPr lang="en-US" sz="2800" dirty="0" smtClean="0"/>
              <a:t>and switch to</a:t>
            </a:r>
          </a:p>
          <a:p>
            <a:r>
              <a:rPr lang="en-US" sz="2800" dirty="0"/>
              <a:t>u</a:t>
            </a:r>
            <a:r>
              <a:rPr lang="en-US" sz="2800" dirty="0" smtClean="0"/>
              <a:t>ser mode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905000" y="4876800"/>
            <a:ext cx="0" cy="1888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124200" y="5039380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SP</a:t>
            </a:r>
            <a:endParaRPr lang="en-US" sz="28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508557" y="5344180"/>
            <a:ext cx="453172" cy="2946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505200" y="5353854"/>
            <a:ext cx="152400" cy="685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49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  <p:bldP spid="37" grpId="0" animBg="1"/>
      <p:bldP spid="42" grpId="0" animBg="1"/>
      <p:bldP spid="51" grpId="0" animBg="1"/>
      <p:bldP spid="53" grpId="0" animBg="1"/>
      <p:bldP spid="5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Steps involved when process P calls kill() to send a signal X to process Q</a:t>
            </a:r>
          </a:p>
          <a:p>
            <a:pPr lvl="1"/>
            <a:r>
              <a:rPr lang="en-US" dirty="0" smtClean="0"/>
              <a:t>To handle a delivered signal to a process, the kernel first resets the corresponding bit in the signal </a:t>
            </a:r>
            <a:r>
              <a:rPr lang="en-US" dirty="0" err="1" smtClean="0"/>
              <a:t>bitvector</a:t>
            </a:r>
            <a:r>
              <a:rPr lang="en-US" dirty="0" smtClean="0"/>
              <a:t> residing in the receiving process’s process table entry</a:t>
            </a:r>
          </a:p>
          <a:p>
            <a:pPr lvl="1"/>
            <a:r>
              <a:rPr lang="en-US" dirty="0" smtClean="0"/>
              <a:t>Indexes into the corresponding entry of the signal handler array residing in the u area of the receiving process</a:t>
            </a:r>
          </a:p>
          <a:p>
            <a:pPr lvl="2"/>
            <a:r>
              <a:rPr lang="en-US" dirty="0" smtClean="0"/>
              <a:t>If the entry is zero, the process is terminated</a:t>
            </a:r>
          </a:p>
          <a:p>
            <a:pPr lvl="2"/>
            <a:r>
              <a:rPr lang="en-US" dirty="0" smtClean="0"/>
              <a:t>If the entry is one, the kernel </a:t>
            </a:r>
            <a:r>
              <a:rPr lang="en-US" smtClean="0"/>
              <a:t>returns the </a:t>
            </a:r>
            <a:r>
              <a:rPr lang="en-US" dirty="0" smtClean="0"/>
              <a:t>control to the process and the process continues execution in user mode</a:t>
            </a:r>
          </a:p>
          <a:p>
            <a:pPr lvl="2"/>
            <a:r>
              <a:rPr lang="en-US" dirty="0" smtClean="0"/>
              <a:t>In all other cases, the specified signal handler is executed</a:t>
            </a:r>
          </a:p>
        </p:txBody>
      </p:sp>
    </p:spTree>
    <p:extLst>
      <p:ext uri="{BB962C8B-B14F-4D97-AF65-F5344CB8AC3E}">
        <p14:creationId xmlns:p14="http://schemas.microsoft.com/office/powerpoint/2010/main" val="297510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Overview of 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Every process in the ready queue can request CPU cycles for execution</a:t>
            </a:r>
          </a:p>
          <a:p>
            <a:pPr lvl="1"/>
            <a:r>
              <a:rPr lang="en-US" dirty="0" smtClean="0"/>
              <a:t>An algorithm must select one process per processor for execution; this is the scheduling algorithm</a:t>
            </a:r>
          </a:p>
          <a:p>
            <a:pPr lvl="1"/>
            <a:r>
              <a:rPr lang="en-US" dirty="0" smtClean="0"/>
              <a:t>Two types of process schedulers: short-term and medium-term schedulers</a:t>
            </a:r>
          </a:p>
          <a:p>
            <a:r>
              <a:rPr lang="en-US" dirty="0" smtClean="0"/>
              <a:t>A short-term scheduler selects one process from the ready queue for execution</a:t>
            </a:r>
          </a:p>
          <a:p>
            <a:pPr lvl="1"/>
            <a:r>
              <a:rPr lang="en-US" dirty="0" smtClean="0"/>
              <a:t>Invoked whenever the currently executing process enters the sleep state or encounters a timer interrupt or terminates</a:t>
            </a:r>
          </a:p>
          <a:p>
            <a:pPr lvl="1"/>
            <a:r>
              <a:rPr lang="en-US" dirty="0" smtClean="0"/>
              <a:t>Decides the overall utilization of the 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Steps involved when process P calls kill() to send a signal X to process Q</a:t>
            </a:r>
          </a:p>
          <a:p>
            <a:pPr lvl="1"/>
            <a:r>
              <a:rPr lang="en-US" dirty="0" smtClean="0"/>
              <a:t>Invoking a signal handler involves a few steps</a:t>
            </a:r>
          </a:p>
          <a:p>
            <a:pPr lvl="2"/>
            <a:r>
              <a:rPr lang="en-US" dirty="0" smtClean="0"/>
              <a:t>The kernel resets the corresponding signal handler array entry (if the process wants to use the same signal handler for signal X in future, the signal handler must “re-install” itself through a signal() call)</a:t>
            </a:r>
          </a:p>
          <a:p>
            <a:pPr lvl="2"/>
            <a:r>
              <a:rPr lang="en-US" dirty="0" smtClean="0"/>
              <a:t>Sets up a new stack frame on the stack of the receiving process so that it looks like the process is about to call the signal handler function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oves the stack pointer to the top of the new stack frame, does a mode switch to user mode, and sets </a:t>
            </a:r>
            <a:r>
              <a:rPr lang="en-US" dirty="0"/>
              <a:t>the program counter to the first instruction of the handler </a:t>
            </a:r>
            <a:endParaRPr lang="en-US" dirty="0" smtClean="0"/>
          </a:p>
          <a:p>
            <a:pPr lvl="2"/>
            <a:r>
              <a:rPr lang="en-US" dirty="0" smtClean="0"/>
              <a:t>The signal handler is now executing in user mode; the process will return to where it left off in user code after this</a:t>
            </a:r>
          </a:p>
        </p:txBody>
      </p:sp>
    </p:spTree>
    <p:extLst>
      <p:ext uri="{BB962C8B-B14F-4D97-AF65-F5344CB8AC3E}">
        <p14:creationId xmlns:p14="http://schemas.microsoft.com/office/powerpoint/2010/main" val="38010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Context management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The designer of a user-level thread library needs a way to do context switch between threads</a:t>
            </a:r>
          </a:p>
          <a:p>
            <a:pPr lvl="1"/>
            <a:r>
              <a:rPr lang="en-US" dirty="0" smtClean="0"/>
              <a:t>These user-level threads are not visible to </a:t>
            </a:r>
            <a:r>
              <a:rPr lang="en-US" smtClean="0"/>
              <a:t>the kernel</a:t>
            </a:r>
            <a:endParaRPr lang="en-US" dirty="0" smtClean="0"/>
          </a:p>
          <a:p>
            <a:pPr lvl="1"/>
            <a:r>
              <a:rPr lang="en-US" dirty="0" smtClean="0"/>
              <a:t>One possibility is to understand the context layout and write low-level assembly language routines to save and restore the context</a:t>
            </a:r>
          </a:p>
          <a:p>
            <a:pPr lvl="1"/>
            <a:r>
              <a:rPr lang="en-US" dirty="0" smtClean="0"/>
              <a:t>A better option is to use the </a:t>
            </a:r>
            <a:r>
              <a:rPr lang="en-US" dirty="0" err="1" smtClean="0"/>
              <a:t>setjmp</a:t>
            </a:r>
            <a:r>
              <a:rPr lang="en-US" dirty="0" smtClean="0"/>
              <a:t>() and </a:t>
            </a:r>
            <a:r>
              <a:rPr lang="en-US" dirty="0" err="1" smtClean="0"/>
              <a:t>longjmp</a:t>
            </a:r>
            <a:r>
              <a:rPr lang="en-US" dirty="0" smtClean="0"/>
              <a:t>() calls in UNIX  for saving and restoring the context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setjmp</a:t>
            </a:r>
            <a:r>
              <a:rPr lang="en-US" dirty="0" smtClean="0"/>
              <a:t>() call saves the context of the calling process into a </a:t>
            </a:r>
            <a:r>
              <a:rPr lang="en-US" dirty="0" err="1" smtClean="0"/>
              <a:t>jmp_buf</a:t>
            </a:r>
            <a:r>
              <a:rPr lang="en-US" dirty="0" smtClean="0"/>
              <a:t> structure</a:t>
            </a:r>
          </a:p>
          <a:p>
            <a:pPr lvl="2"/>
            <a:r>
              <a:rPr lang="en-US" dirty="0" smtClean="0"/>
              <a:t>Normal return value of </a:t>
            </a:r>
            <a:r>
              <a:rPr lang="en-US" dirty="0" err="1" smtClean="0"/>
              <a:t>setjmp</a:t>
            </a:r>
            <a:r>
              <a:rPr lang="en-US" dirty="0" smtClean="0"/>
              <a:t>() is zero</a:t>
            </a:r>
          </a:p>
          <a:p>
            <a:pPr lvl="2"/>
            <a:r>
              <a:rPr lang="en-US" dirty="0" smtClean="0"/>
              <a:t>The layout of </a:t>
            </a:r>
            <a:r>
              <a:rPr lang="en-US" dirty="0" err="1" smtClean="0"/>
              <a:t>jmp_buf</a:t>
            </a:r>
            <a:r>
              <a:rPr lang="en-US" dirty="0" smtClean="0"/>
              <a:t> structure is platform-dependent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7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Context management in UNIX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1219200"/>
            <a:ext cx="2284190" cy="5334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295400"/>
            <a:ext cx="218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User program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752600"/>
            <a:ext cx="236039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main ()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jmp_buf</a:t>
            </a:r>
            <a:r>
              <a:rPr lang="en-US" sz="2800" dirty="0" smtClean="0"/>
              <a:t> </a:t>
            </a:r>
            <a:r>
              <a:rPr lang="en-US" sz="2800" dirty="0" err="1" smtClean="0"/>
              <a:t>env</a:t>
            </a:r>
            <a:r>
              <a:rPr lang="en-US" sz="2800" dirty="0" smtClean="0"/>
              <a:t>;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  </a:t>
            </a:r>
            <a:r>
              <a:rPr lang="en-US" sz="2800" dirty="0" err="1" smtClean="0"/>
              <a:t>setjmp</a:t>
            </a:r>
            <a:r>
              <a:rPr lang="en-US" sz="2800" dirty="0" smtClean="0"/>
              <a:t> (</a:t>
            </a:r>
            <a:r>
              <a:rPr lang="en-US" sz="2800" dirty="0" err="1" smtClean="0"/>
              <a:t>env</a:t>
            </a:r>
            <a:r>
              <a:rPr lang="en-US" sz="2800" dirty="0" smtClean="0"/>
              <a:t>);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  return 0;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1219200"/>
            <a:ext cx="523713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Array of values where each element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tores a register value (includes PC &amp; SP)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1600200" y="2050197"/>
            <a:ext cx="4523570" cy="6930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267200" y="2590800"/>
            <a:ext cx="2743200" cy="3962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67200" y="2691348"/>
            <a:ext cx="28082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etjmp</a:t>
            </a:r>
            <a:r>
              <a:rPr lang="en-US" sz="2400" dirty="0" smtClean="0"/>
              <a:t>(</a:t>
            </a:r>
            <a:r>
              <a:rPr lang="en-US" sz="2400" dirty="0" err="1" smtClean="0"/>
              <a:t>jmp_buf</a:t>
            </a:r>
            <a:r>
              <a:rPr lang="en-US" sz="2400" dirty="0" smtClean="0"/>
              <a:t> </a:t>
            </a:r>
            <a:r>
              <a:rPr lang="en-US" sz="2400" dirty="0" err="1" smtClean="0"/>
              <a:t>env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{</a:t>
            </a:r>
          </a:p>
          <a:p>
            <a:endParaRPr lang="en-US" sz="2400" dirty="0"/>
          </a:p>
          <a:p>
            <a:r>
              <a:rPr lang="en-US" sz="2400" dirty="0" smtClean="0"/>
              <a:t>save registers in </a:t>
            </a:r>
            <a:r>
              <a:rPr lang="en-US" sz="2400" dirty="0" err="1" smtClean="0"/>
              <a:t>env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save SP in </a:t>
            </a:r>
            <a:r>
              <a:rPr lang="en-US" sz="2400" dirty="0" err="1" smtClean="0"/>
              <a:t>env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save PC in </a:t>
            </a:r>
            <a:r>
              <a:rPr lang="en-US" sz="2400" dirty="0" err="1" smtClean="0"/>
              <a:t>env</a:t>
            </a:r>
            <a:endParaRPr lang="en-US" sz="2400" dirty="0" smtClean="0"/>
          </a:p>
          <a:p>
            <a:r>
              <a:rPr lang="en-US" sz="2400" dirty="0"/>
              <a:t>r</a:t>
            </a:r>
            <a:r>
              <a:rPr lang="en-US" sz="2400" dirty="0" smtClean="0"/>
              <a:t>eturn 0;</a:t>
            </a:r>
          </a:p>
          <a:p>
            <a:r>
              <a:rPr lang="en-US" sz="2400" dirty="0"/>
              <a:t>}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743200" y="2974777"/>
            <a:ext cx="1600200" cy="15972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838200" y="4876800"/>
            <a:ext cx="3657600" cy="1524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2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Context management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setjmp</a:t>
            </a:r>
            <a:r>
              <a:rPr lang="en-US" dirty="0" smtClean="0"/>
              <a:t>() and </a:t>
            </a:r>
            <a:r>
              <a:rPr lang="en-US" dirty="0" err="1" smtClean="0"/>
              <a:t>longjmp</a:t>
            </a:r>
            <a:r>
              <a:rPr lang="en-US" dirty="0" smtClean="0"/>
              <a:t>() calls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longjmp</a:t>
            </a:r>
            <a:r>
              <a:rPr lang="en-US" dirty="0" smtClean="0"/>
              <a:t>() call takes two arguments: a </a:t>
            </a:r>
            <a:r>
              <a:rPr lang="en-US" dirty="0" err="1" smtClean="0"/>
              <a:t>jmp_buf</a:t>
            </a:r>
            <a:r>
              <a:rPr lang="en-US" dirty="0" smtClean="0"/>
              <a:t> structure filled in through a prior </a:t>
            </a:r>
            <a:r>
              <a:rPr lang="en-US" dirty="0" err="1" smtClean="0"/>
              <a:t>setjmp</a:t>
            </a:r>
            <a:r>
              <a:rPr lang="en-US" dirty="0" smtClean="0"/>
              <a:t>() call and an integer</a:t>
            </a:r>
          </a:p>
          <a:p>
            <a:pPr lvl="2"/>
            <a:r>
              <a:rPr lang="en-US" dirty="0" smtClean="0"/>
              <a:t>Restores the context from the passed </a:t>
            </a:r>
            <a:r>
              <a:rPr lang="en-US" dirty="0" err="1" smtClean="0"/>
              <a:t>jmp_buf</a:t>
            </a:r>
            <a:r>
              <a:rPr lang="en-US" dirty="0" smtClean="0"/>
              <a:t> structure</a:t>
            </a:r>
          </a:p>
          <a:p>
            <a:pPr lvl="2"/>
            <a:r>
              <a:rPr lang="en-US" dirty="0" smtClean="0"/>
              <a:t>The second argument serves as the return value of the prior </a:t>
            </a:r>
            <a:r>
              <a:rPr lang="en-US" dirty="0" err="1" smtClean="0"/>
              <a:t>setjmp</a:t>
            </a:r>
            <a:r>
              <a:rPr lang="en-US" dirty="0" smtClean="0"/>
              <a:t>() call when the context is restored</a:t>
            </a:r>
          </a:p>
          <a:p>
            <a:pPr lvl="2"/>
            <a:r>
              <a:rPr lang="en-US" dirty="0" smtClean="0"/>
              <a:t>Effectively the process starts executing right after the </a:t>
            </a:r>
            <a:r>
              <a:rPr lang="en-US" dirty="0" err="1" smtClean="0"/>
              <a:t>setjmp</a:t>
            </a:r>
            <a:r>
              <a:rPr lang="en-US" dirty="0" smtClean="0"/>
              <a:t>() call through which the </a:t>
            </a:r>
            <a:r>
              <a:rPr lang="en-US" dirty="0" err="1" smtClean="0"/>
              <a:t>jmp_buf</a:t>
            </a:r>
            <a:r>
              <a:rPr lang="en-US" dirty="0" smtClean="0"/>
              <a:t> was prepared</a:t>
            </a:r>
          </a:p>
          <a:p>
            <a:pPr lvl="2"/>
            <a:r>
              <a:rPr lang="en-US" dirty="0" smtClean="0"/>
              <a:t>It looks as if the </a:t>
            </a:r>
            <a:r>
              <a:rPr lang="en-US" dirty="0" err="1" smtClean="0"/>
              <a:t>setjmp</a:t>
            </a:r>
            <a:r>
              <a:rPr lang="en-US" dirty="0" smtClean="0"/>
              <a:t>() call has just returned</a:t>
            </a:r>
          </a:p>
          <a:p>
            <a:pPr lvl="1"/>
            <a:r>
              <a:rPr lang="en-US" dirty="0" smtClean="0"/>
              <a:t>Notice that the </a:t>
            </a:r>
            <a:r>
              <a:rPr lang="en-US" dirty="0" err="1" smtClean="0"/>
              <a:t>longjmp</a:t>
            </a:r>
            <a:r>
              <a:rPr lang="en-US" dirty="0" smtClean="0"/>
              <a:t>() calls never return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setcontext</a:t>
            </a:r>
            <a:r>
              <a:rPr lang="en-US" dirty="0" smtClean="0"/>
              <a:t>() and </a:t>
            </a:r>
            <a:r>
              <a:rPr lang="en-US" dirty="0" err="1" smtClean="0"/>
              <a:t>getcontext</a:t>
            </a:r>
            <a:r>
              <a:rPr lang="en-US" dirty="0" smtClean="0"/>
              <a:t>() calls available in Linux systems can also be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9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Context management in UNIX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9599" y="1066800"/>
            <a:ext cx="2866297" cy="5486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143000"/>
            <a:ext cx="218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User program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600200"/>
            <a:ext cx="286629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main ()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jmp_buf</a:t>
            </a:r>
            <a:r>
              <a:rPr lang="en-US" sz="2800" dirty="0" smtClean="0"/>
              <a:t> </a:t>
            </a:r>
            <a:r>
              <a:rPr lang="en-US" sz="2800" dirty="0" err="1" smtClean="0"/>
              <a:t>env</a:t>
            </a:r>
            <a:r>
              <a:rPr lang="en-US" sz="2800" dirty="0" smtClean="0"/>
              <a:t>;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setjmp</a:t>
            </a:r>
            <a:r>
              <a:rPr lang="en-US" sz="2800" dirty="0" smtClean="0"/>
              <a:t> (</a:t>
            </a:r>
            <a:r>
              <a:rPr lang="en-US" sz="2800" dirty="0" err="1" smtClean="0"/>
              <a:t>env</a:t>
            </a:r>
            <a:r>
              <a:rPr lang="en-US" sz="2800" dirty="0" smtClean="0"/>
              <a:t>);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longjmp</a:t>
            </a:r>
            <a:r>
              <a:rPr lang="en-US" sz="2800" dirty="0" smtClean="0"/>
              <a:t> (</a:t>
            </a:r>
            <a:r>
              <a:rPr lang="en-US" sz="2800" dirty="0" err="1" smtClean="0"/>
              <a:t>env</a:t>
            </a:r>
            <a:r>
              <a:rPr lang="en-US" sz="2800" dirty="0" smtClean="0"/>
              <a:t>, 1);</a:t>
            </a:r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return 0;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43400" y="1066800"/>
            <a:ext cx="2743200" cy="3962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43400" y="1167348"/>
            <a:ext cx="28082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etjmp</a:t>
            </a:r>
            <a:r>
              <a:rPr lang="en-US" sz="2400" dirty="0" smtClean="0"/>
              <a:t>(</a:t>
            </a:r>
            <a:r>
              <a:rPr lang="en-US" sz="2400" dirty="0" err="1" smtClean="0"/>
              <a:t>jmp_buf</a:t>
            </a:r>
            <a:r>
              <a:rPr lang="en-US" sz="2400" dirty="0" smtClean="0"/>
              <a:t> </a:t>
            </a:r>
            <a:r>
              <a:rPr lang="en-US" sz="2400" dirty="0" err="1" smtClean="0"/>
              <a:t>env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{</a:t>
            </a:r>
          </a:p>
          <a:p>
            <a:endParaRPr lang="en-US" sz="2400" dirty="0"/>
          </a:p>
          <a:p>
            <a:r>
              <a:rPr lang="en-US" sz="2400" dirty="0" smtClean="0"/>
              <a:t>save registers in </a:t>
            </a:r>
            <a:r>
              <a:rPr lang="en-US" sz="2400" dirty="0" err="1" smtClean="0"/>
              <a:t>env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save SP in </a:t>
            </a:r>
            <a:r>
              <a:rPr lang="en-US" sz="2400" dirty="0" err="1" smtClean="0"/>
              <a:t>env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save PC in </a:t>
            </a:r>
            <a:r>
              <a:rPr lang="en-US" sz="2400" dirty="0" err="1" smtClean="0"/>
              <a:t>env</a:t>
            </a:r>
            <a:endParaRPr lang="en-US" sz="2400" dirty="0" smtClean="0"/>
          </a:p>
          <a:p>
            <a:r>
              <a:rPr lang="en-US" sz="2400" dirty="0"/>
              <a:t>r</a:t>
            </a:r>
            <a:r>
              <a:rPr lang="en-US" sz="2400" dirty="0" smtClean="0"/>
              <a:t>eturn 0;</a:t>
            </a:r>
          </a:p>
          <a:p>
            <a:r>
              <a:rPr lang="en-US" sz="2400" dirty="0"/>
              <a:t>}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69090" y="1447800"/>
            <a:ext cx="1474310" cy="2057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914400" y="3810000"/>
            <a:ext cx="3657600" cy="10668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772400" y="1066800"/>
            <a:ext cx="1219199" cy="3962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VM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772400" y="1828800"/>
            <a:ext cx="12191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48400" y="1828800"/>
            <a:ext cx="1524000" cy="1371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72400" y="1066800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SP</a:t>
            </a:r>
            <a:endParaRPr lang="en-US" sz="28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153400" y="1371600"/>
            <a:ext cx="685799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772400" y="1828800"/>
            <a:ext cx="1219199" cy="6096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19600" y="5599093"/>
            <a:ext cx="2665473" cy="95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Restore register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ontext from </a:t>
            </a:r>
            <a:r>
              <a:rPr lang="en-US" sz="2800" dirty="0" err="1" smtClean="0"/>
              <a:t>env</a:t>
            </a:r>
            <a:endParaRPr lang="en-US" sz="2800" dirty="0"/>
          </a:p>
        </p:txBody>
      </p:sp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3352800" y="4876800"/>
            <a:ext cx="1066800" cy="119934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8" idx="3"/>
          </p:cNvCxnSpPr>
          <p:nvPr/>
        </p:nvCxnSpPr>
        <p:spPr>
          <a:xfrm flipH="1" flipV="1">
            <a:off x="4419600" y="4191000"/>
            <a:ext cx="2665473" cy="1885147"/>
          </a:xfrm>
          <a:prstGeom prst="curvedConnector3">
            <a:avLst>
              <a:gd name="adj1" fmla="val -8576"/>
            </a:avLst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flipV="1">
            <a:off x="3048000" y="4648201"/>
            <a:ext cx="2819400" cy="76199"/>
          </a:xfrm>
          <a:prstGeom prst="curved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19600" y="4343400"/>
            <a:ext cx="1143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15778" y="4495800"/>
            <a:ext cx="1280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eturn 1;</a:t>
            </a:r>
            <a:endParaRPr lang="en-US" sz="2400" dirty="0"/>
          </a:p>
        </p:txBody>
      </p:sp>
      <p:cxnSp>
        <p:nvCxnSpPr>
          <p:cNvPr id="47" name="Curved Connector 46"/>
          <p:cNvCxnSpPr>
            <a:stCxn id="43" idx="1"/>
          </p:cNvCxnSpPr>
          <p:nvPr/>
        </p:nvCxnSpPr>
        <p:spPr>
          <a:xfrm rot="10800000">
            <a:off x="1066800" y="3810001"/>
            <a:ext cx="3748978" cy="916633"/>
          </a:xfrm>
          <a:prstGeom prst="curved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419600" y="4191000"/>
            <a:ext cx="685800" cy="4572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153400" y="1371600"/>
            <a:ext cx="3810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8001000" y="1371600"/>
            <a:ext cx="1524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8268861" y="1981200"/>
            <a:ext cx="265539" cy="3048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153400" y="1981199"/>
            <a:ext cx="381000" cy="22860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914400" y="3810000"/>
            <a:ext cx="0" cy="914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71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27" grpId="0" animBg="1"/>
      <p:bldP spid="28" grpId="0" animBg="1"/>
      <p:bldP spid="4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Context management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setjmp</a:t>
            </a:r>
            <a:r>
              <a:rPr lang="en-US" dirty="0" smtClean="0"/>
              <a:t>() and </a:t>
            </a:r>
            <a:r>
              <a:rPr lang="en-US" dirty="0" err="1" smtClean="0"/>
              <a:t>longjmp</a:t>
            </a:r>
            <a:r>
              <a:rPr lang="en-US" dirty="0" smtClean="0"/>
              <a:t>() in thread libraries</a:t>
            </a:r>
          </a:p>
          <a:p>
            <a:pPr lvl="1"/>
            <a:r>
              <a:rPr lang="en-US" dirty="0" smtClean="0"/>
              <a:t>Before a context switch is done, let us assume that the head of the ready queue is the PCB of the thread to be executed next</a:t>
            </a:r>
          </a:p>
          <a:p>
            <a:pPr marL="457200" lvl="1" indent="0">
              <a:buNone/>
            </a:pPr>
            <a:r>
              <a:rPr lang="en-US" dirty="0" smtClean="0"/>
              <a:t>Schedule() { // called on the currently running thread’s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    // context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if (!</a:t>
            </a:r>
            <a:r>
              <a:rPr lang="en-US" dirty="0" err="1" smtClean="0"/>
              <a:t>setjmp</a:t>
            </a:r>
            <a:r>
              <a:rPr lang="en-US" dirty="0" smtClean="0"/>
              <a:t>(</a:t>
            </a:r>
            <a:r>
              <a:rPr lang="en-US" dirty="0" err="1" smtClean="0"/>
              <a:t>current_PCB</a:t>
            </a:r>
            <a:r>
              <a:rPr lang="en-US" dirty="0" smtClean="0"/>
              <a:t>-&gt;</a:t>
            </a:r>
            <a:r>
              <a:rPr lang="en-US" dirty="0" err="1" smtClean="0"/>
              <a:t>env</a:t>
            </a:r>
            <a:r>
              <a:rPr lang="en-US" dirty="0" smtClean="0"/>
              <a:t>)) {   // </a:t>
            </a:r>
            <a:r>
              <a:rPr lang="en-US" dirty="0" err="1" smtClean="0"/>
              <a:t>jmp_buf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enqueue</a:t>
            </a:r>
            <a:r>
              <a:rPr lang="en-US" dirty="0" smtClean="0"/>
              <a:t> </a:t>
            </a:r>
            <a:r>
              <a:rPr lang="en-US" dirty="0" err="1" smtClean="0"/>
              <a:t>current_PCB</a:t>
            </a:r>
            <a:r>
              <a:rPr lang="en-US" dirty="0" smtClean="0"/>
              <a:t> at the tail of ready queue;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current_PCB</a:t>
            </a:r>
            <a:r>
              <a:rPr lang="en-US" dirty="0" smtClean="0"/>
              <a:t> = </a:t>
            </a:r>
            <a:r>
              <a:rPr lang="en-US" dirty="0" err="1" smtClean="0"/>
              <a:t>dequeue</a:t>
            </a:r>
            <a:r>
              <a:rPr lang="en-US" dirty="0" smtClean="0"/>
              <a:t> head of ready queue;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longjmp</a:t>
            </a:r>
            <a:r>
              <a:rPr lang="en-US" dirty="0" smtClean="0"/>
              <a:t>(</a:t>
            </a:r>
            <a:r>
              <a:rPr lang="en-US" dirty="0" err="1" smtClean="0"/>
              <a:t>current_PCB</a:t>
            </a:r>
            <a:r>
              <a:rPr lang="en-US" dirty="0" smtClean="0"/>
              <a:t>-&gt;</a:t>
            </a:r>
            <a:r>
              <a:rPr lang="en-US" dirty="0" err="1" smtClean="0"/>
              <a:t>env</a:t>
            </a:r>
            <a:r>
              <a:rPr lang="en-US" dirty="0" smtClean="0"/>
              <a:t>, 1);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else return;   // This is where the restored context                            			// will execute when the current </a:t>
            </a:r>
          </a:p>
          <a:p>
            <a:pPr marL="457200" lvl="1" indent="0">
              <a:buNone/>
            </a:pPr>
            <a:r>
              <a:rPr lang="en-US" dirty="0" smtClean="0"/>
              <a:t>			// thread is scheduled later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540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Context management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Consider a process with two threads </a:t>
            </a:r>
            <a:r>
              <a:rPr lang="en-US" dirty="0" smtClean="0">
                <a:solidFill>
                  <a:srgbClr val="C00000"/>
                </a:solidFill>
              </a:rPr>
              <a:t>T0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4"/>
                </a:solidFill>
              </a:rPr>
              <a:t>T1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5334000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Schedule ()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if (!</a:t>
            </a:r>
            <a:r>
              <a:rPr lang="en-US" sz="2400" dirty="0" err="1" smtClean="0"/>
              <a:t>setjmp</a:t>
            </a:r>
            <a:r>
              <a:rPr lang="en-US" sz="2400" dirty="0" smtClean="0"/>
              <a:t>(</a:t>
            </a:r>
            <a:r>
              <a:rPr lang="en-US" sz="2400" dirty="0" err="1" smtClean="0"/>
              <a:t>current_PCB</a:t>
            </a:r>
            <a:r>
              <a:rPr lang="en-US" sz="2400" dirty="0" smtClean="0"/>
              <a:t>-&gt;</a:t>
            </a:r>
            <a:r>
              <a:rPr lang="en-US" sz="2400" dirty="0" err="1" smtClean="0"/>
              <a:t>env</a:t>
            </a:r>
            <a:r>
              <a:rPr lang="en-US" sz="2400" dirty="0" smtClean="0"/>
              <a:t>))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enqueue</a:t>
            </a:r>
            <a:r>
              <a:rPr lang="en-US" sz="2400" dirty="0" smtClean="0"/>
              <a:t> </a:t>
            </a:r>
            <a:r>
              <a:rPr lang="en-US" sz="2400" dirty="0" err="1" smtClean="0"/>
              <a:t>current_PCB</a:t>
            </a:r>
            <a:r>
              <a:rPr lang="en-US" sz="2400" dirty="0" smtClean="0"/>
              <a:t> in ready queue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current_PCB</a:t>
            </a:r>
            <a:r>
              <a:rPr lang="en-US" sz="2400" dirty="0" smtClean="0"/>
              <a:t> = head of ready queue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longjmp</a:t>
            </a:r>
            <a:r>
              <a:rPr lang="en-US" sz="2400" dirty="0" smtClean="0"/>
              <a:t> (</a:t>
            </a:r>
            <a:r>
              <a:rPr lang="en-US" sz="2400" dirty="0" err="1" smtClean="0"/>
              <a:t>current_PCB</a:t>
            </a:r>
            <a:r>
              <a:rPr lang="en-US" sz="2400" dirty="0" smtClean="0"/>
              <a:t>-&gt;</a:t>
            </a:r>
            <a:r>
              <a:rPr lang="en-US" sz="2400" dirty="0" err="1" smtClean="0"/>
              <a:t>env</a:t>
            </a:r>
            <a:r>
              <a:rPr lang="en-US" sz="2400" dirty="0" smtClean="0"/>
              <a:t>, 1);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}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else return;</a:t>
            </a:r>
          </a:p>
          <a:p>
            <a:r>
              <a:rPr lang="en-US" sz="2400" dirty="0"/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0600" y="15240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2133600"/>
            <a:ext cx="280538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Need context switch;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Schedule()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1402692" y="2964597"/>
            <a:ext cx="502308" cy="464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57400" y="3581400"/>
            <a:ext cx="0" cy="1752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057400" y="1524000"/>
            <a:ext cx="5195617" cy="381000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0" idx="0"/>
          </p:cNvCxnSpPr>
          <p:nvPr/>
        </p:nvCxnSpPr>
        <p:spPr>
          <a:xfrm>
            <a:off x="7253017" y="1524000"/>
            <a:ext cx="31092" cy="60960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81417" y="2133600"/>
            <a:ext cx="280538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Need context switch;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Schedule()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25" name="Straight Arrow Connector 24"/>
          <p:cNvCxnSpPr>
            <a:stCxn id="20" idx="2"/>
          </p:cNvCxnSpPr>
          <p:nvPr/>
        </p:nvCxnSpPr>
        <p:spPr>
          <a:xfrm flipH="1">
            <a:off x="6934200" y="2964597"/>
            <a:ext cx="349909" cy="46440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934200" y="3429000"/>
            <a:ext cx="0" cy="182880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514600" y="4343400"/>
            <a:ext cx="4419600" cy="914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43000" y="2964597"/>
            <a:ext cx="0" cy="13788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1167053" y="4321818"/>
            <a:ext cx="1366827" cy="1693392"/>
          </a:xfrm>
          <a:custGeom>
            <a:avLst/>
            <a:gdLst>
              <a:gd name="connsiteX0" fmla="*/ 1366827 w 1366827"/>
              <a:gd name="connsiteY0" fmla="*/ 18828 h 1693392"/>
              <a:gd name="connsiteX1" fmla="*/ 992253 w 1366827"/>
              <a:gd name="connsiteY1" fmla="*/ 18828 h 1693392"/>
              <a:gd name="connsiteX2" fmla="*/ 959202 w 1366827"/>
              <a:gd name="connsiteY2" fmla="*/ 29845 h 1693392"/>
              <a:gd name="connsiteX3" fmla="*/ 882084 w 1366827"/>
              <a:gd name="connsiteY3" fmla="*/ 51878 h 1693392"/>
              <a:gd name="connsiteX4" fmla="*/ 793949 w 1366827"/>
              <a:gd name="connsiteY4" fmla="*/ 84929 h 1693392"/>
              <a:gd name="connsiteX5" fmla="*/ 749882 w 1366827"/>
              <a:gd name="connsiteY5" fmla="*/ 106963 h 1693392"/>
              <a:gd name="connsiteX6" fmla="*/ 672764 w 1366827"/>
              <a:gd name="connsiteY6" fmla="*/ 128996 h 1693392"/>
              <a:gd name="connsiteX7" fmla="*/ 595646 w 1366827"/>
              <a:gd name="connsiteY7" fmla="*/ 151030 h 1693392"/>
              <a:gd name="connsiteX8" fmla="*/ 518528 w 1366827"/>
              <a:gd name="connsiteY8" fmla="*/ 184081 h 1693392"/>
              <a:gd name="connsiteX9" fmla="*/ 485477 w 1366827"/>
              <a:gd name="connsiteY9" fmla="*/ 206115 h 1693392"/>
              <a:gd name="connsiteX10" fmla="*/ 419376 w 1366827"/>
              <a:gd name="connsiteY10" fmla="*/ 228148 h 1693392"/>
              <a:gd name="connsiteX11" fmla="*/ 353275 w 1366827"/>
              <a:gd name="connsiteY11" fmla="*/ 294249 h 1693392"/>
              <a:gd name="connsiteX12" fmla="*/ 309207 w 1366827"/>
              <a:gd name="connsiteY12" fmla="*/ 360351 h 1693392"/>
              <a:gd name="connsiteX13" fmla="*/ 276157 w 1366827"/>
              <a:gd name="connsiteY13" fmla="*/ 404418 h 1693392"/>
              <a:gd name="connsiteX14" fmla="*/ 254123 w 1366827"/>
              <a:gd name="connsiteY14" fmla="*/ 448486 h 1693392"/>
              <a:gd name="connsiteX15" fmla="*/ 210055 w 1366827"/>
              <a:gd name="connsiteY15" fmla="*/ 514587 h 1693392"/>
              <a:gd name="connsiteX16" fmla="*/ 165988 w 1366827"/>
              <a:gd name="connsiteY16" fmla="*/ 569671 h 1693392"/>
              <a:gd name="connsiteX17" fmla="*/ 143954 w 1366827"/>
              <a:gd name="connsiteY17" fmla="*/ 602722 h 1693392"/>
              <a:gd name="connsiteX18" fmla="*/ 110904 w 1366827"/>
              <a:gd name="connsiteY18" fmla="*/ 635772 h 1693392"/>
              <a:gd name="connsiteX19" fmla="*/ 77853 w 1366827"/>
              <a:gd name="connsiteY19" fmla="*/ 701874 h 1693392"/>
              <a:gd name="connsiteX20" fmla="*/ 55819 w 1366827"/>
              <a:gd name="connsiteY20" fmla="*/ 734924 h 1693392"/>
              <a:gd name="connsiteX21" fmla="*/ 44802 w 1366827"/>
              <a:gd name="connsiteY21" fmla="*/ 778992 h 1693392"/>
              <a:gd name="connsiteX22" fmla="*/ 22769 w 1366827"/>
              <a:gd name="connsiteY22" fmla="*/ 856110 h 1693392"/>
              <a:gd name="connsiteX23" fmla="*/ 735 w 1366827"/>
              <a:gd name="connsiteY23" fmla="*/ 977295 h 1693392"/>
              <a:gd name="connsiteX24" fmla="*/ 33786 w 1366827"/>
              <a:gd name="connsiteY24" fmla="*/ 1329835 h 1693392"/>
              <a:gd name="connsiteX25" fmla="*/ 55819 w 1366827"/>
              <a:gd name="connsiteY25" fmla="*/ 1373902 h 1693392"/>
              <a:gd name="connsiteX26" fmla="*/ 77853 w 1366827"/>
              <a:gd name="connsiteY26" fmla="*/ 1406953 h 1693392"/>
              <a:gd name="connsiteX27" fmla="*/ 110904 w 1366827"/>
              <a:gd name="connsiteY27" fmla="*/ 1428987 h 1693392"/>
              <a:gd name="connsiteX28" fmla="*/ 154971 w 1366827"/>
              <a:gd name="connsiteY28" fmla="*/ 1484071 h 1693392"/>
              <a:gd name="connsiteX29" fmla="*/ 210055 w 1366827"/>
              <a:gd name="connsiteY29" fmla="*/ 1550172 h 1693392"/>
              <a:gd name="connsiteX30" fmla="*/ 320224 w 1366827"/>
              <a:gd name="connsiteY30" fmla="*/ 1583223 h 1693392"/>
              <a:gd name="connsiteX31" fmla="*/ 386325 w 1366827"/>
              <a:gd name="connsiteY31" fmla="*/ 1605257 h 1693392"/>
              <a:gd name="connsiteX32" fmla="*/ 463443 w 1366827"/>
              <a:gd name="connsiteY32" fmla="*/ 1627290 h 1693392"/>
              <a:gd name="connsiteX33" fmla="*/ 529545 w 1366827"/>
              <a:gd name="connsiteY33" fmla="*/ 1649324 h 1693392"/>
              <a:gd name="connsiteX34" fmla="*/ 562595 w 1366827"/>
              <a:gd name="connsiteY34" fmla="*/ 1671358 h 1693392"/>
              <a:gd name="connsiteX35" fmla="*/ 760899 w 1366827"/>
              <a:gd name="connsiteY35" fmla="*/ 1693392 h 1693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66827" h="1693392">
                <a:moveTo>
                  <a:pt x="1366827" y="18828"/>
                </a:moveTo>
                <a:cubicBezTo>
                  <a:pt x="1213595" y="-11818"/>
                  <a:pt x="1294359" y="-54"/>
                  <a:pt x="992253" y="18828"/>
                </a:cubicBezTo>
                <a:cubicBezTo>
                  <a:pt x="980663" y="19552"/>
                  <a:pt x="970325" y="26508"/>
                  <a:pt x="959202" y="29845"/>
                </a:cubicBezTo>
                <a:cubicBezTo>
                  <a:pt x="933595" y="37527"/>
                  <a:pt x="907790" y="44534"/>
                  <a:pt x="882084" y="51878"/>
                </a:cubicBezTo>
                <a:cubicBezTo>
                  <a:pt x="814202" y="97134"/>
                  <a:pt x="889244" y="53164"/>
                  <a:pt x="793949" y="84929"/>
                </a:cubicBezTo>
                <a:cubicBezTo>
                  <a:pt x="778369" y="90122"/>
                  <a:pt x="765316" y="101351"/>
                  <a:pt x="749882" y="106963"/>
                </a:cubicBezTo>
                <a:cubicBezTo>
                  <a:pt x="724757" y="116099"/>
                  <a:pt x="698557" y="121962"/>
                  <a:pt x="672764" y="128996"/>
                </a:cubicBezTo>
                <a:cubicBezTo>
                  <a:pt x="639931" y="137950"/>
                  <a:pt x="625803" y="138967"/>
                  <a:pt x="595646" y="151030"/>
                </a:cubicBezTo>
                <a:cubicBezTo>
                  <a:pt x="569679" y="161417"/>
                  <a:pt x="543543" y="171574"/>
                  <a:pt x="518528" y="184081"/>
                </a:cubicBezTo>
                <a:cubicBezTo>
                  <a:pt x="506685" y="190003"/>
                  <a:pt x="497577" y="200737"/>
                  <a:pt x="485477" y="206115"/>
                </a:cubicBezTo>
                <a:cubicBezTo>
                  <a:pt x="464253" y="215548"/>
                  <a:pt x="419376" y="228148"/>
                  <a:pt x="419376" y="228148"/>
                </a:cubicBezTo>
                <a:cubicBezTo>
                  <a:pt x="397342" y="250182"/>
                  <a:pt x="370560" y="268322"/>
                  <a:pt x="353275" y="294249"/>
                </a:cubicBezTo>
                <a:cubicBezTo>
                  <a:pt x="338586" y="316283"/>
                  <a:pt x="325096" y="339166"/>
                  <a:pt x="309207" y="360351"/>
                </a:cubicBezTo>
                <a:cubicBezTo>
                  <a:pt x="298190" y="375040"/>
                  <a:pt x="285888" y="388848"/>
                  <a:pt x="276157" y="404418"/>
                </a:cubicBezTo>
                <a:cubicBezTo>
                  <a:pt x="267453" y="418345"/>
                  <a:pt x="262573" y="434403"/>
                  <a:pt x="254123" y="448486"/>
                </a:cubicBezTo>
                <a:cubicBezTo>
                  <a:pt x="240498" y="471193"/>
                  <a:pt x="210055" y="514587"/>
                  <a:pt x="210055" y="514587"/>
                </a:cubicBezTo>
                <a:cubicBezTo>
                  <a:pt x="188609" y="578928"/>
                  <a:pt x="215819" y="519840"/>
                  <a:pt x="165988" y="569671"/>
                </a:cubicBezTo>
                <a:cubicBezTo>
                  <a:pt x="156625" y="579034"/>
                  <a:pt x="152431" y="592550"/>
                  <a:pt x="143954" y="602722"/>
                </a:cubicBezTo>
                <a:cubicBezTo>
                  <a:pt x="133980" y="614691"/>
                  <a:pt x="120878" y="623803"/>
                  <a:pt x="110904" y="635772"/>
                </a:cubicBezTo>
                <a:cubicBezTo>
                  <a:pt x="71436" y="683133"/>
                  <a:pt x="102698" y="652185"/>
                  <a:pt x="77853" y="701874"/>
                </a:cubicBezTo>
                <a:cubicBezTo>
                  <a:pt x="71932" y="713717"/>
                  <a:pt x="63164" y="723907"/>
                  <a:pt x="55819" y="734924"/>
                </a:cubicBezTo>
                <a:cubicBezTo>
                  <a:pt x="52147" y="749613"/>
                  <a:pt x="48962" y="764433"/>
                  <a:pt x="44802" y="778992"/>
                </a:cubicBezTo>
                <a:cubicBezTo>
                  <a:pt x="26401" y="843397"/>
                  <a:pt x="39989" y="778622"/>
                  <a:pt x="22769" y="856110"/>
                </a:cubicBezTo>
                <a:cubicBezTo>
                  <a:pt x="12503" y="902304"/>
                  <a:pt x="8708" y="929458"/>
                  <a:pt x="735" y="977295"/>
                </a:cubicBezTo>
                <a:cubicBezTo>
                  <a:pt x="1017" y="981382"/>
                  <a:pt x="-8535" y="1231085"/>
                  <a:pt x="33786" y="1329835"/>
                </a:cubicBezTo>
                <a:cubicBezTo>
                  <a:pt x="40255" y="1344930"/>
                  <a:pt x="47671" y="1359643"/>
                  <a:pt x="55819" y="1373902"/>
                </a:cubicBezTo>
                <a:cubicBezTo>
                  <a:pt x="62388" y="1385398"/>
                  <a:pt x="68490" y="1397590"/>
                  <a:pt x="77853" y="1406953"/>
                </a:cubicBezTo>
                <a:cubicBezTo>
                  <a:pt x="87216" y="1416316"/>
                  <a:pt x="99887" y="1421642"/>
                  <a:pt x="110904" y="1428987"/>
                </a:cubicBezTo>
                <a:cubicBezTo>
                  <a:pt x="132350" y="1493328"/>
                  <a:pt x="105140" y="1434240"/>
                  <a:pt x="154971" y="1484071"/>
                </a:cubicBezTo>
                <a:cubicBezTo>
                  <a:pt x="184113" y="1513213"/>
                  <a:pt x="169448" y="1527613"/>
                  <a:pt x="210055" y="1550172"/>
                </a:cubicBezTo>
                <a:cubicBezTo>
                  <a:pt x="240538" y="1567107"/>
                  <a:pt x="286209" y="1573018"/>
                  <a:pt x="320224" y="1583223"/>
                </a:cubicBezTo>
                <a:cubicBezTo>
                  <a:pt x="342470" y="1589897"/>
                  <a:pt x="364291" y="1597912"/>
                  <a:pt x="386325" y="1605257"/>
                </a:cubicBezTo>
                <a:cubicBezTo>
                  <a:pt x="497390" y="1642279"/>
                  <a:pt x="325123" y="1585795"/>
                  <a:pt x="463443" y="1627290"/>
                </a:cubicBezTo>
                <a:cubicBezTo>
                  <a:pt x="485689" y="1633964"/>
                  <a:pt x="529545" y="1649324"/>
                  <a:pt x="529545" y="1649324"/>
                </a:cubicBezTo>
                <a:cubicBezTo>
                  <a:pt x="540562" y="1656669"/>
                  <a:pt x="549488" y="1669485"/>
                  <a:pt x="562595" y="1671358"/>
                </a:cubicBezTo>
                <a:cubicBezTo>
                  <a:pt x="764566" y="1700211"/>
                  <a:pt x="760899" y="1615194"/>
                  <a:pt x="760899" y="1693392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49" idx="35"/>
          </p:cNvCxnSpPr>
          <p:nvPr/>
        </p:nvCxnSpPr>
        <p:spPr>
          <a:xfrm>
            <a:off x="1927952" y="6015210"/>
            <a:ext cx="20564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297455" y="3139411"/>
            <a:ext cx="3580482" cy="3547828"/>
          </a:xfrm>
          <a:custGeom>
            <a:avLst/>
            <a:gdLst>
              <a:gd name="connsiteX0" fmla="*/ 3294044 w 3580482"/>
              <a:gd name="connsiteY0" fmla="*/ 2853765 h 3547828"/>
              <a:gd name="connsiteX1" fmla="*/ 3371162 w 3580482"/>
              <a:gd name="connsiteY1" fmla="*/ 2864782 h 3547828"/>
              <a:gd name="connsiteX2" fmla="*/ 3404212 w 3580482"/>
              <a:gd name="connsiteY2" fmla="*/ 2886816 h 3547828"/>
              <a:gd name="connsiteX3" fmla="*/ 3448280 w 3580482"/>
              <a:gd name="connsiteY3" fmla="*/ 2908849 h 3547828"/>
              <a:gd name="connsiteX4" fmla="*/ 3503364 w 3580482"/>
              <a:gd name="connsiteY4" fmla="*/ 2985967 h 3547828"/>
              <a:gd name="connsiteX5" fmla="*/ 3514381 w 3580482"/>
              <a:gd name="connsiteY5" fmla="*/ 3019018 h 3547828"/>
              <a:gd name="connsiteX6" fmla="*/ 3536415 w 3580482"/>
              <a:gd name="connsiteY6" fmla="*/ 3052069 h 3547828"/>
              <a:gd name="connsiteX7" fmla="*/ 3547432 w 3580482"/>
              <a:gd name="connsiteY7" fmla="*/ 3085119 h 3547828"/>
              <a:gd name="connsiteX8" fmla="*/ 3580482 w 3580482"/>
              <a:gd name="connsiteY8" fmla="*/ 3151220 h 3547828"/>
              <a:gd name="connsiteX9" fmla="*/ 3569465 w 3580482"/>
              <a:gd name="connsiteY9" fmla="*/ 3261389 h 3547828"/>
              <a:gd name="connsiteX10" fmla="*/ 3503364 w 3580482"/>
              <a:gd name="connsiteY10" fmla="*/ 3393591 h 3547828"/>
              <a:gd name="connsiteX11" fmla="*/ 3481331 w 3580482"/>
              <a:gd name="connsiteY11" fmla="*/ 3426642 h 3547828"/>
              <a:gd name="connsiteX12" fmla="*/ 3382179 w 3580482"/>
              <a:gd name="connsiteY12" fmla="*/ 3503760 h 3547828"/>
              <a:gd name="connsiteX13" fmla="*/ 3327094 w 3580482"/>
              <a:gd name="connsiteY13" fmla="*/ 3525794 h 3547828"/>
              <a:gd name="connsiteX14" fmla="*/ 3260993 w 3580482"/>
              <a:gd name="connsiteY14" fmla="*/ 3536811 h 3547828"/>
              <a:gd name="connsiteX15" fmla="*/ 3205909 w 3580482"/>
              <a:gd name="connsiteY15" fmla="*/ 3547828 h 3547828"/>
              <a:gd name="connsiteX16" fmla="*/ 2137273 w 3580482"/>
              <a:gd name="connsiteY16" fmla="*/ 3536811 h 3547828"/>
              <a:gd name="connsiteX17" fmla="*/ 2104222 w 3580482"/>
              <a:gd name="connsiteY17" fmla="*/ 3525794 h 3547828"/>
              <a:gd name="connsiteX18" fmla="*/ 2016087 w 3580482"/>
              <a:gd name="connsiteY18" fmla="*/ 3514777 h 3547828"/>
              <a:gd name="connsiteX19" fmla="*/ 1806767 w 3580482"/>
              <a:gd name="connsiteY19" fmla="*/ 3525794 h 3547828"/>
              <a:gd name="connsiteX20" fmla="*/ 1707615 w 3580482"/>
              <a:gd name="connsiteY20" fmla="*/ 3536811 h 3547828"/>
              <a:gd name="connsiteX21" fmla="*/ 1388126 w 3580482"/>
              <a:gd name="connsiteY21" fmla="*/ 3525794 h 3547828"/>
              <a:gd name="connsiteX22" fmla="*/ 1322025 w 3580482"/>
              <a:gd name="connsiteY22" fmla="*/ 3514777 h 3547828"/>
              <a:gd name="connsiteX23" fmla="*/ 1244906 w 3580482"/>
              <a:gd name="connsiteY23" fmla="*/ 3492743 h 3547828"/>
              <a:gd name="connsiteX24" fmla="*/ 1178805 w 3580482"/>
              <a:gd name="connsiteY24" fmla="*/ 3448676 h 3547828"/>
              <a:gd name="connsiteX25" fmla="*/ 1134738 w 3580482"/>
              <a:gd name="connsiteY25" fmla="*/ 3404608 h 3547828"/>
              <a:gd name="connsiteX26" fmla="*/ 1035586 w 3580482"/>
              <a:gd name="connsiteY26" fmla="*/ 3349524 h 3547828"/>
              <a:gd name="connsiteX27" fmla="*/ 991518 w 3580482"/>
              <a:gd name="connsiteY27" fmla="*/ 3316473 h 3547828"/>
              <a:gd name="connsiteX28" fmla="*/ 925417 w 3580482"/>
              <a:gd name="connsiteY28" fmla="*/ 3272406 h 3547828"/>
              <a:gd name="connsiteX29" fmla="*/ 914400 w 3580482"/>
              <a:gd name="connsiteY29" fmla="*/ 3239355 h 3547828"/>
              <a:gd name="connsiteX30" fmla="*/ 881350 w 3580482"/>
              <a:gd name="connsiteY30" fmla="*/ 3228338 h 3547828"/>
              <a:gd name="connsiteX31" fmla="*/ 815249 w 3580482"/>
              <a:gd name="connsiteY31" fmla="*/ 3184271 h 3547828"/>
              <a:gd name="connsiteX32" fmla="*/ 771181 w 3580482"/>
              <a:gd name="connsiteY32" fmla="*/ 3162237 h 3547828"/>
              <a:gd name="connsiteX33" fmla="*/ 661012 w 3580482"/>
              <a:gd name="connsiteY33" fmla="*/ 3096136 h 3547828"/>
              <a:gd name="connsiteX34" fmla="*/ 627962 w 3580482"/>
              <a:gd name="connsiteY34" fmla="*/ 3063085 h 3547828"/>
              <a:gd name="connsiteX35" fmla="*/ 583894 w 3580482"/>
              <a:gd name="connsiteY35" fmla="*/ 3030035 h 3547828"/>
              <a:gd name="connsiteX36" fmla="*/ 517793 w 3580482"/>
              <a:gd name="connsiteY36" fmla="*/ 2974950 h 3547828"/>
              <a:gd name="connsiteX37" fmla="*/ 429658 w 3580482"/>
              <a:gd name="connsiteY37" fmla="*/ 2875799 h 3547828"/>
              <a:gd name="connsiteX38" fmla="*/ 330506 w 3580482"/>
              <a:gd name="connsiteY38" fmla="*/ 2787664 h 3547828"/>
              <a:gd name="connsiteX39" fmla="*/ 220338 w 3580482"/>
              <a:gd name="connsiteY39" fmla="*/ 2633428 h 3547828"/>
              <a:gd name="connsiteX40" fmla="*/ 187287 w 3580482"/>
              <a:gd name="connsiteY40" fmla="*/ 2545293 h 3547828"/>
              <a:gd name="connsiteX41" fmla="*/ 176270 w 3580482"/>
              <a:gd name="connsiteY41" fmla="*/ 2512242 h 3547828"/>
              <a:gd name="connsiteX42" fmla="*/ 110169 w 3580482"/>
              <a:gd name="connsiteY42" fmla="*/ 2369023 h 3547828"/>
              <a:gd name="connsiteX43" fmla="*/ 99152 w 3580482"/>
              <a:gd name="connsiteY43" fmla="*/ 2313938 h 3547828"/>
              <a:gd name="connsiteX44" fmla="*/ 77118 w 3580482"/>
              <a:gd name="connsiteY44" fmla="*/ 2214787 h 3547828"/>
              <a:gd name="connsiteX45" fmla="*/ 66102 w 3580482"/>
              <a:gd name="connsiteY45" fmla="*/ 1972416 h 3547828"/>
              <a:gd name="connsiteX46" fmla="*/ 55085 w 3580482"/>
              <a:gd name="connsiteY46" fmla="*/ 1895297 h 3547828"/>
              <a:gd name="connsiteX47" fmla="*/ 33051 w 3580482"/>
              <a:gd name="connsiteY47" fmla="*/ 1719028 h 3547828"/>
              <a:gd name="connsiteX48" fmla="*/ 11017 w 3580482"/>
              <a:gd name="connsiteY48" fmla="*/ 1498690 h 3547828"/>
              <a:gd name="connsiteX49" fmla="*/ 0 w 3580482"/>
              <a:gd name="connsiteY49" fmla="*/ 1454623 h 3547828"/>
              <a:gd name="connsiteX50" fmla="*/ 11017 w 3580482"/>
              <a:gd name="connsiteY50" fmla="*/ 859712 h 3547828"/>
              <a:gd name="connsiteX51" fmla="*/ 22034 w 3580482"/>
              <a:gd name="connsiteY51" fmla="*/ 815644 h 3547828"/>
              <a:gd name="connsiteX52" fmla="*/ 44068 w 3580482"/>
              <a:gd name="connsiteY52" fmla="*/ 727509 h 3547828"/>
              <a:gd name="connsiteX53" fmla="*/ 55085 w 3580482"/>
              <a:gd name="connsiteY53" fmla="*/ 683442 h 3547828"/>
              <a:gd name="connsiteX54" fmla="*/ 77118 w 3580482"/>
              <a:gd name="connsiteY54" fmla="*/ 650391 h 3547828"/>
              <a:gd name="connsiteX55" fmla="*/ 99152 w 3580482"/>
              <a:gd name="connsiteY55" fmla="*/ 584290 h 3547828"/>
              <a:gd name="connsiteX56" fmla="*/ 121186 w 3580482"/>
              <a:gd name="connsiteY56" fmla="*/ 507172 h 3547828"/>
              <a:gd name="connsiteX57" fmla="*/ 143220 w 3580482"/>
              <a:gd name="connsiteY57" fmla="*/ 419037 h 3547828"/>
              <a:gd name="connsiteX58" fmla="*/ 165253 w 3580482"/>
              <a:gd name="connsiteY58" fmla="*/ 385987 h 3547828"/>
              <a:gd name="connsiteX59" fmla="*/ 187287 w 3580482"/>
              <a:gd name="connsiteY59" fmla="*/ 341919 h 3547828"/>
              <a:gd name="connsiteX60" fmla="*/ 220338 w 3580482"/>
              <a:gd name="connsiteY60" fmla="*/ 297852 h 3547828"/>
              <a:gd name="connsiteX61" fmla="*/ 242372 w 3580482"/>
              <a:gd name="connsiteY61" fmla="*/ 253784 h 3547828"/>
              <a:gd name="connsiteX62" fmla="*/ 275422 w 3580482"/>
              <a:gd name="connsiteY62" fmla="*/ 220734 h 3547828"/>
              <a:gd name="connsiteX63" fmla="*/ 330506 w 3580482"/>
              <a:gd name="connsiteY63" fmla="*/ 165649 h 3547828"/>
              <a:gd name="connsiteX64" fmla="*/ 429658 w 3580482"/>
              <a:gd name="connsiteY64" fmla="*/ 88531 h 3547828"/>
              <a:gd name="connsiteX65" fmla="*/ 462709 w 3580482"/>
              <a:gd name="connsiteY65" fmla="*/ 66497 h 3547828"/>
              <a:gd name="connsiteX66" fmla="*/ 495759 w 3580482"/>
              <a:gd name="connsiteY66" fmla="*/ 44464 h 3547828"/>
              <a:gd name="connsiteX67" fmla="*/ 561861 w 3580482"/>
              <a:gd name="connsiteY67" fmla="*/ 396 h 3547828"/>
              <a:gd name="connsiteX68" fmla="*/ 572878 w 3580482"/>
              <a:gd name="connsiteY68" fmla="*/ 396 h 354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580482" h="3547828">
                <a:moveTo>
                  <a:pt x="3294044" y="2853765"/>
                </a:moveTo>
                <a:cubicBezTo>
                  <a:pt x="3319750" y="2857437"/>
                  <a:pt x="3346290" y="2857320"/>
                  <a:pt x="3371162" y="2864782"/>
                </a:cubicBezTo>
                <a:cubicBezTo>
                  <a:pt x="3383844" y="2868587"/>
                  <a:pt x="3392716" y="2880247"/>
                  <a:pt x="3404212" y="2886816"/>
                </a:cubicBezTo>
                <a:cubicBezTo>
                  <a:pt x="3418471" y="2894964"/>
                  <a:pt x="3433591" y="2901505"/>
                  <a:pt x="3448280" y="2908849"/>
                </a:cubicBezTo>
                <a:cubicBezTo>
                  <a:pt x="3473173" y="2983527"/>
                  <a:pt x="3438015" y="2894479"/>
                  <a:pt x="3503364" y="2985967"/>
                </a:cubicBezTo>
                <a:cubicBezTo>
                  <a:pt x="3510114" y="2995417"/>
                  <a:pt x="3509188" y="3008631"/>
                  <a:pt x="3514381" y="3019018"/>
                </a:cubicBezTo>
                <a:cubicBezTo>
                  <a:pt x="3520302" y="3030861"/>
                  <a:pt x="3530493" y="3040226"/>
                  <a:pt x="3536415" y="3052069"/>
                </a:cubicBezTo>
                <a:cubicBezTo>
                  <a:pt x="3541608" y="3062456"/>
                  <a:pt x="3542239" y="3074732"/>
                  <a:pt x="3547432" y="3085119"/>
                </a:cubicBezTo>
                <a:cubicBezTo>
                  <a:pt x="3590144" y="3170545"/>
                  <a:pt x="3552791" y="3068148"/>
                  <a:pt x="3580482" y="3151220"/>
                </a:cubicBezTo>
                <a:cubicBezTo>
                  <a:pt x="3576810" y="3187943"/>
                  <a:pt x="3576266" y="3225115"/>
                  <a:pt x="3569465" y="3261389"/>
                </a:cubicBezTo>
                <a:cubicBezTo>
                  <a:pt x="3557566" y="3324852"/>
                  <a:pt x="3539213" y="3339817"/>
                  <a:pt x="3503364" y="3393591"/>
                </a:cubicBezTo>
                <a:cubicBezTo>
                  <a:pt x="3496019" y="3404608"/>
                  <a:pt x="3490694" y="3417279"/>
                  <a:pt x="3481331" y="3426642"/>
                </a:cubicBezTo>
                <a:cubicBezTo>
                  <a:pt x="3450229" y="3457744"/>
                  <a:pt x="3426104" y="3486190"/>
                  <a:pt x="3382179" y="3503760"/>
                </a:cubicBezTo>
                <a:cubicBezTo>
                  <a:pt x="3363817" y="3511105"/>
                  <a:pt x="3346173" y="3520591"/>
                  <a:pt x="3327094" y="3525794"/>
                </a:cubicBezTo>
                <a:cubicBezTo>
                  <a:pt x="3305544" y="3531671"/>
                  <a:pt x="3282970" y="3532815"/>
                  <a:pt x="3260993" y="3536811"/>
                </a:cubicBezTo>
                <a:cubicBezTo>
                  <a:pt x="3242570" y="3540161"/>
                  <a:pt x="3224270" y="3544156"/>
                  <a:pt x="3205909" y="3547828"/>
                </a:cubicBezTo>
                <a:lnTo>
                  <a:pt x="2137273" y="3536811"/>
                </a:lnTo>
                <a:cubicBezTo>
                  <a:pt x="2125662" y="3536579"/>
                  <a:pt x="2115648" y="3527871"/>
                  <a:pt x="2104222" y="3525794"/>
                </a:cubicBezTo>
                <a:cubicBezTo>
                  <a:pt x="2075093" y="3520498"/>
                  <a:pt x="2045465" y="3518449"/>
                  <a:pt x="2016087" y="3514777"/>
                </a:cubicBezTo>
                <a:lnTo>
                  <a:pt x="1806767" y="3525794"/>
                </a:lnTo>
                <a:cubicBezTo>
                  <a:pt x="1773597" y="3528163"/>
                  <a:pt x="1740869" y="3536811"/>
                  <a:pt x="1707615" y="3536811"/>
                </a:cubicBezTo>
                <a:cubicBezTo>
                  <a:pt x="1601055" y="3536811"/>
                  <a:pt x="1494622" y="3529466"/>
                  <a:pt x="1388126" y="3525794"/>
                </a:cubicBezTo>
                <a:cubicBezTo>
                  <a:pt x="1366092" y="3522122"/>
                  <a:pt x="1343929" y="3519158"/>
                  <a:pt x="1322025" y="3514777"/>
                </a:cubicBezTo>
                <a:cubicBezTo>
                  <a:pt x="1287441" y="3507860"/>
                  <a:pt x="1276407" y="3503243"/>
                  <a:pt x="1244906" y="3492743"/>
                </a:cubicBezTo>
                <a:cubicBezTo>
                  <a:pt x="1118079" y="3365916"/>
                  <a:pt x="1290415" y="3528399"/>
                  <a:pt x="1178805" y="3448676"/>
                </a:cubicBezTo>
                <a:cubicBezTo>
                  <a:pt x="1161901" y="3436601"/>
                  <a:pt x="1150959" y="3417585"/>
                  <a:pt x="1134738" y="3404608"/>
                </a:cubicBezTo>
                <a:cubicBezTo>
                  <a:pt x="1080623" y="3361315"/>
                  <a:pt x="1084266" y="3365751"/>
                  <a:pt x="1035586" y="3349524"/>
                </a:cubicBezTo>
                <a:cubicBezTo>
                  <a:pt x="1020897" y="3338507"/>
                  <a:pt x="1006560" y="3327003"/>
                  <a:pt x="991518" y="3316473"/>
                </a:cubicBezTo>
                <a:cubicBezTo>
                  <a:pt x="969824" y="3301287"/>
                  <a:pt x="925417" y="3272406"/>
                  <a:pt x="925417" y="3272406"/>
                </a:cubicBezTo>
                <a:cubicBezTo>
                  <a:pt x="921745" y="3261389"/>
                  <a:pt x="922611" y="3247567"/>
                  <a:pt x="914400" y="3239355"/>
                </a:cubicBezTo>
                <a:cubicBezTo>
                  <a:pt x="906189" y="3231144"/>
                  <a:pt x="891501" y="3233978"/>
                  <a:pt x="881350" y="3228338"/>
                </a:cubicBezTo>
                <a:cubicBezTo>
                  <a:pt x="858201" y="3215478"/>
                  <a:pt x="838934" y="3196114"/>
                  <a:pt x="815249" y="3184271"/>
                </a:cubicBezTo>
                <a:cubicBezTo>
                  <a:pt x="800560" y="3176926"/>
                  <a:pt x="785264" y="3170687"/>
                  <a:pt x="771181" y="3162237"/>
                </a:cubicBezTo>
                <a:cubicBezTo>
                  <a:pt x="638237" y="3082471"/>
                  <a:pt x="761746" y="3146503"/>
                  <a:pt x="661012" y="3096136"/>
                </a:cubicBezTo>
                <a:cubicBezTo>
                  <a:pt x="649995" y="3085119"/>
                  <a:pt x="639791" y="3073224"/>
                  <a:pt x="627962" y="3063085"/>
                </a:cubicBezTo>
                <a:cubicBezTo>
                  <a:pt x="614021" y="3051136"/>
                  <a:pt x="596878" y="3043019"/>
                  <a:pt x="583894" y="3030035"/>
                </a:cubicBezTo>
                <a:cubicBezTo>
                  <a:pt x="521604" y="2967745"/>
                  <a:pt x="612337" y="3022222"/>
                  <a:pt x="517793" y="2974950"/>
                </a:cubicBezTo>
                <a:cubicBezTo>
                  <a:pt x="485727" y="2934867"/>
                  <a:pt x="468286" y="2908908"/>
                  <a:pt x="429658" y="2875799"/>
                </a:cubicBezTo>
                <a:cubicBezTo>
                  <a:pt x="375075" y="2829014"/>
                  <a:pt x="395630" y="2880699"/>
                  <a:pt x="330506" y="2787664"/>
                </a:cubicBezTo>
                <a:cubicBezTo>
                  <a:pt x="242859" y="2662453"/>
                  <a:pt x="280284" y="2713356"/>
                  <a:pt x="220338" y="2633428"/>
                </a:cubicBezTo>
                <a:cubicBezTo>
                  <a:pt x="200026" y="2552181"/>
                  <a:pt x="221854" y="2625948"/>
                  <a:pt x="187287" y="2545293"/>
                </a:cubicBezTo>
                <a:cubicBezTo>
                  <a:pt x="182712" y="2534619"/>
                  <a:pt x="181075" y="2522814"/>
                  <a:pt x="176270" y="2512242"/>
                </a:cubicBezTo>
                <a:cubicBezTo>
                  <a:pt x="88077" y="2318216"/>
                  <a:pt x="165644" y="2507708"/>
                  <a:pt x="110169" y="2369023"/>
                </a:cubicBezTo>
                <a:cubicBezTo>
                  <a:pt x="106497" y="2350661"/>
                  <a:pt x="103214" y="2332217"/>
                  <a:pt x="99152" y="2313938"/>
                </a:cubicBezTo>
                <a:cubicBezTo>
                  <a:pt x="68032" y="2173900"/>
                  <a:pt x="110349" y="2380940"/>
                  <a:pt x="77118" y="2214787"/>
                </a:cubicBezTo>
                <a:cubicBezTo>
                  <a:pt x="73446" y="2133997"/>
                  <a:pt x="71666" y="2053098"/>
                  <a:pt x="66102" y="1972416"/>
                </a:cubicBezTo>
                <a:cubicBezTo>
                  <a:pt x="64315" y="1946510"/>
                  <a:pt x="57669" y="1921135"/>
                  <a:pt x="55085" y="1895297"/>
                </a:cubicBezTo>
                <a:cubicBezTo>
                  <a:pt x="38074" y="1725191"/>
                  <a:pt x="60447" y="1801214"/>
                  <a:pt x="33051" y="1719028"/>
                </a:cubicBezTo>
                <a:cubicBezTo>
                  <a:pt x="27791" y="1655907"/>
                  <a:pt x="22018" y="1564697"/>
                  <a:pt x="11017" y="1498690"/>
                </a:cubicBezTo>
                <a:cubicBezTo>
                  <a:pt x="8528" y="1483755"/>
                  <a:pt x="3672" y="1469312"/>
                  <a:pt x="0" y="1454623"/>
                </a:cubicBezTo>
                <a:cubicBezTo>
                  <a:pt x="3672" y="1256319"/>
                  <a:pt x="4182" y="1057932"/>
                  <a:pt x="11017" y="859712"/>
                </a:cubicBezTo>
                <a:cubicBezTo>
                  <a:pt x="11539" y="844580"/>
                  <a:pt x="18749" y="830425"/>
                  <a:pt x="22034" y="815644"/>
                </a:cubicBezTo>
                <a:cubicBezTo>
                  <a:pt x="55630" y="664464"/>
                  <a:pt x="14539" y="830859"/>
                  <a:pt x="44068" y="727509"/>
                </a:cubicBezTo>
                <a:cubicBezTo>
                  <a:pt x="48228" y="712950"/>
                  <a:pt x="49121" y="697359"/>
                  <a:pt x="55085" y="683442"/>
                </a:cubicBezTo>
                <a:cubicBezTo>
                  <a:pt x="60301" y="671272"/>
                  <a:pt x="71741" y="662490"/>
                  <a:pt x="77118" y="650391"/>
                </a:cubicBezTo>
                <a:cubicBezTo>
                  <a:pt x="86551" y="629167"/>
                  <a:pt x="91807" y="606324"/>
                  <a:pt x="99152" y="584290"/>
                </a:cubicBezTo>
                <a:cubicBezTo>
                  <a:pt x="111421" y="547482"/>
                  <a:pt x="111963" y="548676"/>
                  <a:pt x="121186" y="507172"/>
                </a:cubicBezTo>
                <a:cubicBezTo>
                  <a:pt x="126215" y="484544"/>
                  <a:pt x="131408" y="442661"/>
                  <a:pt x="143220" y="419037"/>
                </a:cubicBezTo>
                <a:cubicBezTo>
                  <a:pt x="149141" y="407194"/>
                  <a:pt x="158684" y="397483"/>
                  <a:pt x="165253" y="385987"/>
                </a:cubicBezTo>
                <a:cubicBezTo>
                  <a:pt x="173401" y="371728"/>
                  <a:pt x="178583" y="355846"/>
                  <a:pt x="187287" y="341919"/>
                </a:cubicBezTo>
                <a:cubicBezTo>
                  <a:pt x="197019" y="326349"/>
                  <a:pt x="210606" y="313422"/>
                  <a:pt x="220338" y="297852"/>
                </a:cubicBezTo>
                <a:cubicBezTo>
                  <a:pt x="229042" y="283925"/>
                  <a:pt x="232826" y="267148"/>
                  <a:pt x="242372" y="253784"/>
                </a:cubicBezTo>
                <a:cubicBezTo>
                  <a:pt x="251428" y="241106"/>
                  <a:pt x="266366" y="233412"/>
                  <a:pt x="275422" y="220734"/>
                </a:cubicBezTo>
                <a:cubicBezTo>
                  <a:pt x="317965" y="161174"/>
                  <a:pt x="271046" y="185469"/>
                  <a:pt x="330506" y="165649"/>
                </a:cubicBezTo>
                <a:cubicBezTo>
                  <a:pt x="382282" y="113875"/>
                  <a:pt x="350594" y="141241"/>
                  <a:pt x="429658" y="88531"/>
                </a:cubicBezTo>
                <a:lnTo>
                  <a:pt x="462709" y="66497"/>
                </a:lnTo>
                <a:cubicBezTo>
                  <a:pt x="473726" y="59153"/>
                  <a:pt x="486397" y="53826"/>
                  <a:pt x="495759" y="44464"/>
                </a:cubicBezTo>
                <a:cubicBezTo>
                  <a:pt x="529891" y="10332"/>
                  <a:pt x="519344" y="11025"/>
                  <a:pt x="561861" y="396"/>
                </a:cubicBezTo>
                <a:cubicBezTo>
                  <a:pt x="565424" y="-495"/>
                  <a:pt x="569206" y="396"/>
                  <a:pt x="572878" y="396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3" idx="68"/>
          </p:cNvCxnSpPr>
          <p:nvPr/>
        </p:nvCxnSpPr>
        <p:spPr>
          <a:xfrm flipV="1">
            <a:off x="870333" y="2964598"/>
            <a:ext cx="272667" cy="1752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2400" y="1229380"/>
            <a:ext cx="1321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Start T0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06464" y="1381780"/>
            <a:ext cx="1321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</a:rPr>
              <a:t>Start T1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295400"/>
            <a:ext cx="511300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4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Assume that a thread sets its PCB-&gt;</a:t>
            </a:r>
            <a:r>
              <a:rPr lang="en-US" sz="2400" dirty="0" err="1" smtClean="0"/>
              <a:t>env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to the starting context after creation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800600" y="2222480"/>
            <a:ext cx="601337" cy="52072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T0</a:t>
            </a:r>
            <a:endParaRPr lang="en-US" sz="3200" dirty="0"/>
          </a:p>
        </p:txBody>
      </p:sp>
      <p:sp>
        <p:nvSpPr>
          <p:cNvPr id="24" name="Rectangle 23"/>
          <p:cNvSpPr/>
          <p:nvPr/>
        </p:nvSpPr>
        <p:spPr>
          <a:xfrm>
            <a:off x="4199263" y="2222480"/>
            <a:ext cx="601337" cy="5207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T1</a:t>
            </a:r>
            <a:endParaRPr lang="en-US" sz="32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909617" y="2743200"/>
            <a:ext cx="12896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909617" y="2220817"/>
            <a:ext cx="1281383" cy="16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000" y="2667000"/>
            <a:ext cx="207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Ready queue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3581400" y="2222480"/>
            <a:ext cx="601337" cy="52072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T0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2980063" y="2222480"/>
            <a:ext cx="601337" cy="5207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T1</a:t>
            </a:r>
            <a:endParaRPr lang="en-US" sz="3200" dirty="0"/>
          </a:p>
        </p:txBody>
      </p:sp>
      <p:sp>
        <p:nvSpPr>
          <p:cNvPr id="35" name="Rectangle 34"/>
          <p:cNvSpPr/>
          <p:nvPr/>
        </p:nvSpPr>
        <p:spPr>
          <a:xfrm>
            <a:off x="3581400" y="2209800"/>
            <a:ext cx="601337" cy="5207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309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49" grpId="0" animBg="1"/>
      <p:bldP spid="53" grpId="0" animBg="1"/>
      <p:bldP spid="57" grpId="0"/>
      <p:bldP spid="58" grpId="0"/>
      <p:bldP spid="6" grpId="0" animBg="1"/>
      <p:bldP spid="24" grpId="0" animBg="1"/>
      <p:bldP spid="31" grpId="0" animBg="1"/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Overview of 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types of processes</a:t>
            </a:r>
          </a:p>
          <a:p>
            <a:pPr lvl="1"/>
            <a:r>
              <a:rPr lang="en-US" dirty="0" smtClean="0"/>
              <a:t>CPU-bound: These processes mostly compute i.e., major portion of life spent in ready or executing state</a:t>
            </a:r>
          </a:p>
          <a:p>
            <a:pPr lvl="1"/>
            <a:r>
              <a:rPr lang="en-US" dirty="0" smtClean="0"/>
              <a:t>I/O-bound: These processes spend significant amount of time in I/O i.e., major portion of life spent in sleep state</a:t>
            </a:r>
          </a:p>
          <a:p>
            <a:pPr lvl="1"/>
            <a:r>
              <a:rPr lang="en-US" dirty="0" smtClean="0"/>
              <a:t>The time spent computing between two consecutive I/O operations is known as a CPU burst</a:t>
            </a:r>
          </a:p>
          <a:p>
            <a:pPr lvl="1"/>
            <a:r>
              <a:rPr lang="en-US" dirty="0" smtClean="0"/>
              <a:t>A CPU burst of a process can get executed through multiple transitions between the ready and executing states culminating into a sleep state when the CPU burst completes</a:t>
            </a:r>
          </a:p>
          <a:p>
            <a:pPr lvl="2"/>
            <a:r>
              <a:rPr lang="en-US" dirty="0" smtClean="0"/>
              <a:t>The CPU burst of a process does not include the time spent waiting in the ready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11646</TotalTime>
  <Words>6381</Words>
  <Application>Microsoft Office PowerPoint</Application>
  <PresentationFormat>On-screen Show (4:3)</PresentationFormat>
  <Paragraphs>768</Paragraphs>
  <Slides>86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0" baseType="lpstr">
      <vt:lpstr>Arial</vt:lpstr>
      <vt:lpstr>Calibri</vt:lpstr>
      <vt:lpstr>Wingdings</vt:lpstr>
      <vt:lpstr>Office Theme</vt:lpstr>
      <vt:lpstr>Processes</vt:lpstr>
      <vt:lpstr>Agenda</vt:lpstr>
      <vt:lpstr>What constitutes a process</vt:lpstr>
      <vt:lpstr>What constitutes a process</vt:lpstr>
      <vt:lpstr>What constitutes a process</vt:lpstr>
      <vt:lpstr>Process control block</vt:lpstr>
      <vt:lpstr>Process control block</vt:lpstr>
      <vt:lpstr>Overview of process scheduling</vt:lpstr>
      <vt:lpstr>Overview of process scheduling</vt:lpstr>
      <vt:lpstr>Overview of process scheduling</vt:lpstr>
      <vt:lpstr>Overview of process scheduling</vt:lpstr>
      <vt:lpstr>Overview of process scheduling</vt:lpstr>
      <vt:lpstr>Processes and threads</vt:lpstr>
      <vt:lpstr>Processes and threads</vt:lpstr>
      <vt:lpstr>Processes and threads</vt:lpstr>
      <vt:lpstr>Process creation</vt:lpstr>
      <vt:lpstr>Process creation</vt:lpstr>
      <vt:lpstr>Process creation</vt:lpstr>
      <vt:lpstr>Process termination</vt:lpstr>
      <vt:lpstr>Inter-process communication</vt:lpstr>
      <vt:lpstr>Inter-process communication</vt:lpstr>
      <vt:lpstr>Message passing</vt:lpstr>
      <vt:lpstr>Message passing</vt:lpstr>
      <vt:lpstr>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shared memory</vt:lpstr>
      <vt:lpstr>UNIX shared memory: Kernel view</vt:lpstr>
      <vt:lpstr>UNIX shared memory: Kernel view</vt:lpstr>
      <vt:lpstr>UNIX shared memory: shmget</vt:lpstr>
      <vt:lpstr>UNIX shared memory: shmget</vt:lpstr>
      <vt:lpstr>UNIX shared memory: shmget</vt:lpstr>
      <vt:lpstr>UNIX shared memory: shmat</vt:lpstr>
      <vt:lpstr>UNIX shared memory: shmat</vt:lpstr>
      <vt:lpstr>UNIX shared memory: shmat</vt:lpstr>
      <vt:lpstr>UNIX shared memory: shmdt</vt:lpstr>
      <vt:lpstr>UNIX shared memory: shmdt</vt:lpstr>
      <vt:lpstr>UNIX shared memory: shmctl</vt:lpstr>
      <vt:lpstr>UNIX shared memory: shmctl</vt:lpstr>
      <vt:lpstr>Network communication: sockets</vt:lpstr>
      <vt:lpstr>Network communication: sockets</vt:lpstr>
      <vt:lpstr>Network communication: sockets</vt:lpstr>
      <vt:lpstr>Network communication: sockets</vt:lpstr>
      <vt:lpstr>Network communication: sockets</vt:lpstr>
      <vt:lpstr>Network communication: sockets</vt:lpstr>
      <vt:lpstr>More on multithreading</vt:lpstr>
      <vt:lpstr>More on multithreading</vt:lpstr>
      <vt:lpstr>More on multithreading: Many-to-one</vt:lpstr>
      <vt:lpstr>More on multithreading: One-to-one</vt:lpstr>
      <vt:lpstr>More on multithreading</vt:lpstr>
      <vt:lpstr>More on multithreading</vt:lpstr>
      <vt:lpstr>UNIX clone() call</vt:lpstr>
      <vt:lpstr>UNIX clone() call</vt:lpstr>
      <vt:lpstr>UNIX clone() call</vt:lpstr>
      <vt:lpstr>UNIX clone() call</vt:lpstr>
      <vt:lpstr>UNIX clone() call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Context management in UNIX</vt:lpstr>
      <vt:lpstr>Context management in UNIX</vt:lpstr>
      <vt:lpstr>Context management in UNIX</vt:lpstr>
      <vt:lpstr>Context management in UNIX</vt:lpstr>
      <vt:lpstr>Context management in UNIX</vt:lpstr>
      <vt:lpstr>Context management in UNIX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dc:creator>admin</dc:creator>
  <cp:lastModifiedBy>Chaudhuri, MainakX</cp:lastModifiedBy>
  <cp:revision>306</cp:revision>
  <dcterms:created xsi:type="dcterms:W3CDTF">2013-08-07T10:33:09Z</dcterms:created>
  <dcterms:modified xsi:type="dcterms:W3CDTF">2017-09-14T04:14:46Z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d1659395-08ee-42ee-8e24-b107b11f4abc</vt:lpwstr>
  </property>
</Properties>
</file>