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0" r:id="rId3"/>
    <p:sldId id="257" r:id="rId4"/>
    <p:sldId id="258" r:id="rId5"/>
    <p:sldId id="259" r:id="rId6"/>
    <p:sldId id="260" r:id="rId7"/>
    <p:sldId id="261" r:id="rId8"/>
    <p:sldId id="262"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79D872-639D-46CA-BB34-F1F4383211E7}" type="datetimeFigureOut">
              <a:rPr lang="en-US" smtClean="0"/>
              <a:t>05-Oct-19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143873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9D872-639D-46CA-BB34-F1F4383211E7}" type="datetimeFigureOut">
              <a:rPr lang="en-US" smtClean="0"/>
              <a:t>05-Oct-19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37776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9D872-639D-46CA-BB34-F1F4383211E7}" type="datetimeFigureOut">
              <a:rPr lang="en-US" smtClean="0"/>
              <a:t>05-Oct-19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402863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9D872-639D-46CA-BB34-F1F4383211E7}" type="datetimeFigureOut">
              <a:rPr lang="en-US" smtClean="0"/>
              <a:t>05-Oct-19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F10A-AC30-4939-A5B4-64EF3B0D8E8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919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9D872-639D-46CA-BB34-F1F4383211E7}" type="datetimeFigureOut">
              <a:rPr lang="en-US" smtClean="0"/>
              <a:t>05-Oct-19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141295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79D872-639D-46CA-BB34-F1F4383211E7}" type="datetimeFigureOut">
              <a:rPr lang="en-US" smtClean="0"/>
              <a:t>05-Oct-19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2022588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79D872-639D-46CA-BB34-F1F4383211E7}" type="datetimeFigureOut">
              <a:rPr lang="en-US" smtClean="0"/>
              <a:t>05-Oct-19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3002027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9D872-639D-46CA-BB34-F1F4383211E7}" type="datetimeFigureOut">
              <a:rPr lang="en-US" smtClean="0"/>
              <a:t>05-Oct-19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86452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9D872-639D-46CA-BB34-F1F4383211E7}" type="datetimeFigureOut">
              <a:rPr lang="en-US" smtClean="0"/>
              <a:t>05-Oct-19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190327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9D872-639D-46CA-BB34-F1F4383211E7}" type="datetimeFigureOut">
              <a:rPr lang="en-US" smtClean="0"/>
              <a:t>05-Oct-19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412828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9D872-639D-46CA-BB34-F1F4383211E7}" type="datetimeFigureOut">
              <a:rPr lang="en-US" smtClean="0"/>
              <a:t>05-Oct-19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325502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9D872-639D-46CA-BB34-F1F4383211E7}" type="datetimeFigureOut">
              <a:rPr lang="en-US" smtClean="0"/>
              <a:t>05-Oct-19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363432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9D872-639D-46CA-BB34-F1F4383211E7}" type="datetimeFigureOut">
              <a:rPr lang="en-US" smtClean="0"/>
              <a:t>05-Oct-19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371490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79D872-639D-46CA-BB34-F1F4383211E7}" type="datetimeFigureOut">
              <a:rPr lang="en-US" smtClean="0"/>
              <a:t>05-Oct-19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67618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9D872-639D-46CA-BB34-F1F4383211E7}" type="datetimeFigureOut">
              <a:rPr lang="en-US" smtClean="0"/>
              <a:t>05-Oct-19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129454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9D872-639D-46CA-BB34-F1F4383211E7}" type="datetimeFigureOut">
              <a:rPr lang="en-US" smtClean="0"/>
              <a:t>05-Oct-19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3524927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9D872-639D-46CA-BB34-F1F4383211E7}" type="datetimeFigureOut">
              <a:rPr lang="en-US" smtClean="0"/>
              <a:t>05-Oct-19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4F10A-AC30-4939-A5B4-64EF3B0D8E81}" type="slidenum">
              <a:rPr lang="en-US" smtClean="0"/>
              <a:t>‹#›</a:t>
            </a:fld>
            <a:endParaRPr lang="en-US"/>
          </a:p>
        </p:txBody>
      </p:sp>
    </p:spTree>
    <p:extLst>
      <p:ext uri="{BB962C8B-B14F-4D97-AF65-F5344CB8AC3E}">
        <p14:creationId xmlns:p14="http://schemas.microsoft.com/office/powerpoint/2010/main" val="373108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E79D872-639D-46CA-BB34-F1F4383211E7}" type="datetimeFigureOut">
              <a:rPr lang="en-US" smtClean="0"/>
              <a:t>05-Oct-19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1D4F10A-AC30-4939-A5B4-64EF3B0D8E81}" type="slidenum">
              <a:rPr lang="en-US" smtClean="0"/>
              <a:t>‹#›</a:t>
            </a:fld>
            <a:endParaRPr lang="en-US"/>
          </a:p>
        </p:txBody>
      </p:sp>
    </p:spTree>
    <p:extLst>
      <p:ext uri="{BB962C8B-B14F-4D97-AF65-F5344CB8AC3E}">
        <p14:creationId xmlns:p14="http://schemas.microsoft.com/office/powerpoint/2010/main" val="35600144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6.xml"/><Relationship Id="rId5" Type="http://schemas.openxmlformats.org/officeDocument/2006/relationships/image" Target="../media/image28.jpg"/><Relationship Id="rId4"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2B75-960C-4F08-9378-623AE3406E0F}"/>
              </a:ext>
            </a:extLst>
          </p:cNvPr>
          <p:cNvSpPr>
            <a:spLocks noGrp="1"/>
          </p:cNvSpPr>
          <p:nvPr>
            <p:ph type="ctrTitle"/>
          </p:nvPr>
        </p:nvSpPr>
        <p:spPr/>
        <p:txBody>
          <a:bodyPr/>
          <a:lstStyle/>
          <a:p>
            <a:r>
              <a:rPr lang="en-US" dirty="0"/>
              <a:t>RMS Titanic Survival Prediction</a:t>
            </a:r>
          </a:p>
        </p:txBody>
      </p:sp>
      <p:sp>
        <p:nvSpPr>
          <p:cNvPr id="3" name="Subtitle 2">
            <a:extLst>
              <a:ext uri="{FF2B5EF4-FFF2-40B4-BE49-F238E27FC236}">
                <a16:creationId xmlns:a16="http://schemas.microsoft.com/office/drawing/2014/main" id="{DABD8DC1-4356-4785-B9E1-4B0ADC10B064}"/>
              </a:ext>
            </a:extLst>
          </p:cNvPr>
          <p:cNvSpPr>
            <a:spLocks noGrp="1"/>
          </p:cNvSpPr>
          <p:nvPr>
            <p:ph type="subTitle" idx="1"/>
          </p:nvPr>
        </p:nvSpPr>
        <p:spPr>
          <a:xfrm>
            <a:off x="1524000" y="3887788"/>
            <a:ext cx="9144000" cy="1655762"/>
          </a:xfrm>
        </p:spPr>
        <p:txBody>
          <a:bodyPr>
            <a:normAutofit/>
          </a:bodyPr>
          <a:lstStyle/>
          <a:p>
            <a:r>
              <a:rPr lang="en-US" sz="3600" dirty="0"/>
              <a:t>- Atharva Joshi</a:t>
            </a:r>
          </a:p>
        </p:txBody>
      </p:sp>
    </p:spTree>
    <p:extLst>
      <p:ext uri="{BB962C8B-B14F-4D97-AF65-F5344CB8AC3E}">
        <p14:creationId xmlns:p14="http://schemas.microsoft.com/office/powerpoint/2010/main" val="25877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6D49-E188-46EC-A882-DA99A4D6EA0B}"/>
              </a:ext>
            </a:extLst>
          </p:cNvPr>
          <p:cNvSpPr>
            <a:spLocks noGrp="1"/>
          </p:cNvSpPr>
          <p:nvPr>
            <p:ph type="title"/>
          </p:nvPr>
        </p:nvSpPr>
        <p:spPr>
          <a:xfrm>
            <a:off x="4572000" y="640122"/>
            <a:ext cx="7337986" cy="1905000"/>
          </a:xfrm>
        </p:spPr>
        <p:txBody>
          <a:bodyPr>
            <a:normAutofit/>
          </a:bodyPr>
          <a:lstStyle/>
          <a:p>
            <a:r>
              <a:rPr lang="en-US" sz="2000" dirty="0"/>
              <a:t>Most of the people on the titanic came without parents or children. This will increase their probability of surviving since they only have to look after themselves and make sure of their own safety</a:t>
            </a:r>
          </a:p>
        </p:txBody>
      </p:sp>
      <p:sp>
        <p:nvSpPr>
          <p:cNvPr id="11" name="Rectangle 10">
            <a:extLst>
              <a:ext uri="{FF2B5EF4-FFF2-40B4-BE49-F238E27FC236}">
                <a16:creationId xmlns:a16="http://schemas.microsoft.com/office/drawing/2014/main" id="{7D3CB620-70FA-48E0-83CE-9A93ED1D6191}"/>
              </a:ext>
            </a:extLst>
          </p:cNvPr>
          <p:cNvSpPr/>
          <p:nvPr/>
        </p:nvSpPr>
        <p:spPr>
          <a:xfrm>
            <a:off x="4639589" y="4071702"/>
            <a:ext cx="7337986" cy="1015663"/>
          </a:xfrm>
          <a:prstGeom prst="rect">
            <a:avLst/>
          </a:prstGeom>
        </p:spPr>
        <p:txBody>
          <a:bodyPr wrap="square">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Similar pattern was observed when it came to siblings and spouses. Most preferred travelling solo thus increasing their chances of survival.</a:t>
            </a:r>
          </a:p>
        </p:txBody>
      </p:sp>
      <p:pic>
        <p:nvPicPr>
          <p:cNvPr id="5" name="Picture 4">
            <a:extLst>
              <a:ext uri="{FF2B5EF4-FFF2-40B4-BE49-F238E27FC236}">
                <a16:creationId xmlns:a16="http://schemas.microsoft.com/office/drawing/2014/main" id="{765C3640-3DC7-4768-9ABB-E43DDFF98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84" y="316272"/>
            <a:ext cx="3962400" cy="2552700"/>
          </a:xfrm>
          <a:prstGeom prst="rect">
            <a:avLst/>
          </a:prstGeom>
        </p:spPr>
      </p:pic>
      <p:pic>
        <p:nvPicPr>
          <p:cNvPr id="7" name="Picture 6">
            <a:extLst>
              <a:ext uri="{FF2B5EF4-FFF2-40B4-BE49-F238E27FC236}">
                <a16:creationId xmlns:a16="http://schemas.microsoft.com/office/drawing/2014/main" id="{788403B6-0089-4C3A-A810-7E1694D3B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884" y="3429000"/>
            <a:ext cx="3985260" cy="2689860"/>
          </a:xfrm>
          <a:prstGeom prst="rect">
            <a:avLst/>
          </a:prstGeom>
        </p:spPr>
      </p:pic>
    </p:spTree>
    <p:extLst>
      <p:ext uri="{BB962C8B-B14F-4D97-AF65-F5344CB8AC3E}">
        <p14:creationId xmlns:p14="http://schemas.microsoft.com/office/powerpoint/2010/main" val="286828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FCA3-F480-4727-B26B-79C00E481347}"/>
              </a:ext>
            </a:extLst>
          </p:cNvPr>
          <p:cNvSpPr>
            <a:spLocks noGrp="1"/>
          </p:cNvSpPr>
          <p:nvPr>
            <p:ph type="title"/>
          </p:nvPr>
        </p:nvSpPr>
        <p:spPr>
          <a:xfrm>
            <a:off x="1274578" y="2385134"/>
            <a:ext cx="9905998" cy="1905000"/>
          </a:xfrm>
        </p:spPr>
        <p:txBody>
          <a:bodyPr>
            <a:normAutofit/>
          </a:bodyPr>
          <a:lstStyle/>
          <a:p>
            <a:r>
              <a:rPr lang="en-US" sz="6600" dirty="0"/>
              <a:t>Bivariate Analysis</a:t>
            </a:r>
          </a:p>
        </p:txBody>
      </p:sp>
    </p:spTree>
    <p:extLst>
      <p:ext uri="{BB962C8B-B14F-4D97-AF65-F5344CB8AC3E}">
        <p14:creationId xmlns:p14="http://schemas.microsoft.com/office/powerpoint/2010/main" val="32101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6D49-E188-46EC-A882-DA99A4D6EA0B}"/>
              </a:ext>
            </a:extLst>
          </p:cNvPr>
          <p:cNvSpPr>
            <a:spLocks noGrp="1"/>
          </p:cNvSpPr>
          <p:nvPr>
            <p:ph type="title"/>
          </p:nvPr>
        </p:nvSpPr>
        <p:spPr>
          <a:xfrm>
            <a:off x="4572000" y="498079"/>
            <a:ext cx="7337986" cy="1905000"/>
          </a:xfrm>
        </p:spPr>
        <p:txBody>
          <a:bodyPr>
            <a:normAutofit/>
          </a:bodyPr>
          <a:lstStyle/>
          <a:p>
            <a:r>
              <a:rPr lang="en-US" sz="2000" dirty="0"/>
              <a:t>It is evident that more females have survived than males from the graph. This is due to the possibility that we tend to let ladies and children to safety first and then assist ourselves.</a:t>
            </a:r>
          </a:p>
        </p:txBody>
      </p:sp>
      <p:sp>
        <p:nvSpPr>
          <p:cNvPr id="11" name="Rectangle 10">
            <a:extLst>
              <a:ext uri="{FF2B5EF4-FFF2-40B4-BE49-F238E27FC236}">
                <a16:creationId xmlns:a16="http://schemas.microsoft.com/office/drawing/2014/main" id="{7D3CB620-70FA-48E0-83CE-9A93ED1D6191}"/>
              </a:ext>
            </a:extLst>
          </p:cNvPr>
          <p:cNvSpPr/>
          <p:nvPr/>
        </p:nvSpPr>
        <p:spPr>
          <a:xfrm>
            <a:off x="4572000" y="4454922"/>
            <a:ext cx="7337986" cy="1015663"/>
          </a:xfrm>
          <a:prstGeom prst="rect">
            <a:avLst/>
          </a:prstGeom>
        </p:spPr>
        <p:txBody>
          <a:bodyPr wrap="square">
            <a:spAutoFit/>
          </a:bodyPr>
          <a:lstStyle/>
          <a:p>
            <a:pPr algn="ctr">
              <a:spcBef>
                <a:spcPct val="0"/>
              </a:spcBef>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This graph shows more First class people survived probably since they asked for special treatment during the survival routine and has special access and privileges for such situations.</a:t>
            </a:r>
          </a:p>
        </p:txBody>
      </p:sp>
      <p:pic>
        <p:nvPicPr>
          <p:cNvPr id="6" name="Picture 5">
            <a:extLst>
              <a:ext uri="{FF2B5EF4-FFF2-40B4-BE49-F238E27FC236}">
                <a16:creationId xmlns:a16="http://schemas.microsoft.com/office/drawing/2014/main" id="{2011FBA5-F419-437C-B723-7388DF707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14" y="425744"/>
            <a:ext cx="3931920" cy="2636520"/>
          </a:xfrm>
          <a:prstGeom prst="rect">
            <a:avLst/>
          </a:prstGeom>
        </p:spPr>
      </p:pic>
      <p:pic>
        <p:nvPicPr>
          <p:cNvPr id="8" name="Picture 7">
            <a:extLst>
              <a:ext uri="{FF2B5EF4-FFF2-40B4-BE49-F238E27FC236}">
                <a16:creationId xmlns:a16="http://schemas.microsoft.com/office/drawing/2014/main" id="{468BD004-C37A-4097-B4BB-946502F17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14" y="3682087"/>
            <a:ext cx="3962400" cy="2636520"/>
          </a:xfrm>
          <a:prstGeom prst="rect">
            <a:avLst/>
          </a:prstGeom>
        </p:spPr>
      </p:pic>
    </p:spTree>
    <p:extLst>
      <p:ext uri="{BB962C8B-B14F-4D97-AF65-F5344CB8AC3E}">
        <p14:creationId xmlns:p14="http://schemas.microsoft.com/office/powerpoint/2010/main" val="323759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6D49-E188-46EC-A882-DA99A4D6EA0B}"/>
              </a:ext>
            </a:extLst>
          </p:cNvPr>
          <p:cNvSpPr>
            <a:spLocks noGrp="1"/>
          </p:cNvSpPr>
          <p:nvPr>
            <p:ph type="title"/>
          </p:nvPr>
        </p:nvSpPr>
        <p:spPr>
          <a:xfrm>
            <a:off x="4572000" y="563108"/>
            <a:ext cx="7337986" cy="2255520"/>
          </a:xfrm>
        </p:spPr>
        <p:txBody>
          <a:bodyPr>
            <a:normAutofit/>
          </a:bodyPr>
          <a:lstStyle/>
          <a:p>
            <a:r>
              <a:rPr lang="en-US" sz="2000" dirty="0"/>
              <a:t>People climbed the titanic from three locations- Cherbourg, Queenstown and Southampton. Southampton saw the highest number of people survived while queens was the lowest. But this is since Southampton also had considerably large number of people climbing aboard. As previously stated, This won’t have much effect on survival since it is independent of the ability of a person to survive.</a:t>
            </a:r>
          </a:p>
        </p:txBody>
      </p:sp>
      <p:sp>
        <p:nvSpPr>
          <p:cNvPr id="11" name="Rectangle 10">
            <a:extLst>
              <a:ext uri="{FF2B5EF4-FFF2-40B4-BE49-F238E27FC236}">
                <a16:creationId xmlns:a16="http://schemas.microsoft.com/office/drawing/2014/main" id="{7D3CB620-70FA-48E0-83CE-9A93ED1D6191}"/>
              </a:ext>
            </a:extLst>
          </p:cNvPr>
          <p:cNvSpPr/>
          <p:nvPr/>
        </p:nvSpPr>
        <p:spPr>
          <a:xfrm>
            <a:off x="4572000" y="4141559"/>
            <a:ext cx="7337986" cy="1015663"/>
          </a:xfrm>
          <a:prstGeom prst="rect">
            <a:avLst/>
          </a:prstGeom>
        </p:spPr>
        <p:txBody>
          <a:bodyPr wrap="square">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There were three types of ticket classes- first, second and third. Third, being the cheapest was highest while second, which was relatively cheaper was lowest.</a:t>
            </a:r>
          </a:p>
        </p:txBody>
      </p:sp>
      <p:pic>
        <p:nvPicPr>
          <p:cNvPr id="5" name="Picture 4">
            <a:extLst>
              <a:ext uri="{FF2B5EF4-FFF2-40B4-BE49-F238E27FC236}">
                <a16:creationId xmlns:a16="http://schemas.microsoft.com/office/drawing/2014/main" id="{345D4F73-68DE-4A5D-B3E3-ABCDF339B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56" y="387848"/>
            <a:ext cx="3962400" cy="2606040"/>
          </a:xfrm>
          <a:prstGeom prst="rect">
            <a:avLst/>
          </a:prstGeom>
        </p:spPr>
      </p:pic>
      <p:pic>
        <p:nvPicPr>
          <p:cNvPr id="7" name="Picture 6">
            <a:extLst>
              <a:ext uri="{FF2B5EF4-FFF2-40B4-BE49-F238E27FC236}">
                <a16:creationId xmlns:a16="http://schemas.microsoft.com/office/drawing/2014/main" id="{78286C28-7959-44F3-A4D8-9800DDB64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456" y="3485018"/>
            <a:ext cx="3962400" cy="2636520"/>
          </a:xfrm>
          <a:prstGeom prst="rect">
            <a:avLst/>
          </a:prstGeom>
        </p:spPr>
      </p:pic>
    </p:spTree>
    <p:extLst>
      <p:ext uri="{BB962C8B-B14F-4D97-AF65-F5344CB8AC3E}">
        <p14:creationId xmlns:p14="http://schemas.microsoft.com/office/powerpoint/2010/main" val="283958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6D49-E188-46EC-A882-DA99A4D6EA0B}"/>
              </a:ext>
            </a:extLst>
          </p:cNvPr>
          <p:cNvSpPr>
            <a:spLocks noGrp="1"/>
          </p:cNvSpPr>
          <p:nvPr>
            <p:ph type="title"/>
          </p:nvPr>
        </p:nvSpPr>
        <p:spPr>
          <a:xfrm>
            <a:off x="4572000" y="640122"/>
            <a:ext cx="7337986" cy="1905000"/>
          </a:xfrm>
        </p:spPr>
        <p:txBody>
          <a:bodyPr>
            <a:normAutofit/>
          </a:bodyPr>
          <a:lstStyle/>
          <a:p>
            <a:r>
              <a:rPr lang="en-US" sz="2000" dirty="0"/>
              <a:t>Most of the people on the titanic came without parents or children. This will increase their probability of surviving since they only have to look after themselves and make sure of their own safety</a:t>
            </a:r>
          </a:p>
        </p:txBody>
      </p:sp>
      <p:sp>
        <p:nvSpPr>
          <p:cNvPr id="11" name="Rectangle 10">
            <a:extLst>
              <a:ext uri="{FF2B5EF4-FFF2-40B4-BE49-F238E27FC236}">
                <a16:creationId xmlns:a16="http://schemas.microsoft.com/office/drawing/2014/main" id="{7D3CB620-70FA-48E0-83CE-9A93ED1D6191}"/>
              </a:ext>
            </a:extLst>
          </p:cNvPr>
          <p:cNvSpPr/>
          <p:nvPr/>
        </p:nvSpPr>
        <p:spPr>
          <a:xfrm>
            <a:off x="4639589" y="4071702"/>
            <a:ext cx="7337986" cy="1015663"/>
          </a:xfrm>
          <a:prstGeom prst="rect">
            <a:avLst/>
          </a:prstGeom>
        </p:spPr>
        <p:txBody>
          <a:bodyPr wrap="square">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Similar pattern was observed when it came to siblings and spouses. Most preferred travelling solo thus increasing their chances of survival.</a:t>
            </a:r>
          </a:p>
        </p:txBody>
      </p:sp>
      <p:pic>
        <p:nvPicPr>
          <p:cNvPr id="5" name="Picture 4">
            <a:extLst>
              <a:ext uri="{FF2B5EF4-FFF2-40B4-BE49-F238E27FC236}">
                <a16:creationId xmlns:a16="http://schemas.microsoft.com/office/drawing/2014/main" id="{765C3640-3DC7-4768-9ABB-E43DDFF98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84" y="316272"/>
            <a:ext cx="3962400" cy="2552700"/>
          </a:xfrm>
          <a:prstGeom prst="rect">
            <a:avLst/>
          </a:prstGeom>
        </p:spPr>
      </p:pic>
      <p:pic>
        <p:nvPicPr>
          <p:cNvPr id="7" name="Picture 6">
            <a:extLst>
              <a:ext uri="{FF2B5EF4-FFF2-40B4-BE49-F238E27FC236}">
                <a16:creationId xmlns:a16="http://schemas.microsoft.com/office/drawing/2014/main" id="{788403B6-0089-4C3A-A810-7E1694D3B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884" y="3429000"/>
            <a:ext cx="3985260" cy="2689860"/>
          </a:xfrm>
          <a:prstGeom prst="rect">
            <a:avLst/>
          </a:prstGeom>
        </p:spPr>
      </p:pic>
    </p:spTree>
    <p:extLst>
      <p:ext uri="{BB962C8B-B14F-4D97-AF65-F5344CB8AC3E}">
        <p14:creationId xmlns:p14="http://schemas.microsoft.com/office/powerpoint/2010/main" val="312209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FCA3-F480-4727-B26B-79C00E481347}"/>
              </a:ext>
            </a:extLst>
          </p:cNvPr>
          <p:cNvSpPr>
            <a:spLocks noGrp="1"/>
          </p:cNvSpPr>
          <p:nvPr>
            <p:ph type="title"/>
          </p:nvPr>
        </p:nvSpPr>
        <p:spPr>
          <a:xfrm>
            <a:off x="1274578" y="2385134"/>
            <a:ext cx="9905998" cy="1905000"/>
          </a:xfrm>
        </p:spPr>
        <p:txBody>
          <a:bodyPr>
            <a:noAutofit/>
          </a:bodyPr>
          <a:lstStyle/>
          <a:p>
            <a:r>
              <a:rPr lang="en-US" sz="6600" dirty="0"/>
              <a:t>Correlation between variables</a:t>
            </a:r>
          </a:p>
        </p:txBody>
      </p:sp>
    </p:spTree>
    <p:extLst>
      <p:ext uri="{BB962C8B-B14F-4D97-AF65-F5344CB8AC3E}">
        <p14:creationId xmlns:p14="http://schemas.microsoft.com/office/powerpoint/2010/main" val="4258416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6D49-E188-46EC-A882-DA99A4D6EA0B}"/>
              </a:ext>
            </a:extLst>
          </p:cNvPr>
          <p:cNvSpPr>
            <a:spLocks noGrp="1"/>
          </p:cNvSpPr>
          <p:nvPr>
            <p:ph type="title"/>
          </p:nvPr>
        </p:nvSpPr>
        <p:spPr>
          <a:xfrm>
            <a:off x="6738150" y="1553592"/>
            <a:ext cx="5091936" cy="3391270"/>
          </a:xfrm>
        </p:spPr>
        <p:txBody>
          <a:bodyPr>
            <a:normAutofit/>
          </a:bodyPr>
          <a:lstStyle/>
          <a:p>
            <a:r>
              <a:rPr lang="en-US" sz="2000" dirty="0"/>
              <a:t>This Heat Map shows us various correlations between variables. As we can see the Pclass and Fare are highly dependent on each other.</a:t>
            </a:r>
          </a:p>
        </p:txBody>
      </p:sp>
      <p:pic>
        <p:nvPicPr>
          <p:cNvPr id="4" name="Picture 3">
            <a:extLst>
              <a:ext uri="{FF2B5EF4-FFF2-40B4-BE49-F238E27FC236}">
                <a16:creationId xmlns:a16="http://schemas.microsoft.com/office/drawing/2014/main" id="{ED83E67A-6CE2-42FF-A030-F7C364A86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14" y="819150"/>
            <a:ext cx="6096000" cy="5219700"/>
          </a:xfrm>
          <a:prstGeom prst="rect">
            <a:avLst/>
          </a:prstGeom>
        </p:spPr>
      </p:pic>
    </p:spTree>
    <p:extLst>
      <p:ext uri="{BB962C8B-B14F-4D97-AF65-F5344CB8AC3E}">
        <p14:creationId xmlns:p14="http://schemas.microsoft.com/office/powerpoint/2010/main" val="187918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9438FE-FE4B-451C-A9BF-AEC9697A4187}"/>
              </a:ext>
            </a:extLst>
          </p:cNvPr>
          <p:cNvSpPr>
            <a:spLocks noGrp="1"/>
          </p:cNvSpPr>
          <p:nvPr>
            <p:ph type="title"/>
          </p:nvPr>
        </p:nvSpPr>
        <p:spPr>
          <a:xfrm>
            <a:off x="919119" y="2598198"/>
            <a:ext cx="10353762" cy="970450"/>
          </a:xfrm>
        </p:spPr>
        <p:txBody>
          <a:bodyPr>
            <a:noAutofit/>
          </a:bodyPr>
          <a:lstStyle/>
          <a:p>
            <a:r>
              <a:rPr lang="en-US" sz="6600" dirty="0"/>
              <a:t>Outlier Treatment</a:t>
            </a:r>
          </a:p>
        </p:txBody>
      </p:sp>
    </p:spTree>
    <p:extLst>
      <p:ext uri="{BB962C8B-B14F-4D97-AF65-F5344CB8AC3E}">
        <p14:creationId xmlns:p14="http://schemas.microsoft.com/office/powerpoint/2010/main" val="140532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A5D662-5D34-4514-B4A8-E47701B526BC}"/>
              </a:ext>
            </a:extLst>
          </p:cNvPr>
          <p:cNvSpPr>
            <a:spLocks noGrp="1"/>
          </p:cNvSpPr>
          <p:nvPr>
            <p:ph type="title"/>
          </p:nvPr>
        </p:nvSpPr>
        <p:spPr>
          <a:xfrm>
            <a:off x="919119" y="5012924"/>
            <a:ext cx="10353762" cy="970450"/>
          </a:xfrm>
        </p:spPr>
        <p:txBody>
          <a:bodyPr>
            <a:normAutofit fontScale="90000"/>
          </a:bodyPr>
          <a:lstStyle/>
          <a:p>
            <a:r>
              <a:rPr lang="en-US" sz="2800" dirty="0"/>
              <a:t>Here we can observe that the fare and age have some outliers. We can include both since there are a lot of people in third class. Hence, the fares are mostly distributed on the lower side and there are only a few people with higher class fares compared to other fares. Also, there are a lot of young people onboard with very few people above the age of 60.</a:t>
            </a:r>
          </a:p>
        </p:txBody>
      </p:sp>
      <p:pic>
        <p:nvPicPr>
          <p:cNvPr id="8" name="Picture 7">
            <a:extLst>
              <a:ext uri="{FF2B5EF4-FFF2-40B4-BE49-F238E27FC236}">
                <a16:creationId xmlns:a16="http://schemas.microsoft.com/office/drawing/2014/main" id="{AFFA9338-F721-46A6-B219-64B29EF7C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821" y="689610"/>
            <a:ext cx="3528060" cy="2644140"/>
          </a:xfrm>
          <a:prstGeom prst="rect">
            <a:avLst/>
          </a:prstGeom>
        </p:spPr>
      </p:pic>
      <p:pic>
        <p:nvPicPr>
          <p:cNvPr id="10" name="Picture 9">
            <a:extLst>
              <a:ext uri="{FF2B5EF4-FFF2-40B4-BE49-F238E27FC236}">
                <a16:creationId xmlns:a16="http://schemas.microsoft.com/office/drawing/2014/main" id="{29E4FF94-9CB3-4032-96AB-2A62B313C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119" y="689610"/>
            <a:ext cx="3596640" cy="2834640"/>
          </a:xfrm>
          <a:prstGeom prst="rect">
            <a:avLst/>
          </a:prstGeom>
        </p:spPr>
      </p:pic>
    </p:spTree>
    <p:extLst>
      <p:ext uri="{BB962C8B-B14F-4D97-AF65-F5344CB8AC3E}">
        <p14:creationId xmlns:p14="http://schemas.microsoft.com/office/powerpoint/2010/main" val="351758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9438FE-FE4B-451C-A9BF-AEC9697A4187}"/>
              </a:ext>
            </a:extLst>
          </p:cNvPr>
          <p:cNvSpPr>
            <a:spLocks noGrp="1"/>
          </p:cNvSpPr>
          <p:nvPr>
            <p:ph type="title"/>
          </p:nvPr>
        </p:nvSpPr>
        <p:spPr>
          <a:xfrm>
            <a:off x="919119" y="2598198"/>
            <a:ext cx="10353762" cy="970450"/>
          </a:xfrm>
        </p:spPr>
        <p:txBody>
          <a:bodyPr>
            <a:noAutofit/>
          </a:bodyPr>
          <a:lstStyle/>
          <a:p>
            <a:r>
              <a:rPr lang="en-US" sz="6600" dirty="0"/>
              <a:t>Missing Value Treatment</a:t>
            </a:r>
          </a:p>
        </p:txBody>
      </p:sp>
    </p:spTree>
    <p:extLst>
      <p:ext uri="{BB962C8B-B14F-4D97-AF65-F5344CB8AC3E}">
        <p14:creationId xmlns:p14="http://schemas.microsoft.com/office/powerpoint/2010/main" val="117135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150CC9-3144-4467-8F8E-276A54AD26D6}"/>
              </a:ext>
            </a:extLst>
          </p:cNvPr>
          <p:cNvSpPr>
            <a:spLocks noGrp="1"/>
          </p:cNvSpPr>
          <p:nvPr>
            <p:ph type="title"/>
          </p:nvPr>
        </p:nvSpPr>
        <p:spPr>
          <a:xfrm>
            <a:off x="919119" y="2562688"/>
            <a:ext cx="10353762" cy="970450"/>
          </a:xfrm>
        </p:spPr>
        <p:txBody>
          <a:bodyPr>
            <a:normAutofit fontScale="90000"/>
          </a:bodyPr>
          <a:lstStyle/>
          <a:p>
            <a:r>
              <a:rPr lang="en-US" dirty="0"/>
              <a:t>In this we try to analyze the data of the passengers aboard the famous RMS Titanic and try to gain insights on the factors that contribute to their chances of survival and then predict their rate of survival accordingly.</a:t>
            </a:r>
          </a:p>
        </p:txBody>
      </p:sp>
    </p:spTree>
    <p:extLst>
      <p:ext uri="{BB962C8B-B14F-4D97-AF65-F5344CB8AC3E}">
        <p14:creationId xmlns:p14="http://schemas.microsoft.com/office/powerpoint/2010/main" val="674603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A5D662-5D34-4514-B4A8-E47701B526BC}"/>
              </a:ext>
            </a:extLst>
          </p:cNvPr>
          <p:cNvSpPr>
            <a:spLocks noGrp="1"/>
          </p:cNvSpPr>
          <p:nvPr>
            <p:ph type="title"/>
          </p:nvPr>
        </p:nvSpPr>
        <p:spPr>
          <a:xfrm>
            <a:off x="919119" y="5012924"/>
            <a:ext cx="10353762" cy="970450"/>
          </a:xfrm>
        </p:spPr>
        <p:txBody>
          <a:bodyPr>
            <a:normAutofit fontScale="90000"/>
          </a:bodyPr>
          <a:lstStyle/>
          <a:p>
            <a:r>
              <a:rPr lang="en-US" sz="2800" dirty="0"/>
              <a:t>There were three variables with null values. We replaced the null values in Age column with the mean of that column. Similarly we replaced the null values in Embarked with the mode of the column. Note: Cabin has a lot of null values which makes it become difficult to impute the null values. Also it doesn’t affect the survival in any way. So we can ignore that column.</a:t>
            </a:r>
          </a:p>
        </p:txBody>
      </p:sp>
      <p:pic>
        <p:nvPicPr>
          <p:cNvPr id="3" name="Picture 2">
            <a:extLst>
              <a:ext uri="{FF2B5EF4-FFF2-40B4-BE49-F238E27FC236}">
                <a16:creationId xmlns:a16="http://schemas.microsoft.com/office/drawing/2014/main" id="{FB5B9CDF-D505-438A-8504-AEC0C662F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302" y="1666006"/>
            <a:ext cx="5090160" cy="358140"/>
          </a:xfrm>
          <a:prstGeom prst="rect">
            <a:avLst/>
          </a:prstGeom>
        </p:spPr>
      </p:pic>
      <p:pic>
        <p:nvPicPr>
          <p:cNvPr id="6" name="Picture 5">
            <a:extLst>
              <a:ext uri="{FF2B5EF4-FFF2-40B4-BE49-F238E27FC236}">
                <a16:creationId xmlns:a16="http://schemas.microsoft.com/office/drawing/2014/main" id="{8C8F3453-2801-490F-B1A3-74F4F5479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9322" y="874626"/>
            <a:ext cx="6301740" cy="365760"/>
          </a:xfrm>
          <a:prstGeom prst="rect">
            <a:avLst/>
          </a:prstGeom>
        </p:spPr>
      </p:pic>
      <p:pic>
        <p:nvPicPr>
          <p:cNvPr id="9" name="Picture 8">
            <a:extLst>
              <a:ext uri="{FF2B5EF4-FFF2-40B4-BE49-F238E27FC236}">
                <a16:creationId xmlns:a16="http://schemas.microsoft.com/office/drawing/2014/main" id="{8182357F-43E2-467B-92D6-37567475F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5011" y="356353"/>
            <a:ext cx="1607820" cy="2270760"/>
          </a:xfrm>
          <a:prstGeom prst="rect">
            <a:avLst/>
          </a:prstGeom>
        </p:spPr>
      </p:pic>
      <p:pic>
        <p:nvPicPr>
          <p:cNvPr id="12" name="Picture 11">
            <a:extLst>
              <a:ext uri="{FF2B5EF4-FFF2-40B4-BE49-F238E27FC236}">
                <a16:creationId xmlns:a16="http://schemas.microsoft.com/office/drawing/2014/main" id="{5D69C5C3-57E6-4E08-9A3B-17C7292BE3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133" y="412399"/>
            <a:ext cx="1539240" cy="2148840"/>
          </a:xfrm>
          <a:prstGeom prst="rect">
            <a:avLst/>
          </a:prstGeom>
        </p:spPr>
      </p:pic>
      <p:sp>
        <p:nvSpPr>
          <p:cNvPr id="13" name="Arrow: Right 12">
            <a:extLst>
              <a:ext uri="{FF2B5EF4-FFF2-40B4-BE49-F238E27FC236}">
                <a16:creationId xmlns:a16="http://schemas.microsoft.com/office/drawing/2014/main" id="{604EA8EC-CEB6-474C-8AB4-96A8E459148C}"/>
              </a:ext>
            </a:extLst>
          </p:cNvPr>
          <p:cNvSpPr/>
          <p:nvPr/>
        </p:nvSpPr>
        <p:spPr>
          <a:xfrm>
            <a:off x="2139518" y="1240386"/>
            <a:ext cx="488272" cy="4256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8E1F0780-1738-4FC5-894E-A8B331786AF7}"/>
              </a:ext>
            </a:extLst>
          </p:cNvPr>
          <p:cNvSpPr/>
          <p:nvPr/>
        </p:nvSpPr>
        <p:spPr>
          <a:xfrm>
            <a:off x="9655946" y="1179976"/>
            <a:ext cx="488272" cy="4256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981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9438FE-FE4B-451C-A9BF-AEC9697A4187}"/>
              </a:ext>
            </a:extLst>
          </p:cNvPr>
          <p:cNvSpPr>
            <a:spLocks noGrp="1"/>
          </p:cNvSpPr>
          <p:nvPr>
            <p:ph type="title"/>
          </p:nvPr>
        </p:nvSpPr>
        <p:spPr>
          <a:xfrm>
            <a:off x="919119" y="2598198"/>
            <a:ext cx="10353762" cy="970450"/>
          </a:xfrm>
        </p:spPr>
        <p:txBody>
          <a:bodyPr>
            <a:noAutofit/>
          </a:bodyPr>
          <a:lstStyle/>
          <a:p>
            <a:r>
              <a:rPr lang="en-US" sz="6600" dirty="0"/>
              <a:t>Applying Prediction Algorithms</a:t>
            </a:r>
          </a:p>
        </p:txBody>
      </p:sp>
    </p:spTree>
    <p:extLst>
      <p:ext uri="{BB962C8B-B14F-4D97-AF65-F5344CB8AC3E}">
        <p14:creationId xmlns:p14="http://schemas.microsoft.com/office/powerpoint/2010/main" val="222556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A5D662-5D34-4514-B4A8-E47701B526BC}"/>
              </a:ext>
            </a:extLst>
          </p:cNvPr>
          <p:cNvSpPr>
            <a:spLocks noGrp="1"/>
          </p:cNvSpPr>
          <p:nvPr>
            <p:ph type="ctrTitle"/>
          </p:nvPr>
        </p:nvSpPr>
        <p:spPr>
          <a:xfrm>
            <a:off x="1148751" y="-513351"/>
            <a:ext cx="9440034" cy="1828801"/>
          </a:xfrm>
        </p:spPr>
        <p:txBody>
          <a:bodyPr>
            <a:normAutofit/>
          </a:bodyPr>
          <a:lstStyle/>
          <a:p>
            <a:r>
              <a:rPr lang="en-US" sz="4400" dirty="0"/>
              <a:t>Logistic Regression</a:t>
            </a:r>
          </a:p>
        </p:txBody>
      </p:sp>
      <p:sp>
        <p:nvSpPr>
          <p:cNvPr id="2" name="Subtitle 1">
            <a:extLst>
              <a:ext uri="{FF2B5EF4-FFF2-40B4-BE49-F238E27FC236}">
                <a16:creationId xmlns:a16="http://schemas.microsoft.com/office/drawing/2014/main" id="{3516403C-11E6-423C-927A-AF49EA37AD12}"/>
              </a:ext>
            </a:extLst>
          </p:cNvPr>
          <p:cNvSpPr>
            <a:spLocks noGrp="1"/>
          </p:cNvSpPr>
          <p:nvPr>
            <p:ph type="subTitle" idx="1"/>
          </p:nvPr>
        </p:nvSpPr>
        <p:spPr>
          <a:xfrm>
            <a:off x="1287207" y="5604693"/>
            <a:ext cx="9440034" cy="1049867"/>
          </a:xfrm>
        </p:spPr>
        <p:txBody>
          <a:bodyPr>
            <a:normAutofit/>
          </a:bodyPr>
          <a:lstStyle/>
          <a:p>
            <a:r>
              <a:rPr lang="en-US" sz="2500" dirty="0"/>
              <a:t>We got the accuracy of approximately 79% which is quite good.</a:t>
            </a:r>
          </a:p>
        </p:txBody>
      </p:sp>
      <p:pic>
        <p:nvPicPr>
          <p:cNvPr id="7" name="Picture 6">
            <a:extLst>
              <a:ext uri="{FF2B5EF4-FFF2-40B4-BE49-F238E27FC236}">
                <a16:creationId xmlns:a16="http://schemas.microsoft.com/office/drawing/2014/main" id="{86801DBA-592D-4A08-9E88-CA7C9A4C4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79" y="2804160"/>
            <a:ext cx="2301240" cy="624840"/>
          </a:xfrm>
          <a:prstGeom prst="rect">
            <a:avLst/>
          </a:prstGeom>
        </p:spPr>
      </p:pic>
      <p:pic>
        <p:nvPicPr>
          <p:cNvPr id="10" name="Picture 9">
            <a:extLst>
              <a:ext uri="{FF2B5EF4-FFF2-40B4-BE49-F238E27FC236}">
                <a16:creationId xmlns:a16="http://schemas.microsoft.com/office/drawing/2014/main" id="{679E7F57-7B60-4FBF-88F4-33E8BB926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680" y="1752600"/>
            <a:ext cx="3398520" cy="2727960"/>
          </a:xfrm>
          <a:prstGeom prst="rect">
            <a:avLst/>
          </a:prstGeom>
        </p:spPr>
      </p:pic>
    </p:spTree>
    <p:extLst>
      <p:ext uri="{BB962C8B-B14F-4D97-AF65-F5344CB8AC3E}">
        <p14:creationId xmlns:p14="http://schemas.microsoft.com/office/powerpoint/2010/main" val="735044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A5D662-5D34-4514-B4A8-E47701B526BC}"/>
              </a:ext>
            </a:extLst>
          </p:cNvPr>
          <p:cNvSpPr>
            <a:spLocks noGrp="1"/>
          </p:cNvSpPr>
          <p:nvPr>
            <p:ph type="ctrTitle"/>
          </p:nvPr>
        </p:nvSpPr>
        <p:spPr>
          <a:xfrm>
            <a:off x="1148751" y="-513351"/>
            <a:ext cx="9440034" cy="1828801"/>
          </a:xfrm>
        </p:spPr>
        <p:txBody>
          <a:bodyPr>
            <a:normAutofit/>
          </a:bodyPr>
          <a:lstStyle/>
          <a:p>
            <a:r>
              <a:rPr lang="en-US" sz="4400" dirty="0"/>
              <a:t>Random Forest</a:t>
            </a:r>
          </a:p>
        </p:txBody>
      </p:sp>
      <p:sp>
        <p:nvSpPr>
          <p:cNvPr id="2" name="Subtitle 1">
            <a:extLst>
              <a:ext uri="{FF2B5EF4-FFF2-40B4-BE49-F238E27FC236}">
                <a16:creationId xmlns:a16="http://schemas.microsoft.com/office/drawing/2014/main" id="{3516403C-11E6-423C-927A-AF49EA37AD12}"/>
              </a:ext>
            </a:extLst>
          </p:cNvPr>
          <p:cNvSpPr>
            <a:spLocks noGrp="1"/>
          </p:cNvSpPr>
          <p:nvPr>
            <p:ph type="subTitle" idx="1"/>
          </p:nvPr>
        </p:nvSpPr>
        <p:spPr>
          <a:xfrm>
            <a:off x="1287207" y="5604693"/>
            <a:ext cx="9440034" cy="1049867"/>
          </a:xfrm>
        </p:spPr>
        <p:txBody>
          <a:bodyPr>
            <a:normAutofit/>
          </a:bodyPr>
          <a:lstStyle/>
          <a:p>
            <a:r>
              <a:rPr lang="en-US" sz="2500" dirty="0"/>
              <a:t>We got the accuracy of approximately 82% which is excellent.</a:t>
            </a:r>
          </a:p>
        </p:txBody>
      </p:sp>
      <p:pic>
        <p:nvPicPr>
          <p:cNvPr id="5" name="Picture 4">
            <a:extLst>
              <a:ext uri="{FF2B5EF4-FFF2-40B4-BE49-F238E27FC236}">
                <a16:creationId xmlns:a16="http://schemas.microsoft.com/office/drawing/2014/main" id="{FADE9704-80F4-4668-B193-CD088E0A5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437" y="2677764"/>
            <a:ext cx="3627120" cy="632460"/>
          </a:xfrm>
          <a:prstGeom prst="rect">
            <a:avLst/>
          </a:prstGeom>
        </p:spPr>
      </p:pic>
      <p:pic>
        <p:nvPicPr>
          <p:cNvPr id="8" name="Picture 7">
            <a:extLst>
              <a:ext uri="{FF2B5EF4-FFF2-40B4-BE49-F238E27FC236}">
                <a16:creationId xmlns:a16="http://schemas.microsoft.com/office/drawing/2014/main" id="{7C7582FC-40B8-43A9-938F-1D5BE0F9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715" y="2273977"/>
            <a:ext cx="4495800" cy="1264920"/>
          </a:xfrm>
          <a:prstGeom prst="rect">
            <a:avLst/>
          </a:prstGeom>
        </p:spPr>
      </p:pic>
    </p:spTree>
    <p:extLst>
      <p:ext uri="{BB962C8B-B14F-4D97-AF65-F5344CB8AC3E}">
        <p14:creationId xmlns:p14="http://schemas.microsoft.com/office/powerpoint/2010/main" val="2637625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A5D662-5D34-4514-B4A8-E47701B526BC}"/>
              </a:ext>
            </a:extLst>
          </p:cNvPr>
          <p:cNvSpPr>
            <a:spLocks noGrp="1"/>
          </p:cNvSpPr>
          <p:nvPr>
            <p:ph type="ctrTitle"/>
          </p:nvPr>
        </p:nvSpPr>
        <p:spPr>
          <a:xfrm>
            <a:off x="1148751" y="-513351"/>
            <a:ext cx="9440034" cy="1828801"/>
          </a:xfrm>
        </p:spPr>
        <p:txBody>
          <a:bodyPr>
            <a:normAutofit/>
          </a:bodyPr>
          <a:lstStyle/>
          <a:p>
            <a:r>
              <a:rPr lang="en-US" sz="4400" dirty="0"/>
              <a:t>Decision Tree</a:t>
            </a:r>
          </a:p>
        </p:txBody>
      </p:sp>
      <p:sp>
        <p:nvSpPr>
          <p:cNvPr id="2" name="Subtitle 1">
            <a:extLst>
              <a:ext uri="{FF2B5EF4-FFF2-40B4-BE49-F238E27FC236}">
                <a16:creationId xmlns:a16="http://schemas.microsoft.com/office/drawing/2014/main" id="{3516403C-11E6-423C-927A-AF49EA37AD12}"/>
              </a:ext>
            </a:extLst>
          </p:cNvPr>
          <p:cNvSpPr>
            <a:spLocks noGrp="1"/>
          </p:cNvSpPr>
          <p:nvPr>
            <p:ph type="subTitle" idx="1"/>
          </p:nvPr>
        </p:nvSpPr>
        <p:spPr>
          <a:xfrm>
            <a:off x="1287207" y="5604693"/>
            <a:ext cx="9440034" cy="1049867"/>
          </a:xfrm>
        </p:spPr>
        <p:txBody>
          <a:bodyPr>
            <a:normAutofit/>
          </a:bodyPr>
          <a:lstStyle/>
          <a:p>
            <a:r>
              <a:rPr lang="en-US" sz="2500" dirty="0"/>
              <a:t>We got the accuracy of approximately 75% which is good.</a:t>
            </a:r>
          </a:p>
        </p:txBody>
      </p:sp>
      <p:pic>
        <p:nvPicPr>
          <p:cNvPr id="5" name="Picture 4">
            <a:extLst>
              <a:ext uri="{FF2B5EF4-FFF2-40B4-BE49-F238E27FC236}">
                <a16:creationId xmlns:a16="http://schemas.microsoft.com/office/drawing/2014/main" id="{0D4A0846-B879-4936-8BE9-12A1B2776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751" y="2578296"/>
            <a:ext cx="2941320" cy="624840"/>
          </a:xfrm>
          <a:prstGeom prst="rect">
            <a:avLst/>
          </a:prstGeom>
        </p:spPr>
      </p:pic>
      <p:pic>
        <p:nvPicPr>
          <p:cNvPr id="8" name="Picture 7">
            <a:extLst>
              <a:ext uri="{FF2B5EF4-FFF2-40B4-BE49-F238E27FC236}">
                <a16:creationId xmlns:a16="http://schemas.microsoft.com/office/drawing/2014/main" id="{C03A38BF-59E1-47FA-A502-5262E7B81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836" y="2164080"/>
            <a:ext cx="4693920" cy="1264920"/>
          </a:xfrm>
          <a:prstGeom prst="rect">
            <a:avLst/>
          </a:prstGeom>
        </p:spPr>
      </p:pic>
    </p:spTree>
    <p:extLst>
      <p:ext uri="{BB962C8B-B14F-4D97-AF65-F5344CB8AC3E}">
        <p14:creationId xmlns:p14="http://schemas.microsoft.com/office/powerpoint/2010/main" val="2779110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012BB8-D438-4EEE-998A-DA33F1C36710}"/>
              </a:ext>
            </a:extLst>
          </p:cNvPr>
          <p:cNvSpPr>
            <a:spLocks noGrp="1"/>
          </p:cNvSpPr>
          <p:nvPr>
            <p:ph type="title"/>
          </p:nvPr>
        </p:nvSpPr>
        <p:spPr>
          <a:xfrm>
            <a:off x="919119" y="2598197"/>
            <a:ext cx="10353762" cy="970450"/>
          </a:xfrm>
        </p:spPr>
        <p:txBody>
          <a:bodyPr>
            <a:noAutofit/>
          </a:bodyPr>
          <a:lstStyle/>
          <a:p>
            <a:r>
              <a:rPr lang="en-US" sz="6600" dirty="0"/>
              <a:t>Conclusion</a:t>
            </a:r>
          </a:p>
        </p:txBody>
      </p:sp>
    </p:spTree>
    <p:extLst>
      <p:ext uri="{BB962C8B-B14F-4D97-AF65-F5344CB8AC3E}">
        <p14:creationId xmlns:p14="http://schemas.microsoft.com/office/powerpoint/2010/main" val="141155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BDEA-2560-4BB1-9E38-C53F0CC24754}"/>
              </a:ext>
            </a:extLst>
          </p:cNvPr>
          <p:cNvSpPr>
            <a:spLocks noGrp="1"/>
          </p:cNvSpPr>
          <p:nvPr>
            <p:ph type="title"/>
          </p:nvPr>
        </p:nvSpPr>
        <p:spPr>
          <a:xfrm>
            <a:off x="919119" y="769398"/>
            <a:ext cx="10353762" cy="970450"/>
          </a:xfrm>
        </p:spPr>
        <p:txBody>
          <a:bodyPr>
            <a:normAutofit/>
          </a:bodyPr>
          <a:lstStyle/>
          <a:p>
            <a:r>
              <a:rPr lang="en-US" sz="2800" dirty="0"/>
              <a:t>We applied three algorithms and got the following results:</a:t>
            </a:r>
            <a:br>
              <a:rPr lang="en-US" sz="2800" dirty="0"/>
            </a:br>
            <a:endParaRPr lang="en-US" sz="2800" dirty="0"/>
          </a:p>
        </p:txBody>
      </p:sp>
      <p:sp>
        <p:nvSpPr>
          <p:cNvPr id="3" name="Rectangle 2">
            <a:extLst>
              <a:ext uri="{FF2B5EF4-FFF2-40B4-BE49-F238E27FC236}">
                <a16:creationId xmlns:a16="http://schemas.microsoft.com/office/drawing/2014/main" id="{D00D0263-6535-4A01-8248-D0EBE568C54C}"/>
              </a:ext>
            </a:extLst>
          </p:cNvPr>
          <p:cNvSpPr/>
          <p:nvPr/>
        </p:nvSpPr>
        <p:spPr>
          <a:xfrm>
            <a:off x="3119021" y="1811045"/>
            <a:ext cx="6096000" cy="247320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marL="457200" indent="-457200" algn="ctr">
              <a:spcBef>
                <a:spcPct val="0"/>
              </a:spcBef>
              <a:buFont typeface="Arial" panose="020B0604020202020204" pitchFamily="34" charset="0"/>
              <a:buChar char="•"/>
            </a:pP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Logistic Regression : 79% Accuracy</a:t>
            </a:r>
          </a:p>
          <a:p>
            <a:pPr marL="457200" indent="-457200" algn="ctr">
              <a:spcBef>
                <a:spcPct val="0"/>
              </a:spcBef>
              <a:buFont typeface="Arial" panose="020B0604020202020204" pitchFamily="34" charset="0"/>
              <a:buChar char="•"/>
            </a:pP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Random Forest : 82% Accuracy</a:t>
            </a:r>
          </a:p>
          <a:p>
            <a:pPr marL="457200" indent="-457200" algn="ctr">
              <a:spcBef>
                <a:spcPct val="0"/>
              </a:spcBef>
              <a:buFont typeface="Arial" panose="020B0604020202020204" pitchFamily="34" charset="0"/>
              <a:buChar char="•"/>
            </a:pP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Decision Tree: 75% Accuracy</a:t>
            </a:r>
            <a:b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
        <p:nvSpPr>
          <p:cNvPr id="4" name="Rectangle 3">
            <a:extLst>
              <a:ext uri="{FF2B5EF4-FFF2-40B4-BE49-F238E27FC236}">
                <a16:creationId xmlns:a16="http://schemas.microsoft.com/office/drawing/2014/main" id="{CAA0C016-F60C-4C66-8E49-BD1D17F98DFE}"/>
              </a:ext>
            </a:extLst>
          </p:cNvPr>
          <p:cNvSpPr/>
          <p:nvPr/>
        </p:nvSpPr>
        <p:spPr>
          <a:xfrm>
            <a:off x="1509204" y="4703607"/>
            <a:ext cx="9836458" cy="1384995"/>
          </a:xfrm>
          <a:prstGeom prst="rect">
            <a:avLst/>
          </a:prstGeom>
        </p:spPr>
        <p:txBody>
          <a:bodyPr wrap="square">
            <a:spAutoFit/>
          </a:bodyPr>
          <a:lstStyle/>
          <a:p>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While all three algorithms gave us excellent results, Random Forest stands out with highest accuracy of 82%. Thus it is the most suitable algorithm for prediction of our model.</a:t>
            </a:r>
          </a:p>
        </p:txBody>
      </p:sp>
    </p:spTree>
    <p:extLst>
      <p:ext uri="{BB962C8B-B14F-4D97-AF65-F5344CB8AC3E}">
        <p14:creationId xmlns:p14="http://schemas.microsoft.com/office/powerpoint/2010/main" val="916668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012BB8-D438-4EEE-998A-DA33F1C36710}"/>
              </a:ext>
            </a:extLst>
          </p:cNvPr>
          <p:cNvSpPr>
            <a:spLocks noGrp="1"/>
          </p:cNvSpPr>
          <p:nvPr>
            <p:ph type="title"/>
          </p:nvPr>
        </p:nvSpPr>
        <p:spPr>
          <a:xfrm>
            <a:off x="919119" y="2598197"/>
            <a:ext cx="10353762" cy="970450"/>
          </a:xfrm>
        </p:spPr>
        <p:txBody>
          <a:bodyPr>
            <a:noAutofit/>
          </a:bodyPr>
          <a:lstStyle/>
          <a:p>
            <a:r>
              <a:rPr lang="en-US" sz="6600" dirty="0"/>
              <a:t>Thank You</a:t>
            </a:r>
          </a:p>
        </p:txBody>
      </p:sp>
    </p:spTree>
    <p:extLst>
      <p:ext uri="{BB962C8B-B14F-4D97-AF65-F5344CB8AC3E}">
        <p14:creationId xmlns:p14="http://schemas.microsoft.com/office/powerpoint/2010/main" val="89379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542F-622A-45E1-9B24-C1FF69D7BB48}"/>
              </a:ext>
            </a:extLst>
          </p:cNvPr>
          <p:cNvSpPr>
            <a:spLocks noGrp="1"/>
          </p:cNvSpPr>
          <p:nvPr>
            <p:ph type="title"/>
          </p:nvPr>
        </p:nvSpPr>
        <p:spPr>
          <a:xfrm>
            <a:off x="838200" y="2673319"/>
            <a:ext cx="10515600" cy="1325563"/>
          </a:xfrm>
        </p:spPr>
        <p:txBody>
          <a:bodyPr>
            <a:normAutofit/>
          </a:bodyPr>
          <a:lstStyle/>
          <a:p>
            <a:r>
              <a:rPr lang="en-US" sz="6600" dirty="0"/>
              <a:t>Variable Identification</a:t>
            </a:r>
          </a:p>
        </p:txBody>
      </p:sp>
    </p:spTree>
    <p:extLst>
      <p:ext uri="{BB962C8B-B14F-4D97-AF65-F5344CB8AC3E}">
        <p14:creationId xmlns:p14="http://schemas.microsoft.com/office/powerpoint/2010/main" val="68836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C280-B762-4E3A-AF93-DBFFC28754A0}"/>
              </a:ext>
            </a:extLst>
          </p:cNvPr>
          <p:cNvSpPr>
            <a:spLocks noGrp="1"/>
          </p:cNvSpPr>
          <p:nvPr>
            <p:ph type="title"/>
          </p:nvPr>
        </p:nvSpPr>
        <p:spPr>
          <a:xfrm>
            <a:off x="678402" y="5088046"/>
            <a:ext cx="10515600" cy="1325563"/>
          </a:xfrm>
        </p:spPr>
        <p:txBody>
          <a:bodyPr>
            <a:noAutofit/>
          </a:bodyPr>
          <a:lstStyle/>
          <a:p>
            <a:r>
              <a:rPr lang="en-US" sz="2800" dirty="0"/>
              <a:t>Initial Look into Data gives us an idea of what the dataset contains, what the data types of individual columns are and we can then try to gain insights as to what columns are suitable, how to make them more suitable, etc.</a:t>
            </a:r>
          </a:p>
        </p:txBody>
      </p:sp>
      <p:pic>
        <p:nvPicPr>
          <p:cNvPr id="3" name="Picture 2">
            <a:extLst>
              <a:ext uri="{FF2B5EF4-FFF2-40B4-BE49-F238E27FC236}">
                <a16:creationId xmlns:a16="http://schemas.microsoft.com/office/drawing/2014/main" id="{9505AD64-54AB-41BD-A122-50B412EFD511}"/>
              </a:ext>
            </a:extLst>
          </p:cNvPr>
          <p:cNvPicPr>
            <a:picLocks noChangeAspect="1"/>
          </p:cNvPicPr>
          <p:nvPr/>
        </p:nvPicPr>
        <p:blipFill>
          <a:blip r:embed="rId2"/>
          <a:stretch>
            <a:fillRect/>
          </a:stretch>
        </p:blipFill>
        <p:spPr>
          <a:xfrm>
            <a:off x="1634496" y="2705037"/>
            <a:ext cx="8390347" cy="1447925"/>
          </a:xfrm>
          <a:prstGeom prst="rect">
            <a:avLst/>
          </a:prstGeom>
        </p:spPr>
      </p:pic>
      <p:pic>
        <p:nvPicPr>
          <p:cNvPr id="5" name="Picture 4">
            <a:extLst>
              <a:ext uri="{FF2B5EF4-FFF2-40B4-BE49-F238E27FC236}">
                <a16:creationId xmlns:a16="http://schemas.microsoft.com/office/drawing/2014/main" id="{9DA27CFE-FADC-4E5E-A7BE-41480F7C1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849" y="691164"/>
            <a:ext cx="9311640" cy="1409700"/>
          </a:xfrm>
          <a:prstGeom prst="rect">
            <a:avLst/>
          </a:prstGeom>
        </p:spPr>
      </p:pic>
    </p:spTree>
    <p:extLst>
      <p:ext uri="{BB962C8B-B14F-4D97-AF65-F5344CB8AC3E}">
        <p14:creationId xmlns:p14="http://schemas.microsoft.com/office/powerpoint/2010/main" val="335626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5067-CDA9-46EF-A860-0E811BE93941}"/>
              </a:ext>
            </a:extLst>
          </p:cNvPr>
          <p:cNvSpPr>
            <a:spLocks noGrp="1"/>
          </p:cNvSpPr>
          <p:nvPr>
            <p:ph type="title"/>
          </p:nvPr>
        </p:nvSpPr>
        <p:spPr>
          <a:xfrm>
            <a:off x="713913" y="4922837"/>
            <a:ext cx="10515600" cy="1325563"/>
          </a:xfrm>
        </p:spPr>
        <p:txBody>
          <a:bodyPr>
            <a:noAutofit/>
          </a:bodyPr>
          <a:lstStyle/>
          <a:p>
            <a:r>
              <a:rPr lang="en-US" sz="2800" dirty="0"/>
              <a:t>We then try to get values for Measure of Central Tendency, Measures of Dispersion and Measures of Shape to initialize our initial analysis. We also get information on actual data types of columns, number of values, etc.</a:t>
            </a:r>
          </a:p>
        </p:txBody>
      </p:sp>
      <p:pic>
        <p:nvPicPr>
          <p:cNvPr id="4" name="Picture 3">
            <a:extLst>
              <a:ext uri="{FF2B5EF4-FFF2-40B4-BE49-F238E27FC236}">
                <a16:creationId xmlns:a16="http://schemas.microsoft.com/office/drawing/2014/main" id="{F8350E60-5740-400A-81C6-766FA01DE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0" y="609600"/>
            <a:ext cx="3055620" cy="2819400"/>
          </a:xfrm>
          <a:prstGeom prst="rect">
            <a:avLst/>
          </a:prstGeom>
        </p:spPr>
      </p:pic>
      <p:pic>
        <p:nvPicPr>
          <p:cNvPr id="6" name="Picture 5">
            <a:extLst>
              <a:ext uri="{FF2B5EF4-FFF2-40B4-BE49-F238E27FC236}">
                <a16:creationId xmlns:a16="http://schemas.microsoft.com/office/drawing/2014/main" id="{D1B88677-F51C-4AE7-8A03-4F121C74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555" y="519150"/>
            <a:ext cx="5577840" cy="2171700"/>
          </a:xfrm>
          <a:prstGeom prst="rect">
            <a:avLst/>
          </a:prstGeom>
        </p:spPr>
      </p:pic>
    </p:spTree>
    <p:extLst>
      <p:ext uri="{BB962C8B-B14F-4D97-AF65-F5344CB8AC3E}">
        <p14:creationId xmlns:p14="http://schemas.microsoft.com/office/powerpoint/2010/main" val="287212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2E8C-2783-4FCF-9473-FFB6D41767BB}"/>
              </a:ext>
            </a:extLst>
          </p:cNvPr>
          <p:cNvSpPr>
            <a:spLocks noGrp="1"/>
          </p:cNvSpPr>
          <p:nvPr>
            <p:ph type="title"/>
          </p:nvPr>
        </p:nvSpPr>
        <p:spPr>
          <a:xfrm>
            <a:off x="821817" y="4711084"/>
            <a:ext cx="9905998" cy="1905000"/>
          </a:xfrm>
        </p:spPr>
        <p:txBody>
          <a:bodyPr>
            <a:normAutofit/>
          </a:bodyPr>
          <a:lstStyle/>
          <a:p>
            <a:r>
              <a:rPr lang="en-US" sz="2800" dirty="0"/>
              <a:t>This forms the last few stages of understanding data like shape and understanding the various unique values of categorical variables.</a:t>
            </a:r>
          </a:p>
        </p:txBody>
      </p:sp>
      <p:pic>
        <p:nvPicPr>
          <p:cNvPr id="4" name="Picture 3">
            <a:extLst>
              <a:ext uri="{FF2B5EF4-FFF2-40B4-BE49-F238E27FC236}">
                <a16:creationId xmlns:a16="http://schemas.microsoft.com/office/drawing/2014/main" id="{1B7C7ECF-5DC0-4F26-A9FC-A1AB208FC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68" y="875306"/>
            <a:ext cx="1539240" cy="2103120"/>
          </a:xfrm>
          <a:prstGeom prst="rect">
            <a:avLst/>
          </a:prstGeom>
        </p:spPr>
      </p:pic>
      <p:pic>
        <p:nvPicPr>
          <p:cNvPr id="6" name="Picture 5">
            <a:extLst>
              <a:ext uri="{FF2B5EF4-FFF2-40B4-BE49-F238E27FC236}">
                <a16:creationId xmlns:a16="http://schemas.microsoft.com/office/drawing/2014/main" id="{CC087754-E4DB-4080-B6E8-547FDCC24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292" y="1598276"/>
            <a:ext cx="1463040" cy="548640"/>
          </a:xfrm>
          <a:prstGeom prst="rect">
            <a:avLst/>
          </a:prstGeom>
        </p:spPr>
      </p:pic>
      <p:pic>
        <p:nvPicPr>
          <p:cNvPr id="8" name="Picture 7">
            <a:extLst>
              <a:ext uri="{FF2B5EF4-FFF2-40B4-BE49-F238E27FC236}">
                <a16:creationId xmlns:a16="http://schemas.microsoft.com/office/drawing/2014/main" id="{0E846052-447D-44C7-97F7-40A835C19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5296" y="1298216"/>
            <a:ext cx="3086100" cy="1257300"/>
          </a:xfrm>
          <a:prstGeom prst="rect">
            <a:avLst/>
          </a:prstGeom>
        </p:spPr>
      </p:pic>
    </p:spTree>
    <p:extLst>
      <p:ext uri="{BB962C8B-B14F-4D97-AF65-F5344CB8AC3E}">
        <p14:creationId xmlns:p14="http://schemas.microsoft.com/office/powerpoint/2010/main" val="157667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FCA3-F480-4727-B26B-79C00E481347}"/>
              </a:ext>
            </a:extLst>
          </p:cNvPr>
          <p:cNvSpPr>
            <a:spLocks noGrp="1"/>
          </p:cNvSpPr>
          <p:nvPr>
            <p:ph type="title"/>
          </p:nvPr>
        </p:nvSpPr>
        <p:spPr>
          <a:xfrm>
            <a:off x="1274578" y="2385134"/>
            <a:ext cx="9905998" cy="1905000"/>
          </a:xfrm>
        </p:spPr>
        <p:txBody>
          <a:bodyPr>
            <a:normAutofit/>
          </a:bodyPr>
          <a:lstStyle/>
          <a:p>
            <a:r>
              <a:rPr lang="en-US" sz="6600" dirty="0"/>
              <a:t>Univariate Analysis</a:t>
            </a:r>
          </a:p>
        </p:txBody>
      </p:sp>
    </p:spTree>
    <p:extLst>
      <p:ext uri="{BB962C8B-B14F-4D97-AF65-F5344CB8AC3E}">
        <p14:creationId xmlns:p14="http://schemas.microsoft.com/office/powerpoint/2010/main" val="216988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6D49-E188-46EC-A882-DA99A4D6EA0B}"/>
              </a:ext>
            </a:extLst>
          </p:cNvPr>
          <p:cNvSpPr>
            <a:spLocks noGrp="1"/>
          </p:cNvSpPr>
          <p:nvPr>
            <p:ph type="title"/>
          </p:nvPr>
        </p:nvSpPr>
        <p:spPr>
          <a:xfrm>
            <a:off x="4572000" y="498079"/>
            <a:ext cx="7337986" cy="1905000"/>
          </a:xfrm>
        </p:spPr>
        <p:txBody>
          <a:bodyPr>
            <a:normAutofit/>
          </a:bodyPr>
          <a:lstStyle/>
          <a:p>
            <a:r>
              <a:rPr lang="en-US" sz="2000" dirty="0"/>
              <a:t>Here we start with analyzing each individual variable. We can first see that the number of people who did not survive is much greater than the people who survived. Hence the Probability of surviving is quite less.</a:t>
            </a:r>
          </a:p>
        </p:txBody>
      </p:sp>
      <p:pic>
        <p:nvPicPr>
          <p:cNvPr id="10" name="Picture 9">
            <a:extLst>
              <a:ext uri="{FF2B5EF4-FFF2-40B4-BE49-F238E27FC236}">
                <a16:creationId xmlns:a16="http://schemas.microsoft.com/office/drawing/2014/main" id="{8C382B16-A7C6-4987-AF29-ED960032D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54" y="331201"/>
            <a:ext cx="4206240" cy="2567940"/>
          </a:xfrm>
          <a:prstGeom prst="rect">
            <a:avLst/>
          </a:prstGeom>
        </p:spPr>
      </p:pic>
      <p:sp>
        <p:nvSpPr>
          <p:cNvPr id="11" name="Rectangle 10">
            <a:extLst>
              <a:ext uri="{FF2B5EF4-FFF2-40B4-BE49-F238E27FC236}">
                <a16:creationId xmlns:a16="http://schemas.microsoft.com/office/drawing/2014/main" id="{7D3CB620-70FA-48E0-83CE-9A93ED1D6191}"/>
              </a:ext>
            </a:extLst>
          </p:cNvPr>
          <p:cNvSpPr/>
          <p:nvPr/>
        </p:nvSpPr>
        <p:spPr>
          <a:xfrm>
            <a:off x="4648467" y="4213744"/>
            <a:ext cx="7337986" cy="707886"/>
          </a:xfrm>
          <a:prstGeom prst="rect">
            <a:avLst/>
          </a:prstGeom>
        </p:spPr>
        <p:txBody>
          <a:bodyPr wrap="square">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This is just a count of the number of males and females aboard the titanic. Males were significantly higher than females</a:t>
            </a:r>
          </a:p>
        </p:txBody>
      </p:sp>
      <p:pic>
        <p:nvPicPr>
          <p:cNvPr id="13" name="Picture 12">
            <a:extLst>
              <a:ext uri="{FF2B5EF4-FFF2-40B4-BE49-F238E27FC236}">
                <a16:creationId xmlns:a16="http://schemas.microsoft.com/office/drawing/2014/main" id="{FDEB5A26-6AE5-4086-800F-BCD4E555E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94" y="3474720"/>
            <a:ext cx="4000500" cy="2575560"/>
          </a:xfrm>
          <a:prstGeom prst="rect">
            <a:avLst/>
          </a:prstGeom>
        </p:spPr>
      </p:pic>
    </p:spTree>
    <p:extLst>
      <p:ext uri="{BB962C8B-B14F-4D97-AF65-F5344CB8AC3E}">
        <p14:creationId xmlns:p14="http://schemas.microsoft.com/office/powerpoint/2010/main" val="203643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6D49-E188-46EC-A882-DA99A4D6EA0B}"/>
              </a:ext>
            </a:extLst>
          </p:cNvPr>
          <p:cNvSpPr>
            <a:spLocks noGrp="1"/>
          </p:cNvSpPr>
          <p:nvPr>
            <p:ph type="title"/>
          </p:nvPr>
        </p:nvSpPr>
        <p:spPr>
          <a:xfrm>
            <a:off x="4572000" y="640122"/>
            <a:ext cx="7337986" cy="1905000"/>
          </a:xfrm>
        </p:spPr>
        <p:txBody>
          <a:bodyPr>
            <a:normAutofit/>
          </a:bodyPr>
          <a:lstStyle/>
          <a:p>
            <a:r>
              <a:rPr lang="en-US" sz="2000" dirty="0"/>
              <a:t>People climbed the titanic from three locations- Cherbourg, Queenstown and Southampton. Southampton saw the highest number of people while queens was the lowest. This won’t have much effect on survival since it is independent of the ability of a person to survive.</a:t>
            </a:r>
          </a:p>
        </p:txBody>
      </p:sp>
      <p:sp>
        <p:nvSpPr>
          <p:cNvPr id="11" name="Rectangle 10">
            <a:extLst>
              <a:ext uri="{FF2B5EF4-FFF2-40B4-BE49-F238E27FC236}">
                <a16:creationId xmlns:a16="http://schemas.microsoft.com/office/drawing/2014/main" id="{7D3CB620-70FA-48E0-83CE-9A93ED1D6191}"/>
              </a:ext>
            </a:extLst>
          </p:cNvPr>
          <p:cNvSpPr/>
          <p:nvPr/>
        </p:nvSpPr>
        <p:spPr>
          <a:xfrm>
            <a:off x="4657344" y="3787616"/>
            <a:ext cx="7337986" cy="1015663"/>
          </a:xfrm>
          <a:prstGeom prst="rect">
            <a:avLst/>
          </a:prstGeom>
        </p:spPr>
        <p:txBody>
          <a:bodyPr wrap="square">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There were three types of ticket classes- first, second and third. Third, being the cheapest was highest while second, which was relatively cheaper was lowest.</a:t>
            </a:r>
          </a:p>
        </p:txBody>
      </p:sp>
      <p:pic>
        <p:nvPicPr>
          <p:cNvPr id="4" name="Picture 3">
            <a:extLst>
              <a:ext uri="{FF2B5EF4-FFF2-40B4-BE49-F238E27FC236}">
                <a16:creationId xmlns:a16="http://schemas.microsoft.com/office/drawing/2014/main" id="{466B1629-23E7-4186-A4C2-59E98284C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94" y="340273"/>
            <a:ext cx="3924300" cy="2644140"/>
          </a:xfrm>
          <a:prstGeom prst="rect">
            <a:avLst/>
          </a:prstGeom>
        </p:spPr>
      </p:pic>
      <p:pic>
        <p:nvPicPr>
          <p:cNvPr id="8" name="Picture 7">
            <a:extLst>
              <a:ext uri="{FF2B5EF4-FFF2-40B4-BE49-F238E27FC236}">
                <a16:creationId xmlns:a16="http://schemas.microsoft.com/office/drawing/2014/main" id="{9A8AE9AE-FDD2-4535-81FD-B5BBD89F5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884" y="3496449"/>
            <a:ext cx="3855720" cy="2613660"/>
          </a:xfrm>
          <a:prstGeom prst="rect">
            <a:avLst/>
          </a:prstGeom>
        </p:spPr>
      </p:pic>
    </p:spTree>
    <p:extLst>
      <p:ext uri="{BB962C8B-B14F-4D97-AF65-F5344CB8AC3E}">
        <p14:creationId xmlns:p14="http://schemas.microsoft.com/office/powerpoint/2010/main" val="3809005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963</TotalTime>
  <Words>869</Words>
  <Application>Microsoft Office PowerPoint</Application>
  <PresentationFormat>Widescreen</PresentationFormat>
  <Paragraphs>41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Calisto MT</vt:lpstr>
      <vt:lpstr>Wingdings 2</vt:lpstr>
      <vt:lpstr>Slate</vt:lpstr>
      <vt:lpstr>RMS Titanic Survival Prediction</vt:lpstr>
      <vt:lpstr>In this we try to analyze the data of the passengers aboard the famous RMS Titanic and try to gain insights on the factors that contribute to their chances of survival and then predict their rate of survival accordingly.</vt:lpstr>
      <vt:lpstr>Variable Identification</vt:lpstr>
      <vt:lpstr>Initial Look into Data gives us an idea of what the dataset contains, what the data types of individual columns are and we can then try to gain insights as to what columns are suitable, how to make them more suitable, etc.</vt:lpstr>
      <vt:lpstr>We then try to get values for Measure of Central Tendency, Measures of Dispersion and Measures of Shape to initialize our initial analysis. We also get information on actual data types of columns, number of values, etc.</vt:lpstr>
      <vt:lpstr>This forms the last few stages of understanding data like shape and understanding the various unique values of categorical variables.</vt:lpstr>
      <vt:lpstr>Univariate Analysis</vt:lpstr>
      <vt:lpstr>Here we start with analyzing each individual variable. We can first see that the number of people who did not survive is much greater than the people who survived. Hence the Probability of surviving is quite less.</vt:lpstr>
      <vt:lpstr>People climbed the titanic from three locations- Cherbourg, Queenstown and Southampton. Southampton saw the highest number of people while queens was the lowest. This won’t have much effect on survival since it is independent of the ability of a person to survive.</vt:lpstr>
      <vt:lpstr>Most of the people on the titanic came without parents or children. This will increase their probability of surviving since they only have to look after themselves and make sure of their own safety</vt:lpstr>
      <vt:lpstr>Bivariate Analysis</vt:lpstr>
      <vt:lpstr>It is evident that more females have survived than males from the graph. This is due to the possibility that we tend to let ladies and children to safety first and then assist ourselves.</vt:lpstr>
      <vt:lpstr>People climbed the titanic from three locations- Cherbourg, Queenstown and Southampton. Southampton saw the highest number of people survived while queens was the lowest. But this is since Southampton also had considerably large number of people climbing aboard. As previously stated, This won’t have much effect on survival since it is independent of the ability of a person to survive.</vt:lpstr>
      <vt:lpstr>Most of the people on the titanic came without parents or children. This will increase their probability of surviving since they only have to look after themselves and make sure of their own safety</vt:lpstr>
      <vt:lpstr>Correlation between variables</vt:lpstr>
      <vt:lpstr>This Heat Map shows us various correlations between variables. As we can see the Pclass and Fare are highly dependent on each other.</vt:lpstr>
      <vt:lpstr>Outlier Treatment</vt:lpstr>
      <vt:lpstr>Here we can observe that the fare and age have some outliers. We can include both since there are a lot of people in third class. Hence, the fares are mostly distributed on the lower side and there are only a few people with higher class fares compared to other fares. Also, there are a lot of young people onboard with very few people above the age of 60.</vt:lpstr>
      <vt:lpstr>Missing Value Treatment</vt:lpstr>
      <vt:lpstr>There were three variables with null values. We replaced the null values in Age column with the mean of that column. Similarly we replaced the null values in Embarked with the mode of the column. Note: Cabin has a lot of null values which makes it become difficult to impute the null values. Also it doesn’t affect the survival in any way. So we can ignore that column.</vt:lpstr>
      <vt:lpstr>Applying Prediction Algorithms</vt:lpstr>
      <vt:lpstr>Logistic Regression</vt:lpstr>
      <vt:lpstr>Random Forest</vt:lpstr>
      <vt:lpstr>Decision Tree</vt:lpstr>
      <vt:lpstr>Conclusion</vt:lpstr>
      <vt:lpstr>We applied three algorithms and got the following results: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RMS Titanic Survival Prediction</dc:title>
  <dc:creator>Atharva Joshi</dc:creator>
  <cp:lastModifiedBy>Atharva Joshi</cp:lastModifiedBy>
  <cp:revision>21</cp:revision>
  <dcterms:created xsi:type="dcterms:W3CDTF">2019-10-05T13:47:47Z</dcterms:created>
  <dcterms:modified xsi:type="dcterms:W3CDTF">2019-10-06T05:51:44Z</dcterms:modified>
</cp:coreProperties>
</file>