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51026ac2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51026ac2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51026ac2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51026ac2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51026ac2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51026ac2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51026ac2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51026ac2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51026ac2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51026ac2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51026ac2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51026ac2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51026ac2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51026ac2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1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Course Project Proposal </a:t>
            </a:r>
            <a:endParaRPr>
              <a:latin typeface="Impact"/>
              <a:ea typeface="Impact"/>
              <a:cs typeface="Impact"/>
              <a:sym typeface="Impact"/>
            </a:endParaRPr>
          </a:p>
        </p:txBody>
      </p:sp>
      <p:sp>
        <p:nvSpPr>
          <p:cNvPr id="55" name="Google Shape;55;p13"/>
          <p:cNvSpPr txBox="1"/>
          <p:nvPr>
            <p:ph idx="1" type="subTitle"/>
          </p:nvPr>
        </p:nvSpPr>
        <p:spPr>
          <a:xfrm>
            <a:off x="311700" y="1943875"/>
            <a:ext cx="8520600" cy="2872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latin typeface="Georgia"/>
                <a:ea typeface="Georgia"/>
                <a:cs typeface="Georgia"/>
                <a:sym typeface="Georgia"/>
              </a:rPr>
              <a:t>Applications of Deep Learning</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en" sz="2000">
                <a:solidFill>
                  <a:schemeClr val="dk1"/>
                </a:solidFill>
                <a:latin typeface="Georgia"/>
                <a:ea typeface="Georgia"/>
                <a:cs typeface="Georgia"/>
                <a:sym typeface="Georgia"/>
              </a:rPr>
              <a:t>Winnie Har</a:t>
            </a:r>
            <a:endParaRPr sz="2000">
              <a:solidFill>
                <a:schemeClr val="dk1"/>
              </a:solidFill>
              <a:latin typeface="Georgia"/>
              <a:ea typeface="Georgia"/>
              <a:cs typeface="Georgia"/>
              <a:sym typeface="Georgia"/>
            </a:endParaRPr>
          </a:p>
          <a:p>
            <a:pPr indent="0" lvl="0" marL="0" rtl="0" algn="ctr">
              <a:spcBef>
                <a:spcPts val="0"/>
              </a:spcBef>
              <a:spcAft>
                <a:spcPts val="0"/>
              </a:spcAft>
              <a:buNone/>
            </a:pPr>
            <a:r>
              <a:rPr lang="en" sz="2000">
                <a:solidFill>
                  <a:schemeClr val="dk1"/>
                </a:solidFill>
                <a:latin typeface="Georgia"/>
                <a:ea typeface="Georgia"/>
                <a:cs typeface="Georgia"/>
                <a:sym typeface="Georgia"/>
              </a:rPr>
              <a:t>Mark Trovinger</a:t>
            </a:r>
            <a:endParaRPr sz="2000">
              <a:solidFill>
                <a:schemeClr val="dk1"/>
              </a:solidFill>
              <a:latin typeface="Georgia"/>
              <a:ea typeface="Georgia"/>
              <a:cs typeface="Georgia"/>
              <a:sym typeface="Georgia"/>
            </a:endParaRPr>
          </a:p>
          <a:p>
            <a:pPr indent="0" lvl="0" marL="0" rtl="0" algn="ctr">
              <a:spcBef>
                <a:spcPts val="0"/>
              </a:spcBef>
              <a:spcAft>
                <a:spcPts val="0"/>
              </a:spcAft>
              <a:buNone/>
            </a:pPr>
            <a:r>
              <a:rPr lang="en" sz="2000">
                <a:solidFill>
                  <a:schemeClr val="dk1"/>
                </a:solidFill>
                <a:latin typeface="Georgia"/>
                <a:ea typeface="Georgia"/>
                <a:cs typeface="Georgia"/>
                <a:sym typeface="Georgia"/>
              </a:rPr>
              <a:t>Yash Bhandare</a:t>
            </a:r>
            <a:endParaRPr sz="2000">
              <a:solidFill>
                <a:schemeClr val="dk1"/>
              </a:solidFill>
              <a:latin typeface="Georgia"/>
              <a:ea typeface="Georgia"/>
              <a:cs typeface="Georgia"/>
              <a:sym typeface="Georgia"/>
            </a:endParaRPr>
          </a:p>
          <a:p>
            <a:pPr indent="0" lvl="0" marL="0" rtl="0" algn="ctr">
              <a:spcBef>
                <a:spcPts val="0"/>
              </a:spcBef>
              <a:spcAft>
                <a:spcPts val="0"/>
              </a:spcAft>
              <a:buNone/>
            </a:pPr>
            <a:r>
              <a:rPr lang="en" sz="2000">
                <a:solidFill>
                  <a:schemeClr val="dk1"/>
                </a:solidFill>
                <a:latin typeface="Georgia"/>
                <a:ea typeface="Georgia"/>
                <a:cs typeface="Georgia"/>
                <a:sym typeface="Georgia"/>
              </a:rPr>
              <a:t>Atharva Atre</a:t>
            </a:r>
            <a:endParaRPr sz="2000">
              <a:solidFill>
                <a:schemeClr val="dk1"/>
              </a:solidFill>
              <a:latin typeface="Georgia"/>
              <a:ea typeface="Georgia"/>
              <a:cs typeface="Georgia"/>
              <a:sym typeface="Georgia"/>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08800"/>
            <a:ext cx="8520600" cy="969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Inspiration</a:t>
            </a:r>
            <a:endParaRPr>
              <a:latin typeface="Impact"/>
              <a:ea typeface="Impact"/>
              <a:cs typeface="Impact"/>
              <a:sym typeface="Impact"/>
            </a:endParaRPr>
          </a:p>
        </p:txBody>
      </p:sp>
      <p:sp>
        <p:nvSpPr>
          <p:cNvPr id="61" name="Google Shape;61;p14"/>
          <p:cNvSpPr txBox="1"/>
          <p:nvPr>
            <p:ph idx="1" type="subTitle"/>
          </p:nvPr>
        </p:nvSpPr>
        <p:spPr>
          <a:xfrm>
            <a:off x="311700" y="1291075"/>
            <a:ext cx="8520600" cy="160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many languages are there in the world?</a:t>
            </a:r>
            <a:endParaRPr/>
          </a:p>
          <a:p>
            <a:pPr indent="0" lvl="0" marL="0" rtl="0" algn="ctr">
              <a:spcBef>
                <a:spcPts val="0"/>
              </a:spcBef>
              <a:spcAft>
                <a:spcPts val="0"/>
              </a:spcAft>
              <a:buNone/>
            </a:pPr>
            <a:r>
              <a:rPr lang="en"/>
              <a:t>How many people in this room are multilingual?</a:t>
            </a:r>
            <a:endParaRPr/>
          </a:p>
        </p:txBody>
      </p:sp>
      <p:sp>
        <p:nvSpPr>
          <p:cNvPr id="62" name="Google Shape;62;p14"/>
          <p:cNvSpPr txBox="1"/>
          <p:nvPr>
            <p:ph type="ctrTitle"/>
          </p:nvPr>
        </p:nvSpPr>
        <p:spPr>
          <a:xfrm>
            <a:off x="311700" y="2740075"/>
            <a:ext cx="8520600" cy="969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Project Topic</a:t>
            </a:r>
            <a:endParaRPr>
              <a:latin typeface="Impact"/>
              <a:ea typeface="Impact"/>
              <a:cs typeface="Impact"/>
              <a:sym typeface="Impact"/>
            </a:endParaRPr>
          </a:p>
        </p:txBody>
      </p:sp>
      <p:sp>
        <p:nvSpPr>
          <p:cNvPr id="63" name="Google Shape;63;p14"/>
          <p:cNvSpPr txBox="1"/>
          <p:nvPr>
            <p:ph idx="1" type="subTitle"/>
          </p:nvPr>
        </p:nvSpPr>
        <p:spPr>
          <a:xfrm>
            <a:off x="311700" y="3800925"/>
            <a:ext cx="8520600" cy="160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Speech Translation Engine using Deep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Impact"/>
                <a:ea typeface="Impact"/>
                <a:cs typeface="Impact"/>
                <a:sym typeface="Impact"/>
              </a:rPr>
              <a:t>Speech Translation : Full Scale Project</a:t>
            </a:r>
            <a:endParaRPr b="1" sz="3020">
              <a:latin typeface="Impact"/>
              <a:ea typeface="Impact"/>
              <a:cs typeface="Impact"/>
              <a:sym typeface="Impact"/>
            </a:endParaRPr>
          </a:p>
        </p:txBody>
      </p:sp>
      <p:pic>
        <p:nvPicPr>
          <p:cNvPr id="69" name="Google Shape;69;p15"/>
          <p:cNvPicPr preferRelativeResize="0"/>
          <p:nvPr/>
        </p:nvPicPr>
        <p:blipFill rotWithShape="1">
          <a:blip r:embed="rId3">
            <a:alphaModFix/>
          </a:blip>
          <a:srcRect b="40529" l="13096" r="41253" t="33833"/>
          <a:stretch/>
        </p:blipFill>
        <p:spPr>
          <a:xfrm>
            <a:off x="811400" y="1487050"/>
            <a:ext cx="7521193" cy="274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latin typeface="Impact"/>
                <a:ea typeface="Impact"/>
                <a:cs typeface="Impact"/>
                <a:sym typeface="Impact"/>
              </a:rPr>
              <a:t>Block diagram of Course Project</a:t>
            </a:r>
            <a:endParaRPr b="1" sz="2920">
              <a:latin typeface="Impact"/>
              <a:ea typeface="Impact"/>
              <a:cs typeface="Impact"/>
              <a:sym typeface="Impact"/>
            </a:endParaRPr>
          </a:p>
        </p:txBody>
      </p:sp>
      <p:sp>
        <p:nvSpPr>
          <p:cNvPr id="75" name="Google Shape;75;p16"/>
          <p:cNvSpPr/>
          <p:nvPr/>
        </p:nvSpPr>
        <p:spPr>
          <a:xfrm>
            <a:off x="283850" y="2055675"/>
            <a:ext cx="1333200" cy="65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2285500" y="2055675"/>
            <a:ext cx="1333200" cy="65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5087075" y="2055675"/>
            <a:ext cx="1333200" cy="65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7037125" y="2055675"/>
            <a:ext cx="1333200" cy="65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1754650" y="2339525"/>
            <a:ext cx="4044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3928024" y="2240625"/>
            <a:ext cx="829500" cy="283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6526500" y="2313675"/>
            <a:ext cx="4044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75600" y="2100575"/>
            <a:ext cx="97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Speech in English </a:t>
            </a:r>
            <a:endParaRPr>
              <a:latin typeface="Georgia"/>
              <a:ea typeface="Georgia"/>
              <a:cs typeface="Georgia"/>
              <a:sym typeface="Georgia"/>
            </a:endParaRPr>
          </a:p>
        </p:txBody>
      </p:sp>
      <p:sp>
        <p:nvSpPr>
          <p:cNvPr id="83" name="Google Shape;83;p16"/>
          <p:cNvSpPr txBox="1"/>
          <p:nvPr/>
        </p:nvSpPr>
        <p:spPr>
          <a:xfrm>
            <a:off x="2296650" y="2074725"/>
            <a:ext cx="13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English speech to text</a:t>
            </a:r>
            <a:endParaRPr>
              <a:latin typeface="Georgia"/>
              <a:ea typeface="Georgia"/>
              <a:cs typeface="Georgia"/>
              <a:sym typeface="Georgia"/>
            </a:endParaRPr>
          </a:p>
        </p:txBody>
      </p:sp>
      <p:sp>
        <p:nvSpPr>
          <p:cNvPr id="84" name="Google Shape;84;p16"/>
          <p:cNvSpPr txBox="1"/>
          <p:nvPr/>
        </p:nvSpPr>
        <p:spPr>
          <a:xfrm>
            <a:off x="5055688" y="1992725"/>
            <a:ext cx="13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English</a:t>
            </a:r>
            <a:r>
              <a:rPr lang="en">
                <a:latin typeface="Georgia"/>
                <a:ea typeface="Georgia"/>
                <a:cs typeface="Georgia"/>
                <a:sym typeface="Georgia"/>
              </a:rPr>
              <a:t> text to language 2 text</a:t>
            </a:r>
            <a:endParaRPr>
              <a:latin typeface="Georgia"/>
              <a:ea typeface="Georgia"/>
              <a:cs typeface="Georgia"/>
              <a:sym typeface="Georgia"/>
            </a:endParaRPr>
          </a:p>
        </p:txBody>
      </p:sp>
      <p:sp>
        <p:nvSpPr>
          <p:cNvPr id="85" name="Google Shape;85;p16"/>
          <p:cNvSpPr txBox="1"/>
          <p:nvPr/>
        </p:nvSpPr>
        <p:spPr>
          <a:xfrm>
            <a:off x="7113150" y="2074725"/>
            <a:ext cx="133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Language 2 audio speech</a:t>
            </a:r>
            <a:r>
              <a:rPr lang="en">
                <a:latin typeface="Georgia"/>
                <a:ea typeface="Georgia"/>
                <a:cs typeface="Georgia"/>
                <a:sym typeface="Georgia"/>
              </a:rPr>
              <a:t> </a:t>
            </a:r>
            <a:endParaRPr>
              <a:latin typeface="Georgia"/>
              <a:ea typeface="Georgia"/>
              <a:cs typeface="Georgia"/>
              <a:sym typeface="Georgia"/>
            </a:endParaRPr>
          </a:p>
        </p:txBody>
      </p:sp>
      <p:sp>
        <p:nvSpPr>
          <p:cNvPr id="86" name="Google Shape;86;p16"/>
          <p:cNvSpPr/>
          <p:nvPr/>
        </p:nvSpPr>
        <p:spPr>
          <a:xfrm>
            <a:off x="2466100" y="3208250"/>
            <a:ext cx="972000" cy="4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5267675" y="3208250"/>
            <a:ext cx="972000" cy="4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890200" y="2783225"/>
            <a:ext cx="146100" cy="332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649250" y="2783225"/>
            <a:ext cx="146100" cy="332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2537350" y="3208225"/>
            <a:ext cx="8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Model 1</a:t>
            </a:r>
            <a:endParaRPr>
              <a:latin typeface="Georgia"/>
              <a:ea typeface="Georgia"/>
              <a:cs typeface="Georgia"/>
              <a:sym typeface="Georgia"/>
            </a:endParaRPr>
          </a:p>
        </p:txBody>
      </p:sp>
      <p:sp>
        <p:nvSpPr>
          <p:cNvPr id="91" name="Google Shape;91;p16"/>
          <p:cNvSpPr txBox="1"/>
          <p:nvPr/>
        </p:nvSpPr>
        <p:spPr>
          <a:xfrm>
            <a:off x="5338925" y="3189175"/>
            <a:ext cx="9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Model 2</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487475" y="152400"/>
            <a:ext cx="799371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1167325" y="77275"/>
            <a:ext cx="6471950" cy="5002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Impact"/>
                <a:ea typeface="Impact"/>
                <a:cs typeface="Impact"/>
                <a:sym typeface="Impact"/>
              </a:rPr>
              <a:t>Challenges Faced</a:t>
            </a:r>
            <a:endParaRPr>
              <a:latin typeface="Impact"/>
              <a:ea typeface="Impact"/>
              <a:cs typeface="Impact"/>
              <a:sym typeface="Impact"/>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Machine translation is far from a solved problem, and depending on language, collection of data could range in difficulty.</a:t>
            </a:r>
            <a:endParaRPr/>
          </a:p>
          <a:p>
            <a:pPr indent="-342900" lvl="0" marL="457200" rtl="0" algn="l">
              <a:spcBef>
                <a:spcPts val="0"/>
              </a:spcBef>
              <a:spcAft>
                <a:spcPts val="0"/>
              </a:spcAft>
              <a:buSzPts val="1800"/>
              <a:buChar char="●"/>
            </a:pPr>
            <a:r>
              <a:rPr lang="en"/>
              <a:t>There are different accents, different </a:t>
            </a:r>
            <a:r>
              <a:rPr lang="en"/>
              <a:t>dialects</a:t>
            </a:r>
            <a:r>
              <a:rPr lang="en"/>
              <a:t> within a </a:t>
            </a:r>
            <a:r>
              <a:rPr lang="en"/>
              <a:t>language, making it difficult for the model to get accustomed to these differences.</a:t>
            </a:r>
            <a:endParaRPr/>
          </a:p>
          <a:p>
            <a:pPr indent="-342900" lvl="0" marL="457200" rtl="0" algn="l">
              <a:spcBef>
                <a:spcPts val="0"/>
              </a:spcBef>
              <a:spcAft>
                <a:spcPts val="0"/>
              </a:spcAft>
              <a:buSzPts val="1800"/>
              <a:buChar char="●"/>
            </a:pPr>
            <a:r>
              <a:rPr lang="en"/>
              <a:t>Training resources - Model will require high computational power for training</a:t>
            </a:r>
            <a:endParaRPr/>
          </a:p>
          <a:p>
            <a:pPr indent="-342900" lvl="0" marL="457200" rtl="0" algn="l">
              <a:spcBef>
                <a:spcPts val="0"/>
              </a:spcBef>
              <a:spcAft>
                <a:spcPts val="0"/>
              </a:spcAft>
              <a:buSzPts val="1800"/>
              <a:buChar char="●"/>
            </a:pPr>
            <a:r>
              <a:rPr lang="en"/>
              <a:t>Most of the end-to-end products currently in the market to solve this problem are proprietary property of the companies and are not made open source, making it difficult to get baseline open source reference model.</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1350175" y="760800"/>
            <a:ext cx="6611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latin typeface="Impact"/>
                <a:ea typeface="Impact"/>
                <a:cs typeface="Impact"/>
                <a:sym typeface="Impact"/>
              </a:rPr>
              <a:t>Thank You</a:t>
            </a:r>
            <a:endParaRPr b="1" sz="6000">
              <a:latin typeface="Impact"/>
              <a:ea typeface="Impact"/>
              <a:cs typeface="Impact"/>
              <a:sym typeface="Impact"/>
            </a:endParaRPr>
          </a:p>
          <a:p>
            <a:pPr indent="0" lvl="0" marL="0" rtl="0" algn="ctr">
              <a:spcBef>
                <a:spcPts val="0"/>
              </a:spcBef>
              <a:spcAft>
                <a:spcPts val="0"/>
              </a:spcAft>
              <a:buNone/>
            </a:pPr>
            <a:r>
              <a:t/>
            </a:r>
            <a:endParaRPr b="1" sz="6000">
              <a:latin typeface="Impact"/>
              <a:ea typeface="Impact"/>
              <a:cs typeface="Impact"/>
              <a:sym typeface="Impact"/>
            </a:endParaRPr>
          </a:p>
          <a:p>
            <a:pPr indent="0" lvl="0" marL="0" rtl="0" algn="ctr">
              <a:spcBef>
                <a:spcPts val="0"/>
              </a:spcBef>
              <a:spcAft>
                <a:spcPts val="0"/>
              </a:spcAft>
              <a:buNone/>
            </a:pPr>
            <a:r>
              <a:rPr b="1" lang="en" sz="6000">
                <a:latin typeface="Impact"/>
                <a:ea typeface="Impact"/>
                <a:cs typeface="Impact"/>
                <a:sym typeface="Impact"/>
              </a:rPr>
              <a:t>Questions?</a:t>
            </a:r>
            <a:endParaRPr b="1" sz="60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