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sldIdLst>
    <p:sldId id="279" r:id="rId2"/>
    <p:sldId id="258" r:id="rId3"/>
    <p:sldId id="259" r:id="rId4"/>
    <p:sldId id="285" r:id="rId5"/>
    <p:sldId id="273" r:id="rId6"/>
    <p:sldId id="274" r:id="rId7"/>
    <p:sldId id="296" r:id="rId8"/>
    <p:sldId id="297" r:id="rId9"/>
    <p:sldId id="298" r:id="rId10"/>
    <p:sldId id="299" r:id="rId11"/>
    <p:sldId id="302" r:id="rId12"/>
    <p:sldId id="303" r:id="rId13"/>
    <p:sldId id="315" r:id="rId14"/>
    <p:sldId id="307" r:id="rId15"/>
    <p:sldId id="310" r:id="rId16"/>
    <p:sldId id="309" r:id="rId17"/>
    <p:sldId id="314" r:id="rId18"/>
    <p:sldId id="26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FFFF"/>
    <a:srgbClr val="9999FF"/>
    <a:srgbClr val="FFCCCC"/>
    <a:srgbClr val="993300"/>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28" autoAdjust="0"/>
    <p:restoredTop sz="94660"/>
  </p:normalViewPr>
  <p:slideViewPr>
    <p:cSldViewPr>
      <p:cViewPr varScale="1">
        <p:scale>
          <a:sx n="78" d="100"/>
          <a:sy n="78" d="100"/>
        </p:scale>
        <p:origin x="1680"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image" Target="../media/image3.jpg"/><Relationship Id="rId4" Type="http://schemas.openxmlformats.org/officeDocument/2006/relationships/image" Target="../media/image6.jp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image" Target="../media/image3.jpg"/><Relationship Id="rId4" Type="http://schemas.openxmlformats.org/officeDocument/2006/relationships/image" Target="../media/image6.jp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B17FD9-3303-427A-B47C-9DB5FEBB1FD8}" type="doc">
      <dgm:prSet loTypeId="urn:microsoft.com/office/officeart/2005/8/layout/vList4" loCatId="list" qsTypeId="urn:microsoft.com/office/officeart/2005/8/quickstyle/simple5" qsCatId="simple" csTypeId="urn:microsoft.com/office/officeart/2005/8/colors/accent0_3" csCatId="mainScheme" phldr="1"/>
      <dgm:spPr/>
      <dgm:t>
        <a:bodyPr/>
        <a:lstStyle/>
        <a:p>
          <a:endParaRPr lang="en-IN"/>
        </a:p>
      </dgm:t>
    </dgm:pt>
    <dgm:pt modelId="{DD67659C-A090-4F09-BD91-1711E8B528C4}">
      <dgm:prSet phldrT="[Text]" custT="1"/>
      <dgm:spPr>
        <a:noFill/>
      </dgm:spPr>
      <dgm:t>
        <a:bodyPr/>
        <a:lstStyle/>
        <a:p>
          <a:r>
            <a:rPr lang="en-IN" sz="1800" i="1" dirty="0">
              <a:solidFill>
                <a:schemeClr val="tx1"/>
              </a:solidFill>
              <a:latin typeface="Times New Roman" panose="02020603050405020304" pitchFamily="18" charset="0"/>
              <a:cs typeface="Times New Roman" panose="02020603050405020304" pitchFamily="18" charset="0"/>
            </a:rPr>
            <a:t>To identity potential pain points in the delivery process.</a:t>
          </a:r>
        </a:p>
      </dgm:t>
    </dgm:pt>
    <dgm:pt modelId="{1D33E51A-5AC6-4A02-9549-3B5850E6ABA6}" type="parTrans" cxnId="{001555F2-CC37-4AF3-98C6-5A93863A4317}">
      <dgm:prSet/>
      <dgm:spPr/>
      <dgm:t>
        <a:bodyPr/>
        <a:lstStyle/>
        <a:p>
          <a:endParaRPr lang="en-IN"/>
        </a:p>
      </dgm:t>
    </dgm:pt>
    <dgm:pt modelId="{F32D7978-95BD-4D70-9352-EC27CB5FA302}" type="sibTrans" cxnId="{001555F2-CC37-4AF3-98C6-5A93863A4317}">
      <dgm:prSet/>
      <dgm:spPr/>
      <dgm:t>
        <a:bodyPr/>
        <a:lstStyle/>
        <a:p>
          <a:endParaRPr lang="en-IN"/>
        </a:p>
      </dgm:t>
    </dgm:pt>
    <dgm:pt modelId="{35C2F67D-E61C-4DCF-A2D9-519B3393B42D}">
      <dgm:prSet phldrT="[Text]" custT="1"/>
      <dgm:spPr>
        <a:noFill/>
      </dgm:spPr>
      <dgm:t>
        <a:bodyPr/>
        <a:lstStyle/>
        <a:p>
          <a:pPr algn="l"/>
          <a:r>
            <a:rPr lang="en-IN" sz="1800" i="1" dirty="0">
              <a:solidFill>
                <a:schemeClr val="tx1"/>
              </a:solidFill>
              <a:latin typeface="Times New Roman" pitchFamily="18" charset="0"/>
              <a:cs typeface="Times New Roman" pitchFamily="18" charset="0"/>
            </a:rPr>
            <a:t> Thereby reduce overall order rejection rates and hence cost to company.</a:t>
          </a:r>
          <a:endParaRPr lang="en-IN" sz="2400" i="1" dirty="0">
            <a:solidFill>
              <a:schemeClr val="tx1"/>
            </a:solidFill>
            <a:latin typeface="Times New Roman" panose="02020603050405020304" pitchFamily="18" charset="0"/>
            <a:cs typeface="Times New Roman" panose="02020603050405020304" pitchFamily="18" charset="0"/>
          </a:endParaRPr>
        </a:p>
      </dgm:t>
    </dgm:pt>
    <dgm:pt modelId="{9713D55E-75B9-41BB-9D1D-F06781B7A90B}" type="parTrans" cxnId="{F19CDC99-56B1-4631-9E3D-DD08BA2011F2}">
      <dgm:prSet/>
      <dgm:spPr/>
      <dgm:t>
        <a:bodyPr/>
        <a:lstStyle/>
        <a:p>
          <a:endParaRPr lang="en-IN"/>
        </a:p>
      </dgm:t>
    </dgm:pt>
    <dgm:pt modelId="{C003E747-F3D8-40F2-BC22-945FD1BD856B}" type="sibTrans" cxnId="{F19CDC99-56B1-4631-9E3D-DD08BA2011F2}">
      <dgm:prSet/>
      <dgm:spPr/>
      <dgm:t>
        <a:bodyPr/>
        <a:lstStyle/>
        <a:p>
          <a:endParaRPr lang="en-IN"/>
        </a:p>
      </dgm:t>
    </dgm:pt>
    <dgm:pt modelId="{F97DC77F-9684-422C-B959-E0332B465442}">
      <dgm:prSet phldrT="[Text]" custT="1"/>
      <dgm:spPr>
        <a:noFill/>
      </dgm:spPr>
      <dgm:t>
        <a:bodyPr/>
        <a:lstStyle/>
        <a:p>
          <a:r>
            <a:rPr lang="en-IN" sz="1800" i="1" dirty="0">
              <a:solidFill>
                <a:schemeClr val="tx1"/>
              </a:solidFill>
              <a:latin typeface="Times New Roman" panose="02020603050405020304" pitchFamily="18" charset="0"/>
              <a:cs typeface="Times New Roman" panose="02020603050405020304" pitchFamily="18" charset="0"/>
            </a:rPr>
            <a:t> Indirectly also improving the customer experience, hence increasing probability of customer retention.</a:t>
          </a:r>
        </a:p>
        <a:p>
          <a:endParaRPr lang="en-IN" sz="1800" i="1" dirty="0">
            <a:solidFill>
              <a:schemeClr val="tx1"/>
            </a:solidFill>
            <a:latin typeface="Times New Roman" panose="02020603050405020304" pitchFamily="18" charset="0"/>
            <a:cs typeface="Times New Roman" panose="02020603050405020304" pitchFamily="18" charset="0"/>
          </a:endParaRPr>
        </a:p>
      </dgm:t>
    </dgm:pt>
    <dgm:pt modelId="{DD5BBD6F-CB76-4423-9300-AE0AC4143EDE}" type="parTrans" cxnId="{4670EB8B-E7E7-4516-8E39-FFBECADCA44F}">
      <dgm:prSet/>
      <dgm:spPr/>
      <dgm:t>
        <a:bodyPr/>
        <a:lstStyle/>
        <a:p>
          <a:endParaRPr lang="en-IN"/>
        </a:p>
      </dgm:t>
    </dgm:pt>
    <dgm:pt modelId="{9BE72A55-52B7-4709-984A-3DDDB3C7E7D0}" type="sibTrans" cxnId="{4670EB8B-E7E7-4516-8E39-FFBECADCA44F}">
      <dgm:prSet/>
      <dgm:spPr/>
      <dgm:t>
        <a:bodyPr/>
        <a:lstStyle/>
        <a:p>
          <a:endParaRPr lang="en-IN"/>
        </a:p>
      </dgm:t>
    </dgm:pt>
    <dgm:pt modelId="{AEE1DA23-24A2-4F39-965D-8D7B52DEB1FA}">
      <dgm:prSet custT="1"/>
      <dgm:spPr>
        <a:noFill/>
      </dgm:spPr>
      <dgm:t>
        <a:bodyPr/>
        <a:lstStyle/>
        <a:p>
          <a:r>
            <a:rPr lang="en-IN" sz="1800" i="1" dirty="0">
              <a:solidFill>
                <a:schemeClr val="tx1"/>
              </a:solidFill>
              <a:latin typeface="Times New Roman" panose="02020603050405020304" pitchFamily="18" charset="0"/>
              <a:cs typeface="Times New Roman" panose="02020603050405020304" pitchFamily="18" charset="0"/>
            </a:rPr>
            <a:t> Additionally, improve relationship with third party delivery vendors, since their rejection rates/costs would go down as well.</a:t>
          </a:r>
        </a:p>
      </dgm:t>
    </dgm:pt>
    <dgm:pt modelId="{71DBAAC5-9325-4B96-892B-A005CD427FB4}" type="parTrans" cxnId="{C1E0E997-4E4F-4512-BA89-6FACE4D361B3}">
      <dgm:prSet/>
      <dgm:spPr/>
      <dgm:t>
        <a:bodyPr/>
        <a:lstStyle/>
        <a:p>
          <a:endParaRPr lang="en-IN"/>
        </a:p>
      </dgm:t>
    </dgm:pt>
    <dgm:pt modelId="{A9ED4617-379A-447A-AB00-2F48661DBD7B}" type="sibTrans" cxnId="{C1E0E997-4E4F-4512-BA89-6FACE4D361B3}">
      <dgm:prSet/>
      <dgm:spPr/>
      <dgm:t>
        <a:bodyPr/>
        <a:lstStyle/>
        <a:p>
          <a:endParaRPr lang="en-IN"/>
        </a:p>
      </dgm:t>
    </dgm:pt>
    <dgm:pt modelId="{235E6991-B24A-45AE-9428-43F825DA30CE}" type="pres">
      <dgm:prSet presAssocID="{66B17FD9-3303-427A-B47C-9DB5FEBB1FD8}" presName="linear" presStyleCnt="0">
        <dgm:presLayoutVars>
          <dgm:dir/>
          <dgm:resizeHandles val="exact"/>
        </dgm:presLayoutVars>
      </dgm:prSet>
      <dgm:spPr/>
    </dgm:pt>
    <dgm:pt modelId="{49F32430-FFDE-4065-AEA4-2E38F4342030}" type="pres">
      <dgm:prSet presAssocID="{DD67659C-A090-4F09-BD91-1711E8B528C4}" presName="comp" presStyleCnt="0"/>
      <dgm:spPr/>
    </dgm:pt>
    <dgm:pt modelId="{5C104E2A-35B4-4DCB-BA65-3CD9D0AF13CE}" type="pres">
      <dgm:prSet presAssocID="{DD67659C-A090-4F09-BD91-1711E8B528C4}" presName="box" presStyleLbl="node1" presStyleIdx="0" presStyleCnt="4" custLinFactNeighborX="-695" custLinFactNeighborY="-19608"/>
      <dgm:spPr/>
    </dgm:pt>
    <dgm:pt modelId="{38F9B58A-D697-4926-B907-B7237B377D31}" type="pres">
      <dgm:prSet presAssocID="{DD67659C-A090-4F09-BD91-1711E8B528C4}" presName="img" presStyleLbl="fgImgPlace1" presStyleIdx="0" presStyleCnt="4" custScaleY="80129"/>
      <dgm:spPr>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dgm:spPr>
    </dgm:pt>
    <dgm:pt modelId="{ABDC25CB-9FB1-40B9-A02E-C6265A6DC215}" type="pres">
      <dgm:prSet presAssocID="{DD67659C-A090-4F09-BD91-1711E8B528C4}" presName="text" presStyleLbl="node1" presStyleIdx="0" presStyleCnt="4">
        <dgm:presLayoutVars>
          <dgm:bulletEnabled val="1"/>
        </dgm:presLayoutVars>
      </dgm:prSet>
      <dgm:spPr/>
    </dgm:pt>
    <dgm:pt modelId="{26C83C63-9235-4CD4-BAD4-196D65DD2330}" type="pres">
      <dgm:prSet presAssocID="{F32D7978-95BD-4D70-9352-EC27CB5FA302}" presName="spacer" presStyleCnt="0"/>
      <dgm:spPr/>
    </dgm:pt>
    <dgm:pt modelId="{7A9B9434-9B14-473D-8640-07C28FE3A5B1}" type="pres">
      <dgm:prSet presAssocID="{35C2F67D-E61C-4DCF-A2D9-519B3393B42D}" presName="comp" presStyleCnt="0"/>
      <dgm:spPr/>
    </dgm:pt>
    <dgm:pt modelId="{1060D5E3-59EB-42D1-8E04-03E625D88695}" type="pres">
      <dgm:prSet presAssocID="{35C2F67D-E61C-4DCF-A2D9-519B3393B42D}" presName="box" presStyleLbl="node1" presStyleIdx="1" presStyleCnt="4" custScaleY="93750"/>
      <dgm:spPr/>
    </dgm:pt>
    <dgm:pt modelId="{21AF0A42-6950-4124-9E4A-A9E3F07E8198}" type="pres">
      <dgm:prSet presAssocID="{35C2F67D-E61C-4DCF-A2D9-519B3393B42D}" presName="img" presStyleLbl="fgImgPlace1" presStyleIdx="1" presStyleCnt="4" custScaleX="98995" custScaleY="94638" custLinFactNeighborX="2009" custLinFactNeighborY="-13844"/>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34000" r="-34000"/>
          </a:stretch>
        </a:blipFill>
      </dgm:spPr>
    </dgm:pt>
    <dgm:pt modelId="{7BA4A860-395F-4448-B9FE-B04E2295A2EB}" type="pres">
      <dgm:prSet presAssocID="{35C2F67D-E61C-4DCF-A2D9-519B3393B42D}" presName="text" presStyleLbl="node1" presStyleIdx="1" presStyleCnt="4">
        <dgm:presLayoutVars>
          <dgm:bulletEnabled val="1"/>
        </dgm:presLayoutVars>
      </dgm:prSet>
      <dgm:spPr/>
    </dgm:pt>
    <dgm:pt modelId="{8BBC6EB5-7B39-4A10-8280-16FCFBE047B8}" type="pres">
      <dgm:prSet presAssocID="{C003E747-F3D8-40F2-BC22-945FD1BD856B}" presName="spacer" presStyleCnt="0"/>
      <dgm:spPr/>
    </dgm:pt>
    <dgm:pt modelId="{7067201B-6F65-444A-AA2F-E60DD495597B}" type="pres">
      <dgm:prSet presAssocID="{F97DC77F-9684-422C-B959-E0332B465442}" presName="comp" presStyleCnt="0"/>
      <dgm:spPr/>
    </dgm:pt>
    <dgm:pt modelId="{A584D5EB-4B7F-4C7A-B670-436C5797842E}" type="pres">
      <dgm:prSet presAssocID="{F97DC77F-9684-422C-B959-E0332B465442}" presName="box" presStyleLbl="node1" presStyleIdx="2" presStyleCnt="4" custScaleY="62871" custLinFactNeighborX="-695" custLinFactNeighborY="2410"/>
      <dgm:spPr/>
    </dgm:pt>
    <dgm:pt modelId="{72766AF2-397F-4B74-B509-9B5AADEFE2CF}" type="pres">
      <dgm:prSet presAssocID="{F97DC77F-9684-422C-B959-E0332B465442}" presName="img" presStyleLbl="fgImgPlace1" presStyleIdx="2" presStyleCnt="4" custScaleX="100133" custScaleY="92664" custLinFactNeighborX="1010" custLinFactNeighborY="-11571"/>
      <dgm:spPr>
        <a:blipFill>
          <a:blip xmlns:r="http://schemas.openxmlformats.org/officeDocument/2006/relationships" r:embed="rId3">
            <a:extLst>
              <a:ext uri="{28A0092B-C50C-407E-A947-70E740481C1C}">
                <a14:useLocalDpi xmlns:a14="http://schemas.microsoft.com/office/drawing/2010/main" val="0"/>
              </a:ext>
            </a:extLst>
          </a:blip>
          <a:srcRect/>
          <a:stretch>
            <a:fillRect l="-35000" r="-35000"/>
          </a:stretch>
        </a:blipFill>
      </dgm:spPr>
    </dgm:pt>
    <dgm:pt modelId="{D8D9C166-F347-4270-990A-30DF6D94AA0D}" type="pres">
      <dgm:prSet presAssocID="{F97DC77F-9684-422C-B959-E0332B465442}" presName="text" presStyleLbl="node1" presStyleIdx="2" presStyleCnt="4">
        <dgm:presLayoutVars>
          <dgm:bulletEnabled val="1"/>
        </dgm:presLayoutVars>
      </dgm:prSet>
      <dgm:spPr/>
    </dgm:pt>
    <dgm:pt modelId="{3238606E-14FE-490A-B6A9-202DE7F6B9EB}" type="pres">
      <dgm:prSet presAssocID="{9BE72A55-52B7-4709-984A-3DDDB3C7E7D0}" presName="spacer" presStyleCnt="0"/>
      <dgm:spPr/>
    </dgm:pt>
    <dgm:pt modelId="{882FE782-D13F-4974-899C-E5EEB863A98A}" type="pres">
      <dgm:prSet presAssocID="{AEE1DA23-24A2-4F39-965D-8D7B52DEB1FA}" presName="comp" presStyleCnt="0"/>
      <dgm:spPr/>
    </dgm:pt>
    <dgm:pt modelId="{057FF322-88B7-424A-8A6E-E2E0B903B8CC}" type="pres">
      <dgm:prSet presAssocID="{AEE1DA23-24A2-4F39-965D-8D7B52DEB1FA}" presName="box" presStyleLbl="node1" presStyleIdx="3" presStyleCnt="4" custScaleY="101189" custLinFactNeighborY="-6558"/>
      <dgm:spPr/>
    </dgm:pt>
    <dgm:pt modelId="{D70880F3-6E82-47FF-A5F0-B2E2A218ADB2}" type="pres">
      <dgm:prSet presAssocID="{AEE1DA23-24A2-4F39-965D-8D7B52DEB1FA}" presName="img" presStyleLbl="fgImgPlace1" presStyleIdx="3" presStyleCnt="4" custScaleX="102936" custScaleY="111227" custLinFactNeighborX="2809" custLinFactNeighborY="-5993"/>
      <dgm:spPr>
        <a:blipFill>
          <a:blip xmlns:r="http://schemas.openxmlformats.org/officeDocument/2006/relationships" r:embed="rId4">
            <a:extLst>
              <a:ext uri="{28A0092B-C50C-407E-A947-70E740481C1C}">
                <a14:useLocalDpi xmlns:a14="http://schemas.microsoft.com/office/drawing/2010/main" val="0"/>
              </a:ext>
            </a:extLst>
          </a:blip>
          <a:srcRect/>
          <a:stretch>
            <a:fillRect l="-10000" r="-10000"/>
          </a:stretch>
        </a:blipFill>
      </dgm:spPr>
    </dgm:pt>
    <dgm:pt modelId="{25E4DB20-D2A8-41F4-B3E2-3C0EA43BF000}" type="pres">
      <dgm:prSet presAssocID="{AEE1DA23-24A2-4F39-965D-8D7B52DEB1FA}" presName="text" presStyleLbl="node1" presStyleIdx="3" presStyleCnt="4">
        <dgm:presLayoutVars>
          <dgm:bulletEnabled val="1"/>
        </dgm:presLayoutVars>
      </dgm:prSet>
      <dgm:spPr/>
    </dgm:pt>
  </dgm:ptLst>
  <dgm:cxnLst>
    <dgm:cxn modelId="{770F2A04-BAF9-4172-8173-D64D582A9CC6}" type="presOf" srcId="{F97DC77F-9684-422C-B959-E0332B465442}" destId="{D8D9C166-F347-4270-990A-30DF6D94AA0D}" srcOrd="1" destOrd="0" presId="urn:microsoft.com/office/officeart/2005/8/layout/vList4"/>
    <dgm:cxn modelId="{45E3400B-16AA-4732-9465-767D09AB52B8}" type="presOf" srcId="{66B17FD9-3303-427A-B47C-9DB5FEBB1FD8}" destId="{235E6991-B24A-45AE-9428-43F825DA30CE}" srcOrd="0" destOrd="0" presId="urn:microsoft.com/office/officeart/2005/8/layout/vList4"/>
    <dgm:cxn modelId="{3B150E0C-612A-440C-9F10-4F8DFB95412F}" type="presOf" srcId="{35C2F67D-E61C-4DCF-A2D9-519B3393B42D}" destId="{1060D5E3-59EB-42D1-8E04-03E625D88695}" srcOrd="0" destOrd="0" presId="urn:microsoft.com/office/officeart/2005/8/layout/vList4"/>
    <dgm:cxn modelId="{3562C663-8DC9-4F53-98F0-59645F07AACB}" type="presOf" srcId="{F97DC77F-9684-422C-B959-E0332B465442}" destId="{A584D5EB-4B7F-4C7A-B670-436C5797842E}" srcOrd="0" destOrd="0" presId="urn:microsoft.com/office/officeart/2005/8/layout/vList4"/>
    <dgm:cxn modelId="{3430C048-6927-4B76-8B69-DB52E2D76F42}" type="presOf" srcId="{AEE1DA23-24A2-4F39-965D-8D7B52DEB1FA}" destId="{25E4DB20-D2A8-41F4-B3E2-3C0EA43BF000}" srcOrd="1" destOrd="0" presId="urn:microsoft.com/office/officeart/2005/8/layout/vList4"/>
    <dgm:cxn modelId="{857F4E4D-2F15-4A23-B355-FC669D1C4D0E}" type="presOf" srcId="{AEE1DA23-24A2-4F39-965D-8D7B52DEB1FA}" destId="{057FF322-88B7-424A-8A6E-E2E0B903B8CC}" srcOrd="0" destOrd="0" presId="urn:microsoft.com/office/officeart/2005/8/layout/vList4"/>
    <dgm:cxn modelId="{14067B4F-5E63-4180-8805-E4A0C63F43E2}" type="presOf" srcId="{DD67659C-A090-4F09-BD91-1711E8B528C4}" destId="{ABDC25CB-9FB1-40B9-A02E-C6265A6DC215}" srcOrd="1" destOrd="0" presId="urn:microsoft.com/office/officeart/2005/8/layout/vList4"/>
    <dgm:cxn modelId="{752CBC75-B229-49F7-A494-839F5C6D6ACD}" type="presOf" srcId="{35C2F67D-E61C-4DCF-A2D9-519B3393B42D}" destId="{7BA4A860-395F-4448-B9FE-B04E2295A2EB}" srcOrd="1" destOrd="0" presId="urn:microsoft.com/office/officeart/2005/8/layout/vList4"/>
    <dgm:cxn modelId="{9799C97A-90F1-42D0-8AEE-009185D033DC}" type="presOf" srcId="{DD67659C-A090-4F09-BD91-1711E8B528C4}" destId="{5C104E2A-35B4-4DCB-BA65-3CD9D0AF13CE}" srcOrd="0" destOrd="0" presId="urn:microsoft.com/office/officeart/2005/8/layout/vList4"/>
    <dgm:cxn modelId="{4670EB8B-E7E7-4516-8E39-FFBECADCA44F}" srcId="{66B17FD9-3303-427A-B47C-9DB5FEBB1FD8}" destId="{F97DC77F-9684-422C-B959-E0332B465442}" srcOrd="2" destOrd="0" parTransId="{DD5BBD6F-CB76-4423-9300-AE0AC4143EDE}" sibTransId="{9BE72A55-52B7-4709-984A-3DDDB3C7E7D0}"/>
    <dgm:cxn modelId="{C1E0E997-4E4F-4512-BA89-6FACE4D361B3}" srcId="{66B17FD9-3303-427A-B47C-9DB5FEBB1FD8}" destId="{AEE1DA23-24A2-4F39-965D-8D7B52DEB1FA}" srcOrd="3" destOrd="0" parTransId="{71DBAAC5-9325-4B96-892B-A005CD427FB4}" sibTransId="{A9ED4617-379A-447A-AB00-2F48661DBD7B}"/>
    <dgm:cxn modelId="{F19CDC99-56B1-4631-9E3D-DD08BA2011F2}" srcId="{66B17FD9-3303-427A-B47C-9DB5FEBB1FD8}" destId="{35C2F67D-E61C-4DCF-A2D9-519B3393B42D}" srcOrd="1" destOrd="0" parTransId="{9713D55E-75B9-41BB-9D1D-F06781B7A90B}" sibTransId="{C003E747-F3D8-40F2-BC22-945FD1BD856B}"/>
    <dgm:cxn modelId="{001555F2-CC37-4AF3-98C6-5A93863A4317}" srcId="{66B17FD9-3303-427A-B47C-9DB5FEBB1FD8}" destId="{DD67659C-A090-4F09-BD91-1711E8B528C4}" srcOrd="0" destOrd="0" parTransId="{1D33E51A-5AC6-4A02-9549-3B5850E6ABA6}" sibTransId="{F32D7978-95BD-4D70-9352-EC27CB5FA302}"/>
    <dgm:cxn modelId="{AD20A17D-BED1-4E60-8A6D-1CD7ECB7AFB1}" type="presParOf" srcId="{235E6991-B24A-45AE-9428-43F825DA30CE}" destId="{49F32430-FFDE-4065-AEA4-2E38F4342030}" srcOrd="0" destOrd="0" presId="urn:microsoft.com/office/officeart/2005/8/layout/vList4"/>
    <dgm:cxn modelId="{1748DAE2-A3C3-4496-BADF-272506F10CA5}" type="presParOf" srcId="{49F32430-FFDE-4065-AEA4-2E38F4342030}" destId="{5C104E2A-35B4-4DCB-BA65-3CD9D0AF13CE}" srcOrd="0" destOrd="0" presId="urn:microsoft.com/office/officeart/2005/8/layout/vList4"/>
    <dgm:cxn modelId="{A71F8E2C-2A44-45A4-9BF3-FFC8380707FC}" type="presParOf" srcId="{49F32430-FFDE-4065-AEA4-2E38F4342030}" destId="{38F9B58A-D697-4926-B907-B7237B377D31}" srcOrd="1" destOrd="0" presId="urn:microsoft.com/office/officeart/2005/8/layout/vList4"/>
    <dgm:cxn modelId="{9C980E55-FC2E-4531-ABF7-F1250F5FFF17}" type="presParOf" srcId="{49F32430-FFDE-4065-AEA4-2E38F4342030}" destId="{ABDC25CB-9FB1-40B9-A02E-C6265A6DC215}" srcOrd="2" destOrd="0" presId="urn:microsoft.com/office/officeart/2005/8/layout/vList4"/>
    <dgm:cxn modelId="{7D26E4DA-E6F3-4E45-9B6F-F9B896D93C53}" type="presParOf" srcId="{235E6991-B24A-45AE-9428-43F825DA30CE}" destId="{26C83C63-9235-4CD4-BAD4-196D65DD2330}" srcOrd="1" destOrd="0" presId="urn:microsoft.com/office/officeart/2005/8/layout/vList4"/>
    <dgm:cxn modelId="{7D868528-41D1-42B3-8E84-46322245754F}" type="presParOf" srcId="{235E6991-B24A-45AE-9428-43F825DA30CE}" destId="{7A9B9434-9B14-473D-8640-07C28FE3A5B1}" srcOrd="2" destOrd="0" presId="urn:microsoft.com/office/officeart/2005/8/layout/vList4"/>
    <dgm:cxn modelId="{3756CAEE-4AB9-4E9B-9732-43DFDB5F5CAA}" type="presParOf" srcId="{7A9B9434-9B14-473D-8640-07C28FE3A5B1}" destId="{1060D5E3-59EB-42D1-8E04-03E625D88695}" srcOrd="0" destOrd="0" presId="urn:microsoft.com/office/officeart/2005/8/layout/vList4"/>
    <dgm:cxn modelId="{E6E75A23-EFD5-4F72-8F53-DDBA6D97EDC0}" type="presParOf" srcId="{7A9B9434-9B14-473D-8640-07C28FE3A5B1}" destId="{21AF0A42-6950-4124-9E4A-A9E3F07E8198}" srcOrd="1" destOrd="0" presId="urn:microsoft.com/office/officeart/2005/8/layout/vList4"/>
    <dgm:cxn modelId="{F1F9B893-E517-499E-A665-B99EEBFF78A6}" type="presParOf" srcId="{7A9B9434-9B14-473D-8640-07C28FE3A5B1}" destId="{7BA4A860-395F-4448-B9FE-B04E2295A2EB}" srcOrd="2" destOrd="0" presId="urn:microsoft.com/office/officeart/2005/8/layout/vList4"/>
    <dgm:cxn modelId="{24BFE159-37E2-4E56-AD65-B7B229CC49B0}" type="presParOf" srcId="{235E6991-B24A-45AE-9428-43F825DA30CE}" destId="{8BBC6EB5-7B39-4A10-8280-16FCFBE047B8}" srcOrd="3" destOrd="0" presId="urn:microsoft.com/office/officeart/2005/8/layout/vList4"/>
    <dgm:cxn modelId="{A4CC499B-A105-4863-BCB5-93DF42DDEBD9}" type="presParOf" srcId="{235E6991-B24A-45AE-9428-43F825DA30CE}" destId="{7067201B-6F65-444A-AA2F-E60DD495597B}" srcOrd="4" destOrd="0" presId="urn:microsoft.com/office/officeart/2005/8/layout/vList4"/>
    <dgm:cxn modelId="{14F31AA4-A7A1-4502-B1E4-7C019C0C5994}" type="presParOf" srcId="{7067201B-6F65-444A-AA2F-E60DD495597B}" destId="{A584D5EB-4B7F-4C7A-B670-436C5797842E}" srcOrd="0" destOrd="0" presId="urn:microsoft.com/office/officeart/2005/8/layout/vList4"/>
    <dgm:cxn modelId="{BDDC6E37-733B-4B1B-8AD9-5638338EE1CB}" type="presParOf" srcId="{7067201B-6F65-444A-AA2F-E60DD495597B}" destId="{72766AF2-397F-4B74-B509-9B5AADEFE2CF}" srcOrd="1" destOrd="0" presId="urn:microsoft.com/office/officeart/2005/8/layout/vList4"/>
    <dgm:cxn modelId="{B451744D-0E39-4E99-99A7-A1377C76FCB9}" type="presParOf" srcId="{7067201B-6F65-444A-AA2F-E60DD495597B}" destId="{D8D9C166-F347-4270-990A-30DF6D94AA0D}" srcOrd="2" destOrd="0" presId="urn:microsoft.com/office/officeart/2005/8/layout/vList4"/>
    <dgm:cxn modelId="{7D56326F-159A-4946-8B25-E12AA0CF2459}" type="presParOf" srcId="{235E6991-B24A-45AE-9428-43F825DA30CE}" destId="{3238606E-14FE-490A-B6A9-202DE7F6B9EB}" srcOrd="5" destOrd="0" presId="urn:microsoft.com/office/officeart/2005/8/layout/vList4"/>
    <dgm:cxn modelId="{BA3AB423-3F43-4B0C-8F42-D14567B34F8E}" type="presParOf" srcId="{235E6991-B24A-45AE-9428-43F825DA30CE}" destId="{882FE782-D13F-4974-899C-E5EEB863A98A}" srcOrd="6" destOrd="0" presId="urn:microsoft.com/office/officeart/2005/8/layout/vList4"/>
    <dgm:cxn modelId="{A008CA97-8CBB-446D-AE74-F6B25FE2FF8D}" type="presParOf" srcId="{882FE782-D13F-4974-899C-E5EEB863A98A}" destId="{057FF322-88B7-424A-8A6E-E2E0B903B8CC}" srcOrd="0" destOrd="0" presId="urn:microsoft.com/office/officeart/2005/8/layout/vList4"/>
    <dgm:cxn modelId="{1B97CD0D-836B-4784-8B67-28AA217FDB47}" type="presParOf" srcId="{882FE782-D13F-4974-899C-E5EEB863A98A}" destId="{D70880F3-6E82-47FF-A5F0-B2E2A218ADB2}" srcOrd="1" destOrd="0" presId="urn:microsoft.com/office/officeart/2005/8/layout/vList4"/>
    <dgm:cxn modelId="{BC457B35-EEA1-4020-B7C7-EBADA6DF6306}" type="presParOf" srcId="{882FE782-D13F-4974-899C-E5EEB863A98A}" destId="{25E4DB20-D2A8-41F4-B3E2-3C0EA43BF000}"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B6650C-5A91-4148-B1F7-8540F6373386}" type="doc">
      <dgm:prSet loTypeId="urn:microsoft.com/office/officeart/2005/8/layout/gear1" loCatId="process" qsTypeId="urn:microsoft.com/office/officeart/2005/8/quickstyle/3d9" qsCatId="3D" csTypeId="urn:microsoft.com/office/officeart/2005/8/colors/colorful3" csCatId="colorful" phldr="1"/>
      <dgm:spPr/>
    </dgm:pt>
    <dgm:pt modelId="{B8734180-2FD7-4DCD-897D-3AA3A43A4EDD}">
      <dgm:prSet phldrT="[Text]"/>
      <dgm:spPr/>
      <dgm:t>
        <a:bodyPr/>
        <a:lstStyle/>
        <a:p>
          <a:r>
            <a:rPr lang="en-IN" dirty="0"/>
            <a:t>Outlier</a:t>
          </a:r>
        </a:p>
        <a:p>
          <a:r>
            <a:rPr lang="en-IN" dirty="0"/>
            <a:t> treatment</a:t>
          </a:r>
        </a:p>
      </dgm:t>
    </dgm:pt>
    <dgm:pt modelId="{AF1D89C1-C621-491E-B3E3-7DB61C413926}" type="parTrans" cxnId="{83855FD6-67CD-4E4C-8D1B-6C1B6B7E3102}">
      <dgm:prSet/>
      <dgm:spPr/>
      <dgm:t>
        <a:bodyPr/>
        <a:lstStyle/>
        <a:p>
          <a:endParaRPr lang="en-IN"/>
        </a:p>
      </dgm:t>
    </dgm:pt>
    <dgm:pt modelId="{592C9E90-C4D6-4C54-9AEA-C46891B6B1C5}" type="sibTrans" cxnId="{83855FD6-67CD-4E4C-8D1B-6C1B6B7E3102}">
      <dgm:prSet/>
      <dgm:spPr/>
      <dgm:t>
        <a:bodyPr/>
        <a:lstStyle/>
        <a:p>
          <a:endParaRPr lang="en-IN"/>
        </a:p>
      </dgm:t>
    </dgm:pt>
    <dgm:pt modelId="{8E55202C-FA5C-4446-9725-32D55D36FDFB}">
      <dgm:prSet phldrT="[Text]" custT="1"/>
      <dgm:spPr/>
      <dgm:t>
        <a:bodyPr/>
        <a:lstStyle/>
        <a:p>
          <a:r>
            <a:rPr lang="en-IN" sz="1800" dirty="0">
              <a:latin typeface="Times New Roman" pitchFamily="18" charset="0"/>
              <a:cs typeface="Times New Roman" pitchFamily="18" charset="0"/>
            </a:rPr>
            <a:t>Sampling Method</a:t>
          </a:r>
        </a:p>
      </dgm:t>
    </dgm:pt>
    <dgm:pt modelId="{84EA4AC9-13D4-43EF-ADDF-7BB87254A6EC}" type="parTrans" cxnId="{156CF921-0551-4860-B169-E3444819D1F9}">
      <dgm:prSet/>
      <dgm:spPr/>
      <dgm:t>
        <a:bodyPr/>
        <a:lstStyle/>
        <a:p>
          <a:endParaRPr lang="en-IN"/>
        </a:p>
      </dgm:t>
    </dgm:pt>
    <dgm:pt modelId="{2AD8CE58-B61C-43BA-A48A-DF42C131D69A}" type="sibTrans" cxnId="{156CF921-0551-4860-B169-E3444819D1F9}">
      <dgm:prSet/>
      <dgm:spPr/>
      <dgm:t>
        <a:bodyPr/>
        <a:lstStyle/>
        <a:p>
          <a:endParaRPr lang="en-IN"/>
        </a:p>
      </dgm:t>
    </dgm:pt>
    <dgm:pt modelId="{3856189A-A771-4059-972B-952CCE0E28FA}">
      <dgm:prSet phldrT="[Text]" custT="1"/>
      <dgm:spPr/>
      <dgm:t>
        <a:bodyPr/>
        <a:lstStyle/>
        <a:p>
          <a:r>
            <a:rPr lang="en-IN" sz="1800" dirty="0">
              <a:latin typeface="Times New Roman" pitchFamily="18" charset="0"/>
              <a:cs typeface="Times New Roman" pitchFamily="18" charset="0"/>
            </a:rPr>
            <a:t>Imbalanced dataset</a:t>
          </a:r>
        </a:p>
      </dgm:t>
    </dgm:pt>
    <dgm:pt modelId="{C5CCCC73-55AA-460D-8045-D94FB4F9576D}" type="parTrans" cxnId="{9FDD7EA7-63C8-4B66-9069-8AB845B415CB}">
      <dgm:prSet/>
      <dgm:spPr/>
      <dgm:t>
        <a:bodyPr/>
        <a:lstStyle/>
        <a:p>
          <a:endParaRPr lang="en-IN"/>
        </a:p>
      </dgm:t>
    </dgm:pt>
    <dgm:pt modelId="{42706B25-8D5D-44E0-B3FF-00173D4C1C02}" type="sibTrans" cxnId="{9FDD7EA7-63C8-4B66-9069-8AB845B415CB}">
      <dgm:prSet/>
      <dgm:spPr/>
      <dgm:t>
        <a:bodyPr/>
        <a:lstStyle/>
        <a:p>
          <a:endParaRPr lang="en-IN"/>
        </a:p>
      </dgm:t>
    </dgm:pt>
    <dgm:pt modelId="{89D5E716-92D1-41E1-9528-EF62A23A49AF}" type="pres">
      <dgm:prSet presAssocID="{85B6650C-5A91-4148-B1F7-8540F6373386}" presName="composite" presStyleCnt="0">
        <dgm:presLayoutVars>
          <dgm:chMax val="3"/>
          <dgm:animLvl val="lvl"/>
          <dgm:resizeHandles val="exact"/>
        </dgm:presLayoutVars>
      </dgm:prSet>
      <dgm:spPr/>
    </dgm:pt>
    <dgm:pt modelId="{93056D43-8EE9-43CB-9FCB-EB7375998A23}" type="pres">
      <dgm:prSet presAssocID="{B8734180-2FD7-4DCD-897D-3AA3A43A4EDD}" presName="gear1" presStyleLbl="node1" presStyleIdx="0" presStyleCnt="3" custLinFactNeighborX="-27605" custLinFactNeighborY="-1288">
        <dgm:presLayoutVars>
          <dgm:chMax val="1"/>
          <dgm:bulletEnabled val="1"/>
        </dgm:presLayoutVars>
      </dgm:prSet>
      <dgm:spPr/>
    </dgm:pt>
    <dgm:pt modelId="{F9C7735D-4F5F-4414-8599-F808D459B055}" type="pres">
      <dgm:prSet presAssocID="{B8734180-2FD7-4DCD-897D-3AA3A43A4EDD}" presName="gear1srcNode" presStyleLbl="node1" presStyleIdx="0" presStyleCnt="3"/>
      <dgm:spPr/>
    </dgm:pt>
    <dgm:pt modelId="{784918E1-9216-4787-AACF-D7D43B6638DE}" type="pres">
      <dgm:prSet presAssocID="{B8734180-2FD7-4DCD-897D-3AA3A43A4EDD}" presName="gear1dstNode" presStyleLbl="node1" presStyleIdx="0" presStyleCnt="3"/>
      <dgm:spPr/>
    </dgm:pt>
    <dgm:pt modelId="{8B7E651C-85E6-4963-B991-775BF4813652}" type="pres">
      <dgm:prSet presAssocID="{8E55202C-FA5C-4446-9725-32D55D36FDFB}" presName="gear2" presStyleLbl="node1" presStyleIdx="1" presStyleCnt="3" custScaleX="163072" custScaleY="145425" custLinFactNeighborX="-64264" custLinFactNeighborY="21906">
        <dgm:presLayoutVars>
          <dgm:chMax val="1"/>
          <dgm:bulletEnabled val="1"/>
        </dgm:presLayoutVars>
      </dgm:prSet>
      <dgm:spPr/>
    </dgm:pt>
    <dgm:pt modelId="{5FD70573-8B06-44CB-9CB9-38955A48EEC9}" type="pres">
      <dgm:prSet presAssocID="{8E55202C-FA5C-4446-9725-32D55D36FDFB}" presName="gear2srcNode" presStyleLbl="node1" presStyleIdx="1" presStyleCnt="3"/>
      <dgm:spPr/>
    </dgm:pt>
    <dgm:pt modelId="{46AC2A81-F445-4A93-83E6-F8FDA48EEEEC}" type="pres">
      <dgm:prSet presAssocID="{8E55202C-FA5C-4446-9725-32D55D36FDFB}" presName="gear2dstNode" presStyleLbl="node1" presStyleIdx="1" presStyleCnt="3"/>
      <dgm:spPr/>
    </dgm:pt>
    <dgm:pt modelId="{42B0D14D-460C-4A83-A250-7C0664D61697}" type="pres">
      <dgm:prSet presAssocID="{3856189A-A771-4059-972B-952CCE0E28FA}" presName="gear3" presStyleLbl="node1" presStyleIdx="2" presStyleCnt="3" custScaleX="179080" custScaleY="172784" custLinFactNeighborX="-30250" custLinFactNeighborY="13821"/>
      <dgm:spPr/>
    </dgm:pt>
    <dgm:pt modelId="{60BEB867-3440-4AC0-9CCA-41B3C328A7E0}" type="pres">
      <dgm:prSet presAssocID="{3856189A-A771-4059-972B-952CCE0E28FA}" presName="gear3tx" presStyleLbl="node1" presStyleIdx="2" presStyleCnt="3">
        <dgm:presLayoutVars>
          <dgm:chMax val="1"/>
          <dgm:bulletEnabled val="1"/>
        </dgm:presLayoutVars>
      </dgm:prSet>
      <dgm:spPr/>
    </dgm:pt>
    <dgm:pt modelId="{5106E02C-77CC-492E-B69E-F77BBFCE3CFB}" type="pres">
      <dgm:prSet presAssocID="{3856189A-A771-4059-972B-952CCE0E28FA}" presName="gear3srcNode" presStyleLbl="node1" presStyleIdx="2" presStyleCnt="3"/>
      <dgm:spPr/>
    </dgm:pt>
    <dgm:pt modelId="{0A4BEC1B-0F1A-484B-84D2-91A9D203C932}" type="pres">
      <dgm:prSet presAssocID="{3856189A-A771-4059-972B-952CCE0E28FA}" presName="gear3dstNode" presStyleLbl="node1" presStyleIdx="2" presStyleCnt="3"/>
      <dgm:spPr/>
    </dgm:pt>
    <dgm:pt modelId="{2BB6E621-F8F2-4FB7-9B29-CAAB75DECA59}" type="pres">
      <dgm:prSet presAssocID="{592C9E90-C4D6-4C54-9AEA-C46891B6B1C5}" presName="connector1" presStyleLbl="sibTrans2D1" presStyleIdx="0" presStyleCnt="3" custAng="1996427" custLinFactNeighborX="-56543" custLinFactNeighborY="-41253"/>
      <dgm:spPr/>
    </dgm:pt>
    <dgm:pt modelId="{2ED72682-3F70-4696-A2F6-FC5E73ECFE9B}" type="pres">
      <dgm:prSet presAssocID="{2AD8CE58-B61C-43BA-A48A-DF42C131D69A}" presName="connector2" presStyleLbl="sibTrans2D1" presStyleIdx="1" presStyleCnt="3" custLinFactNeighborX="-17391" custLinFactNeighborY="5058"/>
      <dgm:spPr/>
    </dgm:pt>
    <dgm:pt modelId="{972631F3-F325-43B7-8365-DB3B788AD6F3}" type="pres">
      <dgm:prSet presAssocID="{42706B25-8D5D-44E0-B3FF-00173D4C1C02}" presName="connector3" presStyleLbl="sibTrans2D1" presStyleIdx="2" presStyleCnt="3" custLinFactNeighborX="34394"/>
      <dgm:spPr/>
    </dgm:pt>
  </dgm:ptLst>
  <dgm:cxnLst>
    <dgm:cxn modelId="{E255070D-BD19-4388-82D1-8A06A673BBC4}" type="presOf" srcId="{B8734180-2FD7-4DCD-897D-3AA3A43A4EDD}" destId="{784918E1-9216-4787-AACF-D7D43B6638DE}" srcOrd="2" destOrd="0" presId="urn:microsoft.com/office/officeart/2005/8/layout/gear1"/>
    <dgm:cxn modelId="{7A345A1E-1FA7-4049-A97D-65AE4B896BD2}" type="presOf" srcId="{3856189A-A771-4059-972B-952CCE0E28FA}" destId="{42B0D14D-460C-4A83-A250-7C0664D61697}" srcOrd="0" destOrd="0" presId="urn:microsoft.com/office/officeart/2005/8/layout/gear1"/>
    <dgm:cxn modelId="{156CF921-0551-4860-B169-E3444819D1F9}" srcId="{85B6650C-5A91-4148-B1F7-8540F6373386}" destId="{8E55202C-FA5C-4446-9725-32D55D36FDFB}" srcOrd="1" destOrd="0" parTransId="{84EA4AC9-13D4-43EF-ADDF-7BB87254A6EC}" sibTransId="{2AD8CE58-B61C-43BA-A48A-DF42C131D69A}"/>
    <dgm:cxn modelId="{939F402E-A7B9-46CA-9A80-1B45072D5020}" type="presOf" srcId="{2AD8CE58-B61C-43BA-A48A-DF42C131D69A}" destId="{2ED72682-3F70-4696-A2F6-FC5E73ECFE9B}" srcOrd="0" destOrd="0" presId="urn:microsoft.com/office/officeart/2005/8/layout/gear1"/>
    <dgm:cxn modelId="{98B89C4E-CEDE-4CF5-93EA-563E34D72DFA}" type="presOf" srcId="{85B6650C-5A91-4148-B1F7-8540F6373386}" destId="{89D5E716-92D1-41E1-9528-EF62A23A49AF}" srcOrd="0" destOrd="0" presId="urn:microsoft.com/office/officeart/2005/8/layout/gear1"/>
    <dgm:cxn modelId="{F6D05C4F-79B8-46B1-9E4D-E63B1674397D}" type="presOf" srcId="{8E55202C-FA5C-4446-9725-32D55D36FDFB}" destId="{46AC2A81-F445-4A93-83E6-F8FDA48EEEEC}" srcOrd="2" destOrd="0" presId="urn:microsoft.com/office/officeart/2005/8/layout/gear1"/>
    <dgm:cxn modelId="{D1C7D251-8974-4264-A4C9-8A0279D3D784}" type="presOf" srcId="{3856189A-A771-4059-972B-952CCE0E28FA}" destId="{0A4BEC1B-0F1A-484B-84D2-91A9D203C932}" srcOrd="3" destOrd="0" presId="urn:microsoft.com/office/officeart/2005/8/layout/gear1"/>
    <dgm:cxn modelId="{C7B4CB52-DAD8-4ACA-A28A-7CB06798D7E7}" type="presOf" srcId="{42706B25-8D5D-44E0-B3FF-00173D4C1C02}" destId="{972631F3-F325-43B7-8365-DB3B788AD6F3}" srcOrd="0" destOrd="0" presId="urn:microsoft.com/office/officeart/2005/8/layout/gear1"/>
    <dgm:cxn modelId="{F5D00F9E-5AC8-46CA-B972-7C4BA0DBDB48}" type="presOf" srcId="{B8734180-2FD7-4DCD-897D-3AA3A43A4EDD}" destId="{F9C7735D-4F5F-4414-8599-F808D459B055}" srcOrd="1" destOrd="0" presId="urn:microsoft.com/office/officeart/2005/8/layout/gear1"/>
    <dgm:cxn modelId="{7B0F80A6-393E-4E23-BCE6-847C0B946EDD}" type="presOf" srcId="{8E55202C-FA5C-4446-9725-32D55D36FDFB}" destId="{8B7E651C-85E6-4963-B991-775BF4813652}" srcOrd="0" destOrd="0" presId="urn:microsoft.com/office/officeart/2005/8/layout/gear1"/>
    <dgm:cxn modelId="{9FDD7EA7-63C8-4B66-9069-8AB845B415CB}" srcId="{85B6650C-5A91-4148-B1F7-8540F6373386}" destId="{3856189A-A771-4059-972B-952CCE0E28FA}" srcOrd="2" destOrd="0" parTransId="{C5CCCC73-55AA-460D-8045-D94FB4F9576D}" sibTransId="{42706B25-8D5D-44E0-B3FF-00173D4C1C02}"/>
    <dgm:cxn modelId="{DA4DD2B8-F89C-40C1-97FB-0BF16B3BA1A3}" type="presOf" srcId="{3856189A-A771-4059-972B-952CCE0E28FA}" destId="{60BEB867-3440-4AC0-9CCA-41B3C328A7E0}" srcOrd="1" destOrd="0" presId="urn:microsoft.com/office/officeart/2005/8/layout/gear1"/>
    <dgm:cxn modelId="{ED9C83BC-94A1-4F52-935E-28DA5CC0BF02}" type="presOf" srcId="{B8734180-2FD7-4DCD-897D-3AA3A43A4EDD}" destId="{93056D43-8EE9-43CB-9FCB-EB7375998A23}" srcOrd="0" destOrd="0" presId="urn:microsoft.com/office/officeart/2005/8/layout/gear1"/>
    <dgm:cxn modelId="{83855FD6-67CD-4E4C-8D1B-6C1B6B7E3102}" srcId="{85B6650C-5A91-4148-B1F7-8540F6373386}" destId="{B8734180-2FD7-4DCD-897D-3AA3A43A4EDD}" srcOrd="0" destOrd="0" parTransId="{AF1D89C1-C621-491E-B3E3-7DB61C413926}" sibTransId="{592C9E90-C4D6-4C54-9AEA-C46891B6B1C5}"/>
    <dgm:cxn modelId="{912ABEE3-D304-4B5C-B4D7-8EA30AEC6CD5}" type="presOf" srcId="{3856189A-A771-4059-972B-952CCE0E28FA}" destId="{5106E02C-77CC-492E-B69E-F77BBFCE3CFB}" srcOrd="2" destOrd="0" presId="urn:microsoft.com/office/officeart/2005/8/layout/gear1"/>
    <dgm:cxn modelId="{2B6CEDEE-2573-490C-BAF1-184F69CE8BAC}" type="presOf" srcId="{592C9E90-C4D6-4C54-9AEA-C46891B6B1C5}" destId="{2BB6E621-F8F2-4FB7-9B29-CAAB75DECA59}" srcOrd="0" destOrd="0" presId="urn:microsoft.com/office/officeart/2005/8/layout/gear1"/>
    <dgm:cxn modelId="{28F553F0-2DAE-492B-B87B-B4F3B623B798}" type="presOf" srcId="{8E55202C-FA5C-4446-9725-32D55D36FDFB}" destId="{5FD70573-8B06-44CB-9CB9-38955A48EEC9}" srcOrd="1" destOrd="0" presId="urn:microsoft.com/office/officeart/2005/8/layout/gear1"/>
    <dgm:cxn modelId="{77A4B7D5-875A-4A7A-A096-6CD678EFD24F}" type="presParOf" srcId="{89D5E716-92D1-41E1-9528-EF62A23A49AF}" destId="{93056D43-8EE9-43CB-9FCB-EB7375998A23}" srcOrd="0" destOrd="0" presId="urn:microsoft.com/office/officeart/2005/8/layout/gear1"/>
    <dgm:cxn modelId="{9D31521F-D57A-4E1E-95EC-8B4444F0058B}" type="presParOf" srcId="{89D5E716-92D1-41E1-9528-EF62A23A49AF}" destId="{F9C7735D-4F5F-4414-8599-F808D459B055}" srcOrd="1" destOrd="0" presId="urn:microsoft.com/office/officeart/2005/8/layout/gear1"/>
    <dgm:cxn modelId="{E2D09783-3E84-4843-AF4A-14027D2B8ED4}" type="presParOf" srcId="{89D5E716-92D1-41E1-9528-EF62A23A49AF}" destId="{784918E1-9216-4787-AACF-D7D43B6638DE}" srcOrd="2" destOrd="0" presId="urn:microsoft.com/office/officeart/2005/8/layout/gear1"/>
    <dgm:cxn modelId="{3F1C21F4-268F-48CA-975C-EC5C04938019}" type="presParOf" srcId="{89D5E716-92D1-41E1-9528-EF62A23A49AF}" destId="{8B7E651C-85E6-4963-B991-775BF4813652}" srcOrd="3" destOrd="0" presId="urn:microsoft.com/office/officeart/2005/8/layout/gear1"/>
    <dgm:cxn modelId="{D6794700-4750-4051-96A9-11FE8F746BD2}" type="presParOf" srcId="{89D5E716-92D1-41E1-9528-EF62A23A49AF}" destId="{5FD70573-8B06-44CB-9CB9-38955A48EEC9}" srcOrd="4" destOrd="0" presId="urn:microsoft.com/office/officeart/2005/8/layout/gear1"/>
    <dgm:cxn modelId="{6D65265F-BD08-4C64-82FB-C9724E64B0AF}" type="presParOf" srcId="{89D5E716-92D1-41E1-9528-EF62A23A49AF}" destId="{46AC2A81-F445-4A93-83E6-F8FDA48EEEEC}" srcOrd="5" destOrd="0" presId="urn:microsoft.com/office/officeart/2005/8/layout/gear1"/>
    <dgm:cxn modelId="{33FEB1BB-CAF8-44E4-A943-22E138CD0222}" type="presParOf" srcId="{89D5E716-92D1-41E1-9528-EF62A23A49AF}" destId="{42B0D14D-460C-4A83-A250-7C0664D61697}" srcOrd="6" destOrd="0" presId="urn:microsoft.com/office/officeart/2005/8/layout/gear1"/>
    <dgm:cxn modelId="{BE6DA0D7-D26B-4CD8-B92F-BFE402DF4714}" type="presParOf" srcId="{89D5E716-92D1-41E1-9528-EF62A23A49AF}" destId="{60BEB867-3440-4AC0-9CCA-41B3C328A7E0}" srcOrd="7" destOrd="0" presId="urn:microsoft.com/office/officeart/2005/8/layout/gear1"/>
    <dgm:cxn modelId="{4020D1BB-6888-47EA-9023-5033EC5C2258}" type="presParOf" srcId="{89D5E716-92D1-41E1-9528-EF62A23A49AF}" destId="{5106E02C-77CC-492E-B69E-F77BBFCE3CFB}" srcOrd="8" destOrd="0" presId="urn:microsoft.com/office/officeart/2005/8/layout/gear1"/>
    <dgm:cxn modelId="{95694ADA-4F9C-44BE-84CD-781B12F1AC3B}" type="presParOf" srcId="{89D5E716-92D1-41E1-9528-EF62A23A49AF}" destId="{0A4BEC1B-0F1A-484B-84D2-91A9D203C932}" srcOrd="9" destOrd="0" presId="urn:microsoft.com/office/officeart/2005/8/layout/gear1"/>
    <dgm:cxn modelId="{36E74B28-0625-4812-BCA6-2D3E634FC328}" type="presParOf" srcId="{89D5E716-92D1-41E1-9528-EF62A23A49AF}" destId="{2BB6E621-F8F2-4FB7-9B29-CAAB75DECA59}" srcOrd="10" destOrd="0" presId="urn:microsoft.com/office/officeart/2005/8/layout/gear1"/>
    <dgm:cxn modelId="{517C8287-D4C0-48EF-9AA5-9D52EA198F98}" type="presParOf" srcId="{89D5E716-92D1-41E1-9528-EF62A23A49AF}" destId="{2ED72682-3F70-4696-A2F6-FC5E73ECFE9B}" srcOrd="11" destOrd="0" presId="urn:microsoft.com/office/officeart/2005/8/layout/gear1"/>
    <dgm:cxn modelId="{15D18946-CA81-49CA-AF21-812C281CD215}" type="presParOf" srcId="{89D5E716-92D1-41E1-9528-EF62A23A49AF}" destId="{972631F3-F325-43B7-8365-DB3B788AD6F3}"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104E2A-35B4-4DCB-BA65-3CD9D0AF13CE}">
      <dsp:nvSpPr>
        <dsp:cNvPr id="0" name=""/>
        <dsp:cNvSpPr/>
      </dsp:nvSpPr>
      <dsp:spPr>
        <a:xfrm>
          <a:off x="0" y="0"/>
          <a:ext cx="4624925" cy="1334749"/>
        </a:xfrm>
        <a:prstGeom prst="roundRect">
          <a:avLst>
            <a:gd name="adj" fmla="val 10000"/>
          </a:avLst>
        </a:prstGeom>
        <a:no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i="1" kern="1200" dirty="0">
              <a:solidFill>
                <a:schemeClr val="tx1"/>
              </a:solidFill>
              <a:latin typeface="Times New Roman" panose="02020603050405020304" pitchFamily="18" charset="0"/>
              <a:cs typeface="Times New Roman" panose="02020603050405020304" pitchFamily="18" charset="0"/>
            </a:rPr>
            <a:t>To identity potential pain points in the delivery process.</a:t>
          </a:r>
        </a:p>
      </dsp:txBody>
      <dsp:txXfrm>
        <a:off x="1058459" y="0"/>
        <a:ext cx="3566465" cy="1334749"/>
      </dsp:txXfrm>
    </dsp:sp>
    <dsp:sp modelId="{38F9B58A-D697-4926-B907-B7237B377D31}">
      <dsp:nvSpPr>
        <dsp:cNvPr id="0" name=""/>
        <dsp:cNvSpPr/>
      </dsp:nvSpPr>
      <dsp:spPr>
        <a:xfrm>
          <a:off x="133474" y="239566"/>
          <a:ext cx="924985" cy="855617"/>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1060D5E3-59EB-42D1-8E04-03E625D88695}">
      <dsp:nvSpPr>
        <dsp:cNvPr id="0" name=""/>
        <dsp:cNvSpPr/>
      </dsp:nvSpPr>
      <dsp:spPr>
        <a:xfrm>
          <a:off x="0" y="1468224"/>
          <a:ext cx="4624925" cy="1251327"/>
        </a:xfrm>
        <a:prstGeom prst="roundRect">
          <a:avLst>
            <a:gd name="adj" fmla="val 10000"/>
          </a:avLst>
        </a:prstGeom>
        <a:no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i="1" kern="1200" dirty="0">
              <a:solidFill>
                <a:schemeClr val="tx1"/>
              </a:solidFill>
              <a:latin typeface="Times New Roman" pitchFamily="18" charset="0"/>
              <a:cs typeface="Times New Roman" pitchFamily="18" charset="0"/>
            </a:rPr>
            <a:t> Thereby reduce overall order rejection rates and hence cost to company.</a:t>
          </a:r>
          <a:endParaRPr lang="en-IN" sz="2400" i="1" kern="1200" dirty="0">
            <a:solidFill>
              <a:schemeClr val="tx1"/>
            </a:solidFill>
            <a:latin typeface="Times New Roman" panose="02020603050405020304" pitchFamily="18" charset="0"/>
            <a:cs typeface="Times New Roman" panose="02020603050405020304" pitchFamily="18" charset="0"/>
          </a:endParaRPr>
        </a:p>
      </dsp:txBody>
      <dsp:txXfrm>
        <a:off x="1058459" y="1468224"/>
        <a:ext cx="3566465" cy="1251327"/>
      </dsp:txXfrm>
    </dsp:sp>
    <dsp:sp modelId="{21AF0A42-6950-4124-9E4A-A9E3F07E8198}">
      <dsp:nvSpPr>
        <dsp:cNvPr id="0" name=""/>
        <dsp:cNvSpPr/>
      </dsp:nvSpPr>
      <dsp:spPr>
        <a:xfrm>
          <a:off x="156705" y="1440790"/>
          <a:ext cx="915688" cy="1010544"/>
        </a:xfrm>
        <a:prstGeom prst="roundRect">
          <a:avLst>
            <a:gd name="adj" fmla="val 10000"/>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34000" r="-34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A584D5EB-4B7F-4C7A-B670-436C5797842E}">
      <dsp:nvSpPr>
        <dsp:cNvPr id="0" name=""/>
        <dsp:cNvSpPr/>
      </dsp:nvSpPr>
      <dsp:spPr>
        <a:xfrm>
          <a:off x="0" y="2960343"/>
          <a:ext cx="4624925" cy="839170"/>
        </a:xfrm>
        <a:prstGeom prst="roundRect">
          <a:avLst>
            <a:gd name="adj" fmla="val 10000"/>
          </a:avLst>
        </a:prstGeom>
        <a:no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i="1" kern="1200" dirty="0">
              <a:solidFill>
                <a:schemeClr val="tx1"/>
              </a:solidFill>
              <a:latin typeface="Times New Roman" panose="02020603050405020304" pitchFamily="18" charset="0"/>
              <a:cs typeface="Times New Roman" panose="02020603050405020304" pitchFamily="18" charset="0"/>
            </a:rPr>
            <a:t> Indirectly also improving the customer experience, hence increasing probability of customer retention.</a:t>
          </a:r>
        </a:p>
        <a:p>
          <a:pPr marL="0" lvl="0" indent="0" algn="l" defTabSz="800100">
            <a:lnSpc>
              <a:spcPct val="90000"/>
            </a:lnSpc>
            <a:spcBef>
              <a:spcPct val="0"/>
            </a:spcBef>
            <a:spcAft>
              <a:spcPct val="35000"/>
            </a:spcAft>
            <a:buNone/>
          </a:pPr>
          <a:endParaRPr lang="en-IN" sz="1800" i="1" kern="1200" dirty="0">
            <a:solidFill>
              <a:schemeClr val="tx1"/>
            </a:solidFill>
            <a:latin typeface="Times New Roman" panose="02020603050405020304" pitchFamily="18" charset="0"/>
            <a:cs typeface="Times New Roman" panose="02020603050405020304" pitchFamily="18" charset="0"/>
          </a:endParaRPr>
        </a:p>
      </dsp:txBody>
      <dsp:txXfrm>
        <a:off x="1058459" y="2960343"/>
        <a:ext cx="3566465" cy="839170"/>
      </dsp:txXfrm>
    </dsp:sp>
    <dsp:sp modelId="{72766AF2-397F-4B74-B509-9B5AADEFE2CF}">
      <dsp:nvSpPr>
        <dsp:cNvPr id="0" name=""/>
        <dsp:cNvSpPr/>
      </dsp:nvSpPr>
      <dsp:spPr>
        <a:xfrm>
          <a:off x="142202" y="2729472"/>
          <a:ext cx="926215" cy="989466"/>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35000" r="-35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057FF322-88B7-424A-8A6E-E2E0B903B8CC}">
      <dsp:nvSpPr>
        <dsp:cNvPr id="0" name=""/>
        <dsp:cNvSpPr/>
      </dsp:nvSpPr>
      <dsp:spPr>
        <a:xfrm>
          <a:off x="0" y="3888435"/>
          <a:ext cx="4624925" cy="1350620"/>
        </a:xfrm>
        <a:prstGeom prst="roundRect">
          <a:avLst>
            <a:gd name="adj" fmla="val 10000"/>
          </a:avLst>
        </a:prstGeom>
        <a:no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i="1" kern="1200" dirty="0">
              <a:solidFill>
                <a:schemeClr val="tx1"/>
              </a:solidFill>
              <a:latin typeface="Times New Roman" panose="02020603050405020304" pitchFamily="18" charset="0"/>
              <a:cs typeface="Times New Roman" panose="02020603050405020304" pitchFamily="18" charset="0"/>
            </a:rPr>
            <a:t> Additionally, improve relationship with third party delivery vendors, since their rejection rates/costs would go down as well.</a:t>
          </a:r>
        </a:p>
      </dsp:txBody>
      <dsp:txXfrm>
        <a:off x="1058459" y="3888435"/>
        <a:ext cx="3566465" cy="1350620"/>
      </dsp:txXfrm>
    </dsp:sp>
    <dsp:sp modelId="{D70880F3-6E82-47FF-A5F0-B2E2A218ADB2}">
      <dsp:nvSpPr>
        <dsp:cNvPr id="0" name=""/>
        <dsp:cNvSpPr/>
      </dsp:nvSpPr>
      <dsp:spPr>
        <a:xfrm>
          <a:off x="145879" y="3993444"/>
          <a:ext cx="952142" cy="1187681"/>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10000" r="-10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056D43-8EE9-43CB-9FCB-EB7375998A23}">
      <dsp:nvSpPr>
        <dsp:cNvPr id="0" name=""/>
        <dsp:cNvSpPr/>
      </dsp:nvSpPr>
      <dsp:spPr>
        <a:xfrm>
          <a:off x="2260261" y="1818250"/>
          <a:ext cx="1885950" cy="1885950"/>
        </a:xfrm>
        <a:prstGeom prst="gear9">
          <a:avLst/>
        </a:prstGeom>
        <a:solidFill>
          <a:schemeClr val="accent3">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4130" tIns="24130" rIns="24130" bIns="24130" numCol="1" spcCol="1270" anchor="ctr" anchorCtr="0">
          <a:noAutofit/>
          <a:sp3d extrusionH="28000" prstMaterial="matte"/>
        </a:bodyPr>
        <a:lstStyle/>
        <a:p>
          <a:pPr marL="0" lvl="0" indent="0" algn="ctr" defTabSz="844550">
            <a:lnSpc>
              <a:spcPct val="90000"/>
            </a:lnSpc>
            <a:spcBef>
              <a:spcPct val="0"/>
            </a:spcBef>
            <a:spcAft>
              <a:spcPct val="35000"/>
            </a:spcAft>
            <a:buNone/>
          </a:pPr>
          <a:r>
            <a:rPr lang="en-IN" sz="1900" kern="1200" dirty="0"/>
            <a:t>Outlier</a:t>
          </a:r>
        </a:p>
        <a:p>
          <a:pPr marL="0" lvl="0" indent="0" algn="ctr" defTabSz="844550">
            <a:lnSpc>
              <a:spcPct val="90000"/>
            </a:lnSpc>
            <a:spcBef>
              <a:spcPct val="0"/>
            </a:spcBef>
            <a:spcAft>
              <a:spcPct val="35000"/>
            </a:spcAft>
            <a:buNone/>
          </a:pPr>
          <a:r>
            <a:rPr lang="en-IN" sz="1900" kern="1200" dirty="0"/>
            <a:t> treatment</a:t>
          </a:r>
        </a:p>
      </dsp:txBody>
      <dsp:txXfrm>
        <a:off x="2639421" y="2260025"/>
        <a:ext cx="1127630" cy="969417"/>
      </dsp:txXfrm>
    </dsp:sp>
    <dsp:sp modelId="{8B7E651C-85E6-4963-B991-775BF4813652}">
      <dsp:nvSpPr>
        <dsp:cNvPr id="0" name=""/>
        <dsp:cNvSpPr/>
      </dsp:nvSpPr>
      <dsp:spPr>
        <a:xfrm>
          <a:off x="369605" y="1385709"/>
          <a:ext cx="2236695" cy="1994649"/>
        </a:xfrm>
        <a:prstGeom prst="gear6">
          <a:avLst/>
        </a:prstGeom>
        <a:solidFill>
          <a:schemeClr val="accent3">
            <a:hueOff val="1355300"/>
            <a:satOff val="50000"/>
            <a:lumOff val="-7353"/>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sp3d extrusionH="28000" prstMaterial="matte"/>
        </a:bodyPr>
        <a:lstStyle/>
        <a:p>
          <a:pPr marL="0" lvl="0" indent="0" algn="ctr" defTabSz="800100">
            <a:lnSpc>
              <a:spcPct val="90000"/>
            </a:lnSpc>
            <a:spcBef>
              <a:spcPct val="0"/>
            </a:spcBef>
            <a:spcAft>
              <a:spcPct val="35000"/>
            </a:spcAft>
            <a:buNone/>
          </a:pPr>
          <a:r>
            <a:rPr lang="en-IN" sz="1800" kern="1200" dirty="0">
              <a:latin typeface="Times New Roman" pitchFamily="18" charset="0"/>
              <a:cs typeface="Times New Roman" pitchFamily="18" charset="0"/>
            </a:rPr>
            <a:t>Sampling Method</a:t>
          </a:r>
        </a:p>
      </dsp:txBody>
      <dsp:txXfrm>
        <a:off x="906948" y="1890903"/>
        <a:ext cx="1162009" cy="984261"/>
      </dsp:txXfrm>
    </dsp:sp>
    <dsp:sp modelId="{42B0D14D-460C-4A83-A250-7C0664D61697}">
      <dsp:nvSpPr>
        <dsp:cNvPr id="0" name=""/>
        <dsp:cNvSpPr/>
      </dsp:nvSpPr>
      <dsp:spPr>
        <a:xfrm rot="20700000">
          <a:off x="1407084" y="204407"/>
          <a:ext cx="2437604" cy="2291053"/>
        </a:xfrm>
        <a:prstGeom prst="gear6">
          <a:avLst/>
        </a:prstGeom>
        <a:solidFill>
          <a:schemeClr val="accent3">
            <a:hueOff val="2710599"/>
            <a:satOff val="100000"/>
            <a:lumOff val="-14706"/>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sp3d extrusionH="28000" prstMaterial="matte"/>
        </a:bodyPr>
        <a:lstStyle/>
        <a:p>
          <a:pPr marL="0" lvl="0" indent="0" algn="ctr" defTabSz="800100">
            <a:lnSpc>
              <a:spcPct val="90000"/>
            </a:lnSpc>
            <a:spcBef>
              <a:spcPct val="0"/>
            </a:spcBef>
            <a:spcAft>
              <a:spcPct val="35000"/>
            </a:spcAft>
            <a:buNone/>
          </a:pPr>
          <a:r>
            <a:rPr lang="en-IN" sz="1800" kern="1200" dirty="0">
              <a:latin typeface="Times New Roman" pitchFamily="18" charset="0"/>
              <a:cs typeface="Times New Roman" pitchFamily="18" charset="0"/>
            </a:rPr>
            <a:t>Imbalanced dataset</a:t>
          </a:r>
        </a:p>
      </dsp:txBody>
      <dsp:txXfrm rot="-20700000">
        <a:off x="1950415" y="698210"/>
        <a:ext cx="1350943" cy="1303447"/>
      </dsp:txXfrm>
    </dsp:sp>
    <dsp:sp modelId="{2BB6E621-F8F2-4FB7-9B29-CAAB75DECA59}">
      <dsp:nvSpPr>
        <dsp:cNvPr id="0" name=""/>
        <dsp:cNvSpPr/>
      </dsp:nvSpPr>
      <dsp:spPr>
        <a:xfrm rot="1996427">
          <a:off x="1262683" y="566746"/>
          <a:ext cx="2414016" cy="2414016"/>
        </a:xfrm>
        <a:prstGeom prst="circularArrow">
          <a:avLst>
            <a:gd name="adj1" fmla="val 4687"/>
            <a:gd name="adj2" fmla="val 299029"/>
            <a:gd name="adj3" fmla="val 2494759"/>
            <a:gd name="adj4" fmla="val 15908186"/>
            <a:gd name="adj5" fmla="val 5469"/>
          </a:avLst>
        </a:prstGeom>
        <a:solidFill>
          <a:schemeClr val="accent3">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 modelId="{2ED72682-3F70-4696-A2F6-FC5E73ECFE9B}">
      <dsp:nvSpPr>
        <dsp:cNvPr id="0" name=""/>
        <dsp:cNvSpPr/>
      </dsp:nvSpPr>
      <dsp:spPr>
        <a:xfrm>
          <a:off x="1135663" y="1185286"/>
          <a:ext cx="1753933" cy="1753933"/>
        </a:xfrm>
        <a:prstGeom prst="leftCircularArrow">
          <a:avLst>
            <a:gd name="adj1" fmla="val 6452"/>
            <a:gd name="adj2" fmla="val 429999"/>
            <a:gd name="adj3" fmla="val 10489124"/>
            <a:gd name="adj4" fmla="val 14837806"/>
            <a:gd name="adj5" fmla="val 7527"/>
          </a:avLst>
        </a:prstGeom>
        <a:solidFill>
          <a:schemeClr val="accent3">
            <a:hueOff val="1355300"/>
            <a:satOff val="50000"/>
            <a:lumOff val="-7353"/>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 modelId="{972631F3-F325-43B7-8365-DB3B788AD6F3}">
      <dsp:nvSpPr>
        <dsp:cNvPr id="0" name=""/>
        <dsp:cNvSpPr/>
      </dsp:nvSpPr>
      <dsp:spPr>
        <a:xfrm>
          <a:off x="2791401" y="159429"/>
          <a:ext cx="1891093" cy="1891093"/>
        </a:xfrm>
        <a:prstGeom prst="circularArrow">
          <a:avLst>
            <a:gd name="adj1" fmla="val 5984"/>
            <a:gd name="adj2" fmla="val 394124"/>
            <a:gd name="adj3" fmla="val 13313824"/>
            <a:gd name="adj4" fmla="val 10508221"/>
            <a:gd name="adj5" fmla="val 6981"/>
          </a:avLst>
        </a:prstGeom>
        <a:solidFill>
          <a:schemeClr val="accent3">
            <a:hueOff val="2710599"/>
            <a:satOff val="100000"/>
            <a:lumOff val="-14706"/>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0E3797-7C93-495B-BA2D-E2BBD43E6DE9}" type="datetimeFigureOut">
              <a:rPr lang="en-IN" smtClean="0"/>
              <a:t>21-04-2023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E149DA-2D20-4C98-AAF9-E60F04C6CB54}" type="slidenum">
              <a:rPr lang="en-IN" smtClean="0"/>
              <a:t>‹#›</a:t>
            </a:fld>
            <a:endParaRPr lang="en-IN"/>
          </a:p>
        </p:txBody>
      </p:sp>
    </p:spTree>
    <p:extLst>
      <p:ext uri="{BB962C8B-B14F-4D97-AF65-F5344CB8AC3E}">
        <p14:creationId xmlns:p14="http://schemas.microsoft.com/office/powerpoint/2010/main" val="1895140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E149DA-2D20-4C98-AAF9-E60F04C6CB54}" type="slidenum">
              <a:rPr lang="en-IN" smtClean="0"/>
              <a:t>2</a:t>
            </a:fld>
            <a:endParaRPr lang="en-IN"/>
          </a:p>
        </p:txBody>
      </p:sp>
    </p:spTree>
    <p:extLst>
      <p:ext uri="{BB962C8B-B14F-4D97-AF65-F5344CB8AC3E}">
        <p14:creationId xmlns:p14="http://schemas.microsoft.com/office/powerpoint/2010/main" val="544107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F33682D-85B2-4434-85AC-056A5E1E8427}"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DCB4AB-5D8A-48B9-B1B8-BC301CD1B7F0}" type="slidenum">
              <a:rPr lang="en-IN" smtClean="0"/>
              <a:t>‹#›</a:t>
            </a:fld>
            <a:endParaRPr lang="en-IN"/>
          </a:p>
        </p:txBody>
      </p:sp>
    </p:spTree>
    <p:extLst>
      <p:ext uri="{BB962C8B-B14F-4D97-AF65-F5344CB8AC3E}">
        <p14:creationId xmlns:p14="http://schemas.microsoft.com/office/powerpoint/2010/main" val="191591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F33682D-85B2-4434-85AC-056A5E1E8427}"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DCB4AB-5D8A-48B9-B1B8-BC301CD1B7F0}" type="slidenum">
              <a:rPr lang="en-IN" smtClean="0"/>
              <a:t>‹#›</a:t>
            </a:fld>
            <a:endParaRPr lang="en-IN"/>
          </a:p>
        </p:txBody>
      </p:sp>
    </p:spTree>
    <p:extLst>
      <p:ext uri="{BB962C8B-B14F-4D97-AF65-F5344CB8AC3E}">
        <p14:creationId xmlns:p14="http://schemas.microsoft.com/office/powerpoint/2010/main" val="2475980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F33682D-85B2-4434-85AC-056A5E1E8427}"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DCB4AB-5D8A-48B9-B1B8-BC301CD1B7F0}" type="slidenum">
              <a:rPr lang="en-IN" smtClean="0"/>
              <a:t>‹#›</a:t>
            </a:fld>
            <a:endParaRPr lang="en-IN"/>
          </a:p>
        </p:txBody>
      </p:sp>
    </p:spTree>
    <p:extLst>
      <p:ext uri="{BB962C8B-B14F-4D97-AF65-F5344CB8AC3E}">
        <p14:creationId xmlns:p14="http://schemas.microsoft.com/office/powerpoint/2010/main" val="1736324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F33682D-85B2-4434-85AC-056A5E1E8427}"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DCB4AB-5D8A-48B9-B1B8-BC301CD1B7F0}" type="slidenum">
              <a:rPr lang="en-IN" smtClean="0"/>
              <a:t>‹#›</a:t>
            </a:fld>
            <a:endParaRPr lang="en-IN"/>
          </a:p>
        </p:txBody>
      </p:sp>
    </p:spTree>
    <p:extLst>
      <p:ext uri="{BB962C8B-B14F-4D97-AF65-F5344CB8AC3E}">
        <p14:creationId xmlns:p14="http://schemas.microsoft.com/office/powerpoint/2010/main" val="154746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33682D-85B2-4434-85AC-056A5E1E8427}"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DCB4AB-5D8A-48B9-B1B8-BC301CD1B7F0}" type="slidenum">
              <a:rPr lang="en-IN" smtClean="0"/>
              <a:t>‹#›</a:t>
            </a:fld>
            <a:endParaRPr lang="en-IN"/>
          </a:p>
        </p:txBody>
      </p:sp>
    </p:spTree>
    <p:extLst>
      <p:ext uri="{BB962C8B-B14F-4D97-AF65-F5344CB8AC3E}">
        <p14:creationId xmlns:p14="http://schemas.microsoft.com/office/powerpoint/2010/main" val="4247301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F33682D-85B2-4434-85AC-056A5E1E8427}" type="datetimeFigureOut">
              <a:rPr lang="en-IN" smtClean="0"/>
              <a:t>21-04-2023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DCB4AB-5D8A-48B9-B1B8-BC301CD1B7F0}" type="slidenum">
              <a:rPr lang="en-IN" smtClean="0"/>
              <a:t>‹#›</a:t>
            </a:fld>
            <a:endParaRPr lang="en-IN"/>
          </a:p>
        </p:txBody>
      </p:sp>
    </p:spTree>
    <p:extLst>
      <p:ext uri="{BB962C8B-B14F-4D97-AF65-F5344CB8AC3E}">
        <p14:creationId xmlns:p14="http://schemas.microsoft.com/office/powerpoint/2010/main" val="816893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F33682D-85B2-4434-85AC-056A5E1E8427}" type="datetimeFigureOut">
              <a:rPr lang="en-IN" smtClean="0"/>
              <a:t>21-04-2023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DCB4AB-5D8A-48B9-B1B8-BC301CD1B7F0}" type="slidenum">
              <a:rPr lang="en-IN" smtClean="0"/>
              <a:t>‹#›</a:t>
            </a:fld>
            <a:endParaRPr lang="en-IN"/>
          </a:p>
        </p:txBody>
      </p:sp>
    </p:spTree>
    <p:extLst>
      <p:ext uri="{BB962C8B-B14F-4D97-AF65-F5344CB8AC3E}">
        <p14:creationId xmlns:p14="http://schemas.microsoft.com/office/powerpoint/2010/main" val="2948503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F33682D-85B2-4434-85AC-056A5E1E8427}" type="datetimeFigureOut">
              <a:rPr lang="en-IN" smtClean="0"/>
              <a:t>21-04-2023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DCB4AB-5D8A-48B9-B1B8-BC301CD1B7F0}" type="slidenum">
              <a:rPr lang="en-IN" smtClean="0"/>
              <a:t>‹#›</a:t>
            </a:fld>
            <a:endParaRPr lang="en-IN"/>
          </a:p>
        </p:txBody>
      </p:sp>
    </p:spTree>
    <p:extLst>
      <p:ext uri="{BB962C8B-B14F-4D97-AF65-F5344CB8AC3E}">
        <p14:creationId xmlns:p14="http://schemas.microsoft.com/office/powerpoint/2010/main" val="794882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33682D-85B2-4434-85AC-056A5E1E8427}" type="datetimeFigureOut">
              <a:rPr lang="en-IN" smtClean="0"/>
              <a:t>21-04-2023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8DCB4AB-5D8A-48B9-B1B8-BC301CD1B7F0}" type="slidenum">
              <a:rPr lang="en-IN" smtClean="0"/>
              <a:t>‹#›</a:t>
            </a:fld>
            <a:endParaRPr lang="en-IN"/>
          </a:p>
        </p:txBody>
      </p:sp>
    </p:spTree>
    <p:extLst>
      <p:ext uri="{BB962C8B-B14F-4D97-AF65-F5344CB8AC3E}">
        <p14:creationId xmlns:p14="http://schemas.microsoft.com/office/powerpoint/2010/main" val="534250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F33682D-85B2-4434-85AC-056A5E1E8427}" type="datetimeFigureOut">
              <a:rPr lang="en-IN" smtClean="0"/>
              <a:t>21-04-2023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DCB4AB-5D8A-48B9-B1B8-BC301CD1B7F0}" type="slidenum">
              <a:rPr lang="en-IN" smtClean="0"/>
              <a:t>‹#›</a:t>
            </a:fld>
            <a:endParaRPr lang="en-IN"/>
          </a:p>
        </p:txBody>
      </p:sp>
    </p:spTree>
    <p:extLst>
      <p:ext uri="{BB962C8B-B14F-4D97-AF65-F5344CB8AC3E}">
        <p14:creationId xmlns:p14="http://schemas.microsoft.com/office/powerpoint/2010/main" val="4280034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F33682D-85B2-4434-85AC-056A5E1E8427}" type="datetimeFigureOut">
              <a:rPr lang="en-IN" smtClean="0"/>
              <a:t>21-04-2023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DCB4AB-5D8A-48B9-B1B8-BC301CD1B7F0}" type="slidenum">
              <a:rPr lang="en-IN" smtClean="0"/>
              <a:t>‹#›</a:t>
            </a:fld>
            <a:endParaRPr lang="en-IN"/>
          </a:p>
        </p:txBody>
      </p:sp>
    </p:spTree>
    <p:extLst>
      <p:ext uri="{BB962C8B-B14F-4D97-AF65-F5344CB8AC3E}">
        <p14:creationId xmlns:p14="http://schemas.microsoft.com/office/powerpoint/2010/main" val="1130035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F33682D-85B2-4434-85AC-056A5E1E8427}" type="datetimeFigureOut">
              <a:rPr lang="en-IN" smtClean="0"/>
              <a:t>21-04-2023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8DCB4AB-5D8A-48B9-B1B8-BC301CD1B7F0}" type="slidenum">
              <a:rPr lang="en-IN" smtClean="0"/>
              <a:t>‹#›</a:t>
            </a:fld>
            <a:endParaRPr lang="en-IN"/>
          </a:p>
        </p:txBody>
      </p:sp>
    </p:spTree>
    <p:extLst>
      <p:ext uri="{BB962C8B-B14F-4D97-AF65-F5344CB8AC3E}">
        <p14:creationId xmlns:p14="http://schemas.microsoft.com/office/powerpoint/2010/main" val="10223983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1.jpeg"/><Relationship Id="rId4" Type="http://schemas.openxmlformats.org/officeDocument/2006/relationships/diagramLayout" Target="../diagrams/layout1.xml"/><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jpeg"/><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jpe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97984" y="901410"/>
            <a:ext cx="154565" cy="165735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dirty="0"/>
          </a:p>
        </p:txBody>
      </p:sp>
      <p:sp>
        <p:nvSpPr>
          <p:cNvPr id="5" name="Round Diagonal Corner Rectangle 4"/>
          <p:cNvSpPr/>
          <p:nvPr/>
        </p:nvSpPr>
        <p:spPr>
          <a:xfrm>
            <a:off x="97984" y="2558760"/>
            <a:ext cx="154565" cy="3345878"/>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dirty="0"/>
          </a:p>
        </p:txBody>
      </p:sp>
      <p:sp>
        <p:nvSpPr>
          <p:cNvPr id="6" name="TextBox 5">
            <a:extLst>
              <a:ext uri="{FF2B5EF4-FFF2-40B4-BE49-F238E27FC236}">
                <a16:creationId xmlns:a16="http://schemas.microsoft.com/office/drawing/2014/main" id="{CF1B1374-6C99-4642-9617-4426B07B7CEA}"/>
              </a:ext>
            </a:extLst>
          </p:cNvPr>
          <p:cNvSpPr txBox="1"/>
          <p:nvPr/>
        </p:nvSpPr>
        <p:spPr>
          <a:xfrm>
            <a:off x="3995936" y="4390053"/>
            <a:ext cx="4699535" cy="1892826"/>
          </a:xfrm>
          <a:prstGeom prst="rect">
            <a:avLst/>
          </a:prstGeom>
          <a:noFill/>
        </p:spPr>
        <p:txBody>
          <a:bodyPr wrap="square" rtlCol="0">
            <a:spAutoFit/>
          </a:bodyPr>
          <a:lstStyle/>
          <a:p>
            <a:r>
              <a:rPr lang="en-US" sz="2100" b="1" dirty="0">
                <a:latin typeface="Times New Roman" panose="02020603050405020304" pitchFamily="18" charset="0"/>
                <a:cs typeface="Times New Roman" panose="02020603050405020304" pitchFamily="18" charset="0"/>
              </a:rPr>
              <a:t>SUBMITTED BY </a:t>
            </a:r>
            <a:r>
              <a:rPr lang="en-US" sz="2100" dirty="0">
                <a:latin typeface="Times New Roman" panose="02020603050405020304" pitchFamily="18" charset="0"/>
                <a:cs typeface="Times New Roman" panose="02020603050405020304" pitchFamily="18" charset="0"/>
              </a:rPr>
              <a:t>: </a:t>
            </a:r>
            <a:r>
              <a:rPr lang="en-US" sz="2100" b="1" dirty="0">
                <a:latin typeface="Times New Roman" panose="02020603050405020304" pitchFamily="18" charset="0"/>
                <a:cs typeface="Times New Roman" panose="02020603050405020304" pitchFamily="18" charset="0"/>
              </a:rPr>
              <a:t>GROUP NO. 8</a:t>
            </a:r>
          </a:p>
          <a:p>
            <a:pPr lvl="2" algn="just"/>
            <a:r>
              <a:rPr lang="en-US" sz="1500" dirty="0" err="1">
                <a:latin typeface="Times New Roman" panose="02020603050405020304" pitchFamily="18" charset="0"/>
                <a:cs typeface="Times New Roman" panose="02020603050405020304" pitchFamily="18" charset="0"/>
              </a:rPr>
              <a:t>Atharva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Sadanshive</a:t>
            </a:r>
            <a:endParaRPr lang="en-US" sz="1500" dirty="0">
              <a:latin typeface="Times New Roman" panose="02020603050405020304" pitchFamily="18" charset="0"/>
              <a:cs typeface="Times New Roman" panose="02020603050405020304" pitchFamily="18" charset="0"/>
            </a:endParaRPr>
          </a:p>
          <a:p>
            <a:pPr lvl="2" algn="just"/>
            <a:r>
              <a:rPr lang="en-US" sz="1500" dirty="0" err="1">
                <a:latin typeface="Times New Roman" panose="02020603050405020304" pitchFamily="18" charset="0"/>
                <a:cs typeface="Times New Roman" panose="02020603050405020304" pitchFamily="18" charset="0"/>
              </a:rPr>
              <a:t>Diwakar</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Kaul</a:t>
            </a:r>
            <a:endParaRPr lang="en-US" sz="1500" dirty="0">
              <a:latin typeface="Times New Roman" panose="02020603050405020304" pitchFamily="18" charset="0"/>
              <a:cs typeface="Times New Roman" panose="02020603050405020304" pitchFamily="18" charset="0"/>
            </a:endParaRPr>
          </a:p>
          <a:p>
            <a:pPr lvl="2" algn="just"/>
            <a:r>
              <a:rPr lang="en-US" sz="1500" dirty="0" err="1">
                <a:latin typeface="Times New Roman" panose="02020603050405020304" pitchFamily="18" charset="0"/>
                <a:cs typeface="Times New Roman" panose="02020603050405020304" pitchFamily="18" charset="0"/>
              </a:rPr>
              <a:t>Govind</a:t>
            </a:r>
            <a:r>
              <a:rPr lang="en-US" sz="1500" dirty="0">
                <a:latin typeface="Times New Roman" panose="02020603050405020304" pitchFamily="18" charset="0"/>
                <a:cs typeface="Times New Roman" panose="02020603050405020304" pitchFamily="18" charset="0"/>
              </a:rPr>
              <a:t> T</a:t>
            </a:r>
          </a:p>
          <a:p>
            <a:pPr lvl="2" algn="just"/>
            <a:r>
              <a:rPr lang="en-US" sz="1500" dirty="0">
                <a:latin typeface="Times New Roman" panose="02020603050405020304" pitchFamily="18" charset="0"/>
                <a:cs typeface="Times New Roman" panose="02020603050405020304" pitchFamily="18" charset="0"/>
              </a:rPr>
              <a:t>Vishnu Prasad Shetty K S</a:t>
            </a:r>
          </a:p>
          <a:p>
            <a:pPr lvl="2" algn="just"/>
            <a:r>
              <a:rPr lang="en-US" sz="1500" dirty="0">
                <a:latin typeface="Times New Roman" panose="02020603050405020304" pitchFamily="18" charset="0"/>
                <a:cs typeface="Times New Roman" panose="02020603050405020304" pitchFamily="18" charset="0"/>
              </a:rPr>
              <a:t>Vinutha R </a:t>
            </a:r>
            <a:endParaRPr lang="en-IN" sz="1500" dirty="0">
              <a:latin typeface="Times New Roman" panose="02020603050405020304" pitchFamily="18" charset="0"/>
              <a:cs typeface="Times New Roman" panose="02020603050405020304" pitchFamily="18" charset="0"/>
            </a:endParaRPr>
          </a:p>
          <a:p>
            <a:endParaRPr lang="en-US" sz="21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1FC9B31-468B-4A09-9D76-407AC5042E3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54786" y="124745"/>
            <a:ext cx="1960629" cy="872947"/>
          </a:xfrm>
          <a:prstGeom prst="rect">
            <a:avLst/>
          </a:prstGeom>
          <a:noFill/>
          <a:ln>
            <a:noFill/>
          </a:ln>
        </p:spPr>
      </p:pic>
      <p:sp>
        <p:nvSpPr>
          <p:cNvPr id="9" name="Round Diagonal Corner Rectangle 3">
            <a:extLst>
              <a:ext uri="{FF2B5EF4-FFF2-40B4-BE49-F238E27FC236}">
                <a16:creationId xmlns:a16="http://schemas.microsoft.com/office/drawing/2014/main" id="{04124B0B-61A7-E1CF-7273-8B8B99BC34E3}"/>
              </a:ext>
            </a:extLst>
          </p:cNvPr>
          <p:cNvSpPr/>
          <p:nvPr/>
        </p:nvSpPr>
        <p:spPr>
          <a:xfrm>
            <a:off x="97984" y="878293"/>
            <a:ext cx="154565" cy="165735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dirty="0"/>
          </a:p>
        </p:txBody>
      </p:sp>
      <p:pic>
        <p:nvPicPr>
          <p:cNvPr id="10" name="Picture 9">
            <a:extLst>
              <a:ext uri="{FF2B5EF4-FFF2-40B4-BE49-F238E27FC236}">
                <a16:creationId xmlns:a16="http://schemas.microsoft.com/office/drawing/2014/main" id="{0E7AD35C-F23B-8487-F7E9-486808A46FE0}"/>
              </a:ext>
            </a:extLst>
          </p:cNvPr>
          <p:cNvPicPr>
            <a:picLocks noChangeAspect="1"/>
          </p:cNvPicPr>
          <p:nvPr/>
        </p:nvPicPr>
        <p:blipFill>
          <a:blip r:embed="rId3"/>
          <a:stretch>
            <a:fillRect/>
          </a:stretch>
        </p:blipFill>
        <p:spPr>
          <a:xfrm>
            <a:off x="2258776" y="561218"/>
            <a:ext cx="3969408" cy="1958529"/>
          </a:xfrm>
          <a:prstGeom prst="rect">
            <a:avLst/>
          </a:prstGeom>
        </p:spPr>
      </p:pic>
      <p:sp>
        <p:nvSpPr>
          <p:cNvPr id="11" name="Title 1"/>
          <p:cNvSpPr>
            <a:spLocks noGrp="1"/>
          </p:cNvSpPr>
          <p:nvPr>
            <p:ph type="ctrTitle"/>
          </p:nvPr>
        </p:nvSpPr>
        <p:spPr>
          <a:xfrm>
            <a:off x="1325486" y="2878627"/>
            <a:ext cx="5982818" cy="910413"/>
          </a:xfrm>
        </p:spPr>
        <p:txBody>
          <a:bodyPr>
            <a:normAutofit fontScale="90000"/>
          </a:bodyPr>
          <a:lstStyle/>
          <a:p>
            <a:r>
              <a:rPr lang="en-IN" sz="3000" b="1" u="sng" dirty="0">
                <a:latin typeface="Times New Roman" panose="02020603050405020304" pitchFamily="18" charset="0"/>
                <a:cs typeface="Times New Roman" panose="02020603050405020304" pitchFamily="18" charset="0"/>
              </a:rPr>
              <a:t>Analysing E-Commerce Order Rejection</a:t>
            </a:r>
          </a:p>
        </p:txBody>
      </p:sp>
      <p:sp>
        <p:nvSpPr>
          <p:cNvPr id="14" name="TextBox 13"/>
          <p:cNvSpPr txBox="1"/>
          <p:nvPr/>
        </p:nvSpPr>
        <p:spPr>
          <a:xfrm>
            <a:off x="539552" y="4390053"/>
            <a:ext cx="2951165" cy="692497"/>
          </a:xfrm>
          <a:prstGeom prst="rect">
            <a:avLst/>
          </a:prstGeom>
          <a:noFill/>
        </p:spPr>
        <p:txBody>
          <a:bodyPr wrap="square" rtlCol="0">
            <a:spAutoFit/>
          </a:bodyPr>
          <a:lstStyle/>
          <a:p>
            <a:r>
              <a:rPr lang="en-IN" sz="2100" b="1" dirty="0">
                <a:latin typeface="Times New Roman" panose="02020603050405020304" pitchFamily="18" charset="0"/>
                <a:cs typeface="Times New Roman" panose="02020603050405020304" pitchFamily="18" charset="0"/>
              </a:rPr>
              <a:t>MENTORED BY:</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Mohit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Sahu</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2719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A4DC7-8267-AB6F-7FB8-3C31598B3396}"/>
              </a:ext>
            </a:extLst>
          </p:cNvPr>
          <p:cNvSpPr txBox="1">
            <a:spLocks/>
          </p:cNvSpPr>
          <p:nvPr/>
        </p:nvSpPr>
        <p:spPr>
          <a:xfrm>
            <a:off x="3645" y="14077"/>
            <a:ext cx="7924800" cy="490066"/>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N" b="1" u="sng">
                <a:latin typeface="Times New Roman" panose="02020603050405020304" pitchFamily="18" charset="0"/>
                <a:cs typeface="Times New Roman" panose="02020603050405020304" pitchFamily="18" charset="0"/>
              </a:rPr>
              <a:t>Scoring alternative models</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252549" y="772904"/>
            <a:ext cx="9140355" cy="1754326"/>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Now that we have a overview of our base model’s performance, we shall run and score alternative models to verify whether any of those might prove superior in their prediction capability.</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CCEC28E-40D1-FD5E-FC7E-69B5C7A772C8}"/>
              </a:ext>
            </a:extLst>
          </p:cNvPr>
          <p:cNvPicPr>
            <a:picLocks noChangeAspect="1"/>
          </p:cNvPicPr>
          <p:nvPr/>
        </p:nvPicPr>
        <p:blipFill>
          <a:blip r:embed="rId2"/>
          <a:stretch>
            <a:fillRect/>
          </a:stretch>
        </p:blipFill>
        <p:spPr>
          <a:xfrm>
            <a:off x="1331640" y="1988840"/>
            <a:ext cx="5976664" cy="4534133"/>
          </a:xfrm>
          <a:prstGeom prst="rect">
            <a:avLst/>
          </a:prstGeom>
        </p:spPr>
      </p:pic>
      <p:pic>
        <p:nvPicPr>
          <p:cNvPr id="7" name="Picture 6">
            <a:extLst>
              <a:ext uri="{FF2B5EF4-FFF2-40B4-BE49-F238E27FC236}">
                <a16:creationId xmlns:a16="http://schemas.microsoft.com/office/drawing/2014/main" id="{E1FC9B31-468B-4A09-9D76-407AC5042E3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2280" y="260648"/>
            <a:ext cx="1960629" cy="872947"/>
          </a:xfrm>
          <a:prstGeom prst="rect">
            <a:avLst/>
          </a:prstGeom>
          <a:noFill/>
          <a:ln>
            <a:noFill/>
          </a:ln>
        </p:spPr>
      </p:pic>
      <p:sp>
        <p:nvSpPr>
          <p:cNvPr id="8" name="Round Diagonal Corner Rectangle 7"/>
          <p:cNvSpPr/>
          <p:nvPr/>
        </p:nvSpPr>
        <p:spPr>
          <a:xfrm>
            <a:off x="97984" y="2558760"/>
            <a:ext cx="154565" cy="3345878"/>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dirty="0"/>
          </a:p>
        </p:txBody>
      </p:sp>
      <p:sp>
        <p:nvSpPr>
          <p:cNvPr id="9" name="Round Diagonal Corner Rectangle 3">
            <a:extLst>
              <a:ext uri="{FF2B5EF4-FFF2-40B4-BE49-F238E27FC236}">
                <a16:creationId xmlns:a16="http://schemas.microsoft.com/office/drawing/2014/main" id="{04124B0B-61A7-E1CF-7273-8B8B99BC34E3}"/>
              </a:ext>
            </a:extLst>
          </p:cNvPr>
          <p:cNvSpPr/>
          <p:nvPr/>
        </p:nvSpPr>
        <p:spPr>
          <a:xfrm>
            <a:off x="97984" y="878293"/>
            <a:ext cx="154565" cy="165735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dirty="0"/>
          </a:p>
        </p:txBody>
      </p:sp>
    </p:spTree>
    <p:extLst>
      <p:ext uri="{BB962C8B-B14F-4D97-AF65-F5344CB8AC3E}">
        <p14:creationId xmlns:p14="http://schemas.microsoft.com/office/powerpoint/2010/main" val="335741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95815-8C24-F009-699E-B3E8FC4BD6AB}"/>
              </a:ext>
            </a:extLst>
          </p:cNvPr>
          <p:cNvSpPr>
            <a:spLocks noGrp="1"/>
          </p:cNvSpPr>
          <p:nvPr>
            <p:ph type="title"/>
          </p:nvPr>
        </p:nvSpPr>
        <p:spPr>
          <a:xfrm>
            <a:off x="-180528" y="0"/>
            <a:ext cx="7924800" cy="706090"/>
          </a:xfrm>
        </p:spPr>
        <p:txBody>
          <a:bodyPr/>
          <a:lstStyle/>
          <a:p>
            <a:r>
              <a:rPr lang="en-IN" b="1" dirty="0">
                <a:latin typeface="Times New Roman" panose="02020603050405020304" pitchFamily="18" charset="0"/>
                <a:cs typeface="Times New Roman" panose="02020603050405020304" pitchFamily="18" charset="0"/>
              </a:rPr>
              <a:t>   </a:t>
            </a:r>
            <a:r>
              <a:rPr lang="en-IN" b="1" u="sng" dirty="0">
                <a:latin typeface="Times New Roman" panose="02020603050405020304" pitchFamily="18" charset="0"/>
                <a:cs typeface="Times New Roman" panose="02020603050405020304" pitchFamily="18" charset="0"/>
              </a:rPr>
              <a:t>Performance overview for top models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952D51E-C9FD-EF1C-940D-E1B746F07CA1}"/>
              </a:ext>
            </a:extLst>
          </p:cNvPr>
          <p:cNvSpPr>
            <a:spLocks noGrp="1"/>
          </p:cNvSpPr>
          <p:nvPr>
            <p:ph sz="quarter" idx="4294967295"/>
          </p:nvPr>
        </p:nvSpPr>
        <p:spPr>
          <a:xfrm>
            <a:off x="609600" y="1124744"/>
            <a:ext cx="7924800" cy="5458618"/>
          </a:xfrm>
          <a:prstGeom prst="rect">
            <a:avLst/>
          </a:prstGeom>
        </p:spPr>
        <p:txBody>
          <a:bodyPr/>
          <a:lstStyle/>
          <a:p>
            <a:pPr marL="0" indent="0">
              <a:buNone/>
            </a:pPr>
            <a:r>
              <a:rPr lang="en-IN" b="1" dirty="0" err="1">
                <a:latin typeface="Times New Roman" panose="02020603050405020304" pitchFamily="18" charset="0"/>
                <a:cs typeface="Times New Roman" panose="02020603050405020304" pitchFamily="18" charset="0"/>
              </a:rPr>
              <a:t>XGBoost</a:t>
            </a:r>
            <a:r>
              <a:rPr lang="en-IN" dirty="0">
                <a:latin typeface="Times New Roman" panose="02020603050405020304" pitchFamily="18" charset="0"/>
                <a:cs typeface="Times New Roman" panose="02020603050405020304" pitchFamily="18" charset="0"/>
              </a:rPr>
              <a:t> classifier, </a:t>
            </a:r>
            <a:r>
              <a:rPr lang="en-IN" b="1" dirty="0">
                <a:latin typeface="Times New Roman" panose="02020603050405020304" pitchFamily="18" charset="0"/>
                <a:cs typeface="Times New Roman" panose="02020603050405020304" pitchFamily="18" charset="0"/>
              </a:rPr>
              <a:t>Bagging </a:t>
            </a:r>
            <a:r>
              <a:rPr lang="en-IN" b="1" dirty="0" err="1">
                <a:latin typeface="Times New Roman" panose="02020603050405020304" pitchFamily="18" charset="0"/>
                <a:cs typeface="Times New Roman" panose="02020603050405020304" pitchFamily="18" charset="0"/>
              </a:rPr>
              <a:t>XGBoost</a:t>
            </a:r>
            <a:r>
              <a:rPr lang="en-IN" dirty="0">
                <a:latin typeface="Times New Roman" panose="02020603050405020304" pitchFamily="18" charset="0"/>
                <a:cs typeface="Times New Roman" panose="02020603050405020304" pitchFamily="18" charset="0"/>
              </a:rPr>
              <a:t> classifier, </a:t>
            </a:r>
            <a:r>
              <a:rPr lang="en-IN" b="1" dirty="0">
                <a:latin typeface="Times New Roman" panose="02020603050405020304" pitchFamily="18" charset="0"/>
                <a:cs typeface="Times New Roman" panose="02020603050405020304" pitchFamily="18" charset="0"/>
              </a:rPr>
              <a:t>Bagging Decision-Tree </a:t>
            </a:r>
            <a:r>
              <a:rPr lang="en-IN" dirty="0">
                <a:latin typeface="Times New Roman" panose="02020603050405020304" pitchFamily="18" charset="0"/>
                <a:cs typeface="Times New Roman" panose="02020603050405020304" pitchFamily="18" charset="0"/>
              </a:rPr>
              <a:t>classifier, </a:t>
            </a:r>
            <a:r>
              <a:rPr lang="en-IN" b="1" dirty="0">
                <a:latin typeface="Times New Roman" panose="02020603050405020304" pitchFamily="18" charset="0"/>
                <a:cs typeface="Times New Roman" panose="02020603050405020304" pitchFamily="18" charset="0"/>
              </a:rPr>
              <a:t>Decision Tree</a:t>
            </a:r>
            <a:r>
              <a:rPr lang="en-IN" dirty="0">
                <a:latin typeface="Times New Roman" panose="02020603050405020304" pitchFamily="18" charset="0"/>
                <a:cs typeface="Times New Roman" panose="02020603050405020304" pitchFamily="18" charset="0"/>
              </a:rPr>
              <a:t> classifier and the </a:t>
            </a:r>
            <a:r>
              <a:rPr lang="en-IN" b="1" dirty="0">
                <a:latin typeface="Times New Roman" panose="02020603050405020304" pitchFamily="18" charset="0"/>
                <a:cs typeface="Times New Roman" panose="02020603050405020304" pitchFamily="18" charset="0"/>
              </a:rPr>
              <a:t>Random Forrest </a:t>
            </a:r>
            <a:r>
              <a:rPr lang="en-IN" dirty="0">
                <a:latin typeface="Times New Roman" panose="02020603050405020304" pitchFamily="18" charset="0"/>
                <a:cs typeface="Times New Roman" panose="02020603050405020304" pitchFamily="18" charset="0"/>
              </a:rPr>
              <a:t>classifier are seen to have, broadly speaking, displayed the best performance. </a:t>
            </a:r>
          </a:p>
          <a:p>
            <a:pPr marL="0" indent="0">
              <a:buNone/>
            </a:pPr>
            <a:r>
              <a:rPr lang="en-IN" dirty="0">
                <a:latin typeface="Times New Roman" panose="02020603050405020304" pitchFamily="18" charset="0"/>
                <a:cs typeface="Times New Roman" panose="02020603050405020304" pitchFamily="18" charset="0"/>
              </a:rPr>
              <a:t>Let us look at each a bit more in-depth before making a decision on which model to finally select for further analysis and parameter tuning.</a:t>
            </a:r>
          </a:p>
          <a:p>
            <a:pPr marL="0" indent="0">
              <a:buNone/>
            </a:pPr>
            <a:r>
              <a:rPr lang="en-IN" b="1" u="sng" dirty="0" err="1">
                <a:latin typeface="Times New Roman" panose="02020603050405020304" pitchFamily="18" charset="0"/>
                <a:cs typeface="Times New Roman" panose="02020603050405020304" pitchFamily="18" charset="0"/>
              </a:rPr>
              <a:t>XGBoost</a:t>
            </a:r>
            <a:r>
              <a:rPr lang="en-IN" b="1" u="sng" dirty="0">
                <a:latin typeface="Times New Roman" panose="02020603050405020304" pitchFamily="18" charset="0"/>
                <a:cs typeface="Times New Roman" panose="02020603050405020304" pitchFamily="18" charset="0"/>
              </a:rPr>
              <a:t> classifier</a:t>
            </a:r>
          </a:p>
        </p:txBody>
      </p:sp>
      <p:pic>
        <p:nvPicPr>
          <p:cNvPr id="5" name="Picture 4">
            <a:extLst>
              <a:ext uri="{FF2B5EF4-FFF2-40B4-BE49-F238E27FC236}">
                <a16:creationId xmlns:a16="http://schemas.microsoft.com/office/drawing/2014/main" id="{756BC246-D9F3-6EF4-7FA3-3C1A2D7E867B}"/>
              </a:ext>
            </a:extLst>
          </p:cNvPr>
          <p:cNvPicPr>
            <a:picLocks noChangeAspect="1"/>
          </p:cNvPicPr>
          <p:nvPr/>
        </p:nvPicPr>
        <p:blipFill>
          <a:blip r:embed="rId2"/>
          <a:stretch>
            <a:fillRect/>
          </a:stretch>
        </p:blipFill>
        <p:spPr>
          <a:xfrm>
            <a:off x="283489" y="3573016"/>
            <a:ext cx="2592289" cy="2847778"/>
          </a:xfrm>
          <a:prstGeom prst="rect">
            <a:avLst/>
          </a:prstGeom>
        </p:spPr>
      </p:pic>
      <p:pic>
        <p:nvPicPr>
          <p:cNvPr id="7" name="Picture 6">
            <a:extLst>
              <a:ext uri="{FF2B5EF4-FFF2-40B4-BE49-F238E27FC236}">
                <a16:creationId xmlns:a16="http://schemas.microsoft.com/office/drawing/2014/main" id="{E9191A00-E784-17F4-0FC6-8188C55DC52F}"/>
              </a:ext>
            </a:extLst>
          </p:cNvPr>
          <p:cNvPicPr>
            <a:picLocks noChangeAspect="1"/>
          </p:cNvPicPr>
          <p:nvPr/>
        </p:nvPicPr>
        <p:blipFill>
          <a:blip r:embed="rId3"/>
          <a:stretch>
            <a:fillRect/>
          </a:stretch>
        </p:blipFill>
        <p:spPr>
          <a:xfrm>
            <a:off x="6119174" y="3506431"/>
            <a:ext cx="2915177" cy="2813971"/>
          </a:xfrm>
          <a:prstGeom prst="rect">
            <a:avLst/>
          </a:prstGeom>
        </p:spPr>
      </p:pic>
      <p:pic>
        <p:nvPicPr>
          <p:cNvPr id="9" name="Picture 8">
            <a:extLst>
              <a:ext uri="{FF2B5EF4-FFF2-40B4-BE49-F238E27FC236}">
                <a16:creationId xmlns:a16="http://schemas.microsoft.com/office/drawing/2014/main" id="{E6AC512E-F222-8C18-2875-38D54183427C}"/>
              </a:ext>
            </a:extLst>
          </p:cNvPr>
          <p:cNvPicPr>
            <a:picLocks noChangeAspect="1"/>
          </p:cNvPicPr>
          <p:nvPr/>
        </p:nvPicPr>
        <p:blipFill>
          <a:blip r:embed="rId4"/>
          <a:stretch>
            <a:fillRect/>
          </a:stretch>
        </p:blipFill>
        <p:spPr>
          <a:xfrm>
            <a:off x="3094393" y="3599561"/>
            <a:ext cx="2808312" cy="2847778"/>
          </a:xfrm>
          <a:prstGeom prst="rect">
            <a:avLst/>
          </a:prstGeom>
        </p:spPr>
      </p:pic>
      <p:pic>
        <p:nvPicPr>
          <p:cNvPr id="8" name="Picture 7">
            <a:extLst>
              <a:ext uri="{FF2B5EF4-FFF2-40B4-BE49-F238E27FC236}">
                <a16:creationId xmlns:a16="http://schemas.microsoft.com/office/drawing/2014/main" id="{E1FC9B31-468B-4A09-9D76-407AC5042E39}"/>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92280" y="260648"/>
            <a:ext cx="1960629" cy="872947"/>
          </a:xfrm>
          <a:prstGeom prst="rect">
            <a:avLst/>
          </a:prstGeom>
          <a:noFill/>
          <a:ln>
            <a:noFill/>
          </a:ln>
        </p:spPr>
      </p:pic>
      <p:sp>
        <p:nvSpPr>
          <p:cNvPr id="10" name="Round Diagonal Corner Rectangle 9"/>
          <p:cNvSpPr/>
          <p:nvPr/>
        </p:nvSpPr>
        <p:spPr>
          <a:xfrm>
            <a:off x="97984" y="2558760"/>
            <a:ext cx="154565" cy="3345878"/>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dirty="0"/>
          </a:p>
        </p:txBody>
      </p:sp>
      <p:sp>
        <p:nvSpPr>
          <p:cNvPr id="11" name="Round Diagonal Corner Rectangle 3">
            <a:extLst>
              <a:ext uri="{FF2B5EF4-FFF2-40B4-BE49-F238E27FC236}">
                <a16:creationId xmlns:a16="http://schemas.microsoft.com/office/drawing/2014/main" id="{04124B0B-61A7-E1CF-7273-8B8B99BC34E3}"/>
              </a:ext>
            </a:extLst>
          </p:cNvPr>
          <p:cNvSpPr/>
          <p:nvPr/>
        </p:nvSpPr>
        <p:spPr>
          <a:xfrm>
            <a:off x="97984" y="878293"/>
            <a:ext cx="154565" cy="165735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dirty="0"/>
          </a:p>
        </p:txBody>
      </p:sp>
    </p:spTree>
    <p:extLst>
      <p:ext uri="{BB962C8B-B14F-4D97-AF65-F5344CB8AC3E}">
        <p14:creationId xmlns:p14="http://schemas.microsoft.com/office/powerpoint/2010/main" val="2387515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92DB25-AC91-B1AB-2615-575165CAC611}"/>
              </a:ext>
            </a:extLst>
          </p:cNvPr>
          <p:cNvSpPr>
            <a:spLocks noGrp="1"/>
          </p:cNvSpPr>
          <p:nvPr>
            <p:ph sz="quarter" idx="4294967295"/>
          </p:nvPr>
        </p:nvSpPr>
        <p:spPr>
          <a:xfrm>
            <a:off x="179512" y="188640"/>
            <a:ext cx="8784976" cy="6480720"/>
          </a:xfrm>
          <a:prstGeom prst="rect">
            <a:avLst/>
          </a:prstGeom>
        </p:spPr>
        <p:txBody>
          <a:bodyPr/>
          <a:lstStyle/>
          <a:p>
            <a:r>
              <a:rPr lang="en-IN" b="1" u="sng" dirty="0">
                <a:latin typeface="Times New Roman" panose="02020603050405020304" pitchFamily="18" charset="0"/>
                <a:cs typeface="Times New Roman" panose="02020603050405020304" pitchFamily="18" charset="0"/>
              </a:rPr>
              <a:t>Bagging </a:t>
            </a:r>
            <a:r>
              <a:rPr lang="en-IN" b="1" u="sng" dirty="0" err="1">
                <a:latin typeface="Times New Roman" panose="02020603050405020304" pitchFamily="18" charset="0"/>
                <a:cs typeface="Times New Roman" panose="02020603050405020304" pitchFamily="18" charset="0"/>
              </a:rPr>
              <a:t>XGBoost</a:t>
            </a:r>
            <a:r>
              <a:rPr lang="en-IN" b="1" u="sng" dirty="0">
                <a:latin typeface="Times New Roman" panose="02020603050405020304" pitchFamily="18" charset="0"/>
                <a:cs typeface="Times New Roman" panose="02020603050405020304" pitchFamily="18" charset="0"/>
              </a:rPr>
              <a:t> classifier </a:t>
            </a:r>
          </a:p>
        </p:txBody>
      </p:sp>
      <p:pic>
        <p:nvPicPr>
          <p:cNvPr id="5" name="Picture 4">
            <a:extLst>
              <a:ext uri="{FF2B5EF4-FFF2-40B4-BE49-F238E27FC236}">
                <a16:creationId xmlns:a16="http://schemas.microsoft.com/office/drawing/2014/main" id="{02AC9D5F-EBFC-604C-08B7-102651737BC2}"/>
              </a:ext>
            </a:extLst>
          </p:cNvPr>
          <p:cNvPicPr>
            <a:picLocks noChangeAspect="1"/>
          </p:cNvPicPr>
          <p:nvPr/>
        </p:nvPicPr>
        <p:blipFill>
          <a:blip r:embed="rId2"/>
          <a:stretch>
            <a:fillRect/>
          </a:stretch>
        </p:blipFill>
        <p:spPr>
          <a:xfrm>
            <a:off x="506522" y="998326"/>
            <a:ext cx="3678968" cy="2444876"/>
          </a:xfrm>
          <a:prstGeom prst="rect">
            <a:avLst/>
          </a:prstGeom>
        </p:spPr>
      </p:pic>
      <p:pic>
        <p:nvPicPr>
          <p:cNvPr id="7" name="Picture 6">
            <a:extLst>
              <a:ext uri="{FF2B5EF4-FFF2-40B4-BE49-F238E27FC236}">
                <a16:creationId xmlns:a16="http://schemas.microsoft.com/office/drawing/2014/main" id="{41E5A933-2D85-6111-7560-91FA1786CE41}"/>
              </a:ext>
            </a:extLst>
          </p:cNvPr>
          <p:cNvPicPr>
            <a:picLocks noChangeAspect="1"/>
          </p:cNvPicPr>
          <p:nvPr/>
        </p:nvPicPr>
        <p:blipFill>
          <a:blip r:embed="rId3"/>
          <a:stretch>
            <a:fillRect/>
          </a:stretch>
        </p:blipFill>
        <p:spPr>
          <a:xfrm>
            <a:off x="4543420" y="1378150"/>
            <a:ext cx="3981655" cy="2444877"/>
          </a:xfrm>
          <a:prstGeom prst="rect">
            <a:avLst/>
          </a:prstGeom>
        </p:spPr>
      </p:pic>
      <p:pic>
        <p:nvPicPr>
          <p:cNvPr id="9" name="Picture 8">
            <a:extLst>
              <a:ext uri="{FF2B5EF4-FFF2-40B4-BE49-F238E27FC236}">
                <a16:creationId xmlns:a16="http://schemas.microsoft.com/office/drawing/2014/main" id="{9413F827-73B9-B54B-6E6A-8F47839B7A55}"/>
              </a:ext>
            </a:extLst>
          </p:cNvPr>
          <p:cNvPicPr>
            <a:picLocks noChangeAspect="1"/>
          </p:cNvPicPr>
          <p:nvPr/>
        </p:nvPicPr>
        <p:blipFill>
          <a:blip r:embed="rId4"/>
          <a:stretch>
            <a:fillRect/>
          </a:stretch>
        </p:blipFill>
        <p:spPr>
          <a:xfrm>
            <a:off x="907799" y="3795144"/>
            <a:ext cx="5400600" cy="2902099"/>
          </a:xfrm>
          <a:prstGeom prst="rect">
            <a:avLst/>
          </a:prstGeom>
        </p:spPr>
      </p:pic>
      <p:pic>
        <p:nvPicPr>
          <p:cNvPr id="6" name="Picture 5">
            <a:extLst>
              <a:ext uri="{FF2B5EF4-FFF2-40B4-BE49-F238E27FC236}">
                <a16:creationId xmlns:a16="http://schemas.microsoft.com/office/drawing/2014/main" id="{E1FC9B31-468B-4A09-9D76-407AC5042E39}"/>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92280" y="260648"/>
            <a:ext cx="1960629" cy="872947"/>
          </a:xfrm>
          <a:prstGeom prst="rect">
            <a:avLst/>
          </a:prstGeom>
          <a:noFill/>
          <a:ln>
            <a:noFill/>
          </a:ln>
        </p:spPr>
      </p:pic>
      <p:sp>
        <p:nvSpPr>
          <p:cNvPr id="8" name="Round Diagonal Corner Rectangle 7"/>
          <p:cNvSpPr/>
          <p:nvPr/>
        </p:nvSpPr>
        <p:spPr>
          <a:xfrm>
            <a:off x="97984" y="2558760"/>
            <a:ext cx="154565" cy="3345878"/>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dirty="0"/>
          </a:p>
        </p:txBody>
      </p:sp>
      <p:sp>
        <p:nvSpPr>
          <p:cNvPr id="10" name="Round Diagonal Corner Rectangle 3">
            <a:extLst>
              <a:ext uri="{FF2B5EF4-FFF2-40B4-BE49-F238E27FC236}">
                <a16:creationId xmlns:a16="http://schemas.microsoft.com/office/drawing/2014/main" id="{04124B0B-61A7-E1CF-7273-8B8B99BC34E3}"/>
              </a:ext>
            </a:extLst>
          </p:cNvPr>
          <p:cNvSpPr/>
          <p:nvPr/>
        </p:nvSpPr>
        <p:spPr>
          <a:xfrm>
            <a:off x="97984" y="878293"/>
            <a:ext cx="154565" cy="165735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dirty="0"/>
          </a:p>
        </p:txBody>
      </p:sp>
    </p:spTree>
    <p:extLst>
      <p:ext uri="{BB962C8B-B14F-4D97-AF65-F5344CB8AC3E}">
        <p14:creationId xmlns:p14="http://schemas.microsoft.com/office/powerpoint/2010/main" val="2630490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116632"/>
            <a:ext cx="6884770" cy="613245"/>
          </a:xfrm>
          <a:prstGeom prst="rect">
            <a:avLst/>
          </a:prstGeom>
        </p:spPr>
        <p:txBody>
          <a:bodyPr wrap="none">
            <a:spAutoFit/>
          </a:bodyPr>
          <a:lstStyle/>
          <a:p>
            <a:pPr algn="just">
              <a:lnSpc>
                <a:spcPct val="115000"/>
              </a:lnSpc>
              <a:spcAft>
                <a:spcPts val="800"/>
              </a:spcAft>
            </a:pPr>
            <a:r>
              <a:rPr lang="en-IN" sz="3200" b="1" u="sng" dirty="0">
                <a:latin typeface="Times New Roman" panose="02020603050405020304" pitchFamily="18" charset="0"/>
                <a:cs typeface="Times New Roman" panose="02020603050405020304" pitchFamily="18" charset="0"/>
              </a:rPr>
              <a:t>Error Rate Comparison of all Models</a:t>
            </a:r>
            <a:r>
              <a:rPr lang="en-IN" sz="3200" b="1" u="sng" dirty="0">
                <a:latin typeface="Times New Roman" panose="02020603050405020304" pitchFamily="18" charset="0"/>
                <a:ea typeface="Calibri" panose="020F0502020204030204" pitchFamily="34" charset="0"/>
                <a:cs typeface="Times New Roman" panose="02020603050405020304" pitchFamily="18" charset="0"/>
              </a:rPr>
              <a:t>:</a:t>
            </a:r>
            <a:endParaRPr lang="en-IN" sz="2800" u="sng"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p:cNvPicPr/>
          <p:nvPr/>
        </p:nvPicPr>
        <p:blipFill>
          <a:blip r:embed="rId2"/>
          <a:stretch>
            <a:fillRect/>
          </a:stretch>
        </p:blipFill>
        <p:spPr>
          <a:xfrm>
            <a:off x="179512" y="1082233"/>
            <a:ext cx="8856984" cy="5544616"/>
          </a:xfrm>
          <a:prstGeom prst="rect">
            <a:avLst/>
          </a:prstGeom>
          <a:ln w="12700">
            <a:solidFill>
              <a:srgbClr val="002060"/>
            </a:solidFill>
          </a:ln>
        </p:spPr>
      </p:pic>
    </p:spTree>
    <p:extLst>
      <p:ext uri="{BB962C8B-B14F-4D97-AF65-F5344CB8AC3E}">
        <p14:creationId xmlns:p14="http://schemas.microsoft.com/office/powerpoint/2010/main" val="783479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48CB7-C1FA-C774-445C-5384C89EDD50}"/>
              </a:ext>
            </a:extLst>
          </p:cNvPr>
          <p:cNvSpPr>
            <a:spLocks noGrp="1"/>
          </p:cNvSpPr>
          <p:nvPr>
            <p:ph type="title"/>
          </p:nvPr>
        </p:nvSpPr>
        <p:spPr>
          <a:xfrm>
            <a:off x="-252536" y="134888"/>
            <a:ext cx="7924800" cy="634082"/>
          </a:xfrm>
        </p:spPr>
        <p:txBody>
          <a:bodyPr/>
          <a:lstStyle/>
          <a:p>
            <a:r>
              <a:rPr lang="en-IN" dirty="0">
                <a:latin typeface="Times New Roman" panose="02020603050405020304" pitchFamily="18" charset="0"/>
                <a:cs typeface="Times New Roman" panose="02020603050405020304" pitchFamily="18" charset="0"/>
              </a:rPr>
              <a:t>      </a:t>
            </a:r>
            <a:r>
              <a:rPr lang="en-IN" b="1" u="sng" dirty="0">
                <a:latin typeface="Times New Roman" panose="02020603050405020304" pitchFamily="18" charset="0"/>
                <a:cs typeface="Times New Roman" panose="02020603050405020304" pitchFamily="18" charset="0"/>
              </a:rPr>
              <a:t>Final model – Hyperparameter tuning</a:t>
            </a:r>
          </a:p>
        </p:txBody>
      </p:sp>
      <p:sp>
        <p:nvSpPr>
          <p:cNvPr id="3" name="Content Placeholder 2">
            <a:extLst>
              <a:ext uri="{FF2B5EF4-FFF2-40B4-BE49-F238E27FC236}">
                <a16:creationId xmlns:a16="http://schemas.microsoft.com/office/drawing/2014/main" id="{B9E48AC2-12EB-3D22-2C17-D2D9B78F55D5}"/>
              </a:ext>
            </a:extLst>
          </p:cNvPr>
          <p:cNvSpPr>
            <a:spLocks noGrp="1"/>
          </p:cNvSpPr>
          <p:nvPr>
            <p:ph sz="quarter" idx="4294967295"/>
          </p:nvPr>
        </p:nvSpPr>
        <p:spPr>
          <a:xfrm>
            <a:off x="609600" y="1052736"/>
            <a:ext cx="7924800" cy="4662264"/>
          </a:xfrm>
          <a:prstGeom prst="rect">
            <a:avLst/>
          </a:prstGeom>
        </p:spPr>
        <p:txBody>
          <a:bodyPr/>
          <a:lstStyle/>
          <a:p>
            <a:r>
              <a:rPr lang="en-IN" dirty="0">
                <a:latin typeface="Times New Roman" panose="02020603050405020304" pitchFamily="18" charset="0"/>
                <a:cs typeface="Times New Roman" panose="02020603050405020304" pitchFamily="18" charset="0"/>
              </a:rPr>
              <a:t>We employed</a:t>
            </a: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GridSearchCV</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to identify the most suited parameters for our selected </a:t>
            </a:r>
            <a:r>
              <a:rPr lang="en-IN" dirty="0" err="1">
                <a:latin typeface="Times New Roman" panose="02020603050405020304" pitchFamily="18" charset="0"/>
                <a:cs typeface="Times New Roman" panose="02020603050405020304" pitchFamily="18" charset="0"/>
              </a:rPr>
              <a:t>XGBoost</a:t>
            </a:r>
            <a:r>
              <a:rPr lang="en-IN" dirty="0">
                <a:latin typeface="Times New Roman" panose="02020603050405020304" pitchFamily="18" charset="0"/>
                <a:cs typeface="Times New Roman" panose="02020603050405020304" pitchFamily="18" charset="0"/>
              </a:rPr>
              <a:t> classifier model. </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We are now able to use the below mentioned values to use as parameters and rerun the model.</a:t>
            </a:r>
          </a:p>
          <a:p>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1FC9B31-468B-4A09-9D76-407AC5042E3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21130" y="126037"/>
            <a:ext cx="1960629" cy="872947"/>
          </a:xfrm>
          <a:prstGeom prst="rect">
            <a:avLst/>
          </a:prstGeom>
          <a:noFill/>
          <a:ln>
            <a:noFill/>
          </a:ln>
        </p:spPr>
      </p:pic>
      <p:sp>
        <p:nvSpPr>
          <p:cNvPr id="8" name="Round Diagonal Corner Rectangle 7"/>
          <p:cNvSpPr/>
          <p:nvPr/>
        </p:nvSpPr>
        <p:spPr>
          <a:xfrm>
            <a:off x="98090" y="2477901"/>
            <a:ext cx="154565" cy="3345878"/>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9" name="Round Diagonal Corner Rectangle 3">
            <a:extLst>
              <a:ext uri="{FF2B5EF4-FFF2-40B4-BE49-F238E27FC236}">
                <a16:creationId xmlns:a16="http://schemas.microsoft.com/office/drawing/2014/main" id="{04124B0B-61A7-E1CF-7273-8B8B99BC34E3}"/>
              </a:ext>
            </a:extLst>
          </p:cNvPr>
          <p:cNvSpPr/>
          <p:nvPr/>
        </p:nvSpPr>
        <p:spPr>
          <a:xfrm>
            <a:off x="98090" y="797434"/>
            <a:ext cx="154565" cy="165735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pic>
        <p:nvPicPr>
          <p:cNvPr id="10" name="Picture 9"/>
          <p:cNvPicPr/>
          <p:nvPr/>
        </p:nvPicPr>
        <p:blipFill>
          <a:blip r:embed="rId3"/>
          <a:stretch>
            <a:fillRect/>
          </a:stretch>
        </p:blipFill>
        <p:spPr>
          <a:xfrm>
            <a:off x="1331640" y="2060848"/>
            <a:ext cx="6340624" cy="2088232"/>
          </a:xfrm>
          <a:prstGeom prst="rect">
            <a:avLst/>
          </a:prstGeom>
          <a:ln w="12700">
            <a:solidFill>
              <a:srgbClr val="002060"/>
            </a:solidFill>
          </a:ln>
        </p:spPr>
      </p:pic>
      <p:pic>
        <p:nvPicPr>
          <p:cNvPr id="11" name="Picture 10"/>
          <p:cNvPicPr/>
          <p:nvPr/>
        </p:nvPicPr>
        <p:blipFill>
          <a:blip r:embed="rId4"/>
          <a:stretch>
            <a:fillRect/>
          </a:stretch>
        </p:blipFill>
        <p:spPr>
          <a:xfrm>
            <a:off x="1331640" y="5476116"/>
            <a:ext cx="6340624" cy="695325"/>
          </a:xfrm>
          <a:prstGeom prst="rect">
            <a:avLst/>
          </a:prstGeom>
          <a:ln w="12700">
            <a:solidFill>
              <a:srgbClr val="002060"/>
            </a:solidFill>
          </a:ln>
        </p:spPr>
      </p:pic>
    </p:spTree>
    <p:extLst>
      <p:ext uri="{BB962C8B-B14F-4D97-AF65-F5344CB8AC3E}">
        <p14:creationId xmlns:p14="http://schemas.microsoft.com/office/powerpoint/2010/main" val="932224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FD1A-0C55-8DB0-B019-11E32BD43C5D}"/>
              </a:ext>
            </a:extLst>
          </p:cNvPr>
          <p:cNvSpPr>
            <a:spLocks noGrp="1"/>
          </p:cNvSpPr>
          <p:nvPr>
            <p:ph type="title"/>
          </p:nvPr>
        </p:nvSpPr>
        <p:spPr>
          <a:xfrm>
            <a:off x="-565570" y="-100272"/>
            <a:ext cx="7886700" cy="1325563"/>
          </a:xfrm>
        </p:spPr>
        <p:txBody>
          <a:bodyPr/>
          <a:lstStyle/>
          <a:p>
            <a:r>
              <a:rPr lang="en-IN" b="1" dirty="0">
                <a:latin typeface="Times New Roman" panose="02020603050405020304" pitchFamily="18" charset="0"/>
                <a:cs typeface="Times New Roman" panose="02020603050405020304" pitchFamily="18" charset="0"/>
              </a:rPr>
              <a:t>                   </a:t>
            </a:r>
            <a:r>
              <a:rPr lang="en-IN" b="1" u="sng" dirty="0">
                <a:latin typeface="Times New Roman" panose="02020603050405020304" pitchFamily="18" charset="0"/>
                <a:cs typeface="Times New Roman" panose="02020603050405020304" pitchFamily="18" charset="0"/>
              </a:rPr>
              <a:t>Final model evaluation</a:t>
            </a:r>
            <a:br>
              <a:rPr lang="en-IN" b="1" u="sng"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t>
            </a:r>
            <a:r>
              <a:rPr lang="en-IN" b="1" u="sng" dirty="0">
                <a:latin typeface="Times New Roman" panose="02020603050405020304" pitchFamily="18" charset="0"/>
                <a:cs typeface="Times New Roman" panose="02020603050405020304" pitchFamily="18" charset="0"/>
              </a:rPr>
              <a:t>(Post Hyperparameter tuning)</a:t>
            </a:r>
          </a:p>
        </p:txBody>
      </p:sp>
      <p:pic>
        <p:nvPicPr>
          <p:cNvPr id="5" name="Content Placeholder 4">
            <a:extLst>
              <a:ext uri="{FF2B5EF4-FFF2-40B4-BE49-F238E27FC236}">
                <a16:creationId xmlns:a16="http://schemas.microsoft.com/office/drawing/2014/main" id="{B834C83F-3567-8B90-4D2D-5EC301E695B3}"/>
              </a:ext>
            </a:extLst>
          </p:cNvPr>
          <p:cNvPicPr>
            <a:picLocks noGrp="1" noChangeAspect="1"/>
          </p:cNvPicPr>
          <p:nvPr>
            <p:ph sz="quarter" idx="4294967295"/>
          </p:nvPr>
        </p:nvPicPr>
        <p:blipFill>
          <a:blip r:embed="rId2"/>
          <a:stretch>
            <a:fillRect/>
          </a:stretch>
        </p:blipFill>
        <p:spPr>
          <a:xfrm>
            <a:off x="683568" y="1557333"/>
            <a:ext cx="3528392" cy="2459731"/>
          </a:xfrm>
          <a:prstGeom prst="rect">
            <a:avLst/>
          </a:prstGeom>
        </p:spPr>
      </p:pic>
      <p:pic>
        <p:nvPicPr>
          <p:cNvPr id="7" name="Picture 6">
            <a:extLst>
              <a:ext uri="{FF2B5EF4-FFF2-40B4-BE49-F238E27FC236}">
                <a16:creationId xmlns:a16="http://schemas.microsoft.com/office/drawing/2014/main" id="{80A94592-F8B1-60ED-2F26-C5A9E87161C7}"/>
              </a:ext>
            </a:extLst>
          </p:cNvPr>
          <p:cNvPicPr>
            <a:picLocks noChangeAspect="1"/>
          </p:cNvPicPr>
          <p:nvPr/>
        </p:nvPicPr>
        <p:blipFill>
          <a:blip r:embed="rId3"/>
          <a:stretch>
            <a:fillRect/>
          </a:stretch>
        </p:blipFill>
        <p:spPr>
          <a:xfrm>
            <a:off x="4241224" y="1146377"/>
            <a:ext cx="4723880" cy="3059773"/>
          </a:xfrm>
          <a:prstGeom prst="rect">
            <a:avLst/>
          </a:prstGeom>
        </p:spPr>
      </p:pic>
      <p:pic>
        <p:nvPicPr>
          <p:cNvPr id="9" name="Picture 8">
            <a:extLst>
              <a:ext uri="{FF2B5EF4-FFF2-40B4-BE49-F238E27FC236}">
                <a16:creationId xmlns:a16="http://schemas.microsoft.com/office/drawing/2014/main" id="{35F51FA8-B35A-386D-38AC-D366639CA892}"/>
              </a:ext>
            </a:extLst>
          </p:cNvPr>
          <p:cNvPicPr>
            <a:picLocks noChangeAspect="1"/>
          </p:cNvPicPr>
          <p:nvPr/>
        </p:nvPicPr>
        <p:blipFill>
          <a:blip r:embed="rId4"/>
          <a:stretch>
            <a:fillRect/>
          </a:stretch>
        </p:blipFill>
        <p:spPr>
          <a:xfrm>
            <a:off x="467544" y="4150840"/>
            <a:ext cx="5143764" cy="2666479"/>
          </a:xfrm>
          <a:prstGeom prst="rect">
            <a:avLst/>
          </a:prstGeom>
        </p:spPr>
      </p:pic>
      <p:pic>
        <p:nvPicPr>
          <p:cNvPr id="6" name="Picture 5">
            <a:extLst>
              <a:ext uri="{FF2B5EF4-FFF2-40B4-BE49-F238E27FC236}">
                <a16:creationId xmlns:a16="http://schemas.microsoft.com/office/drawing/2014/main" id="{E1FC9B31-468B-4A09-9D76-407AC5042E39}"/>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04475" y="81892"/>
            <a:ext cx="1960629" cy="872947"/>
          </a:xfrm>
          <a:prstGeom prst="rect">
            <a:avLst/>
          </a:prstGeom>
          <a:noFill/>
          <a:ln>
            <a:noFill/>
          </a:ln>
        </p:spPr>
      </p:pic>
      <p:sp>
        <p:nvSpPr>
          <p:cNvPr id="8" name="Round Diagonal Corner Rectangle 7"/>
          <p:cNvSpPr/>
          <p:nvPr/>
        </p:nvSpPr>
        <p:spPr>
          <a:xfrm>
            <a:off x="98090" y="2477901"/>
            <a:ext cx="154565" cy="3345878"/>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10" name="Round Diagonal Corner Rectangle 3">
            <a:extLst>
              <a:ext uri="{FF2B5EF4-FFF2-40B4-BE49-F238E27FC236}">
                <a16:creationId xmlns:a16="http://schemas.microsoft.com/office/drawing/2014/main" id="{04124B0B-61A7-E1CF-7273-8B8B99BC34E3}"/>
              </a:ext>
            </a:extLst>
          </p:cNvPr>
          <p:cNvSpPr/>
          <p:nvPr/>
        </p:nvSpPr>
        <p:spPr>
          <a:xfrm>
            <a:off x="98090" y="797434"/>
            <a:ext cx="154565" cy="165735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891547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DA444AB-76BB-C5BA-E1B7-E96DAD8AA07B}"/>
              </a:ext>
            </a:extLst>
          </p:cNvPr>
          <p:cNvSpPr>
            <a:spLocks noGrp="1"/>
          </p:cNvSpPr>
          <p:nvPr>
            <p:ph type="title"/>
          </p:nvPr>
        </p:nvSpPr>
        <p:spPr>
          <a:xfrm>
            <a:off x="0" y="68227"/>
            <a:ext cx="7924800" cy="706090"/>
          </a:xfrm>
        </p:spPr>
        <p:txBody>
          <a:bodyPr>
            <a:normAutofit fontScale="90000"/>
          </a:bodyPr>
          <a:lstStyle/>
          <a:p>
            <a:r>
              <a:rPr lang="en-IN" b="1" u="sng" dirty="0">
                <a:latin typeface="Times New Roman" panose="02020603050405020304" pitchFamily="18" charset="0"/>
                <a:cs typeface="Times New Roman" panose="02020603050405020304" pitchFamily="18" charset="0"/>
              </a:rPr>
              <a:t>Final model - Key Notes and feature impact</a:t>
            </a:r>
          </a:p>
        </p:txBody>
      </p:sp>
      <p:sp>
        <p:nvSpPr>
          <p:cNvPr id="5" name="Content Placeholder 8">
            <a:extLst>
              <a:ext uri="{FF2B5EF4-FFF2-40B4-BE49-F238E27FC236}">
                <a16:creationId xmlns:a16="http://schemas.microsoft.com/office/drawing/2014/main" id="{44779D76-80CD-841A-DC17-5EF66F6FC5BB}"/>
              </a:ext>
            </a:extLst>
          </p:cNvPr>
          <p:cNvSpPr>
            <a:spLocks noGrp="1"/>
          </p:cNvSpPr>
          <p:nvPr>
            <p:ph sz="quarter" idx="4294967295"/>
          </p:nvPr>
        </p:nvSpPr>
        <p:spPr>
          <a:xfrm>
            <a:off x="4716016" y="1327375"/>
            <a:ext cx="4176463" cy="5530625"/>
          </a:xfrm>
          <a:prstGeom prst="rect">
            <a:avLst/>
          </a:prstGeom>
        </p:spPr>
        <p:txBody>
          <a:bodyPr>
            <a:normAutofit fontScale="92500" lnSpcReduction="10000"/>
          </a:bodyPr>
          <a:lstStyle/>
          <a:p>
            <a:r>
              <a:rPr lang="en-US" sz="1900" dirty="0">
                <a:latin typeface="Times New Roman" panose="02020603050405020304" pitchFamily="18" charset="0"/>
                <a:cs typeface="Times New Roman" panose="02020603050405020304" pitchFamily="18" charset="0"/>
              </a:rPr>
              <a:t>In comparison to the base XGB classifier and alternative models, the hyper tuned XGB classifier model has shown a significant improvement in terms of reducing the false negative rate and improving the recall score. </a:t>
            </a:r>
          </a:p>
          <a:p>
            <a:r>
              <a:rPr lang="en-US" sz="1900" dirty="0">
                <a:latin typeface="Times New Roman" panose="02020603050405020304" pitchFamily="18" charset="0"/>
                <a:cs typeface="Times New Roman" panose="02020603050405020304" pitchFamily="18" charset="0"/>
              </a:rPr>
              <a:t>Additionally, with a lower false positive rate, we can see an broad holistic improvement in model prediction performance and error reduction.</a:t>
            </a:r>
          </a:p>
          <a:p>
            <a:r>
              <a:rPr lang="en-US" sz="1900" dirty="0">
                <a:latin typeface="Times New Roman" panose="02020603050405020304" pitchFamily="18" charset="0"/>
                <a:cs typeface="Times New Roman" panose="02020603050405020304" pitchFamily="18" charset="0"/>
              </a:rPr>
              <a:t>Overall, the fined tuned model had a better balance between precision and recall, and it performed significantly better than the base XGB classifier model.</a:t>
            </a:r>
          </a:p>
          <a:p>
            <a:r>
              <a:rPr lang="en-US" sz="1900" dirty="0">
                <a:latin typeface="Times New Roman" panose="02020603050405020304" pitchFamily="18" charset="0"/>
                <a:cs typeface="Times New Roman" panose="02020603050405020304" pitchFamily="18" charset="0"/>
              </a:rPr>
              <a:t>Regarding effect on the model, the most important features are (</a:t>
            </a:r>
            <a:r>
              <a:rPr lang="en-US" sz="1900" b="1" dirty="0">
                <a:latin typeface="Times New Roman" panose="02020603050405020304" pitchFamily="18" charset="0"/>
                <a:cs typeface="Times New Roman" panose="02020603050405020304" pitchFamily="18" charset="0"/>
              </a:rPr>
              <a:t>Fulfilment, Merchant, Amount </a:t>
            </a:r>
            <a:r>
              <a:rPr lang="en-US" sz="1900" dirty="0">
                <a:latin typeface="Times New Roman" panose="02020603050405020304" pitchFamily="18" charset="0"/>
                <a:cs typeface="Times New Roman" panose="02020603050405020304" pitchFamily="18" charset="0"/>
              </a:rPr>
              <a:t>and </a:t>
            </a:r>
            <a:r>
              <a:rPr lang="en-US" sz="1900" b="1" dirty="0">
                <a:latin typeface="Times New Roman" panose="02020603050405020304" pitchFamily="18" charset="0"/>
                <a:cs typeface="Times New Roman" panose="02020603050405020304" pitchFamily="18" charset="0"/>
              </a:rPr>
              <a:t>Size</a:t>
            </a:r>
            <a:r>
              <a:rPr lang="en-US" sz="1900" dirty="0">
                <a:latin typeface="Times New Roman" panose="02020603050405020304" pitchFamily="18" charset="0"/>
                <a:cs typeface="Times New Roman" panose="02020603050405020304" pitchFamily="18" charset="0"/>
              </a:rPr>
              <a:t>). These features have the greatest impact on the predicted target variable, and should be given more attention when interpreting the model and making predictions.</a:t>
            </a:r>
          </a:p>
          <a:p>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1FC9B31-468B-4A09-9D76-407AC5042E3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93499" y="177899"/>
            <a:ext cx="1960629" cy="872947"/>
          </a:xfrm>
          <a:prstGeom prst="rect">
            <a:avLst/>
          </a:prstGeom>
          <a:noFill/>
          <a:ln>
            <a:noFill/>
          </a:ln>
        </p:spPr>
      </p:pic>
      <p:sp>
        <p:nvSpPr>
          <p:cNvPr id="8" name="Round Diagonal Corner Rectangle 7"/>
          <p:cNvSpPr/>
          <p:nvPr/>
        </p:nvSpPr>
        <p:spPr>
          <a:xfrm>
            <a:off x="98090" y="2477901"/>
            <a:ext cx="154565" cy="3345878"/>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9" name="Round Diagonal Corner Rectangle 3">
            <a:extLst>
              <a:ext uri="{FF2B5EF4-FFF2-40B4-BE49-F238E27FC236}">
                <a16:creationId xmlns:a16="http://schemas.microsoft.com/office/drawing/2014/main" id="{04124B0B-61A7-E1CF-7273-8B8B99BC34E3}"/>
              </a:ext>
            </a:extLst>
          </p:cNvPr>
          <p:cNvSpPr/>
          <p:nvPr/>
        </p:nvSpPr>
        <p:spPr>
          <a:xfrm>
            <a:off x="98090" y="797434"/>
            <a:ext cx="154565" cy="165735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pic>
        <p:nvPicPr>
          <p:cNvPr id="10" name="Picture 9"/>
          <p:cNvPicPr/>
          <p:nvPr/>
        </p:nvPicPr>
        <p:blipFill>
          <a:blip r:embed="rId3"/>
          <a:stretch>
            <a:fillRect/>
          </a:stretch>
        </p:blipFill>
        <p:spPr>
          <a:xfrm>
            <a:off x="494720" y="1050846"/>
            <a:ext cx="3981053" cy="5546506"/>
          </a:xfrm>
          <a:prstGeom prst="rect">
            <a:avLst/>
          </a:prstGeom>
          <a:ln w="12700">
            <a:solidFill>
              <a:srgbClr val="002060"/>
            </a:solidFill>
          </a:ln>
        </p:spPr>
      </p:pic>
    </p:spTree>
    <p:extLst>
      <p:ext uri="{BB962C8B-B14F-4D97-AF65-F5344CB8AC3E}">
        <p14:creationId xmlns:p14="http://schemas.microsoft.com/office/powerpoint/2010/main" val="2613097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69EB9-A6DF-6BAB-9A06-576B5873BABA}"/>
              </a:ext>
            </a:extLst>
          </p:cNvPr>
          <p:cNvSpPr>
            <a:spLocks noGrp="1"/>
          </p:cNvSpPr>
          <p:nvPr>
            <p:ph type="title"/>
          </p:nvPr>
        </p:nvSpPr>
        <p:spPr>
          <a:xfrm>
            <a:off x="-2124744" y="29154"/>
            <a:ext cx="7924800" cy="706090"/>
          </a:xfrm>
        </p:spPr>
        <p:txBody>
          <a:bodyPr/>
          <a:lstStyle/>
          <a:p>
            <a:r>
              <a:rPr lang="en-IN" dirty="0">
                <a:latin typeface="Times New Roman" panose="02020603050405020304" pitchFamily="18" charset="0"/>
                <a:cs typeface="Times New Roman" panose="02020603050405020304" pitchFamily="18" charset="0"/>
              </a:rPr>
              <a:t>                        </a:t>
            </a:r>
            <a:r>
              <a:rPr lang="en-IN" b="1" u="sng" dirty="0">
                <a:latin typeface="Times New Roman" panose="02020603050405020304" pitchFamily="18" charset="0"/>
                <a:cs typeface="Times New Roman" panose="02020603050405020304" pitchFamily="18" charset="0"/>
              </a:rPr>
              <a:t>Closing insights</a:t>
            </a:r>
          </a:p>
        </p:txBody>
      </p:sp>
      <p:sp>
        <p:nvSpPr>
          <p:cNvPr id="3" name="Content Placeholder 2">
            <a:extLst>
              <a:ext uri="{FF2B5EF4-FFF2-40B4-BE49-F238E27FC236}">
                <a16:creationId xmlns:a16="http://schemas.microsoft.com/office/drawing/2014/main" id="{28618E9C-D511-77FB-C8B2-2A911045DC90}"/>
              </a:ext>
            </a:extLst>
          </p:cNvPr>
          <p:cNvSpPr>
            <a:spLocks noGrp="1"/>
          </p:cNvSpPr>
          <p:nvPr>
            <p:ph sz="quarter" idx="4294967295"/>
          </p:nvPr>
        </p:nvSpPr>
        <p:spPr>
          <a:xfrm>
            <a:off x="251520" y="1052736"/>
            <a:ext cx="8712968" cy="5760640"/>
          </a:xfrm>
          <a:prstGeom prst="rect">
            <a:avLst/>
          </a:prstGeom>
        </p:spPr>
        <p:txBody>
          <a:bodyPr>
            <a:normAutofit fontScale="85000" lnSpcReduction="20000"/>
          </a:bodyPr>
          <a:lstStyle/>
          <a:p>
            <a:r>
              <a:rPr lang="en-US" b="1" dirty="0">
                <a:latin typeface="Times New Roman" panose="02020603050405020304" pitchFamily="18" charset="0"/>
                <a:cs typeface="Times New Roman" panose="02020603050405020304" pitchFamily="18" charset="0"/>
              </a:rPr>
              <a:t>Identification and further usage of the selected model. </a:t>
            </a:r>
            <a:r>
              <a:rPr lang="en-US" dirty="0">
                <a:latin typeface="Times New Roman" panose="02020603050405020304" pitchFamily="18" charset="0"/>
                <a:cs typeface="Times New Roman" panose="02020603050405020304" pitchFamily="18" charset="0"/>
              </a:rPr>
              <a:t>The XGBoost model with given parameters that gave is the highest performance scores, including F1 and ROC-AUC scores, has great potential to be used in deployment and processing and more recent order rejection data. Its relatively efficient computation should assist with easier implementation of the model.</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Disparity among Amazon delivered and third-party delivered orders. </a:t>
            </a:r>
            <a:r>
              <a:rPr lang="en-US" dirty="0">
                <a:latin typeface="Times New Roman" panose="02020603050405020304" pitchFamily="18" charset="0"/>
                <a:cs typeface="Times New Roman" panose="02020603050405020304" pitchFamily="18" charset="0"/>
              </a:rPr>
              <a:t>Because of the extreme order cancellation distribution, with an over-whelming majority of cancellations occurring on orders delivered via third-parties, it is important to recognize that Amazon may have limited ability to effect change in the same that that it may have had, in case the pain points had occurred with Amazon delivered orders. Outside of warning or removing third-party merchants that continue to under-perform, there are limited changes that Amazon can force into effect. Nevertheless, insights gained through this analysis might prove quite useful to the third party merchants themselves, especially those that might be keen to improve their own record.</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Focus on single-product purchases. </a:t>
            </a:r>
            <a:r>
              <a:rPr lang="en-US" dirty="0">
                <a:latin typeface="Times New Roman" panose="02020603050405020304" pitchFamily="18" charset="0"/>
                <a:cs typeface="Times New Roman" panose="02020603050405020304" pitchFamily="18" charset="0"/>
              </a:rPr>
              <a:t>It must be noted that while this model should prove to be quite useful in predicting and analyzing order rejection possibilities, in specific instance such as multi-product orders, the predictability performance of the model may differ. </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Small B2B component. </a:t>
            </a:r>
            <a:r>
              <a:rPr lang="en-US" dirty="0">
                <a:latin typeface="Times New Roman" panose="02020603050405020304" pitchFamily="18" charset="0"/>
                <a:cs typeface="Times New Roman" panose="02020603050405020304" pitchFamily="18" charset="0"/>
              </a:rPr>
              <a:t>It is important to keep in mind that this dataset primarily refers to the B2B orders, and only has a very small B2B portion in the dataset. While our final model may still be acceptable to deploy on a B2B heavy dataset, confirmation of its performance on such a dataset will require testing.</a:t>
            </a: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1FC9B31-468B-4A09-9D76-407AC5042E3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03859" y="41067"/>
            <a:ext cx="1960629" cy="872947"/>
          </a:xfrm>
          <a:prstGeom prst="rect">
            <a:avLst/>
          </a:prstGeom>
          <a:noFill/>
          <a:ln>
            <a:noFill/>
          </a:ln>
        </p:spPr>
      </p:pic>
      <p:sp>
        <p:nvSpPr>
          <p:cNvPr id="5" name="Round Diagonal Corner Rectangle 4"/>
          <p:cNvSpPr/>
          <p:nvPr/>
        </p:nvSpPr>
        <p:spPr>
          <a:xfrm>
            <a:off x="98090" y="2477901"/>
            <a:ext cx="154565" cy="3345878"/>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6" name="Round Diagonal Corner Rectangle 3">
            <a:extLst>
              <a:ext uri="{FF2B5EF4-FFF2-40B4-BE49-F238E27FC236}">
                <a16:creationId xmlns:a16="http://schemas.microsoft.com/office/drawing/2014/main" id="{04124B0B-61A7-E1CF-7273-8B8B99BC34E3}"/>
              </a:ext>
            </a:extLst>
          </p:cNvPr>
          <p:cNvSpPr/>
          <p:nvPr/>
        </p:nvSpPr>
        <p:spPr>
          <a:xfrm>
            <a:off x="98090" y="797434"/>
            <a:ext cx="154565" cy="165735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969894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1FC9B31-468B-4A09-9D76-407AC5042E3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92280" y="82589"/>
            <a:ext cx="1960629" cy="872947"/>
          </a:xfrm>
          <a:prstGeom prst="rect">
            <a:avLst/>
          </a:prstGeom>
          <a:noFill/>
          <a:ln>
            <a:noFill/>
          </a:ln>
        </p:spPr>
      </p:pic>
      <p:sp>
        <p:nvSpPr>
          <p:cNvPr id="9" name="Round Diagonal Corner Rectangle 8"/>
          <p:cNvSpPr/>
          <p:nvPr/>
        </p:nvSpPr>
        <p:spPr>
          <a:xfrm>
            <a:off x="97984" y="2558760"/>
            <a:ext cx="154565" cy="3345878"/>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dirty="0"/>
          </a:p>
        </p:txBody>
      </p:sp>
      <p:sp>
        <p:nvSpPr>
          <p:cNvPr id="10" name="Round Diagonal Corner Rectangle 3">
            <a:extLst>
              <a:ext uri="{FF2B5EF4-FFF2-40B4-BE49-F238E27FC236}">
                <a16:creationId xmlns:a16="http://schemas.microsoft.com/office/drawing/2014/main" id="{04124B0B-61A7-E1CF-7273-8B8B99BC34E3}"/>
              </a:ext>
            </a:extLst>
          </p:cNvPr>
          <p:cNvSpPr/>
          <p:nvPr/>
        </p:nvSpPr>
        <p:spPr>
          <a:xfrm>
            <a:off x="97984" y="878293"/>
            <a:ext cx="154565" cy="165735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dirty="0"/>
          </a:p>
        </p:txBody>
      </p:sp>
      <p:sp>
        <p:nvSpPr>
          <p:cNvPr id="11" name="TextBox 10"/>
          <p:cNvSpPr txBox="1"/>
          <p:nvPr/>
        </p:nvSpPr>
        <p:spPr>
          <a:xfrm>
            <a:off x="1547664" y="3068960"/>
            <a:ext cx="6065187" cy="1323439"/>
          </a:xfrm>
          <a:prstGeom prst="rect">
            <a:avLst/>
          </a:prstGeom>
          <a:noFill/>
        </p:spPr>
        <p:txBody>
          <a:bodyPr wrap="none" rtlCol="0">
            <a:spAutoFit/>
          </a:bodyPr>
          <a:lstStyle/>
          <a:p>
            <a:r>
              <a:rPr lang="en-IN" sz="8000" b="1" i="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053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5536" y="179309"/>
            <a:ext cx="8138864" cy="720080"/>
          </a:xfrm>
        </p:spPr>
        <p:txBody>
          <a:bodyPr>
            <a:normAutofit/>
          </a:bodyPr>
          <a:lstStyle/>
          <a:p>
            <a:r>
              <a:rPr lang="en-IN" sz="3600" b="1" u="sng" cap="none" dirty="0">
                <a:latin typeface="Times New Roman" panose="02020603050405020304" pitchFamily="18" charset="0"/>
                <a:cs typeface="Times New Roman" panose="02020603050405020304" pitchFamily="18" charset="0"/>
              </a:rPr>
              <a:t>Overall Aim and Expectation:</a:t>
            </a:r>
          </a:p>
        </p:txBody>
      </p:sp>
      <p:graphicFrame>
        <p:nvGraphicFramePr>
          <p:cNvPr id="10" name="Diagram 9"/>
          <p:cNvGraphicFramePr/>
          <p:nvPr>
            <p:extLst>
              <p:ext uri="{D42A27DB-BD31-4B8C-83A1-F6EECF244321}">
                <p14:modId xmlns:p14="http://schemas.microsoft.com/office/powerpoint/2010/main" val="2109377501"/>
              </p:ext>
            </p:extLst>
          </p:nvPr>
        </p:nvGraphicFramePr>
        <p:xfrm>
          <a:off x="4427984" y="764704"/>
          <a:ext cx="4624925" cy="5328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 name="Picture 11">
            <a:extLst>
              <a:ext uri="{FF2B5EF4-FFF2-40B4-BE49-F238E27FC236}">
                <a16:creationId xmlns:a16="http://schemas.microsoft.com/office/drawing/2014/main" id="{1E9E0BF8-7E36-9BB4-0312-E891BA5AA460}"/>
              </a:ext>
            </a:extLst>
          </p:cNvPr>
          <p:cNvPicPr>
            <a:picLocks noChangeAspect="1"/>
          </p:cNvPicPr>
          <p:nvPr/>
        </p:nvPicPr>
        <p:blipFill>
          <a:blip r:embed="rId8"/>
          <a:stretch>
            <a:fillRect/>
          </a:stretch>
        </p:blipFill>
        <p:spPr>
          <a:xfrm>
            <a:off x="683568" y="3789040"/>
            <a:ext cx="3113786" cy="1584176"/>
          </a:xfrm>
          <a:prstGeom prst="rect">
            <a:avLst/>
          </a:prstGeom>
        </p:spPr>
      </p:pic>
      <p:pic>
        <p:nvPicPr>
          <p:cNvPr id="14" name="Picture 13">
            <a:extLst>
              <a:ext uri="{FF2B5EF4-FFF2-40B4-BE49-F238E27FC236}">
                <a16:creationId xmlns:a16="http://schemas.microsoft.com/office/drawing/2014/main" id="{E56BA11D-AE1A-6F99-ED8E-E8467F322A3E}"/>
              </a:ext>
            </a:extLst>
          </p:cNvPr>
          <p:cNvPicPr>
            <a:picLocks noChangeAspect="1"/>
          </p:cNvPicPr>
          <p:nvPr/>
        </p:nvPicPr>
        <p:blipFill>
          <a:blip r:embed="rId9"/>
          <a:stretch>
            <a:fillRect/>
          </a:stretch>
        </p:blipFill>
        <p:spPr>
          <a:xfrm>
            <a:off x="661760" y="1340768"/>
            <a:ext cx="3037130" cy="1728192"/>
          </a:xfrm>
          <a:prstGeom prst="rect">
            <a:avLst/>
          </a:prstGeom>
        </p:spPr>
      </p:pic>
      <p:pic>
        <p:nvPicPr>
          <p:cNvPr id="6" name="Picture 5">
            <a:extLst>
              <a:ext uri="{FF2B5EF4-FFF2-40B4-BE49-F238E27FC236}">
                <a16:creationId xmlns:a16="http://schemas.microsoft.com/office/drawing/2014/main" id="{E1FC9B31-468B-4A09-9D76-407AC5042E39}"/>
              </a:ext>
            </a:extLst>
          </p:cNvPr>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092280" y="54685"/>
            <a:ext cx="1960629" cy="872947"/>
          </a:xfrm>
          <a:prstGeom prst="rect">
            <a:avLst/>
          </a:prstGeom>
          <a:noFill/>
          <a:ln>
            <a:noFill/>
          </a:ln>
        </p:spPr>
      </p:pic>
      <p:sp>
        <p:nvSpPr>
          <p:cNvPr id="9" name="Round Diagonal Corner Rectangle 8"/>
          <p:cNvSpPr/>
          <p:nvPr/>
        </p:nvSpPr>
        <p:spPr>
          <a:xfrm>
            <a:off x="97984" y="2558760"/>
            <a:ext cx="154565" cy="3345878"/>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dirty="0"/>
          </a:p>
        </p:txBody>
      </p:sp>
      <p:sp>
        <p:nvSpPr>
          <p:cNvPr id="11" name="Round Diagonal Corner Rectangle 3">
            <a:extLst>
              <a:ext uri="{FF2B5EF4-FFF2-40B4-BE49-F238E27FC236}">
                <a16:creationId xmlns:a16="http://schemas.microsoft.com/office/drawing/2014/main" id="{04124B0B-61A7-E1CF-7273-8B8B99BC34E3}"/>
              </a:ext>
            </a:extLst>
          </p:cNvPr>
          <p:cNvSpPr/>
          <p:nvPr/>
        </p:nvSpPr>
        <p:spPr>
          <a:xfrm>
            <a:off x="97984" y="878293"/>
            <a:ext cx="154565" cy="165735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dirty="0"/>
          </a:p>
        </p:txBody>
      </p:sp>
    </p:spTree>
    <p:extLst>
      <p:ext uri="{BB962C8B-B14F-4D97-AF65-F5344CB8AC3E}">
        <p14:creationId xmlns:p14="http://schemas.microsoft.com/office/powerpoint/2010/main" val="610462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544" y="332656"/>
            <a:ext cx="6624736" cy="720079"/>
          </a:xfrm>
        </p:spPr>
        <p:txBody>
          <a:bodyPr>
            <a:normAutofit/>
          </a:bodyPr>
          <a:lstStyle/>
          <a:p>
            <a:pPr algn="l"/>
            <a:r>
              <a:rPr lang="en-IN" sz="3600" b="1" u="sng" cap="none" dirty="0">
                <a:latin typeface="Times New Roman" panose="02020603050405020304" pitchFamily="18" charset="0"/>
                <a:cs typeface="Times New Roman" panose="02020603050405020304" pitchFamily="18" charset="0"/>
              </a:rPr>
              <a:t>Dataset Description:</a:t>
            </a:r>
          </a:p>
        </p:txBody>
      </p:sp>
      <p:sp>
        <p:nvSpPr>
          <p:cNvPr id="3" name="Subtitle 2"/>
          <p:cNvSpPr>
            <a:spLocks noGrp="1"/>
          </p:cNvSpPr>
          <p:nvPr>
            <p:ph type="subTitle" idx="1"/>
          </p:nvPr>
        </p:nvSpPr>
        <p:spPr>
          <a:xfrm>
            <a:off x="529084" y="3115575"/>
            <a:ext cx="4618980" cy="673465"/>
          </a:xfrm>
        </p:spPr>
        <p:txBody>
          <a:bodyPr>
            <a:normAutofit/>
          </a:bodyPr>
          <a:lstStyle/>
          <a:p>
            <a:pPr algn="l"/>
            <a:r>
              <a:rPr lang="en-IN" sz="3600" b="1" u="sng" dirty="0">
                <a:latin typeface="Times New Roman" panose="02020603050405020304" pitchFamily="18" charset="0"/>
                <a:cs typeface="Times New Roman" panose="02020603050405020304" pitchFamily="18" charset="0"/>
              </a:rPr>
              <a:t>Challenges faced:</a:t>
            </a:r>
          </a:p>
          <a:p>
            <a:pPr algn="l"/>
            <a:endParaRPr lang="en-IN" sz="2000" b="1" dirty="0">
              <a:latin typeface="Times New Roman" panose="02020603050405020304" pitchFamily="18" charset="0"/>
              <a:cs typeface="Times New Roman" panose="02020603050405020304" pitchFamily="18" charset="0"/>
            </a:endParaRPr>
          </a:p>
        </p:txBody>
      </p:sp>
      <p:graphicFrame>
        <p:nvGraphicFramePr>
          <p:cNvPr id="7" name="Diagram 6"/>
          <p:cNvGraphicFramePr/>
          <p:nvPr>
            <p:extLst>
              <p:ext uri="{D42A27DB-BD31-4B8C-83A1-F6EECF244321}">
                <p14:modId xmlns:p14="http://schemas.microsoft.com/office/powerpoint/2010/main" val="3364325157"/>
              </p:ext>
            </p:extLst>
          </p:nvPr>
        </p:nvGraphicFramePr>
        <p:xfrm>
          <a:off x="1475656" y="3429000"/>
          <a:ext cx="5904656" cy="342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E1FC9B31-468B-4A09-9D76-407AC5042E39}"/>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27756" y="225568"/>
            <a:ext cx="1960629" cy="872947"/>
          </a:xfrm>
          <a:prstGeom prst="rect">
            <a:avLst/>
          </a:prstGeom>
          <a:noFill/>
          <a:ln>
            <a:noFill/>
          </a:ln>
        </p:spPr>
      </p:pic>
      <p:sp>
        <p:nvSpPr>
          <p:cNvPr id="8" name="Round Diagonal Corner Rectangle 7"/>
          <p:cNvSpPr/>
          <p:nvPr/>
        </p:nvSpPr>
        <p:spPr>
          <a:xfrm>
            <a:off x="97984" y="2558760"/>
            <a:ext cx="154565" cy="3345878"/>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dirty="0"/>
          </a:p>
        </p:txBody>
      </p:sp>
      <p:sp>
        <p:nvSpPr>
          <p:cNvPr id="9" name="Round Diagonal Corner Rectangle 8"/>
          <p:cNvSpPr/>
          <p:nvPr/>
        </p:nvSpPr>
        <p:spPr>
          <a:xfrm>
            <a:off x="97984" y="2558760"/>
            <a:ext cx="154565" cy="3345878"/>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dirty="0"/>
          </a:p>
        </p:txBody>
      </p:sp>
      <p:sp>
        <p:nvSpPr>
          <p:cNvPr id="10" name="Round Diagonal Corner Rectangle 3">
            <a:extLst>
              <a:ext uri="{FF2B5EF4-FFF2-40B4-BE49-F238E27FC236}">
                <a16:creationId xmlns:a16="http://schemas.microsoft.com/office/drawing/2014/main" id="{04124B0B-61A7-E1CF-7273-8B8B99BC34E3}"/>
              </a:ext>
            </a:extLst>
          </p:cNvPr>
          <p:cNvSpPr/>
          <p:nvPr/>
        </p:nvSpPr>
        <p:spPr>
          <a:xfrm>
            <a:off x="97984" y="878293"/>
            <a:ext cx="154565" cy="165735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dirty="0"/>
          </a:p>
        </p:txBody>
      </p:sp>
      <p:sp>
        <p:nvSpPr>
          <p:cNvPr id="5" name="TextBox 4"/>
          <p:cNvSpPr txBox="1"/>
          <p:nvPr/>
        </p:nvSpPr>
        <p:spPr>
          <a:xfrm>
            <a:off x="532067" y="1543097"/>
            <a:ext cx="6495689" cy="1015663"/>
          </a:xfrm>
          <a:prstGeom prst="rect">
            <a:avLst/>
          </a:prstGeom>
          <a:noFill/>
        </p:spPr>
        <p:txBody>
          <a:bodyPr wrap="none" rtlCol="0">
            <a:spAutoFit/>
          </a:bodyPr>
          <a:lstStyle/>
          <a:p>
            <a:pPr marL="285750" indent="-285750">
              <a:buFont typeface="Wingdings" pitchFamily="2" charset="2"/>
              <a:buChar char="Ø"/>
            </a:pPr>
            <a:r>
              <a:rPr lang="en-IN" sz="2000" dirty="0">
                <a:latin typeface="Times New Roman" pitchFamily="18" charset="0"/>
                <a:cs typeface="Times New Roman" pitchFamily="18" charset="0"/>
              </a:rPr>
              <a:t>Classification problem</a:t>
            </a:r>
          </a:p>
          <a:p>
            <a:pPr marL="285750" indent="-285750">
              <a:buFont typeface="Wingdings" pitchFamily="2" charset="2"/>
              <a:buChar char="Ø"/>
            </a:pPr>
            <a:r>
              <a:rPr lang="en-IN" sz="2000" dirty="0">
                <a:latin typeface="Times New Roman" pitchFamily="18" charset="0"/>
                <a:cs typeface="Times New Roman" pitchFamily="18" charset="0"/>
              </a:rPr>
              <a:t>Size of data:24 columns and  129975 rows </a:t>
            </a:r>
          </a:p>
          <a:p>
            <a:pPr marL="285750" indent="-285750">
              <a:buFont typeface="Wingdings" pitchFamily="2" charset="2"/>
              <a:buChar char="Ø"/>
            </a:pPr>
            <a:r>
              <a:rPr lang="en-IN" sz="2000" dirty="0">
                <a:latin typeface="Times New Roman" pitchFamily="18" charset="0"/>
                <a:cs typeface="Times New Roman" pitchFamily="18" charset="0"/>
              </a:rPr>
              <a:t>There are 22 categorical columns and  2 numerical column</a:t>
            </a:r>
          </a:p>
        </p:txBody>
      </p:sp>
    </p:spTree>
    <p:extLst>
      <p:ext uri="{BB962C8B-B14F-4D97-AF65-F5344CB8AC3E}">
        <p14:creationId xmlns:p14="http://schemas.microsoft.com/office/powerpoint/2010/main" val="1560284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6FD24B-1886-9CE7-FAB4-05F9C1EA9932}"/>
              </a:ext>
            </a:extLst>
          </p:cNvPr>
          <p:cNvSpPr>
            <a:spLocks noGrp="1"/>
          </p:cNvSpPr>
          <p:nvPr>
            <p:ph type="ctrTitle"/>
          </p:nvPr>
        </p:nvSpPr>
        <p:spPr>
          <a:xfrm>
            <a:off x="539552" y="687788"/>
            <a:ext cx="8062664" cy="903013"/>
          </a:xfrm>
        </p:spPr>
        <p:txBody>
          <a:bodyPr>
            <a:noAutofit/>
          </a:bodyPr>
          <a:lstStyle/>
          <a:p>
            <a:pPr algn="l"/>
            <a:r>
              <a:rPr lang="en-IN" sz="2400" b="1" u="sng" dirty="0">
                <a:latin typeface="Times New Roman" panose="02020603050405020304" pitchFamily="18" charset="0"/>
                <a:cs typeface="Times New Roman" panose="02020603050405020304" pitchFamily="18" charset="0"/>
              </a:rPr>
              <a:t>Null Values and Outliers:</a:t>
            </a:r>
            <a:br>
              <a:rPr lang="en-IN" sz="2400" b="1" dirty="0">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1FC9B31-468B-4A09-9D76-407AC5042E3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73635" y="323805"/>
            <a:ext cx="1960629" cy="872947"/>
          </a:xfrm>
          <a:prstGeom prst="rect">
            <a:avLst/>
          </a:prstGeom>
          <a:noFill/>
          <a:ln>
            <a:noFill/>
          </a:ln>
        </p:spPr>
      </p:pic>
      <p:sp>
        <p:nvSpPr>
          <p:cNvPr id="8" name="Round Diagonal Corner Rectangle 7"/>
          <p:cNvSpPr/>
          <p:nvPr/>
        </p:nvSpPr>
        <p:spPr>
          <a:xfrm>
            <a:off x="97984" y="2558760"/>
            <a:ext cx="154565" cy="3345878"/>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dirty="0"/>
          </a:p>
        </p:txBody>
      </p:sp>
      <p:sp>
        <p:nvSpPr>
          <p:cNvPr id="9" name="Round Diagonal Corner Rectangle 3">
            <a:extLst>
              <a:ext uri="{FF2B5EF4-FFF2-40B4-BE49-F238E27FC236}">
                <a16:creationId xmlns:a16="http://schemas.microsoft.com/office/drawing/2014/main" id="{04124B0B-61A7-E1CF-7273-8B8B99BC34E3}"/>
              </a:ext>
            </a:extLst>
          </p:cNvPr>
          <p:cNvSpPr/>
          <p:nvPr/>
        </p:nvSpPr>
        <p:spPr>
          <a:xfrm>
            <a:off x="97984" y="878293"/>
            <a:ext cx="154565" cy="165735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dirty="0"/>
          </a:p>
        </p:txBody>
      </p:sp>
      <p:pic>
        <p:nvPicPr>
          <p:cNvPr id="10" name="Picture 9">
            <a:extLst>
              <a:ext uri="{FF2B5EF4-FFF2-40B4-BE49-F238E27FC236}">
                <a16:creationId xmlns:a16="http://schemas.microsoft.com/office/drawing/2014/main" id="{2C303BA9-1B4B-CC2F-DC3E-453397DC4D3D}"/>
              </a:ext>
            </a:extLst>
          </p:cNvPr>
          <p:cNvPicPr>
            <a:picLocks noChangeAspect="1"/>
          </p:cNvPicPr>
          <p:nvPr/>
        </p:nvPicPr>
        <p:blipFill>
          <a:blip r:embed="rId3"/>
          <a:stretch>
            <a:fillRect/>
          </a:stretch>
        </p:blipFill>
        <p:spPr>
          <a:xfrm>
            <a:off x="2195735" y="4342496"/>
            <a:ext cx="5035809" cy="2564904"/>
          </a:xfrm>
          <a:prstGeom prst="rect">
            <a:avLst/>
          </a:prstGeom>
        </p:spPr>
      </p:pic>
      <p:pic>
        <p:nvPicPr>
          <p:cNvPr id="11" name="Picture 10">
            <a:extLst>
              <a:ext uri="{FF2B5EF4-FFF2-40B4-BE49-F238E27FC236}">
                <a16:creationId xmlns:a16="http://schemas.microsoft.com/office/drawing/2014/main" id="{236C2943-D63D-5651-68A9-22000F47F709}"/>
              </a:ext>
            </a:extLst>
          </p:cNvPr>
          <p:cNvPicPr>
            <a:picLocks noChangeAspect="1"/>
          </p:cNvPicPr>
          <p:nvPr/>
        </p:nvPicPr>
        <p:blipFill>
          <a:blip r:embed="rId4"/>
          <a:stretch>
            <a:fillRect/>
          </a:stretch>
        </p:blipFill>
        <p:spPr>
          <a:xfrm>
            <a:off x="1149243" y="1560735"/>
            <a:ext cx="7128792" cy="2711589"/>
          </a:xfrm>
          <a:prstGeom prst="rect">
            <a:avLst/>
          </a:prstGeom>
        </p:spPr>
      </p:pic>
      <p:sp>
        <p:nvSpPr>
          <p:cNvPr id="12" name="Rectangle 11"/>
          <p:cNvSpPr/>
          <p:nvPr/>
        </p:nvSpPr>
        <p:spPr>
          <a:xfrm>
            <a:off x="8091" y="2129"/>
            <a:ext cx="7597006" cy="646331"/>
          </a:xfrm>
          <a:prstGeom prst="rect">
            <a:avLst/>
          </a:prstGeom>
        </p:spPr>
        <p:txBody>
          <a:bodyPr wrap="square">
            <a:spAutoFit/>
          </a:bodyPr>
          <a:lstStyle/>
          <a:p>
            <a:r>
              <a:rPr lang="en-IN" sz="3600" b="1" u="sng" dirty="0">
                <a:latin typeface="Times New Roman" panose="02020603050405020304" pitchFamily="18" charset="0"/>
                <a:cs typeface="Times New Roman" panose="02020603050405020304" pitchFamily="18" charset="0"/>
              </a:rPr>
              <a:t>Exploratory data Analytics:</a:t>
            </a:r>
            <a:endParaRPr lang="en-IN" sz="3600" dirty="0"/>
          </a:p>
        </p:txBody>
      </p:sp>
    </p:spTree>
    <p:extLst>
      <p:ext uri="{BB962C8B-B14F-4D97-AF65-F5344CB8AC3E}">
        <p14:creationId xmlns:p14="http://schemas.microsoft.com/office/powerpoint/2010/main" val="362338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F28F8-6E5A-44E1-97E7-9B49A3221C81}"/>
              </a:ext>
            </a:extLst>
          </p:cNvPr>
          <p:cNvSpPr>
            <a:spLocks noGrp="1"/>
          </p:cNvSpPr>
          <p:nvPr>
            <p:ph type="title"/>
          </p:nvPr>
        </p:nvSpPr>
        <p:spPr>
          <a:xfrm>
            <a:off x="352698" y="158005"/>
            <a:ext cx="8773616" cy="652934"/>
          </a:xfrm>
        </p:spPr>
        <p:txBody>
          <a:bodyPr>
            <a:normAutofit/>
          </a:bodyPr>
          <a:lstStyle/>
          <a:p>
            <a:r>
              <a:rPr lang="en-IN" sz="3200" b="1" u="sng" dirty="0">
                <a:latin typeface="Times New Roman" panose="02020603050405020304" pitchFamily="18" charset="0"/>
                <a:cs typeface="Times New Roman" panose="02020603050405020304" pitchFamily="18" charset="0"/>
              </a:rPr>
              <a:t>Analysis:</a:t>
            </a:r>
          </a:p>
        </p:txBody>
      </p:sp>
      <p:pic>
        <p:nvPicPr>
          <p:cNvPr id="5" name="Picture 4">
            <a:extLst>
              <a:ext uri="{FF2B5EF4-FFF2-40B4-BE49-F238E27FC236}">
                <a16:creationId xmlns:a16="http://schemas.microsoft.com/office/drawing/2014/main" id="{E1FC9B31-468B-4A09-9D76-407AC5042E3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5685" y="158005"/>
            <a:ext cx="1960629" cy="872947"/>
          </a:xfrm>
          <a:prstGeom prst="rect">
            <a:avLst/>
          </a:prstGeom>
          <a:noFill/>
          <a:ln>
            <a:noFill/>
          </a:ln>
        </p:spPr>
      </p:pic>
      <p:sp>
        <p:nvSpPr>
          <p:cNvPr id="6" name="Round Diagonal Corner Rectangle 5"/>
          <p:cNvSpPr/>
          <p:nvPr/>
        </p:nvSpPr>
        <p:spPr>
          <a:xfrm>
            <a:off x="97984" y="2558760"/>
            <a:ext cx="154565" cy="3345878"/>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dirty="0"/>
          </a:p>
        </p:txBody>
      </p:sp>
      <p:sp>
        <p:nvSpPr>
          <p:cNvPr id="7" name="Round Diagonal Corner Rectangle 3">
            <a:extLst>
              <a:ext uri="{FF2B5EF4-FFF2-40B4-BE49-F238E27FC236}">
                <a16:creationId xmlns:a16="http://schemas.microsoft.com/office/drawing/2014/main" id="{04124B0B-61A7-E1CF-7273-8B8B99BC34E3}"/>
              </a:ext>
            </a:extLst>
          </p:cNvPr>
          <p:cNvSpPr/>
          <p:nvPr/>
        </p:nvSpPr>
        <p:spPr>
          <a:xfrm>
            <a:off x="97984" y="878293"/>
            <a:ext cx="154565" cy="165735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dirty="0"/>
          </a:p>
        </p:txBody>
      </p:sp>
      <p:pic>
        <p:nvPicPr>
          <p:cNvPr id="8" name="Picture 7">
            <a:extLst>
              <a:ext uri="{FF2B5EF4-FFF2-40B4-BE49-F238E27FC236}">
                <a16:creationId xmlns:a16="http://schemas.microsoft.com/office/drawing/2014/main" id="{18A7E432-BB79-81DF-FCBE-5D541E50A0CC}"/>
              </a:ext>
            </a:extLst>
          </p:cNvPr>
          <p:cNvPicPr>
            <a:picLocks noChangeAspect="1"/>
          </p:cNvPicPr>
          <p:nvPr/>
        </p:nvPicPr>
        <p:blipFill>
          <a:blip r:embed="rId3"/>
          <a:stretch>
            <a:fillRect/>
          </a:stretch>
        </p:blipFill>
        <p:spPr>
          <a:xfrm>
            <a:off x="215516" y="1052736"/>
            <a:ext cx="8712967" cy="2664296"/>
          </a:xfrm>
          <a:prstGeom prst="rect">
            <a:avLst/>
          </a:prstGeom>
        </p:spPr>
      </p:pic>
      <p:pic>
        <p:nvPicPr>
          <p:cNvPr id="10" name="Picture 9">
            <a:extLst>
              <a:ext uri="{FF2B5EF4-FFF2-40B4-BE49-F238E27FC236}">
                <a16:creationId xmlns:a16="http://schemas.microsoft.com/office/drawing/2014/main" id="{376D5F81-3DF4-D45D-FA4E-6027CF7D004D}"/>
              </a:ext>
            </a:extLst>
          </p:cNvPr>
          <p:cNvPicPr>
            <a:picLocks noChangeAspect="1"/>
          </p:cNvPicPr>
          <p:nvPr/>
        </p:nvPicPr>
        <p:blipFill>
          <a:blip r:embed="rId4"/>
          <a:stretch>
            <a:fillRect/>
          </a:stretch>
        </p:blipFill>
        <p:spPr>
          <a:xfrm>
            <a:off x="215516" y="3838714"/>
            <a:ext cx="8712967" cy="2664296"/>
          </a:xfrm>
          <a:prstGeom prst="rect">
            <a:avLst/>
          </a:prstGeom>
        </p:spPr>
      </p:pic>
    </p:spTree>
    <p:extLst>
      <p:ext uri="{BB962C8B-B14F-4D97-AF65-F5344CB8AC3E}">
        <p14:creationId xmlns:p14="http://schemas.microsoft.com/office/powerpoint/2010/main" val="2465489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FC9B31-468B-4A09-9D76-407AC5042E3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92280" y="260648"/>
            <a:ext cx="1960629" cy="872947"/>
          </a:xfrm>
          <a:prstGeom prst="rect">
            <a:avLst/>
          </a:prstGeom>
          <a:noFill/>
          <a:ln>
            <a:noFill/>
          </a:ln>
        </p:spPr>
      </p:pic>
      <p:sp>
        <p:nvSpPr>
          <p:cNvPr id="7" name="Round Diagonal Corner Rectangle 6"/>
          <p:cNvSpPr/>
          <p:nvPr/>
        </p:nvSpPr>
        <p:spPr>
          <a:xfrm>
            <a:off x="97984" y="2558760"/>
            <a:ext cx="154565" cy="3345878"/>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dirty="0"/>
          </a:p>
        </p:txBody>
      </p:sp>
      <p:sp>
        <p:nvSpPr>
          <p:cNvPr id="8" name="Round Diagonal Corner Rectangle 3">
            <a:extLst>
              <a:ext uri="{FF2B5EF4-FFF2-40B4-BE49-F238E27FC236}">
                <a16:creationId xmlns:a16="http://schemas.microsoft.com/office/drawing/2014/main" id="{04124B0B-61A7-E1CF-7273-8B8B99BC34E3}"/>
              </a:ext>
            </a:extLst>
          </p:cNvPr>
          <p:cNvSpPr/>
          <p:nvPr/>
        </p:nvSpPr>
        <p:spPr>
          <a:xfrm>
            <a:off x="97984" y="878293"/>
            <a:ext cx="154565" cy="165735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dirty="0"/>
          </a:p>
        </p:txBody>
      </p:sp>
      <p:pic>
        <p:nvPicPr>
          <p:cNvPr id="10" name="Picture 9">
            <a:extLst>
              <a:ext uri="{FF2B5EF4-FFF2-40B4-BE49-F238E27FC236}">
                <a16:creationId xmlns:a16="http://schemas.microsoft.com/office/drawing/2014/main" id="{269FB9EF-362F-E725-02F9-2D51F36551F4}"/>
              </a:ext>
            </a:extLst>
          </p:cNvPr>
          <p:cNvPicPr>
            <a:picLocks noChangeAspect="1"/>
          </p:cNvPicPr>
          <p:nvPr/>
        </p:nvPicPr>
        <p:blipFill>
          <a:blip r:embed="rId3"/>
          <a:stretch>
            <a:fillRect/>
          </a:stretch>
        </p:blipFill>
        <p:spPr>
          <a:xfrm>
            <a:off x="2627784" y="291749"/>
            <a:ext cx="3528392" cy="2817525"/>
          </a:xfrm>
          <a:prstGeom prst="rect">
            <a:avLst/>
          </a:prstGeom>
        </p:spPr>
      </p:pic>
      <p:pic>
        <p:nvPicPr>
          <p:cNvPr id="11" name="Picture 10">
            <a:extLst>
              <a:ext uri="{FF2B5EF4-FFF2-40B4-BE49-F238E27FC236}">
                <a16:creationId xmlns:a16="http://schemas.microsoft.com/office/drawing/2014/main" id="{F4B26DD1-1D45-4576-B1F6-5D120CBA78FF}"/>
              </a:ext>
            </a:extLst>
          </p:cNvPr>
          <p:cNvPicPr>
            <a:picLocks noChangeAspect="1"/>
          </p:cNvPicPr>
          <p:nvPr/>
        </p:nvPicPr>
        <p:blipFill>
          <a:blip r:embed="rId4"/>
          <a:stretch>
            <a:fillRect/>
          </a:stretch>
        </p:blipFill>
        <p:spPr>
          <a:xfrm>
            <a:off x="683568" y="3861048"/>
            <a:ext cx="7706816" cy="2520280"/>
          </a:xfrm>
          <a:prstGeom prst="rect">
            <a:avLst/>
          </a:prstGeom>
        </p:spPr>
      </p:pic>
    </p:spTree>
    <p:extLst>
      <p:ext uri="{BB962C8B-B14F-4D97-AF65-F5344CB8AC3E}">
        <p14:creationId xmlns:p14="http://schemas.microsoft.com/office/powerpoint/2010/main" val="1086689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FEACD-C4DB-BB7A-9852-FC8F40BC9526}"/>
              </a:ext>
            </a:extLst>
          </p:cNvPr>
          <p:cNvSpPr txBox="1">
            <a:spLocks/>
          </p:cNvSpPr>
          <p:nvPr/>
        </p:nvSpPr>
        <p:spPr>
          <a:xfrm>
            <a:off x="251520" y="116632"/>
            <a:ext cx="7924800" cy="508918"/>
          </a:xfrm>
          <a:prstGeom prst="rect">
            <a:avLst/>
          </a:prstGeom>
        </p:spPr>
        <p:txBody>
          <a:bodyPr>
            <a:normAutofit fontScale="975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N" b="1" u="sng" dirty="0">
                <a:latin typeface="Times New Roman" panose="02020603050405020304" pitchFamily="18" charset="0"/>
                <a:cs typeface="Times New Roman" panose="02020603050405020304" pitchFamily="18" charset="0"/>
              </a:rPr>
              <a:t>Base Model and scoring:</a:t>
            </a:r>
          </a:p>
        </p:txBody>
      </p:sp>
      <p:sp>
        <p:nvSpPr>
          <p:cNvPr id="3" name="Rectangle 2"/>
          <p:cNvSpPr/>
          <p:nvPr/>
        </p:nvSpPr>
        <p:spPr>
          <a:xfrm>
            <a:off x="107504" y="597999"/>
            <a:ext cx="9036496" cy="4801314"/>
          </a:xfrm>
          <a:prstGeom prst="rect">
            <a:avLst/>
          </a:prstGeom>
        </p:spPr>
        <p:txBody>
          <a:bodyPr wrap="square">
            <a:spAutoFit/>
          </a:bodyPr>
          <a:lstStyle/>
          <a:p>
            <a:pPr algn="just"/>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Using the Logistic Regression Classifier, we shall build our initial model and get a sense of its performance.</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After scaling the numeric features and encoding the categorical features we have used the train_test_split function to procure appropriate train and test segments of the data to be fit into the model. </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Additionally, we shall employ the imblearn library to address the class imbalance within the target set.</a:t>
            </a: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A168619-BC0A-3DDA-D648-709EAE5AD67F}"/>
              </a:ext>
            </a:extLst>
          </p:cNvPr>
          <p:cNvPicPr>
            <a:picLocks noChangeAspect="1"/>
          </p:cNvPicPr>
          <p:nvPr/>
        </p:nvPicPr>
        <p:blipFill>
          <a:blip r:embed="rId2"/>
          <a:stretch>
            <a:fillRect/>
          </a:stretch>
        </p:blipFill>
        <p:spPr>
          <a:xfrm>
            <a:off x="4912758" y="3056680"/>
            <a:ext cx="4176464" cy="1080120"/>
          </a:xfrm>
          <a:prstGeom prst="rect">
            <a:avLst/>
          </a:prstGeom>
        </p:spPr>
      </p:pic>
      <p:pic>
        <p:nvPicPr>
          <p:cNvPr id="5" name="Picture 4">
            <a:extLst>
              <a:ext uri="{FF2B5EF4-FFF2-40B4-BE49-F238E27FC236}">
                <a16:creationId xmlns:a16="http://schemas.microsoft.com/office/drawing/2014/main" id="{7611B318-88AD-CEE8-0716-9534EEC3334B}"/>
              </a:ext>
            </a:extLst>
          </p:cNvPr>
          <p:cNvPicPr>
            <a:picLocks noChangeAspect="1"/>
          </p:cNvPicPr>
          <p:nvPr/>
        </p:nvPicPr>
        <p:blipFill>
          <a:blip r:embed="rId3"/>
          <a:stretch>
            <a:fillRect/>
          </a:stretch>
        </p:blipFill>
        <p:spPr>
          <a:xfrm>
            <a:off x="284283" y="2927732"/>
            <a:ext cx="4608512" cy="1512168"/>
          </a:xfrm>
          <a:prstGeom prst="rect">
            <a:avLst/>
          </a:prstGeom>
        </p:spPr>
      </p:pic>
      <p:pic>
        <p:nvPicPr>
          <p:cNvPr id="6" name="Picture 5">
            <a:extLst>
              <a:ext uri="{FF2B5EF4-FFF2-40B4-BE49-F238E27FC236}">
                <a16:creationId xmlns:a16="http://schemas.microsoft.com/office/drawing/2014/main" id="{579E6F7A-308E-D7F1-678C-4A9D334C311A}"/>
              </a:ext>
            </a:extLst>
          </p:cNvPr>
          <p:cNvPicPr>
            <a:picLocks noChangeAspect="1"/>
          </p:cNvPicPr>
          <p:nvPr/>
        </p:nvPicPr>
        <p:blipFill>
          <a:blip r:embed="rId4"/>
          <a:stretch>
            <a:fillRect/>
          </a:stretch>
        </p:blipFill>
        <p:spPr>
          <a:xfrm>
            <a:off x="2267744" y="4456360"/>
            <a:ext cx="4176464" cy="2457576"/>
          </a:xfrm>
          <a:prstGeom prst="rect">
            <a:avLst/>
          </a:prstGeom>
        </p:spPr>
      </p:pic>
      <p:pic>
        <p:nvPicPr>
          <p:cNvPr id="7" name="Picture 6">
            <a:extLst>
              <a:ext uri="{FF2B5EF4-FFF2-40B4-BE49-F238E27FC236}">
                <a16:creationId xmlns:a16="http://schemas.microsoft.com/office/drawing/2014/main" id="{E1FC9B31-468B-4A09-9D76-407AC5042E39}"/>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71704" y="0"/>
            <a:ext cx="1960629" cy="872947"/>
          </a:xfrm>
          <a:prstGeom prst="rect">
            <a:avLst/>
          </a:prstGeom>
          <a:noFill/>
          <a:ln>
            <a:noFill/>
          </a:ln>
        </p:spPr>
      </p:pic>
      <p:sp>
        <p:nvSpPr>
          <p:cNvPr id="8" name="Round Diagonal Corner Rectangle 7"/>
          <p:cNvSpPr/>
          <p:nvPr/>
        </p:nvSpPr>
        <p:spPr>
          <a:xfrm>
            <a:off x="97984" y="2558760"/>
            <a:ext cx="154565" cy="3345878"/>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dirty="0"/>
          </a:p>
        </p:txBody>
      </p:sp>
      <p:sp>
        <p:nvSpPr>
          <p:cNvPr id="9" name="Round Diagonal Corner Rectangle 3">
            <a:extLst>
              <a:ext uri="{FF2B5EF4-FFF2-40B4-BE49-F238E27FC236}">
                <a16:creationId xmlns:a16="http://schemas.microsoft.com/office/drawing/2014/main" id="{04124B0B-61A7-E1CF-7273-8B8B99BC34E3}"/>
              </a:ext>
            </a:extLst>
          </p:cNvPr>
          <p:cNvSpPr/>
          <p:nvPr/>
        </p:nvSpPr>
        <p:spPr>
          <a:xfrm>
            <a:off x="97984" y="878293"/>
            <a:ext cx="154565" cy="165735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dirty="0"/>
          </a:p>
        </p:txBody>
      </p:sp>
    </p:spTree>
    <p:extLst>
      <p:ext uri="{BB962C8B-B14F-4D97-AF65-F5344CB8AC3E}">
        <p14:creationId xmlns:p14="http://schemas.microsoft.com/office/powerpoint/2010/main" val="249776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E31E7-01FE-894A-5C3E-6D102B95F79A}"/>
              </a:ext>
            </a:extLst>
          </p:cNvPr>
          <p:cNvSpPr txBox="1">
            <a:spLocks/>
          </p:cNvSpPr>
          <p:nvPr/>
        </p:nvSpPr>
        <p:spPr>
          <a:xfrm>
            <a:off x="179512" y="188640"/>
            <a:ext cx="7924800" cy="634082"/>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N" b="1" u="sng" dirty="0">
                <a:latin typeface="Times New Roman" panose="02020603050405020304" pitchFamily="18" charset="0"/>
                <a:cs typeface="Times New Roman" panose="02020603050405020304" pitchFamily="18" charset="0"/>
              </a:rPr>
              <a:t>Base Model Performance Review</a:t>
            </a:r>
          </a:p>
        </p:txBody>
      </p:sp>
      <p:pic>
        <p:nvPicPr>
          <p:cNvPr id="4" name="Picture 3">
            <a:extLst>
              <a:ext uri="{FF2B5EF4-FFF2-40B4-BE49-F238E27FC236}">
                <a16:creationId xmlns:a16="http://schemas.microsoft.com/office/drawing/2014/main" id="{9341734B-E60A-CB0E-36F2-1C6E8C92CD12}"/>
              </a:ext>
            </a:extLst>
          </p:cNvPr>
          <p:cNvPicPr>
            <a:picLocks noChangeAspect="1"/>
          </p:cNvPicPr>
          <p:nvPr/>
        </p:nvPicPr>
        <p:blipFill>
          <a:blip r:embed="rId2"/>
          <a:stretch>
            <a:fillRect/>
          </a:stretch>
        </p:blipFill>
        <p:spPr>
          <a:xfrm>
            <a:off x="827584" y="822722"/>
            <a:ext cx="7128792" cy="5863496"/>
          </a:xfrm>
          <a:prstGeom prst="rect">
            <a:avLst/>
          </a:prstGeom>
        </p:spPr>
      </p:pic>
      <p:pic>
        <p:nvPicPr>
          <p:cNvPr id="5" name="Picture 4">
            <a:extLst>
              <a:ext uri="{FF2B5EF4-FFF2-40B4-BE49-F238E27FC236}">
                <a16:creationId xmlns:a16="http://schemas.microsoft.com/office/drawing/2014/main" id="{E1FC9B31-468B-4A09-9D76-407AC5042E3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2280" y="260648"/>
            <a:ext cx="1960629" cy="872947"/>
          </a:xfrm>
          <a:prstGeom prst="rect">
            <a:avLst/>
          </a:prstGeom>
          <a:noFill/>
          <a:ln>
            <a:noFill/>
          </a:ln>
        </p:spPr>
      </p:pic>
      <p:sp>
        <p:nvSpPr>
          <p:cNvPr id="6" name="Round Diagonal Corner Rectangle 5"/>
          <p:cNvSpPr/>
          <p:nvPr/>
        </p:nvSpPr>
        <p:spPr>
          <a:xfrm>
            <a:off x="97984" y="2558760"/>
            <a:ext cx="154565" cy="3345878"/>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dirty="0"/>
          </a:p>
        </p:txBody>
      </p:sp>
      <p:sp>
        <p:nvSpPr>
          <p:cNvPr id="7" name="Round Diagonal Corner Rectangle 3">
            <a:extLst>
              <a:ext uri="{FF2B5EF4-FFF2-40B4-BE49-F238E27FC236}">
                <a16:creationId xmlns:a16="http://schemas.microsoft.com/office/drawing/2014/main" id="{04124B0B-61A7-E1CF-7273-8B8B99BC34E3}"/>
              </a:ext>
            </a:extLst>
          </p:cNvPr>
          <p:cNvSpPr/>
          <p:nvPr/>
        </p:nvSpPr>
        <p:spPr>
          <a:xfrm>
            <a:off x="97984" y="878293"/>
            <a:ext cx="154565" cy="165735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dirty="0"/>
          </a:p>
        </p:txBody>
      </p:sp>
    </p:spTree>
    <p:extLst>
      <p:ext uri="{BB962C8B-B14F-4D97-AF65-F5344CB8AC3E}">
        <p14:creationId xmlns:p14="http://schemas.microsoft.com/office/powerpoint/2010/main" val="2499836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9512" y="188640"/>
            <a:ext cx="7562800" cy="114300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N" sz="3200" b="1" u="sng" dirty="0">
                <a:latin typeface="Times New Roman" panose="02020603050405020304" pitchFamily="18" charset="0"/>
                <a:cs typeface="Times New Roman" panose="02020603050405020304" pitchFamily="18" charset="0"/>
              </a:rPr>
              <a:t>NEXT steps</a:t>
            </a:r>
          </a:p>
        </p:txBody>
      </p:sp>
      <p:sp>
        <p:nvSpPr>
          <p:cNvPr id="3" name="Rounded Rectangle 2"/>
          <p:cNvSpPr/>
          <p:nvPr/>
        </p:nvSpPr>
        <p:spPr>
          <a:xfrm>
            <a:off x="1763688" y="3789040"/>
            <a:ext cx="1872208" cy="1008112"/>
          </a:xfrm>
          <a:prstGeom prst="roundRect">
            <a:avLst/>
          </a:prstGeom>
          <a:solidFill>
            <a:srgbClr val="FF0000">
              <a:alpha val="4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Additional Classifiers</a:t>
            </a:r>
          </a:p>
        </p:txBody>
      </p:sp>
      <p:sp>
        <p:nvSpPr>
          <p:cNvPr id="4" name="Rounded Rectangle 3"/>
          <p:cNvSpPr/>
          <p:nvPr/>
        </p:nvSpPr>
        <p:spPr>
          <a:xfrm>
            <a:off x="5041338" y="2348880"/>
            <a:ext cx="1656184" cy="1008112"/>
          </a:xfrm>
          <a:prstGeom prst="roundRect">
            <a:avLst/>
          </a:prstGeom>
          <a:solidFill>
            <a:srgbClr val="FF0000">
              <a:alpha val="8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Cross Validation</a:t>
            </a:r>
          </a:p>
        </p:txBody>
      </p:sp>
      <p:sp>
        <p:nvSpPr>
          <p:cNvPr id="5" name="Rounded Rectangle 4"/>
          <p:cNvSpPr/>
          <p:nvPr/>
        </p:nvSpPr>
        <p:spPr>
          <a:xfrm>
            <a:off x="6645892" y="1700808"/>
            <a:ext cx="1656184" cy="10081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Best Model</a:t>
            </a:r>
          </a:p>
        </p:txBody>
      </p:sp>
      <p:sp>
        <p:nvSpPr>
          <p:cNvPr id="6" name="Rounded Rectangle 5"/>
          <p:cNvSpPr/>
          <p:nvPr/>
        </p:nvSpPr>
        <p:spPr>
          <a:xfrm>
            <a:off x="3436784" y="3068960"/>
            <a:ext cx="1711280" cy="1008112"/>
          </a:xfrm>
          <a:prstGeom prst="roundRect">
            <a:avLst/>
          </a:prstGeom>
          <a:solidFill>
            <a:srgbClr val="FF0000">
              <a:alpha val="6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Tuning hyperparameters</a:t>
            </a:r>
          </a:p>
          <a:p>
            <a:pPr algn="ctr"/>
            <a:endParaRPr lang="en-IN" dirty="0"/>
          </a:p>
        </p:txBody>
      </p:sp>
      <p:cxnSp>
        <p:nvCxnSpPr>
          <p:cNvPr id="7" name="Straight Arrow Connector 6"/>
          <p:cNvCxnSpPr/>
          <p:nvPr/>
        </p:nvCxnSpPr>
        <p:spPr>
          <a:xfrm flipV="1">
            <a:off x="2339752" y="2852936"/>
            <a:ext cx="6192688" cy="2664296"/>
          </a:xfrm>
          <a:prstGeom prst="straightConnector1">
            <a:avLst/>
          </a:prstGeom>
          <a:ln w="1016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E1FC9B31-468B-4A09-9D76-407AC5042E3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92280" y="260648"/>
            <a:ext cx="1960629" cy="872947"/>
          </a:xfrm>
          <a:prstGeom prst="rect">
            <a:avLst/>
          </a:prstGeom>
          <a:noFill/>
          <a:ln>
            <a:noFill/>
          </a:ln>
        </p:spPr>
      </p:pic>
      <p:sp>
        <p:nvSpPr>
          <p:cNvPr id="9" name="Round Diagonal Corner Rectangle 8"/>
          <p:cNvSpPr/>
          <p:nvPr/>
        </p:nvSpPr>
        <p:spPr>
          <a:xfrm>
            <a:off x="97984" y="2558760"/>
            <a:ext cx="154565" cy="3345878"/>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dirty="0"/>
          </a:p>
        </p:txBody>
      </p:sp>
      <p:sp>
        <p:nvSpPr>
          <p:cNvPr id="10" name="Round Diagonal Corner Rectangle 3">
            <a:extLst>
              <a:ext uri="{FF2B5EF4-FFF2-40B4-BE49-F238E27FC236}">
                <a16:creationId xmlns:a16="http://schemas.microsoft.com/office/drawing/2014/main" id="{04124B0B-61A7-E1CF-7273-8B8B99BC34E3}"/>
              </a:ext>
            </a:extLst>
          </p:cNvPr>
          <p:cNvSpPr/>
          <p:nvPr/>
        </p:nvSpPr>
        <p:spPr>
          <a:xfrm>
            <a:off x="97984" y="878293"/>
            <a:ext cx="154565" cy="165735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dirty="0"/>
          </a:p>
        </p:txBody>
      </p:sp>
    </p:spTree>
    <p:extLst>
      <p:ext uri="{BB962C8B-B14F-4D97-AF65-F5344CB8AC3E}">
        <p14:creationId xmlns:p14="http://schemas.microsoft.com/office/powerpoint/2010/main" val="3898011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1889</TotalTime>
  <Words>831</Words>
  <Application>Microsoft Office PowerPoint</Application>
  <PresentationFormat>On-screen Show (4:3)</PresentationFormat>
  <Paragraphs>79</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Office Theme</vt:lpstr>
      <vt:lpstr>Analysing E-Commerce Order Rejection</vt:lpstr>
      <vt:lpstr>Overall Aim and Expectation:</vt:lpstr>
      <vt:lpstr>Dataset Description:</vt:lpstr>
      <vt:lpstr>Null Values and Outliers: </vt:lpstr>
      <vt:lpstr>Analysis:</vt:lpstr>
      <vt:lpstr>PowerPoint Presentation</vt:lpstr>
      <vt:lpstr>PowerPoint Presentation</vt:lpstr>
      <vt:lpstr>PowerPoint Presentation</vt:lpstr>
      <vt:lpstr>PowerPoint Presentation</vt:lpstr>
      <vt:lpstr>PowerPoint Presentation</vt:lpstr>
      <vt:lpstr>   Performance overview for top models</vt:lpstr>
      <vt:lpstr>PowerPoint Presentation</vt:lpstr>
      <vt:lpstr>PowerPoint Presentation</vt:lpstr>
      <vt:lpstr>      Final model – Hyperparameter tuning</vt:lpstr>
      <vt:lpstr>                   Final model evaluation            (Post Hyperparameter tuning)</vt:lpstr>
      <vt:lpstr>Final model - Key Notes and feature impact</vt:lpstr>
      <vt:lpstr>                        Closing insights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atharva.sadanshive@outlook.com</cp:lastModifiedBy>
  <cp:revision>95</cp:revision>
  <dcterms:created xsi:type="dcterms:W3CDTF">2021-05-12T13:03:43Z</dcterms:created>
  <dcterms:modified xsi:type="dcterms:W3CDTF">2023-04-21T14:51:09Z</dcterms:modified>
</cp:coreProperties>
</file>