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66" r:id="rId5"/>
    <p:sldId id="259" r:id="rId6"/>
    <p:sldId id="260" r:id="rId7"/>
    <p:sldId id="261" r:id="rId8"/>
    <p:sldId id="267" r:id="rId9"/>
    <p:sldId id="268" r:id="rId10"/>
    <p:sldId id="275" r:id="rId11"/>
    <p:sldId id="276" r:id="rId12"/>
    <p:sldId id="271" r:id="rId13"/>
    <p:sldId id="277" r:id="rId14"/>
    <p:sldId id="278" r:id="rId15"/>
    <p:sldId id="272" r:id="rId16"/>
    <p:sldId id="279" r:id="rId17"/>
    <p:sldId id="280" r:id="rId18"/>
    <p:sldId id="273" r:id="rId19"/>
    <p:sldId id="262" r:id="rId20"/>
    <p:sldId id="26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2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E7E1463-9918-4721-A876-050EBB2E4A37}" type="datetimeFigureOut">
              <a:rPr lang="en-IN" smtClean="0"/>
              <a:pPr/>
              <a:t>18-05-2018</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1ED28D46-8548-43A9-B7D9-A26D39E93CB3}"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7E1463-9918-4721-A876-050EBB2E4A37}" type="datetimeFigureOut">
              <a:rPr lang="en-IN" smtClean="0"/>
              <a:pPr/>
              <a:t>18-05-2018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D28D46-8548-43A9-B7D9-A26D39E93CB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7E1463-9918-4721-A876-050EBB2E4A37}" type="datetimeFigureOut">
              <a:rPr lang="en-IN" smtClean="0"/>
              <a:pPr/>
              <a:t>18-05-2018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D28D46-8548-43A9-B7D9-A26D39E93CB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7E1463-9918-4721-A876-050EBB2E4A37}" type="datetimeFigureOut">
              <a:rPr lang="en-IN" smtClean="0"/>
              <a:pPr/>
              <a:t>18-05-2018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D28D46-8548-43A9-B7D9-A26D39E93CB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E7E1463-9918-4721-A876-050EBB2E4A37}" type="datetimeFigureOut">
              <a:rPr lang="en-IN" smtClean="0"/>
              <a:pPr/>
              <a:t>18-05-2018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D28D46-8548-43A9-B7D9-A26D39E93CB3}"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E7E1463-9918-4721-A876-050EBB2E4A37}" type="datetimeFigureOut">
              <a:rPr lang="en-IN" smtClean="0"/>
              <a:pPr/>
              <a:t>18-05-2018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D28D46-8548-43A9-B7D9-A26D39E93CB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E7E1463-9918-4721-A876-050EBB2E4A37}" type="datetimeFigureOut">
              <a:rPr lang="en-IN" smtClean="0"/>
              <a:pPr/>
              <a:t>18-05-2018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D28D46-8548-43A9-B7D9-A26D39E93CB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E7E1463-9918-4721-A876-050EBB2E4A37}" type="datetimeFigureOut">
              <a:rPr lang="en-IN" smtClean="0"/>
              <a:pPr/>
              <a:t>18-05-2018</a:t>
            </a:fld>
            <a:endParaRPr lang="en-IN"/>
          </a:p>
        </p:txBody>
      </p:sp>
      <p:sp>
        <p:nvSpPr>
          <p:cNvPr id="8" name="Slide Number Placeholder 7"/>
          <p:cNvSpPr>
            <a:spLocks noGrp="1"/>
          </p:cNvSpPr>
          <p:nvPr>
            <p:ph type="sldNum" sz="quarter" idx="11"/>
          </p:nvPr>
        </p:nvSpPr>
        <p:spPr/>
        <p:txBody>
          <a:bodyPr/>
          <a:lstStyle/>
          <a:p>
            <a:fld id="{1ED28D46-8548-43A9-B7D9-A26D39E93CB3}" type="slidenum">
              <a:rPr lang="en-IN" smtClean="0"/>
              <a:pPr/>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7E1463-9918-4721-A876-050EBB2E4A37}" type="datetimeFigureOut">
              <a:rPr lang="en-IN" smtClean="0"/>
              <a:pPr/>
              <a:t>18-05-2018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D28D46-8548-43A9-B7D9-A26D39E93CB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E7E1463-9918-4721-A876-050EBB2E4A37}" type="datetimeFigureOut">
              <a:rPr lang="en-IN" smtClean="0"/>
              <a:pPr/>
              <a:t>18-05-2018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156448" y="6422064"/>
            <a:ext cx="762000" cy="365125"/>
          </a:xfrm>
        </p:spPr>
        <p:txBody>
          <a:bodyPr/>
          <a:lstStyle/>
          <a:p>
            <a:fld id="{1ED28D46-8548-43A9-B7D9-A26D39E93CB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E7E1463-9918-4721-A876-050EBB2E4A37}" type="datetimeFigureOut">
              <a:rPr lang="en-IN" smtClean="0"/>
              <a:pPr/>
              <a:t>18-05-2018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D28D46-8548-43A9-B7D9-A26D39E93CB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E7E1463-9918-4721-A876-050EBB2E4A37}" type="datetimeFigureOut">
              <a:rPr lang="en-IN" smtClean="0"/>
              <a:pPr/>
              <a:t>18-05-2018</a:t>
            </a:fld>
            <a:endParaRPr lang="en-IN"/>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1ED28D46-8548-43A9-B7D9-A26D39E93CB3}"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9632" y="3356992"/>
            <a:ext cx="6480048" cy="2301240"/>
          </a:xfrm>
        </p:spPr>
        <p:txBody>
          <a:bodyPr>
            <a:normAutofit/>
          </a:bodyPr>
          <a:lstStyle/>
          <a:p>
            <a:r>
              <a:rPr lang="en-US" dirty="0" smtClean="0"/>
              <a:t>OPINION </a:t>
            </a:r>
            <a:r>
              <a:rPr lang="en-US" dirty="0" smtClean="0"/>
              <a:t>SPAM: </a:t>
            </a:r>
            <a:r>
              <a:rPr lang="en-US" dirty="0" smtClean="0"/>
              <a:t>DETECTION OF FAKE </a:t>
            </a:r>
            <a:r>
              <a:rPr lang="en-US" dirty="0" smtClean="0"/>
              <a:t> </a:t>
            </a:r>
            <a:r>
              <a:rPr lang="en-US" dirty="0" err="1" smtClean="0"/>
              <a:t>OnLINE</a:t>
            </a:r>
            <a:r>
              <a:rPr lang="en-US" dirty="0" smtClean="0"/>
              <a:t> REVIEWs</a:t>
            </a:r>
            <a:endParaRPr lang="en-IN" dirty="0"/>
          </a:p>
        </p:txBody>
      </p:sp>
      <p:sp>
        <p:nvSpPr>
          <p:cNvPr id="3" name="Subtitle 2"/>
          <p:cNvSpPr>
            <a:spLocks noGrp="1"/>
          </p:cNvSpPr>
          <p:nvPr>
            <p:ph type="subTitle" idx="1"/>
          </p:nvPr>
        </p:nvSpPr>
        <p:spPr/>
        <p:txBody>
          <a:bodyPr>
            <a:normAutofit fontScale="85000" lnSpcReduction="20000"/>
          </a:bodyPr>
          <a:lstStyle/>
          <a:p>
            <a:r>
              <a:rPr lang="en-US" sz="2400" dirty="0" smtClean="0">
                <a:solidFill>
                  <a:schemeClr val="tx1"/>
                </a:solidFill>
              </a:rPr>
              <a:t>Group Members:  	</a:t>
            </a:r>
            <a:r>
              <a:rPr lang="en-US" sz="2400" dirty="0" err="1" smtClean="0">
                <a:solidFill>
                  <a:schemeClr val="tx1"/>
                </a:solidFill>
              </a:rPr>
              <a:t>Atharva</a:t>
            </a:r>
            <a:r>
              <a:rPr lang="en-US" sz="2400" dirty="0" smtClean="0">
                <a:solidFill>
                  <a:schemeClr val="tx1"/>
                </a:solidFill>
              </a:rPr>
              <a:t>  </a:t>
            </a:r>
            <a:r>
              <a:rPr lang="en-US" sz="2400" dirty="0" err="1" smtClean="0">
                <a:solidFill>
                  <a:schemeClr val="tx1"/>
                </a:solidFill>
              </a:rPr>
              <a:t>Shrikant</a:t>
            </a:r>
            <a:r>
              <a:rPr lang="en-US" sz="2400" dirty="0" smtClean="0">
                <a:solidFill>
                  <a:schemeClr val="tx1"/>
                </a:solidFill>
              </a:rPr>
              <a:t> (10400114042)</a:t>
            </a:r>
          </a:p>
          <a:p>
            <a:r>
              <a:rPr lang="en-US" sz="2400" dirty="0" smtClean="0">
                <a:solidFill>
                  <a:schemeClr val="tx1"/>
                </a:solidFill>
              </a:rPr>
              <a:t>                                   </a:t>
            </a:r>
            <a:r>
              <a:rPr lang="en-US" sz="2400" dirty="0" err="1" smtClean="0">
                <a:solidFill>
                  <a:schemeClr val="tx1"/>
                </a:solidFill>
              </a:rPr>
              <a:t>Deboleena</a:t>
            </a:r>
            <a:r>
              <a:rPr lang="en-US" sz="2400" dirty="0" smtClean="0">
                <a:solidFill>
                  <a:schemeClr val="tx1"/>
                </a:solidFill>
              </a:rPr>
              <a:t> </a:t>
            </a:r>
            <a:r>
              <a:rPr lang="en-US" sz="2400" dirty="0" err="1" smtClean="0">
                <a:solidFill>
                  <a:schemeClr val="tx1"/>
                </a:solidFill>
              </a:rPr>
              <a:t>Chanda</a:t>
            </a:r>
            <a:r>
              <a:rPr lang="en-US" sz="2400" dirty="0" smtClean="0">
                <a:solidFill>
                  <a:schemeClr val="tx1"/>
                </a:solidFill>
              </a:rPr>
              <a:t> (10400114057)</a:t>
            </a:r>
          </a:p>
          <a:p>
            <a:endParaRPr lang="en-US" sz="2400" dirty="0" smtClean="0">
              <a:solidFill>
                <a:schemeClr val="tx1"/>
              </a:solidFill>
            </a:endParaRPr>
          </a:p>
          <a:p>
            <a:r>
              <a:rPr lang="en-US" sz="2400" dirty="0" smtClean="0">
                <a:solidFill>
                  <a:schemeClr val="tx1"/>
                </a:solidFill>
              </a:rPr>
              <a:t>Mentor: Prof. </a:t>
            </a:r>
            <a:r>
              <a:rPr lang="en-US" sz="2400" dirty="0" err="1" smtClean="0">
                <a:solidFill>
                  <a:schemeClr val="tx1"/>
                </a:solidFill>
              </a:rPr>
              <a:t>Sukanya</a:t>
            </a:r>
            <a:r>
              <a:rPr lang="en-US" sz="2400" dirty="0" smtClean="0">
                <a:solidFill>
                  <a:schemeClr val="tx1"/>
                </a:solidFill>
              </a:rPr>
              <a:t> Mukherjee</a:t>
            </a:r>
          </a:p>
          <a:p>
            <a:pPr algn="l"/>
            <a:endParaRPr lang="en-US" sz="2400" dirty="0" smtClean="0">
              <a:solidFill>
                <a:schemeClr val="tx1"/>
              </a:solidFill>
            </a:endParaRPr>
          </a:p>
          <a:p>
            <a:endParaRPr lang="en-US" sz="2400" dirty="0" smtClean="0">
              <a:solidFill>
                <a:schemeClr val="tx1"/>
              </a:solidFill>
            </a:endParaRPr>
          </a:p>
          <a:p>
            <a:endParaRPr lang="en-IN" sz="24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SELF - TRAINING ALGORITHM</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484784"/>
            <a:ext cx="7560840"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6890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FRAMEWORK</a:t>
            </a:r>
            <a:endParaRPr lang="en-US" dirty="0"/>
          </a:p>
        </p:txBody>
      </p:sp>
      <p:sp>
        <p:nvSpPr>
          <p:cNvPr id="3" name="Content Placeholder 2"/>
          <p:cNvSpPr>
            <a:spLocks noGrp="1"/>
          </p:cNvSpPr>
          <p:nvPr>
            <p:ph idx="1"/>
          </p:nvPr>
        </p:nvSpPr>
        <p:spPr/>
        <p:txBody>
          <a:bodyPr>
            <a:noAutofit/>
          </a:bodyPr>
          <a:lstStyle/>
          <a:p>
            <a:r>
              <a:rPr lang="en-US" sz="1900" b="1" dirty="0" smtClean="0"/>
              <a:t>We </a:t>
            </a:r>
            <a:r>
              <a:rPr lang="en-US" sz="1900" b="1" dirty="0"/>
              <a:t>split the available data set into training and testing sets in the ratio of 70:30. </a:t>
            </a:r>
          </a:p>
          <a:p>
            <a:r>
              <a:rPr lang="en-US" sz="1900" b="1" dirty="0" smtClean="0"/>
              <a:t>On </a:t>
            </a:r>
            <a:r>
              <a:rPr lang="en-US" sz="1900" b="1" dirty="0"/>
              <a:t>the training set, we created labeled data of varying sizes (from 50 to 2000). For the remaining data, we removed the labels and considered it to be the unlabeled data set. </a:t>
            </a:r>
            <a:endParaRPr lang="en-US" sz="1900" b="1" dirty="0" smtClean="0"/>
          </a:p>
          <a:p>
            <a:r>
              <a:rPr lang="en-US" sz="1900" b="1" dirty="0" smtClean="0"/>
              <a:t>We </a:t>
            </a:r>
            <a:r>
              <a:rPr lang="en-US" sz="1900" b="1" dirty="0"/>
              <a:t>then trained the base learners individually on these sets of labeled data and tested it on the test set noting the accuracy</a:t>
            </a:r>
            <a:r>
              <a:rPr lang="en-US" sz="1900" b="1" dirty="0" smtClean="0"/>
              <a:t>.</a:t>
            </a:r>
          </a:p>
          <a:p>
            <a:r>
              <a:rPr lang="en-US" sz="1900" b="1" dirty="0" smtClean="0"/>
              <a:t>Using </a:t>
            </a:r>
            <a:r>
              <a:rPr lang="en-US" sz="1900" b="1" dirty="0"/>
              <a:t>these base learners, we built the semi-supervised self-training model individually on the sets of labeled data and again tested it on the test set noting the </a:t>
            </a:r>
            <a:r>
              <a:rPr lang="en-US" sz="1900" b="1" dirty="0" smtClean="0"/>
              <a:t>accuracy.</a:t>
            </a:r>
          </a:p>
          <a:p>
            <a:r>
              <a:rPr lang="en-US" sz="1900" b="1" dirty="0" smtClean="0"/>
              <a:t>Finally</a:t>
            </a:r>
            <a:r>
              <a:rPr lang="en-US" sz="1900" b="1" dirty="0"/>
              <a:t>, we compared the accuracy for the base learners alone and its corresponding semi supervised self-training model and plotted graphs.</a:t>
            </a:r>
          </a:p>
        </p:txBody>
      </p:sp>
    </p:spTree>
    <p:extLst>
      <p:ext uri="{BB962C8B-B14F-4D97-AF65-F5344CB8AC3E}">
        <p14:creationId xmlns:p14="http://schemas.microsoft.com/office/powerpoint/2010/main" val="2694708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BAYES RESULT</a:t>
            </a:r>
            <a:endParaRPr lang="en-IN" dirty="0"/>
          </a:p>
        </p:txBody>
      </p:sp>
      <p:sp>
        <p:nvSpPr>
          <p:cNvPr id="3" name="Content Placeholder 2"/>
          <p:cNvSpPr>
            <a:spLocks noGrp="1"/>
          </p:cNvSpPr>
          <p:nvPr>
            <p:ph idx="1"/>
          </p:nvPr>
        </p:nvSpPr>
        <p:spPr/>
        <p:txBody>
          <a:bodyPr>
            <a:noAutofit/>
          </a:bodyPr>
          <a:lstStyle/>
          <a:p>
            <a:r>
              <a:rPr lang="en-IN" sz="1900" b="1" dirty="0" smtClean="0"/>
              <a:t>As the size of the </a:t>
            </a:r>
            <a:r>
              <a:rPr lang="en-IN" sz="1900" b="1" dirty="0" err="1" smtClean="0"/>
              <a:t>labeled</a:t>
            </a:r>
            <a:r>
              <a:rPr lang="en-IN" sz="1900" b="1" dirty="0" smtClean="0"/>
              <a:t> data set increases, accuracy of both the models converged to a stable value . Thus, Naive Bayes performed well for both the supervised and semi-supervised training model</a:t>
            </a:r>
            <a:r>
              <a:rPr lang="en-IN" sz="1900" b="1" dirty="0" smtClean="0"/>
              <a:t>.</a:t>
            </a:r>
            <a:endParaRPr lang="en-IN" sz="1900" b="1" dirty="0" smtClean="0"/>
          </a:p>
          <a:p>
            <a:r>
              <a:rPr lang="en-IN" sz="1900" b="1" dirty="0" smtClean="0"/>
              <a:t>When number of </a:t>
            </a:r>
            <a:r>
              <a:rPr lang="en-IN" sz="1900" b="1" dirty="0" err="1" smtClean="0"/>
              <a:t>labeled</a:t>
            </a:r>
            <a:r>
              <a:rPr lang="en-IN" sz="1900" b="1" dirty="0" smtClean="0"/>
              <a:t> data was low, Naive </a:t>
            </a:r>
            <a:r>
              <a:rPr lang="en-IN" sz="1900" b="1" dirty="0" err="1" smtClean="0"/>
              <a:t>Bayes</a:t>
            </a:r>
            <a:r>
              <a:rPr lang="en-IN" sz="1900" b="1" dirty="0" smtClean="0"/>
              <a:t> with simple random sampling performed better with the semi-supervised model than the supervised approach. For stratified sampling, both the models gave similar accuracy. This is in agreement to our initial hypothesis</a:t>
            </a:r>
            <a:r>
              <a:rPr lang="en-IN" sz="1900" b="1" dirty="0" smtClean="0"/>
              <a:t>.</a:t>
            </a:r>
            <a:endParaRPr lang="en-IN" sz="1900" b="1" dirty="0" smtClean="0"/>
          </a:p>
          <a:p>
            <a:r>
              <a:rPr lang="en-IN" sz="1900" b="1" dirty="0" smtClean="0"/>
              <a:t>As we increased the number of </a:t>
            </a:r>
            <a:r>
              <a:rPr lang="en-IN" sz="1900" b="1" dirty="0" err="1" smtClean="0"/>
              <a:t>labeled</a:t>
            </a:r>
            <a:r>
              <a:rPr lang="en-IN" sz="1900" b="1" dirty="0" smtClean="0"/>
              <a:t> data, accuracy for the semi-supervised approach was not always better than the supervised approach. This is a deviation from our initial hypothesis. This might be because Naive </a:t>
            </a:r>
            <a:r>
              <a:rPr lang="en-IN" sz="1900" b="1" dirty="0" err="1" smtClean="0"/>
              <a:t>Bayes</a:t>
            </a:r>
            <a:r>
              <a:rPr lang="en-IN" sz="1900" b="1" dirty="0" smtClean="0"/>
              <a:t> has the strong assumption that the features are conditionally independent. </a:t>
            </a:r>
            <a:endParaRPr lang="en-IN" sz="19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Simple Random Sampling</a:t>
            </a:r>
            <a:endParaRPr lang="en-US" dirty="0"/>
          </a:p>
        </p:txBody>
      </p:sp>
      <p:pic>
        <p:nvPicPr>
          <p:cNvPr id="13" name="Content Placeholder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56088"/>
            <a:ext cx="8075240" cy="4353232"/>
          </a:xfrm>
        </p:spPr>
      </p:pic>
    </p:spTree>
    <p:extLst>
      <p:ext uri="{BB962C8B-B14F-4D97-AF65-F5344CB8AC3E}">
        <p14:creationId xmlns:p14="http://schemas.microsoft.com/office/powerpoint/2010/main" val="22049082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Stratified Sampling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58971"/>
            <a:ext cx="8075240" cy="4278341"/>
          </a:xfrm>
        </p:spPr>
      </p:pic>
    </p:spTree>
    <p:extLst>
      <p:ext uri="{BB962C8B-B14F-4D97-AF65-F5344CB8AC3E}">
        <p14:creationId xmlns:p14="http://schemas.microsoft.com/office/powerpoint/2010/main" val="229786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RESULT</a:t>
            </a:r>
            <a:endParaRPr lang="en-IN" dirty="0"/>
          </a:p>
        </p:txBody>
      </p:sp>
      <p:sp>
        <p:nvSpPr>
          <p:cNvPr id="3" name="Content Placeholder 2"/>
          <p:cNvSpPr>
            <a:spLocks noGrp="1"/>
          </p:cNvSpPr>
          <p:nvPr>
            <p:ph idx="1"/>
          </p:nvPr>
        </p:nvSpPr>
        <p:spPr/>
        <p:txBody>
          <a:bodyPr>
            <a:normAutofit fontScale="92500" lnSpcReduction="20000"/>
          </a:bodyPr>
          <a:lstStyle/>
          <a:p>
            <a:r>
              <a:rPr lang="en-US" b="1" dirty="0" smtClean="0"/>
              <a:t>As </a:t>
            </a:r>
            <a:r>
              <a:rPr lang="en-US" b="1" dirty="0"/>
              <a:t>the size of the labeled data set increases, accuracy of both the models converged to a stable value (Approximately 89%). Thus, Decision Tree performed well for both the supervised and semi-supervised training model. </a:t>
            </a:r>
          </a:p>
          <a:p>
            <a:r>
              <a:rPr lang="en-US" b="1" dirty="0" smtClean="0"/>
              <a:t>For </a:t>
            </a:r>
            <a:r>
              <a:rPr lang="en-US" b="1" dirty="0"/>
              <a:t>both simple random and stratified sampling, Decision Tree performed better with the semi-supervised model than the supervised approach. This is in agreement to our initial hypothesis. </a:t>
            </a:r>
            <a:endParaRPr lang="en-IN" b="1" dirty="0" smtClean="0"/>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Random Sampling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08792"/>
            <a:ext cx="8075240" cy="4156512"/>
          </a:xfrm>
        </p:spPr>
      </p:pic>
    </p:spTree>
    <p:extLst>
      <p:ext uri="{BB962C8B-B14F-4D97-AF65-F5344CB8AC3E}">
        <p14:creationId xmlns:p14="http://schemas.microsoft.com/office/powerpoint/2010/main" val="3546899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Stratified Sampling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69710"/>
            <a:ext cx="8147248" cy="4195593"/>
          </a:xfrm>
        </p:spPr>
      </p:pic>
    </p:spTree>
    <p:extLst>
      <p:ext uri="{BB962C8B-B14F-4D97-AF65-F5344CB8AC3E}">
        <p14:creationId xmlns:p14="http://schemas.microsoft.com/office/powerpoint/2010/main" val="2628640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normAutofit fontScale="77500" lnSpcReduction="20000"/>
          </a:bodyPr>
          <a:lstStyle/>
          <a:p>
            <a:r>
              <a:rPr lang="en-IN" b="1" dirty="0" smtClean="0"/>
              <a:t>Through this project, we learnt that self-training works well when the base learner is able to predict the class probabilities of unlabeled data with high confidence.</a:t>
            </a:r>
          </a:p>
          <a:p>
            <a:r>
              <a:rPr lang="en-IN" b="1" dirty="0" smtClean="0"/>
              <a:t>Based on the experiments that we performed, we found that in general semi-supervised learning using self-training does improve the performance of supervised learning methods in the presence of unlabeled data.</a:t>
            </a:r>
          </a:p>
          <a:p>
            <a:r>
              <a:rPr lang="en-IN" b="1" dirty="0" smtClean="0"/>
              <a:t>From the approaches that we tried, we found that semi-supervised self-training using Decision Tree as classifier leads to better selection metric for the self-training algorithm than the Naive  </a:t>
            </a:r>
            <a:r>
              <a:rPr lang="en-IN" b="1" dirty="0" err="1" smtClean="0"/>
              <a:t>Bayes</a:t>
            </a:r>
            <a:r>
              <a:rPr lang="en-IN" b="1" dirty="0" smtClean="0"/>
              <a:t> base learners. Thus, Decision tree works as a better classification model for our project.</a:t>
            </a:r>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IN" dirty="0"/>
          </a:p>
        </p:txBody>
      </p:sp>
      <p:sp>
        <p:nvSpPr>
          <p:cNvPr id="3" name="Content Placeholder 2"/>
          <p:cNvSpPr>
            <a:spLocks noGrp="1"/>
          </p:cNvSpPr>
          <p:nvPr>
            <p:ph idx="1"/>
          </p:nvPr>
        </p:nvSpPr>
        <p:spPr/>
        <p:txBody>
          <a:bodyPr>
            <a:normAutofit lnSpcReduction="10000"/>
          </a:bodyPr>
          <a:lstStyle/>
          <a:p>
            <a:r>
              <a:rPr lang="en-US" dirty="0"/>
              <a:t>Since the Decision Tree worked well, we had the idea of implementing Naïve Bayes Tree which is a hybrid of Decision Tree and Naïve Bayes on our data set. </a:t>
            </a:r>
            <a:r>
              <a:rPr lang="en-US" dirty="0" err="1"/>
              <a:t>Tanha</a:t>
            </a:r>
            <a:r>
              <a:rPr lang="en-US" dirty="0"/>
              <a:t> et al., (2015) have conducted a series of experiments which show that Naïve Bayes trees produce better probability estimation in tree classifiers and hence would work well with the self-training </a:t>
            </a:r>
            <a:r>
              <a:rPr lang="en-US" dirty="0" smtClean="0"/>
              <a:t>algorithm.</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IN" dirty="0"/>
          </a:p>
        </p:txBody>
      </p:sp>
      <p:sp>
        <p:nvSpPr>
          <p:cNvPr id="3" name="Content Placeholder 2"/>
          <p:cNvSpPr>
            <a:spLocks noGrp="1"/>
          </p:cNvSpPr>
          <p:nvPr>
            <p:ph idx="1"/>
          </p:nvPr>
        </p:nvSpPr>
        <p:spPr/>
        <p:txBody>
          <a:bodyPr>
            <a:noAutofit/>
          </a:bodyPr>
          <a:lstStyle/>
          <a:p>
            <a:r>
              <a:rPr lang="en-US" sz="2200" b="1" dirty="0" smtClean="0"/>
              <a:t>The major aim of the project is to detect the fake reviews on E-Commerce sites using concepts of opinion mining and machine learning.</a:t>
            </a:r>
          </a:p>
          <a:p>
            <a:r>
              <a:rPr lang="en-US" sz="2200" b="1" dirty="0" smtClean="0"/>
              <a:t>Our objective is to build classifiers using semi supervised learning methods and devise a self training mechanism for identifying fake reviews and evaluate the performance of classifier</a:t>
            </a:r>
            <a:r>
              <a:rPr lang="en-US" sz="2200" b="1" dirty="0" smtClean="0"/>
              <a:t>.</a:t>
            </a:r>
          </a:p>
          <a:p>
            <a:r>
              <a:rPr lang="en-US" sz="2200" b="1" dirty="0"/>
              <a:t>The main goal of our project </a:t>
            </a:r>
            <a:r>
              <a:rPr lang="en-US" sz="2200" b="1" dirty="0" smtClean="0"/>
              <a:t>is </a:t>
            </a:r>
            <a:r>
              <a:rPr lang="en-US" sz="2200" b="1" dirty="0"/>
              <a:t>to test the hypothesis that when the number of labeled data is less, semi-supervised learning methods could improve upon the performance of supervised learning methods in the presence of unlabeled data. </a:t>
            </a:r>
            <a:endParaRPr lang="en-IN" sz="22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IN" dirty="0"/>
          </a:p>
        </p:txBody>
      </p:sp>
      <p:sp>
        <p:nvSpPr>
          <p:cNvPr id="3" name="Content Placeholder 2"/>
          <p:cNvSpPr>
            <a:spLocks noGrp="1"/>
          </p:cNvSpPr>
          <p:nvPr>
            <p:ph idx="1"/>
          </p:nvPr>
        </p:nvSpPr>
        <p:spPr/>
        <p:txBody>
          <a:bodyPr>
            <a:noAutofit/>
          </a:bodyPr>
          <a:lstStyle/>
          <a:p>
            <a:r>
              <a:rPr lang="en-US" sz="2100" b="1" dirty="0" smtClean="0"/>
              <a:t>Online reviews provide valuable information about products and services to consumers. </a:t>
            </a:r>
          </a:p>
          <a:p>
            <a:r>
              <a:rPr lang="en-US" sz="2100" b="1" dirty="0" smtClean="0"/>
              <a:t>These reviews play a major role in decision making of consumer whether to buy the product or not.</a:t>
            </a:r>
          </a:p>
          <a:p>
            <a:r>
              <a:rPr lang="en-US" sz="2100" b="1" dirty="0" smtClean="0"/>
              <a:t>Opinion Spammers can post unwarranted positive or unjustified negative reviews to promote or harm the reputation of a product and brand.</a:t>
            </a:r>
          </a:p>
          <a:p>
            <a:r>
              <a:rPr lang="en-US" sz="2100" b="1" dirty="0" smtClean="0"/>
              <a:t>Spamming fake reviews has become a business and a big threat. </a:t>
            </a:r>
          </a:p>
          <a:p>
            <a:r>
              <a:rPr lang="en-US" sz="2100" b="1" dirty="0" smtClean="0"/>
              <a:t>Since anyone can post reviews, It is not very easy to detect the spam reviews. </a:t>
            </a:r>
          </a:p>
          <a:p>
            <a:r>
              <a:rPr lang="en-US" sz="2100" b="1" dirty="0" smtClean="0"/>
              <a:t>In this paper we will study and compare the performance of semi-supervised classifier against supervised learning classifiers.</a:t>
            </a:r>
            <a:endParaRPr lang="en-IN" sz="21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fontScale="77500" lnSpcReduction="20000"/>
          </a:bodyPr>
          <a:lstStyle/>
          <a:p>
            <a:r>
              <a:rPr lang="en-US" sz="3200" b="1" dirty="0"/>
              <a:t>The opinion spam problem was ﬁrst formulated by in 2008 by </a:t>
            </a:r>
            <a:r>
              <a:rPr lang="en-US" sz="3200" b="1" dirty="0" smtClean="0"/>
              <a:t>Jindal in context of product reviews on Amazon.com</a:t>
            </a:r>
          </a:p>
          <a:p>
            <a:r>
              <a:rPr lang="en-US" sz="3200" b="1" dirty="0" smtClean="0"/>
              <a:t>Extensive studies have been done by Mukherjee and Liu to use supervised learning methods in detecting spam reviews.</a:t>
            </a:r>
          </a:p>
          <a:p>
            <a:r>
              <a:rPr lang="en-US" sz="3200" b="1" dirty="0"/>
              <a:t>Research has also been done (</a:t>
            </a:r>
            <a:r>
              <a:rPr lang="en-US" sz="3200" b="1" dirty="0" err="1"/>
              <a:t>Jafar</a:t>
            </a:r>
            <a:r>
              <a:rPr lang="en-US" sz="3200" b="1" dirty="0"/>
              <a:t> et al., 2015) in the application of semi supervised learning to a pool of unlabeled data and augmenting performance of supervised learning algorithm. They have studied the semi-supervised self-training algorithm with decision trees as base learners.  </a:t>
            </a:r>
          </a:p>
          <a:p>
            <a:endParaRPr lang="en-US" dirty="0"/>
          </a:p>
        </p:txBody>
      </p:sp>
    </p:spTree>
    <p:extLst>
      <p:ext uri="{BB962C8B-B14F-4D97-AF65-F5344CB8AC3E}">
        <p14:creationId xmlns:p14="http://schemas.microsoft.com/office/powerpoint/2010/main" val="1942459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noAutofit/>
          </a:bodyPr>
          <a:lstStyle/>
          <a:p>
            <a:r>
              <a:rPr lang="en-US" sz="1900" b="1" dirty="0"/>
              <a:t>Semi-supervised learning is a class of supervised learning tasks and techniques that also make use of unlabeled </a:t>
            </a:r>
            <a:r>
              <a:rPr lang="en-US" sz="1900" b="1" dirty="0" smtClean="0"/>
              <a:t>data along with labeled data </a:t>
            </a:r>
            <a:r>
              <a:rPr lang="en-US" sz="1900" b="1" dirty="0"/>
              <a:t>for </a:t>
            </a:r>
            <a:r>
              <a:rPr lang="en-US" sz="1900" b="1" dirty="0" smtClean="0"/>
              <a:t>training.</a:t>
            </a:r>
          </a:p>
          <a:p>
            <a:r>
              <a:rPr lang="en-US" sz="1900" b="1" dirty="0" smtClean="0"/>
              <a:t>For </a:t>
            </a:r>
            <a:r>
              <a:rPr lang="en-US" sz="1900" b="1" dirty="0" smtClean="0"/>
              <a:t>implementing our opinion spam detection model we use the various classifiers  to identify the fake restaurant reviews posted by yelp.com. The classifiers </a:t>
            </a:r>
            <a:r>
              <a:rPr lang="en-US" sz="1900" b="1" dirty="0" smtClean="0"/>
              <a:t>being:</a:t>
            </a:r>
          </a:p>
          <a:p>
            <a:pPr lvl="1"/>
            <a:r>
              <a:rPr lang="en-US" sz="1900" b="1" dirty="0" smtClean="0"/>
              <a:t>Naïve Bayes</a:t>
            </a:r>
            <a:endParaRPr lang="en-US" sz="1900" b="1" dirty="0" smtClean="0"/>
          </a:p>
          <a:p>
            <a:pPr lvl="1"/>
            <a:r>
              <a:rPr lang="en-US" sz="1900" b="1" dirty="0" smtClean="0"/>
              <a:t>Decision </a:t>
            </a:r>
            <a:r>
              <a:rPr lang="en-US" sz="1900" b="1" dirty="0" smtClean="0"/>
              <a:t>Trees</a:t>
            </a:r>
            <a:endParaRPr lang="en-US" sz="1900" b="1" dirty="0" smtClean="0"/>
          </a:p>
          <a:p>
            <a:r>
              <a:rPr lang="en-US" sz="1900" b="1" dirty="0" smtClean="0"/>
              <a:t>We </a:t>
            </a:r>
            <a:r>
              <a:rPr lang="en-US" sz="1900" b="1" dirty="0" smtClean="0"/>
              <a:t>applied </a:t>
            </a:r>
            <a:r>
              <a:rPr lang="en-US" sz="1900" b="1" dirty="0"/>
              <a:t>the self training </a:t>
            </a:r>
            <a:r>
              <a:rPr lang="en-US" sz="1900" b="1" dirty="0" smtClean="0"/>
              <a:t>algorithm</a:t>
            </a:r>
            <a:r>
              <a:rPr lang="en-US" sz="1900" b="1" dirty="0" smtClean="0"/>
              <a:t> </a:t>
            </a:r>
            <a:r>
              <a:rPr lang="en-US" sz="1900" b="1" dirty="0"/>
              <a:t>to predict the </a:t>
            </a:r>
            <a:r>
              <a:rPr lang="en-US" sz="1900" b="1" dirty="0" smtClean="0"/>
              <a:t>results. We </a:t>
            </a:r>
            <a:r>
              <a:rPr lang="en-US" sz="1900" b="1" dirty="0" smtClean="0"/>
              <a:t>then compared </a:t>
            </a:r>
            <a:r>
              <a:rPr lang="en-US" sz="1900" b="1" dirty="0"/>
              <a:t>the accuracy of each of the semi-supervised </a:t>
            </a:r>
            <a:r>
              <a:rPr lang="en-US" sz="1900" b="1" dirty="0" smtClean="0"/>
              <a:t>self training model </a:t>
            </a:r>
            <a:r>
              <a:rPr lang="en-US" sz="1900" b="1" dirty="0"/>
              <a:t>with its respective base </a:t>
            </a:r>
            <a:r>
              <a:rPr lang="en-US" sz="1900" b="1" dirty="0" smtClean="0"/>
              <a:t>learner accuracy.</a:t>
            </a:r>
            <a:endParaRPr lang="en-US" sz="1900" b="1" dirty="0" smtClean="0"/>
          </a:p>
          <a:p>
            <a:r>
              <a:rPr lang="en-US" sz="1900" b="1" dirty="0" smtClean="0"/>
              <a:t>In this project, we are assuming the yelp classification as pseudo ground truth.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 OF DATA</a:t>
            </a:r>
            <a:endParaRPr lang="en-IN" dirty="0"/>
          </a:p>
        </p:txBody>
      </p:sp>
      <p:sp>
        <p:nvSpPr>
          <p:cNvPr id="3" name="Content Placeholder 2"/>
          <p:cNvSpPr>
            <a:spLocks noGrp="1"/>
          </p:cNvSpPr>
          <p:nvPr>
            <p:ph idx="1"/>
          </p:nvPr>
        </p:nvSpPr>
        <p:spPr/>
        <p:txBody>
          <a:bodyPr>
            <a:normAutofit fontScale="47500" lnSpcReduction="20000"/>
          </a:bodyPr>
          <a:lstStyle/>
          <a:p>
            <a:r>
              <a:rPr lang="en-US" sz="3800" b="1" dirty="0"/>
              <a:t>Web </a:t>
            </a:r>
            <a:r>
              <a:rPr lang="en-US" sz="3800" b="1" dirty="0" smtClean="0"/>
              <a:t>Crawling</a:t>
            </a:r>
            <a:r>
              <a:rPr lang="en-US" sz="3800" b="1" dirty="0"/>
              <a:t> </a:t>
            </a:r>
            <a:r>
              <a:rPr lang="en-US" sz="3800" b="1" dirty="0" smtClean="0"/>
              <a:t>is </a:t>
            </a:r>
            <a:r>
              <a:rPr lang="en-US" sz="3800" b="1" dirty="0"/>
              <a:t>a technique employed to extract large amounts of data from websites whereby the data is extracted and saved to a local file in your computer or to a database in table (spreadsheet) format</a:t>
            </a:r>
            <a:r>
              <a:rPr lang="en-US" sz="3800" b="1" dirty="0" smtClean="0"/>
              <a:t>.</a:t>
            </a:r>
          </a:p>
          <a:p>
            <a:r>
              <a:rPr lang="en-US" sz="3800" b="1" dirty="0" smtClean="0"/>
              <a:t>We </a:t>
            </a:r>
            <a:r>
              <a:rPr lang="en-US" sz="3800" b="1" dirty="0" smtClean="0"/>
              <a:t>collected both recommended and non recommended reviews as classified by yelp</a:t>
            </a:r>
            <a:r>
              <a:rPr lang="en-US" sz="3800" b="1" dirty="0" smtClean="0"/>
              <a:t>.</a:t>
            </a:r>
          </a:p>
          <a:p>
            <a:endParaRPr lang="en-US" sz="3800" b="1" dirty="0" smtClean="0"/>
          </a:p>
          <a:p>
            <a:pPr marL="36576" indent="0">
              <a:buNone/>
            </a:pPr>
            <a:r>
              <a:rPr lang="en-US" sz="3800" b="1" dirty="0"/>
              <a:t>The dataset consists of approximately 40k unique reviews, 30k users and 140 restaurants. The following attributes were extracted: </a:t>
            </a:r>
          </a:p>
          <a:p>
            <a:r>
              <a:rPr lang="en-US" sz="3800" b="1" dirty="0" smtClean="0"/>
              <a:t>Restaurant </a:t>
            </a:r>
            <a:r>
              <a:rPr lang="en-US" sz="3800" b="1" dirty="0"/>
              <a:t>Name </a:t>
            </a:r>
            <a:endParaRPr lang="en-US" sz="3800" b="1" dirty="0" smtClean="0"/>
          </a:p>
          <a:p>
            <a:r>
              <a:rPr lang="en-US" sz="3800" b="1" dirty="0" smtClean="0"/>
              <a:t>Average </a:t>
            </a:r>
            <a:r>
              <a:rPr lang="en-US" sz="3800" b="1" dirty="0"/>
              <a:t>Rating </a:t>
            </a:r>
            <a:endParaRPr lang="en-US" sz="3800" b="1" dirty="0" smtClean="0"/>
          </a:p>
          <a:p>
            <a:r>
              <a:rPr lang="en-US" sz="3800" b="1" dirty="0" smtClean="0"/>
              <a:t>User </a:t>
            </a:r>
            <a:r>
              <a:rPr lang="en-US" sz="3800" b="1" dirty="0"/>
              <a:t>Name </a:t>
            </a:r>
            <a:endParaRPr lang="en-US" sz="3800" b="1" dirty="0" smtClean="0"/>
          </a:p>
          <a:p>
            <a:r>
              <a:rPr lang="en-US" sz="3800" b="1" dirty="0" smtClean="0"/>
              <a:t>Review </a:t>
            </a:r>
            <a:r>
              <a:rPr lang="en-US" sz="3800" b="1" dirty="0"/>
              <a:t>Text </a:t>
            </a:r>
            <a:endParaRPr lang="en-US" sz="3800" b="1" dirty="0" smtClean="0"/>
          </a:p>
          <a:p>
            <a:r>
              <a:rPr lang="en-US" sz="3800" b="1" dirty="0" smtClean="0"/>
              <a:t>Rating </a:t>
            </a:r>
          </a:p>
          <a:p>
            <a:r>
              <a:rPr lang="en-US" sz="3800" b="1" dirty="0" smtClean="0"/>
              <a:t>Date </a:t>
            </a:r>
            <a:r>
              <a:rPr lang="en-US" sz="3800" b="1" dirty="0"/>
              <a:t>of Review </a:t>
            </a:r>
            <a:endParaRPr lang="en-US" sz="3800" b="1" dirty="0" smtClean="0"/>
          </a:p>
          <a:p>
            <a:r>
              <a:rPr lang="en-US" sz="3800" b="1" dirty="0" smtClean="0"/>
              <a:t>Classification </a:t>
            </a:r>
            <a:r>
              <a:rPr lang="en-US" sz="3800" b="1" dirty="0"/>
              <a:t>by Yelp (Recommended / Not Recommended) </a:t>
            </a:r>
            <a:endParaRPr lang="en-US" sz="3800" b="1" dirty="0" smtClean="0"/>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OF DATA</a:t>
            </a:r>
            <a:endParaRPr lang="en-IN"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The preprocessing of data is done in R programming language which involved </a:t>
            </a:r>
          </a:p>
          <a:p>
            <a:r>
              <a:rPr lang="en-US" b="1" dirty="0" smtClean="0"/>
              <a:t>Cleaning of </a:t>
            </a:r>
            <a:r>
              <a:rPr lang="en-US" b="1" dirty="0" smtClean="0"/>
              <a:t>data</a:t>
            </a:r>
          </a:p>
          <a:p>
            <a:pPr lvl="1"/>
            <a:r>
              <a:rPr lang="en-US" b="1" dirty="0" smtClean="0"/>
              <a:t>removing </a:t>
            </a:r>
            <a:r>
              <a:rPr lang="en-US" b="1" dirty="0" smtClean="0"/>
              <a:t>duplicates</a:t>
            </a:r>
          </a:p>
          <a:p>
            <a:r>
              <a:rPr lang="en-US" b="1" dirty="0" smtClean="0"/>
              <a:t>Processing of text </a:t>
            </a:r>
            <a:r>
              <a:rPr lang="en-US" b="1" dirty="0" smtClean="0"/>
              <a:t>reviews</a:t>
            </a:r>
          </a:p>
          <a:p>
            <a:pPr lvl="1"/>
            <a:r>
              <a:rPr lang="en-US" b="1" dirty="0" smtClean="0"/>
              <a:t>removing </a:t>
            </a:r>
            <a:r>
              <a:rPr lang="en-US" b="1" dirty="0" smtClean="0"/>
              <a:t>punctuation, special 	 	 	</a:t>
            </a:r>
            <a:r>
              <a:rPr lang="en-US" b="1" dirty="0"/>
              <a:t> </a:t>
            </a:r>
            <a:r>
              <a:rPr lang="en-US" b="1" dirty="0" smtClean="0"/>
              <a:t>	 characters, numbers and common word </a:t>
            </a:r>
            <a:r>
              <a:rPr lang="en-US" b="1" dirty="0" smtClean="0"/>
              <a:t>endings</a:t>
            </a:r>
          </a:p>
          <a:p>
            <a:pPr lvl="1"/>
            <a:r>
              <a:rPr lang="en-US" b="1" dirty="0" smtClean="0"/>
              <a:t>removing </a:t>
            </a:r>
            <a:r>
              <a:rPr lang="en-US" b="1" dirty="0" smtClean="0"/>
              <a:t>stop </a:t>
            </a:r>
            <a:r>
              <a:rPr lang="en-US" b="1" dirty="0" smtClean="0"/>
              <a:t>words</a:t>
            </a:r>
          </a:p>
          <a:p>
            <a:pPr lvl="1"/>
            <a:r>
              <a:rPr lang="en-US" b="1" dirty="0" smtClean="0"/>
              <a:t>covert </a:t>
            </a:r>
            <a:r>
              <a:rPr lang="en-US" b="1" dirty="0" smtClean="0"/>
              <a:t>text to lower case.</a:t>
            </a:r>
          </a:p>
          <a:p>
            <a:r>
              <a:rPr lang="en-US" b="1" dirty="0" smtClean="0"/>
              <a:t>Making the word </a:t>
            </a:r>
            <a:r>
              <a:rPr lang="en-US" b="1" dirty="0" smtClean="0"/>
              <a:t>cloud of reviews</a:t>
            </a:r>
            <a:endParaRPr lang="en-US" b="1" dirty="0" smtClean="0"/>
          </a:p>
          <a:p>
            <a:r>
              <a:rPr lang="en-US" b="1" dirty="0" smtClean="0"/>
              <a:t>Calculating the behavioral </a:t>
            </a:r>
            <a:r>
              <a:rPr lang="en-US" b="1" dirty="0" smtClean="0"/>
              <a:t>dimension</a:t>
            </a:r>
          </a:p>
          <a:p>
            <a:pPr lvl="1"/>
            <a:r>
              <a:rPr lang="en-US" b="1" dirty="0" smtClean="0"/>
              <a:t>Maximum </a:t>
            </a:r>
            <a:r>
              <a:rPr lang="en-US" b="1" dirty="0" smtClean="0"/>
              <a:t>number of </a:t>
            </a:r>
            <a:r>
              <a:rPr lang="en-US" b="1" dirty="0" smtClean="0"/>
              <a:t>reviews</a:t>
            </a:r>
          </a:p>
          <a:p>
            <a:pPr lvl="1"/>
            <a:r>
              <a:rPr lang="en-US" b="1" dirty="0" smtClean="0"/>
              <a:t>Review length</a:t>
            </a:r>
          </a:p>
          <a:p>
            <a:pPr lvl="1"/>
            <a:r>
              <a:rPr lang="en-US" b="1" dirty="0" smtClean="0"/>
              <a:t>Rating deviation</a:t>
            </a:r>
          </a:p>
          <a:p>
            <a:pPr lvl="1"/>
            <a:r>
              <a:rPr lang="en-US" b="1" dirty="0" smtClean="0"/>
              <a:t>Maximum </a:t>
            </a:r>
            <a:r>
              <a:rPr lang="en-US" b="1" dirty="0" smtClean="0"/>
              <a:t>content similarity</a:t>
            </a:r>
          </a:p>
          <a:p>
            <a:pPr marL="36576" indent="0">
              <a:buNone/>
            </a:pP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CLOUD</a:t>
            </a:r>
            <a:endParaRPr lang="en-US"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1916832"/>
            <a:ext cx="5832648"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0091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a:t>
            </a:r>
            <a:endParaRPr lang="en-IN" dirty="0"/>
          </a:p>
        </p:txBody>
      </p:sp>
      <p:sp>
        <p:nvSpPr>
          <p:cNvPr id="3" name="Content Placeholder 2"/>
          <p:cNvSpPr>
            <a:spLocks noGrp="1"/>
          </p:cNvSpPr>
          <p:nvPr>
            <p:ph idx="1"/>
          </p:nvPr>
        </p:nvSpPr>
        <p:spPr/>
        <p:txBody>
          <a:bodyPr>
            <a:normAutofit fontScale="85000" lnSpcReduction="20000"/>
          </a:bodyPr>
          <a:lstStyle/>
          <a:p>
            <a:r>
              <a:rPr lang="en-IN" b="1" dirty="0" smtClean="0"/>
              <a:t>Using random sampling, we split our data set into training and testing sets in the ratio of </a:t>
            </a:r>
            <a:r>
              <a:rPr lang="en-IN" b="1" dirty="0" smtClean="0"/>
              <a:t>70:30 respectively</a:t>
            </a:r>
            <a:r>
              <a:rPr lang="en-IN" b="1" dirty="0" smtClean="0"/>
              <a:t>. </a:t>
            </a:r>
          </a:p>
          <a:p>
            <a:r>
              <a:rPr lang="en-IN" b="1" dirty="0" smtClean="0"/>
              <a:t>Then we divided the training set such that approximately 60 % of the records were unlabeled and the remaining were </a:t>
            </a:r>
            <a:r>
              <a:rPr lang="en-IN" b="1" dirty="0" err="1" smtClean="0"/>
              <a:t>labeled</a:t>
            </a:r>
            <a:r>
              <a:rPr lang="en-IN" b="1" dirty="0" smtClean="0"/>
              <a:t>. </a:t>
            </a:r>
          </a:p>
          <a:p>
            <a:r>
              <a:rPr lang="en-IN" b="1" dirty="0" smtClean="0"/>
              <a:t>Following this, we used subsets of increasing sizes from the </a:t>
            </a:r>
            <a:r>
              <a:rPr lang="en-IN" b="1" dirty="0" err="1" smtClean="0"/>
              <a:t>labeled</a:t>
            </a:r>
            <a:r>
              <a:rPr lang="en-IN" b="1" dirty="0" smtClean="0"/>
              <a:t> data to train the base learner (Naive Bayes and Decision Tree). </a:t>
            </a:r>
            <a:endParaRPr lang="en-IN" b="1" dirty="0" smtClean="0"/>
          </a:p>
          <a:p>
            <a:r>
              <a:rPr lang="en-US" b="1" dirty="0"/>
              <a:t>To generate the subsets of labeled data, we used both simple random sampling and stratified sampling approaches.</a:t>
            </a:r>
            <a:endParaRPr lang="en-IN" b="1" dirty="0"/>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860</TotalTime>
  <Words>1046</Words>
  <Application>Microsoft Office PowerPoint</Application>
  <PresentationFormat>On-screen Show (4:3)</PresentationFormat>
  <Paragraphs>85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Technic</vt:lpstr>
      <vt:lpstr>OPINION SPAM: DETECTION OF FAKE  OnLINE REVIEWs</vt:lpstr>
      <vt:lpstr>OBJECTIVE</vt:lpstr>
      <vt:lpstr>MOTIVATION</vt:lpstr>
      <vt:lpstr>BACKGROUND</vt:lpstr>
      <vt:lpstr>INTRODUCTION</vt:lpstr>
      <vt:lpstr>COLLECTION OF DATA</vt:lpstr>
      <vt:lpstr>PREPROCESSING OF DATA</vt:lpstr>
      <vt:lpstr>WORD CLOUD</vt:lpstr>
      <vt:lpstr>SAMPLING</vt:lpstr>
      <vt:lpstr>SELF - TRAINING ALGORITHM</vt:lpstr>
      <vt:lpstr>PROPOSED FRAMEWORK</vt:lpstr>
      <vt:lpstr>NAÏVE BAYES RESULT</vt:lpstr>
      <vt:lpstr>Simple Random Sampling</vt:lpstr>
      <vt:lpstr>Stratified Sampling</vt:lpstr>
      <vt:lpstr>DECISION TREE RESULT</vt:lpstr>
      <vt:lpstr>Simple Random Sampling</vt:lpstr>
      <vt:lpstr>Stratified Sampling</vt:lpstr>
      <vt:lpstr>CONCLUSION</vt:lpstr>
      <vt:lpstr>FUTURE WORK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OPINION SPAMMING AND DETECTION OF FAKE REVIEW</dc:title>
  <dc:creator>anu</dc:creator>
  <cp:lastModifiedBy>Atharva Shrikant</cp:lastModifiedBy>
  <cp:revision>23</cp:revision>
  <dcterms:created xsi:type="dcterms:W3CDTF">2017-11-28T13:15:40Z</dcterms:created>
  <dcterms:modified xsi:type="dcterms:W3CDTF">2018-05-18T17:36:26Z</dcterms:modified>
</cp:coreProperties>
</file>