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Bold" charset="1" panose="00000800000000000000"/>
      <p:regular r:id="rId14"/>
    </p:embeddedFont>
    <p:embeddedFont>
      <p:font typeface="Montserrat" charset="1" panose="00000500000000000000"/>
      <p:regular r:id="rId15"/>
    </p:embeddedFont>
    <p:embeddedFont>
      <p:font typeface="Montserrat Light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linkedin.com/in/atharvasutar/" TargetMode="External" Type="http://schemas.openxmlformats.org/officeDocument/2006/relationships/hyperlink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.png" Type="http://schemas.openxmlformats.org/officeDocument/2006/relationships/image"/><Relationship Id="rId5" Target="../media/image2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Relationship Id="rId9" Target="https://github.com/atharvasutar28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872211" y="-2776467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63626" y="1621617"/>
            <a:ext cx="753561" cy="75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778711" y="7667323"/>
            <a:ext cx="1578921" cy="15789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67131" y="2375178"/>
            <a:ext cx="1117850" cy="1093903"/>
          </a:xfrm>
          <a:custGeom>
            <a:avLst/>
            <a:gdLst/>
            <a:ahLst/>
            <a:cxnLst/>
            <a:rect r="r" b="b" t="t" l="l"/>
            <a:pathLst>
              <a:path h="1093903" w="1117850">
                <a:moveTo>
                  <a:pt x="0" y="0"/>
                </a:moveTo>
                <a:lnTo>
                  <a:pt x="1117850" y="0"/>
                </a:lnTo>
                <a:lnTo>
                  <a:pt x="1117850" y="1093903"/>
                </a:lnTo>
                <a:lnTo>
                  <a:pt x="0" y="10939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67131" y="3729218"/>
            <a:ext cx="12521819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AtliQ Business Insights Report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21072" y="2494412"/>
            <a:ext cx="2757872" cy="974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3"/>
              </a:lnSpc>
            </a:pPr>
            <a:r>
              <a:rPr lang="en-US" sz="284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AtliQ</a:t>
            </a:r>
          </a:p>
          <a:p>
            <a:pPr algn="l" marL="0" indent="0" lvl="0">
              <a:lnSpc>
                <a:spcPts val="3983"/>
              </a:lnSpc>
              <a:spcBef>
                <a:spcPct val="0"/>
              </a:spcBef>
            </a:pPr>
            <a:r>
              <a:rPr lang="en-US" sz="284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Hardware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7131" y="7227854"/>
            <a:ext cx="7173539" cy="5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2"/>
              </a:lnSpc>
              <a:spcBef>
                <a:spcPct val="0"/>
              </a:spcBef>
            </a:pPr>
            <a:r>
              <a:rPr lang="en-US" sz="33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Presented by Atharva Sutar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536833">
            <a:off x="15456983" y="4910990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4" y="0"/>
                </a:lnTo>
                <a:lnTo>
                  <a:pt x="9627544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1331" y="9037031"/>
            <a:ext cx="715115" cy="699796"/>
          </a:xfrm>
          <a:custGeom>
            <a:avLst/>
            <a:gdLst/>
            <a:ahLst/>
            <a:cxnLst/>
            <a:rect r="r" b="b" t="t" l="l"/>
            <a:pathLst>
              <a:path h="699796" w="715115">
                <a:moveTo>
                  <a:pt x="0" y="0"/>
                </a:moveTo>
                <a:lnTo>
                  <a:pt x="715115" y="0"/>
                </a:lnTo>
                <a:lnTo>
                  <a:pt x="715115" y="699796"/>
                </a:lnTo>
                <a:lnTo>
                  <a:pt x="0" y="6997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330663" y="1028700"/>
            <a:ext cx="10928637" cy="2446943"/>
            <a:chOff x="0" y="0"/>
            <a:chExt cx="14571516" cy="32625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231900"/>
              <a:ext cx="1283495" cy="1317019"/>
            </a:xfrm>
            <a:custGeom>
              <a:avLst/>
              <a:gdLst/>
              <a:ahLst/>
              <a:cxnLst/>
              <a:rect r="r" b="b" t="t" l="l"/>
              <a:pathLst>
                <a:path h="1317019" w="1283495">
                  <a:moveTo>
                    <a:pt x="0" y="0"/>
                  </a:moveTo>
                  <a:lnTo>
                    <a:pt x="1283495" y="0"/>
                  </a:lnTo>
                  <a:lnTo>
                    <a:pt x="1283495" y="1317019"/>
                  </a:lnTo>
                  <a:lnTo>
                    <a:pt x="0" y="1317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872882" y="1510655"/>
              <a:ext cx="12698634" cy="1751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71"/>
                </a:lnSpc>
                <a:spcBef>
                  <a:spcPct val="0"/>
                </a:spcBef>
              </a:pPr>
              <a:r>
                <a:rPr lang="en-US" sz="2550">
                  <a:solidFill>
                    <a:srgbClr val="10101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This report aims to analyze and extract valuable insights from a MySQL database containing </a:t>
              </a:r>
              <a:r>
                <a:rPr lang="en-US" sz="2550">
                  <a:solidFill>
                    <a:srgbClr val="10101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information about sales, products, customers and regions for AtliQ Hardware.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655168" y="0"/>
              <a:ext cx="12916348" cy="1231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81"/>
                </a:lnSpc>
              </a:pPr>
              <a:r>
                <a:rPr lang="en-US" sz="6068" b="true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Report Objective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67479" y="9105674"/>
            <a:ext cx="1204440" cy="63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8"/>
              </a:lnSpc>
            </a:pPr>
            <a:r>
              <a:rPr lang="en-US" sz="18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AtliQ</a:t>
            </a:r>
          </a:p>
          <a:p>
            <a:pPr algn="l" marL="0" indent="0" lvl="0">
              <a:lnSpc>
                <a:spcPts val="2548"/>
              </a:lnSpc>
              <a:spcBef>
                <a:spcPct val="0"/>
              </a:spcBef>
            </a:pPr>
            <a:r>
              <a:rPr lang="en-US" sz="18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Hardware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505822" y="5418362"/>
            <a:ext cx="10924818" cy="2843157"/>
            <a:chOff x="0" y="0"/>
            <a:chExt cx="14566424" cy="379087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847918"/>
              <a:ext cx="1283495" cy="1283495"/>
            </a:xfrm>
            <a:custGeom>
              <a:avLst/>
              <a:gdLst/>
              <a:ahLst/>
              <a:cxnLst/>
              <a:rect r="r" b="b" t="t" l="l"/>
              <a:pathLst>
                <a:path h="1283495" w="1283495">
                  <a:moveTo>
                    <a:pt x="0" y="0"/>
                  </a:moveTo>
                  <a:lnTo>
                    <a:pt x="1283495" y="0"/>
                  </a:lnTo>
                  <a:lnTo>
                    <a:pt x="1283495" y="1283495"/>
                  </a:lnTo>
                  <a:lnTo>
                    <a:pt x="0" y="1283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867790" y="1442041"/>
              <a:ext cx="12698634" cy="2348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71"/>
                </a:lnSpc>
                <a:spcBef>
                  <a:spcPct val="0"/>
                </a:spcBef>
              </a:pPr>
              <a:r>
                <a:rPr lang="en-US" sz="2550">
                  <a:solidFill>
                    <a:srgbClr val="10101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 am Peter Pandey, Junior Data Analyst and my goal is to create a stakeholder-friendly dashboard that is easy to use and presents important insights, trends, and patterns to facilitate quick and clear decision-making.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650076" y="0"/>
              <a:ext cx="12916348" cy="1231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81"/>
                </a:lnSpc>
              </a:pPr>
              <a:r>
                <a:rPr lang="en-US" sz="6068" b="true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Who Am I?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23315"/>
            <a:ext cx="8434945" cy="7361820"/>
          </a:xfrm>
          <a:custGeom>
            <a:avLst/>
            <a:gdLst/>
            <a:ahLst/>
            <a:cxnLst/>
            <a:rect r="r" b="b" t="t" l="l"/>
            <a:pathLst>
              <a:path h="7361820" w="8434945">
                <a:moveTo>
                  <a:pt x="0" y="0"/>
                </a:moveTo>
                <a:lnTo>
                  <a:pt x="8434945" y="0"/>
                </a:lnTo>
                <a:lnTo>
                  <a:pt x="8434945" y="7361820"/>
                </a:lnTo>
                <a:lnTo>
                  <a:pt x="0" y="7361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85" t="0" r="-818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8993275"/>
            <a:ext cx="8434945" cy="1293725"/>
            <a:chOff x="0" y="0"/>
            <a:chExt cx="2137108" cy="327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37108" cy="327783"/>
            </a:xfrm>
            <a:custGeom>
              <a:avLst/>
              <a:gdLst/>
              <a:ahLst/>
              <a:cxnLst/>
              <a:rect r="r" b="b" t="t" l="l"/>
              <a:pathLst>
                <a:path h="327783" w="2137108">
                  <a:moveTo>
                    <a:pt x="0" y="0"/>
                  </a:moveTo>
                  <a:lnTo>
                    <a:pt x="2137108" y="0"/>
                  </a:lnTo>
                  <a:lnTo>
                    <a:pt x="2137108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37108" cy="3658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09" y="0"/>
            <a:ext cx="8434945" cy="1293725"/>
            <a:chOff x="0" y="0"/>
            <a:chExt cx="2137108" cy="3277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37108" cy="327783"/>
            </a:xfrm>
            <a:custGeom>
              <a:avLst/>
              <a:gdLst/>
              <a:ahLst/>
              <a:cxnLst/>
              <a:rect r="r" b="b" t="t" l="l"/>
              <a:pathLst>
                <a:path h="327783" w="2137108">
                  <a:moveTo>
                    <a:pt x="0" y="0"/>
                  </a:moveTo>
                  <a:lnTo>
                    <a:pt x="2137108" y="0"/>
                  </a:lnTo>
                  <a:lnTo>
                    <a:pt x="2137108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37108" cy="3658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265910" y="1388975"/>
            <a:ext cx="7993390" cy="649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46"/>
              </a:lnSpc>
            </a:pPr>
            <a:r>
              <a:rPr lang="en-US" b="true" sz="494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Company’s Background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140039" y="3214293"/>
            <a:ext cx="4245133" cy="1954191"/>
            <a:chOff x="0" y="0"/>
            <a:chExt cx="5660177" cy="260558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602216" y="1071612"/>
              <a:ext cx="2455746" cy="387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484"/>
                </a:lnSpc>
                <a:spcBef>
                  <a:spcPct val="0"/>
                </a:spcBef>
              </a:pPr>
              <a:r>
                <a:rPr lang="en-US" b="true" sz="1774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AtliQ Hardware</a:t>
              </a:r>
            </a:p>
          </p:txBody>
        </p:sp>
        <p:sp>
          <p:nvSpPr>
            <p:cNvPr name="Freeform 12" id="12"/>
            <p:cNvSpPr/>
            <p:nvPr/>
          </p:nvSpPr>
          <p:spPr>
            <a:xfrm flipH="false" flipV="false" rot="0">
              <a:off x="2353345" y="0"/>
              <a:ext cx="953487" cy="933061"/>
            </a:xfrm>
            <a:custGeom>
              <a:avLst/>
              <a:gdLst/>
              <a:ahLst/>
              <a:cxnLst/>
              <a:rect r="r" b="b" t="t" l="l"/>
              <a:pathLst>
                <a:path h="933061" w="953487">
                  <a:moveTo>
                    <a:pt x="0" y="0"/>
                  </a:moveTo>
                  <a:lnTo>
                    <a:pt x="953487" y="0"/>
                  </a:lnTo>
                  <a:lnTo>
                    <a:pt x="953487" y="933061"/>
                  </a:lnTo>
                  <a:lnTo>
                    <a:pt x="0" y="9330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1798913"/>
              <a:ext cx="5660177" cy="8066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84"/>
                </a:lnSpc>
              </a:pPr>
              <a:r>
                <a:rPr lang="en-US" sz="1774" b="true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Computer Hardware Manufacturer</a:t>
              </a:r>
            </a:p>
            <a:p>
              <a:pPr algn="ctr">
                <a:lnSpc>
                  <a:spcPts val="2484"/>
                </a:lnSpc>
                <a:spcBef>
                  <a:spcPct val="0"/>
                </a:spcBef>
              </a:pPr>
              <a:r>
                <a:rPr lang="en-US" b="true" sz="1774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India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5168485"/>
            <a:ext cx="7590857" cy="2541428"/>
            <a:chOff x="0" y="0"/>
            <a:chExt cx="10121143" cy="3388571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358146"/>
              <a:ext cx="3636524" cy="423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  <a:spcBef>
                  <a:spcPct val="0"/>
                </a:spcBef>
              </a:pPr>
              <a:r>
                <a:rPr lang="en-US" b="true" sz="1857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Asia - Pacific Region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751844" y="3000995"/>
              <a:ext cx="1769360" cy="387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84"/>
                </a:lnSpc>
                <a:spcBef>
                  <a:spcPct val="0"/>
                </a:spcBef>
              </a:pPr>
              <a:r>
                <a:rPr lang="en-US" b="true" sz="1774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Europe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6321758" y="3000995"/>
              <a:ext cx="2615226" cy="387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84"/>
                </a:lnSpc>
                <a:spcBef>
                  <a:spcPct val="0"/>
                </a:spcBef>
              </a:pPr>
              <a:r>
                <a:rPr lang="en-US" b="true" sz="1774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North America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7752824" y="1393994"/>
              <a:ext cx="2368319" cy="387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84"/>
                </a:lnSpc>
                <a:spcBef>
                  <a:spcPct val="0"/>
                </a:spcBef>
              </a:pPr>
              <a:r>
                <a:rPr lang="en-US" b="true" sz="1774">
                  <a:solidFill>
                    <a:srgbClr val="10101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Latin America</a:t>
              </a:r>
            </a:p>
          </p:txBody>
        </p:sp>
        <p:sp>
          <p:nvSpPr>
            <p:cNvPr name="AutoShape 19" id="19"/>
            <p:cNvSpPr/>
            <p:nvPr/>
          </p:nvSpPr>
          <p:spPr>
            <a:xfrm flipH="true">
              <a:off x="3636524" y="20530"/>
              <a:ext cx="1945409" cy="1573141"/>
            </a:xfrm>
            <a:prstGeom prst="line">
              <a:avLst/>
            </a:prstGeom>
            <a:ln cap="flat" w="50800">
              <a:gradFill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20" id="20"/>
            <p:cNvSpPr/>
            <p:nvPr/>
          </p:nvSpPr>
          <p:spPr>
            <a:xfrm flipH="true">
              <a:off x="3636524" y="20530"/>
              <a:ext cx="1945409" cy="3188541"/>
            </a:xfrm>
            <a:prstGeom prst="line">
              <a:avLst/>
            </a:prstGeom>
            <a:ln cap="flat" w="50800">
              <a:gradFill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21" id="21"/>
            <p:cNvSpPr/>
            <p:nvPr/>
          </p:nvSpPr>
          <p:spPr>
            <a:xfrm>
              <a:off x="5581932" y="20530"/>
              <a:ext cx="2047439" cy="3009040"/>
            </a:xfrm>
            <a:prstGeom prst="line">
              <a:avLst/>
            </a:prstGeom>
            <a:ln cap="flat" w="50800">
              <a:gradFill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22" id="22"/>
            <p:cNvSpPr/>
            <p:nvPr/>
          </p:nvSpPr>
          <p:spPr>
            <a:xfrm>
              <a:off x="5581932" y="20530"/>
              <a:ext cx="2170892" cy="1581540"/>
            </a:xfrm>
            <a:prstGeom prst="line">
              <a:avLst/>
            </a:prstGeom>
            <a:ln cap="flat" w="50800">
              <a:gradFill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headEnd type="none" len="sm" w="sm"/>
              <a:tailEnd type="triangle" len="med" w="lg"/>
            </a:ln>
          </p:spPr>
        </p:sp>
      </p:grp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1651539"/>
            <a:ext cx="3916691" cy="0"/>
          </a:xfrm>
          <a:prstGeom prst="line">
            <a:avLst/>
          </a:prstGeom>
          <a:ln cap="flat" w="38100">
            <a:gradFill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615494" y="9095014"/>
            <a:ext cx="715115" cy="699796"/>
          </a:xfrm>
          <a:custGeom>
            <a:avLst/>
            <a:gdLst/>
            <a:ahLst/>
            <a:cxnLst/>
            <a:rect r="r" b="b" t="t" l="l"/>
            <a:pathLst>
              <a:path h="699796" w="715115">
                <a:moveTo>
                  <a:pt x="0" y="0"/>
                </a:moveTo>
                <a:lnTo>
                  <a:pt x="715116" y="0"/>
                </a:lnTo>
                <a:lnTo>
                  <a:pt x="715116" y="699796"/>
                </a:lnTo>
                <a:lnTo>
                  <a:pt x="0" y="699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2805" y="4976501"/>
            <a:ext cx="2018894" cy="1038848"/>
          </a:xfrm>
          <a:custGeom>
            <a:avLst/>
            <a:gdLst/>
            <a:ahLst/>
            <a:cxnLst/>
            <a:rect r="r" b="b" t="t" l="l"/>
            <a:pathLst>
              <a:path h="1038848" w="2018894">
                <a:moveTo>
                  <a:pt x="0" y="0"/>
                </a:moveTo>
                <a:lnTo>
                  <a:pt x="2018894" y="0"/>
                </a:lnTo>
                <a:lnTo>
                  <a:pt x="2018894" y="1038848"/>
                </a:lnTo>
                <a:lnTo>
                  <a:pt x="0" y="1038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25147"/>
            <a:ext cx="13640951" cy="108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92"/>
              </a:lnSpc>
              <a:spcBef>
                <a:spcPct val="0"/>
              </a:spcBef>
            </a:pPr>
            <a:r>
              <a:rPr lang="en-US" b="true" sz="642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AtliQ Harware Business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81643" y="9163658"/>
            <a:ext cx="1204440" cy="63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8"/>
              </a:lnSpc>
            </a:pPr>
            <a:r>
              <a:rPr lang="en-US" sz="18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AtliQ</a:t>
            </a:r>
          </a:p>
          <a:p>
            <a:pPr algn="l" marL="0" indent="0" lvl="0">
              <a:lnSpc>
                <a:spcPts val="2548"/>
              </a:lnSpc>
              <a:spcBef>
                <a:spcPct val="0"/>
              </a:spcBef>
            </a:pPr>
            <a:r>
              <a:rPr lang="en-US" sz="18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Hardware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444201" y="5478413"/>
            <a:ext cx="6679041" cy="2577085"/>
            <a:chOff x="0" y="0"/>
            <a:chExt cx="8905388" cy="34361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29916" y="246015"/>
              <a:ext cx="1939631" cy="998062"/>
            </a:xfrm>
            <a:custGeom>
              <a:avLst/>
              <a:gdLst/>
              <a:ahLst/>
              <a:cxnLst/>
              <a:rect r="r" b="b" t="t" l="l"/>
              <a:pathLst>
                <a:path h="998062" w="1939631">
                  <a:moveTo>
                    <a:pt x="0" y="0"/>
                  </a:moveTo>
                  <a:lnTo>
                    <a:pt x="1939631" y="0"/>
                  </a:lnTo>
                  <a:lnTo>
                    <a:pt x="1939631" y="998063"/>
                  </a:lnTo>
                  <a:lnTo>
                    <a:pt x="0" y="9980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7008176" y="1302708"/>
              <a:ext cx="1183112" cy="4190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25"/>
                </a:lnSpc>
                <a:spcBef>
                  <a:spcPct val="0"/>
                </a:spcBef>
              </a:pPr>
              <a:r>
                <a:rPr lang="en-US" b="true" sz="1875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 Store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6629916" y="1823407"/>
              <a:ext cx="1939631" cy="998062"/>
            </a:xfrm>
            <a:custGeom>
              <a:avLst/>
              <a:gdLst/>
              <a:ahLst/>
              <a:cxnLst/>
              <a:rect r="r" b="b" t="t" l="l"/>
              <a:pathLst>
                <a:path h="998062" w="1939631">
                  <a:moveTo>
                    <a:pt x="0" y="0"/>
                  </a:moveTo>
                  <a:lnTo>
                    <a:pt x="1939631" y="0"/>
                  </a:lnTo>
                  <a:lnTo>
                    <a:pt x="1939631" y="998063"/>
                  </a:lnTo>
                  <a:lnTo>
                    <a:pt x="0" y="9980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6819046" y="2884970"/>
              <a:ext cx="1561371" cy="4190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25"/>
                </a:lnSpc>
                <a:spcBef>
                  <a:spcPct val="0"/>
                </a:spcBef>
              </a:pPr>
              <a:r>
                <a:rPr lang="en-US" b="true" sz="1875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Exclusive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6294075" y="23350"/>
              <a:ext cx="2611313" cy="3412764"/>
              <a:chOff x="0" y="0"/>
              <a:chExt cx="515815" cy="67412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15815" cy="674126"/>
              </a:xfrm>
              <a:custGeom>
                <a:avLst/>
                <a:gdLst/>
                <a:ahLst/>
                <a:cxnLst/>
                <a:rect r="r" b="b" t="t" l="l"/>
                <a:pathLst>
                  <a:path h="674126" w="515815">
                    <a:moveTo>
                      <a:pt x="110684" y="0"/>
                    </a:moveTo>
                    <a:lnTo>
                      <a:pt x="405131" y="0"/>
                    </a:lnTo>
                    <a:cubicBezTo>
                      <a:pt x="466260" y="0"/>
                      <a:pt x="515815" y="49555"/>
                      <a:pt x="515815" y="110684"/>
                    </a:cubicBezTo>
                    <a:lnTo>
                      <a:pt x="515815" y="563442"/>
                    </a:lnTo>
                    <a:cubicBezTo>
                      <a:pt x="515815" y="624571"/>
                      <a:pt x="466260" y="674126"/>
                      <a:pt x="405131" y="674126"/>
                    </a:cubicBezTo>
                    <a:lnTo>
                      <a:pt x="110684" y="674126"/>
                    </a:lnTo>
                    <a:cubicBezTo>
                      <a:pt x="81329" y="674126"/>
                      <a:pt x="53176" y="662465"/>
                      <a:pt x="32419" y="641708"/>
                    </a:cubicBezTo>
                    <a:cubicBezTo>
                      <a:pt x="11661" y="620950"/>
                      <a:pt x="0" y="592797"/>
                      <a:pt x="0" y="563442"/>
                    </a:cubicBezTo>
                    <a:lnTo>
                      <a:pt x="0" y="110684"/>
                    </a:lnTo>
                    <a:cubicBezTo>
                      <a:pt x="0" y="49555"/>
                      <a:pt x="49555" y="0"/>
                      <a:pt x="1106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gradFill>
                  <a:gsLst>
                    <a:gs pos="0">
                      <a:srgbClr val="F600FE">
                        <a:alpha val="100000"/>
                      </a:srgbClr>
                    </a:gs>
                    <a:gs pos="25000">
                      <a:srgbClr val="C900FE">
                        <a:alpha val="100000"/>
                      </a:srgbClr>
                    </a:gs>
                    <a:gs pos="50000">
                      <a:srgbClr val="A136FF">
                        <a:alpha val="100000"/>
                      </a:srgbClr>
                    </a:gs>
                    <a:gs pos="75000">
                      <a:srgbClr val="5142F0">
                        <a:alpha val="100000"/>
                      </a:srgbClr>
                    </a:gs>
                    <a:gs pos="100000">
                      <a:srgbClr val="0033D9">
                        <a:alpha val="100000"/>
                      </a:srgbClr>
                    </a:gs>
                  </a:gsLst>
                  <a:path path="circle">
                    <a:fillToRect l="0" r="100000" t="0" b="100000"/>
                  </a:path>
                  <a:tileRect r="0" l="-100000" b="0" t="-100000"/>
                </a:gra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15815" cy="7217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18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3995412" y="1367782"/>
              <a:ext cx="1989272" cy="666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Direct</a:t>
              </a:r>
            </a:p>
          </p:txBody>
        </p:sp>
        <p:sp>
          <p:nvSpPr>
            <p:cNvPr name="AutoShape 16" id="16"/>
            <p:cNvSpPr/>
            <p:nvPr/>
          </p:nvSpPr>
          <p:spPr>
            <a:xfrm>
              <a:off x="9997" y="23350"/>
              <a:ext cx="3985415" cy="1706382"/>
            </a:xfrm>
            <a:prstGeom prst="line">
              <a:avLst/>
            </a:prstGeom>
            <a:ln cap="flat" w="50800">
              <a:gradFill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3451699" y="5478413"/>
            <a:ext cx="6687651" cy="3772546"/>
            <a:chOff x="0" y="0"/>
            <a:chExt cx="8916867" cy="50300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641395" y="4124825"/>
              <a:ext cx="1859871" cy="531392"/>
            </a:xfrm>
            <a:custGeom>
              <a:avLst/>
              <a:gdLst/>
              <a:ahLst/>
              <a:cxnLst/>
              <a:rect r="r" b="b" t="t" l="l"/>
              <a:pathLst>
                <a:path h="531392" w="1859871">
                  <a:moveTo>
                    <a:pt x="0" y="0"/>
                  </a:moveTo>
                  <a:lnTo>
                    <a:pt x="1859872" y="0"/>
                  </a:lnTo>
                  <a:lnTo>
                    <a:pt x="1859872" y="531392"/>
                  </a:lnTo>
                  <a:lnTo>
                    <a:pt x="0" y="5313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6305554" y="3807325"/>
              <a:ext cx="2611313" cy="1222736"/>
              <a:chOff x="0" y="0"/>
              <a:chExt cx="515815" cy="24152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15815" cy="241528"/>
              </a:xfrm>
              <a:custGeom>
                <a:avLst/>
                <a:gdLst/>
                <a:ahLst/>
                <a:cxnLst/>
                <a:rect r="r" b="b" t="t" l="l"/>
                <a:pathLst>
                  <a:path h="241528" w="515815">
                    <a:moveTo>
                      <a:pt x="110684" y="0"/>
                    </a:moveTo>
                    <a:lnTo>
                      <a:pt x="405131" y="0"/>
                    </a:lnTo>
                    <a:cubicBezTo>
                      <a:pt x="466260" y="0"/>
                      <a:pt x="515815" y="49555"/>
                      <a:pt x="515815" y="110684"/>
                    </a:cubicBezTo>
                    <a:lnTo>
                      <a:pt x="515815" y="130844"/>
                    </a:lnTo>
                    <a:cubicBezTo>
                      <a:pt x="515815" y="191973"/>
                      <a:pt x="466260" y="241528"/>
                      <a:pt x="405131" y="241528"/>
                    </a:cubicBezTo>
                    <a:lnTo>
                      <a:pt x="110684" y="241528"/>
                    </a:lnTo>
                    <a:cubicBezTo>
                      <a:pt x="81329" y="241528"/>
                      <a:pt x="53176" y="229867"/>
                      <a:pt x="32419" y="209109"/>
                    </a:cubicBezTo>
                    <a:cubicBezTo>
                      <a:pt x="11661" y="188352"/>
                      <a:pt x="0" y="160199"/>
                      <a:pt x="0" y="130844"/>
                    </a:cubicBezTo>
                    <a:lnTo>
                      <a:pt x="0" y="110684"/>
                    </a:lnTo>
                    <a:cubicBezTo>
                      <a:pt x="0" y="49555"/>
                      <a:pt x="49555" y="0"/>
                      <a:pt x="1106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gradFill>
                  <a:gsLst>
                    <a:gs pos="0">
                      <a:srgbClr val="F600FE">
                        <a:alpha val="100000"/>
                      </a:srgbClr>
                    </a:gs>
                    <a:gs pos="25000">
                      <a:srgbClr val="C900FE">
                        <a:alpha val="100000"/>
                      </a:srgbClr>
                    </a:gs>
                    <a:gs pos="50000">
                      <a:srgbClr val="A136FF">
                        <a:alpha val="100000"/>
                      </a:srgbClr>
                    </a:gs>
                    <a:gs pos="75000">
                      <a:srgbClr val="5142F0">
                        <a:alpha val="100000"/>
                      </a:srgbClr>
                    </a:gs>
                    <a:gs pos="100000">
                      <a:srgbClr val="0033D9">
                        <a:alpha val="100000"/>
                      </a:srgbClr>
                    </a:gs>
                  </a:gsLst>
                  <a:path path="circle">
                    <a:fillToRect l="0" r="100000" t="0" b="100000"/>
                  </a:path>
                  <a:tileRect r="0" l="-100000" b="0" t="-100000"/>
                </a:gradFill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515815" cy="2891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18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2834022" y="4105775"/>
              <a:ext cx="3216032" cy="666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Distributor</a:t>
              </a:r>
            </a:p>
          </p:txBody>
        </p:sp>
        <p:sp>
          <p:nvSpPr>
            <p:cNvPr name="AutoShape 23" id="23"/>
            <p:cNvSpPr/>
            <p:nvPr/>
          </p:nvSpPr>
          <p:spPr>
            <a:xfrm>
              <a:off x="21477" y="13561"/>
              <a:ext cx="2812545" cy="4454164"/>
            </a:xfrm>
            <a:prstGeom prst="line">
              <a:avLst/>
            </a:prstGeom>
            <a:ln cap="flat" w="50800">
              <a:gradFill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3441160" y="1833875"/>
            <a:ext cx="6868695" cy="3677919"/>
            <a:chOff x="0" y="0"/>
            <a:chExt cx="9158260" cy="490389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6534381" y="2394584"/>
              <a:ext cx="2138810" cy="587484"/>
            </a:xfrm>
            <a:custGeom>
              <a:avLst/>
              <a:gdLst/>
              <a:ahLst/>
              <a:cxnLst/>
              <a:rect r="r" b="b" t="t" l="l"/>
              <a:pathLst>
                <a:path h="587484" w="2138810">
                  <a:moveTo>
                    <a:pt x="0" y="0"/>
                  </a:moveTo>
                  <a:lnTo>
                    <a:pt x="2138811" y="0"/>
                  </a:lnTo>
                  <a:lnTo>
                    <a:pt x="2138811" y="587484"/>
                  </a:lnTo>
                  <a:lnTo>
                    <a:pt x="0" y="587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6492895" y="1224823"/>
              <a:ext cx="2221784" cy="748515"/>
            </a:xfrm>
            <a:custGeom>
              <a:avLst/>
              <a:gdLst/>
              <a:ahLst/>
              <a:cxnLst/>
              <a:rect r="r" b="b" t="t" l="l"/>
              <a:pathLst>
                <a:path h="748515" w="2221784">
                  <a:moveTo>
                    <a:pt x="0" y="0"/>
                  </a:moveTo>
                  <a:lnTo>
                    <a:pt x="2221784" y="0"/>
                  </a:lnTo>
                  <a:lnTo>
                    <a:pt x="2221784" y="748515"/>
                  </a:lnTo>
                  <a:lnTo>
                    <a:pt x="0" y="7485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6668332" y="3361255"/>
              <a:ext cx="1870910" cy="718025"/>
            </a:xfrm>
            <a:custGeom>
              <a:avLst/>
              <a:gdLst/>
              <a:ahLst/>
              <a:cxnLst/>
              <a:rect r="r" b="b" t="t" l="l"/>
              <a:pathLst>
                <a:path h="718025" w="1870910">
                  <a:moveTo>
                    <a:pt x="0" y="0"/>
                  </a:moveTo>
                  <a:lnTo>
                    <a:pt x="1870910" y="0"/>
                  </a:lnTo>
                  <a:lnTo>
                    <a:pt x="1870910" y="718026"/>
                  </a:lnTo>
                  <a:lnTo>
                    <a:pt x="0" y="7180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grpSp>
          <p:nvGrpSpPr>
            <p:cNvPr name="Group 28" id="28"/>
            <p:cNvGrpSpPr/>
            <p:nvPr/>
          </p:nvGrpSpPr>
          <p:grpSpPr>
            <a:xfrm rot="0">
              <a:off x="6298130" y="990599"/>
              <a:ext cx="2611313" cy="3422234"/>
              <a:chOff x="0" y="0"/>
              <a:chExt cx="515815" cy="675997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515815" cy="675997"/>
              </a:xfrm>
              <a:custGeom>
                <a:avLst/>
                <a:gdLst/>
                <a:ahLst/>
                <a:cxnLst/>
                <a:rect r="r" b="b" t="t" l="l"/>
                <a:pathLst>
                  <a:path h="675997" w="515815">
                    <a:moveTo>
                      <a:pt x="110684" y="0"/>
                    </a:moveTo>
                    <a:lnTo>
                      <a:pt x="405131" y="0"/>
                    </a:lnTo>
                    <a:cubicBezTo>
                      <a:pt x="466260" y="0"/>
                      <a:pt x="515815" y="49555"/>
                      <a:pt x="515815" y="110684"/>
                    </a:cubicBezTo>
                    <a:lnTo>
                      <a:pt x="515815" y="565312"/>
                    </a:lnTo>
                    <a:cubicBezTo>
                      <a:pt x="515815" y="594668"/>
                      <a:pt x="504154" y="622821"/>
                      <a:pt x="483396" y="643578"/>
                    </a:cubicBezTo>
                    <a:cubicBezTo>
                      <a:pt x="462639" y="664336"/>
                      <a:pt x="434486" y="675997"/>
                      <a:pt x="405131" y="675997"/>
                    </a:cubicBezTo>
                    <a:lnTo>
                      <a:pt x="110684" y="675997"/>
                    </a:lnTo>
                    <a:cubicBezTo>
                      <a:pt x="49555" y="675997"/>
                      <a:pt x="0" y="626442"/>
                      <a:pt x="0" y="565312"/>
                    </a:cubicBezTo>
                    <a:lnTo>
                      <a:pt x="0" y="110684"/>
                    </a:lnTo>
                    <a:cubicBezTo>
                      <a:pt x="0" y="49555"/>
                      <a:pt x="49555" y="0"/>
                      <a:pt x="1106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gradFill>
                  <a:gsLst>
                    <a:gs pos="0">
                      <a:srgbClr val="F600FE">
                        <a:alpha val="100000"/>
                      </a:srgbClr>
                    </a:gs>
                    <a:gs pos="25000">
                      <a:srgbClr val="C900FE">
                        <a:alpha val="100000"/>
                      </a:srgbClr>
                    </a:gs>
                    <a:gs pos="50000">
                      <a:srgbClr val="A136FF">
                        <a:alpha val="100000"/>
                      </a:srgbClr>
                    </a:gs>
                    <a:gs pos="75000">
                      <a:srgbClr val="5142F0">
                        <a:alpha val="100000"/>
                      </a:srgbClr>
                    </a:gs>
                    <a:gs pos="100000">
                      <a:srgbClr val="0033D9">
                        <a:alpha val="100000"/>
                      </a:srgbClr>
                    </a:gs>
                  </a:gsLst>
                  <a:path path="circle">
                    <a:fillToRect l="0" r="100000" t="0" b="100000"/>
                  </a:path>
                  <a:tileRect r="0" l="-100000" b="0" t="-100000"/>
                </a:gradFill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515815" cy="72362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18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3297901" y="2339767"/>
              <a:ext cx="2690839" cy="666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Retailers</a:t>
              </a:r>
            </a:p>
          </p:txBody>
        </p:sp>
        <p:sp>
          <p:nvSpPr>
            <p:cNvPr name="AutoShape 32" id="32"/>
            <p:cNvSpPr/>
            <p:nvPr/>
          </p:nvSpPr>
          <p:spPr>
            <a:xfrm flipV="true">
              <a:off x="14053" y="2701716"/>
              <a:ext cx="3283848" cy="2181017"/>
            </a:xfrm>
            <a:prstGeom prst="line">
              <a:avLst/>
            </a:prstGeom>
            <a:ln cap="flat" w="50800">
              <a:gradFill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33" id="33"/>
            <p:cNvSpPr txBox="true"/>
            <p:nvPr/>
          </p:nvSpPr>
          <p:spPr>
            <a:xfrm rot="0">
              <a:off x="6298130" y="-57150"/>
              <a:ext cx="2860130" cy="666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Customer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110603" y="1833875"/>
            <a:ext cx="5916213" cy="6980152"/>
            <a:chOff x="0" y="0"/>
            <a:chExt cx="7888284" cy="93068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5514380" y="1669634"/>
              <a:ext cx="1825475" cy="5486400"/>
            </a:xfrm>
            <a:custGeom>
              <a:avLst/>
              <a:gdLst/>
              <a:ahLst/>
              <a:cxnLst/>
              <a:rect r="r" b="b" t="t" l="l"/>
              <a:pathLst>
                <a:path h="5486400" w="1825475">
                  <a:moveTo>
                    <a:pt x="0" y="0"/>
                  </a:moveTo>
                  <a:lnTo>
                    <a:pt x="1825475" y="0"/>
                  </a:lnTo>
                  <a:lnTo>
                    <a:pt x="1825475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4965951" y="-57150"/>
              <a:ext cx="2922334" cy="666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Consumer</a:t>
              </a:r>
            </a:p>
          </p:txBody>
        </p:sp>
        <p:sp>
          <p:nvSpPr>
            <p:cNvPr name="AutoShape 37" id="37"/>
            <p:cNvSpPr/>
            <p:nvPr/>
          </p:nvSpPr>
          <p:spPr>
            <a:xfrm>
              <a:off x="16852" y="2701716"/>
              <a:ext cx="5497528" cy="659539"/>
            </a:xfrm>
            <a:prstGeom prst="line">
              <a:avLst/>
            </a:prstGeom>
            <a:ln cap="flat" w="50800">
              <a:gradFill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38" id="38"/>
            <p:cNvSpPr/>
            <p:nvPr/>
          </p:nvSpPr>
          <p:spPr>
            <a:xfrm flipV="true">
              <a:off x="16852" y="4412834"/>
              <a:ext cx="5497528" cy="2176282"/>
            </a:xfrm>
            <a:prstGeom prst="line">
              <a:avLst/>
            </a:prstGeom>
            <a:ln cap="flat" w="50800">
              <a:gradFill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39" id="39"/>
            <p:cNvSpPr/>
            <p:nvPr/>
          </p:nvSpPr>
          <p:spPr>
            <a:xfrm flipV="true">
              <a:off x="16852" y="4079281"/>
              <a:ext cx="4949098" cy="5208585"/>
            </a:xfrm>
            <a:prstGeom prst="line">
              <a:avLst/>
            </a:prstGeom>
            <a:ln cap="flat" w="50800">
              <a:gradFill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headEnd type="none" len="sm" w="sm"/>
              <a:tailEnd type="arrow" len="sm" w="med"/>
            </a:ln>
          </p:spPr>
        </p:sp>
      </p:grp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17815" y="1974411"/>
            <a:ext cx="3916691" cy="0"/>
          </a:xfrm>
          <a:prstGeom prst="line">
            <a:avLst/>
          </a:prstGeom>
          <a:ln cap="flat" w="38100">
            <a:gradFill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585496" y="530632"/>
            <a:ext cx="9570942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1"/>
              </a:lnSpc>
              <a:spcBef>
                <a:spcPct val="0"/>
              </a:spcBef>
            </a:pPr>
            <a:r>
              <a:rPr lang="en-US" b="true" sz="736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Tools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3730" y="2713101"/>
            <a:ext cx="5627115" cy="1420055"/>
            <a:chOff x="0" y="0"/>
            <a:chExt cx="7502820" cy="189340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332307" y="1424054"/>
              <a:ext cx="3170513" cy="469353"/>
              <a:chOff x="0" y="0"/>
              <a:chExt cx="284336" cy="4209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84336" cy="42092"/>
              </a:xfrm>
              <a:custGeom>
                <a:avLst/>
                <a:gdLst/>
                <a:ahLst/>
                <a:cxnLst/>
                <a:rect r="r" b="b" t="t" l="l"/>
                <a:pathLst>
                  <a:path h="42092" w="284336">
                    <a:moveTo>
                      <a:pt x="21046" y="0"/>
                    </a:moveTo>
                    <a:lnTo>
                      <a:pt x="263290" y="0"/>
                    </a:lnTo>
                    <a:cubicBezTo>
                      <a:pt x="268872" y="0"/>
                      <a:pt x="274225" y="2217"/>
                      <a:pt x="278172" y="6164"/>
                    </a:cubicBezTo>
                    <a:cubicBezTo>
                      <a:pt x="282119" y="10111"/>
                      <a:pt x="284336" y="15464"/>
                      <a:pt x="284336" y="21046"/>
                    </a:cubicBezTo>
                    <a:lnTo>
                      <a:pt x="284336" y="21046"/>
                    </a:lnTo>
                    <a:cubicBezTo>
                      <a:pt x="284336" y="32670"/>
                      <a:pt x="274913" y="42092"/>
                      <a:pt x="263290" y="42092"/>
                    </a:cubicBezTo>
                    <a:lnTo>
                      <a:pt x="21046" y="42092"/>
                    </a:lnTo>
                    <a:cubicBezTo>
                      <a:pt x="9423" y="42092"/>
                      <a:pt x="0" y="32670"/>
                      <a:pt x="0" y="21046"/>
                    </a:cubicBezTo>
                    <a:lnTo>
                      <a:pt x="0" y="21046"/>
                    </a:lnTo>
                    <a:cubicBezTo>
                      <a:pt x="0" y="9423"/>
                      <a:pt x="9423" y="0"/>
                      <a:pt x="21046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84336" cy="801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03370" cy="1893407"/>
            </a:xfrm>
            <a:custGeom>
              <a:avLst/>
              <a:gdLst/>
              <a:ahLst/>
              <a:cxnLst/>
              <a:rect r="r" b="b" t="t" l="l"/>
              <a:pathLst>
                <a:path h="1893407" w="3603370">
                  <a:moveTo>
                    <a:pt x="0" y="0"/>
                  </a:moveTo>
                  <a:lnTo>
                    <a:pt x="3603370" y="0"/>
                  </a:lnTo>
                  <a:lnTo>
                    <a:pt x="3603370" y="1893407"/>
                  </a:lnTo>
                  <a:lnTo>
                    <a:pt x="0" y="1893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4332307" y="908604"/>
              <a:ext cx="1256787" cy="416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62"/>
                </a:lnSpc>
                <a:spcBef>
                  <a:spcPct val="0"/>
                </a:spcBef>
              </a:pPr>
              <a:r>
                <a:rPr lang="en-US" b="true" sz="190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MySQL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560117" y="1473219"/>
              <a:ext cx="2714894" cy="342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9"/>
                </a:lnSpc>
                <a:spcBef>
                  <a:spcPct val="0"/>
                </a:spcBef>
              </a:pPr>
              <a:r>
                <a:rPr lang="en-US" sz="160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Importing the Data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376487" y="2343296"/>
            <a:ext cx="4941631" cy="2159664"/>
            <a:chOff x="0" y="0"/>
            <a:chExt cx="6588841" cy="28795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79552" cy="2879552"/>
            </a:xfrm>
            <a:custGeom>
              <a:avLst/>
              <a:gdLst/>
              <a:ahLst/>
              <a:cxnLst/>
              <a:rect r="r" b="b" t="t" l="l"/>
              <a:pathLst>
                <a:path h="2879552" w="2879552">
                  <a:moveTo>
                    <a:pt x="0" y="0"/>
                  </a:moveTo>
                  <a:lnTo>
                    <a:pt x="2879552" y="0"/>
                  </a:lnTo>
                  <a:lnTo>
                    <a:pt x="2879552" y="2879552"/>
                  </a:lnTo>
                  <a:lnTo>
                    <a:pt x="0" y="28795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3970398" y="1212632"/>
              <a:ext cx="2618442" cy="416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62"/>
                </a:lnSpc>
                <a:spcBef>
                  <a:spcPct val="0"/>
                </a:spcBef>
              </a:pPr>
              <a:r>
                <a:rPr lang="en-US" b="true" sz="190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Microsoft Excel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0">
              <a:off x="3970398" y="1686613"/>
              <a:ext cx="2618442" cy="391613"/>
              <a:chOff x="0" y="0"/>
              <a:chExt cx="234826" cy="3512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34826" cy="35120"/>
              </a:xfrm>
              <a:custGeom>
                <a:avLst/>
                <a:gdLst/>
                <a:ahLst/>
                <a:cxnLst/>
                <a:rect r="r" b="b" t="t" l="l"/>
                <a:pathLst>
                  <a:path h="35120" w="234826">
                    <a:moveTo>
                      <a:pt x="17560" y="0"/>
                    </a:moveTo>
                    <a:lnTo>
                      <a:pt x="217265" y="0"/>
                    </a:lnTo>
                    <a:cubicBezTo>
                      <a:pt x="226964" y="0"/>
                      <a:pt x="234826" y="7862"/>
                      <a:pt x="234826" y="17560"/>
                    </a:cubicBezTo>
                    <a:lnTo>
                      <a:pt x="234826" y="17560"/>
                    </a:lnTo>
                    <a:cubicBezTo>
                      <a:pt x="234826" y="27258"/>
                      <a:pt x="226964" y="35120"/>
                      <a:pt x="217265" y="35120"/>
                    </a:cubicBezTo>
                    <a:lnTo>
                      <a:pt x="17560" y="35120"/>
                    </a:lnTo>
                    <a:cubicBezTo>
                      <a:pt x="7862" y="35120"/>
                      <a:pt x="0" y="27258"/>
                      <a:pt x="0" y="17560"/>
                    </a:cubicBezTo>
                    <a:lnTo>
                      <a:pt x="0" y="17560"/>
                    </a:lnTo>
                    <a:cubicBezTo>
                      <a:pt x="0" y="7862"/>
                      <a:pt x="7862" y="0"/>
                      <a:pt x="1756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234826" cy="732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4158297" y="1696908"/>
              <a:ext cx="2137776" cy="342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9"/>
                </a:lnSpc>
                <a:spcBef>
                  <a:spcPct val="0"/>
                </a:spcBef>
              </a:pPr>
              <a:r>
                <a:rPr lang="en-US" sz="160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Validation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391723" y="6083045"/>
            <a:ext cx="5504554" cy="2036206"/>
            <a:chOff x="0" y="0"/>
            <a:chExt cx="7339406" cy="271494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40451" cy="2714942"/>
            </a:xfrm>
            <a:custGeom>
              <a:avLst/>
              <a:gdLst/>
              <a:ahLst/>
              <a:cxnLst/>
              <a:rect r="r" b="b" t="t" l="l"/>
              <a:pathLst>
                <a:path h="2714942" w="2740451">
                  <a:moveTo>
                    <a:pt x="0" y="0"/>
                  </a:moveTo>
                  <a:lnTo>
                    <a:pt x="2740451" y="0"/>
                  </a:lnTo>
                  <a:lnTo>
                    <a:pt x="2740451" y="2714942"/>
                  </a:lnTo>
                  <a:lnTo>
                    <a:pt x="0" y="2714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3900848" y="1130327"/>
              <a:ext cx="3438558" cy="416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62"/>
                </a:lnSpc>
                <a:spcBef>
                  <a:spcPct val="0"/>
                </a:spcBef>
              </a:pPr>
              <a:r>
                <a:rPr lang="en-US" b="true" sz="190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Microsoft Power BI</a:t>
              </a:r>
            </a:p>
          </p:txBody>
        </p:sp>
        <p:grpSp>
          <p:nvGrpSpPr>
            <p:cNvPr name="Group 21" id="21"/>
            <p:cNvGrpSpPr/>
            <p:nvPr/>
          </p:nvGrpSpPr>
          <p:grpSpPr>
            <a:xfrm rot="0">
              <a:off x="3900848" y="1610015"/>
              <a:ext cx="3170513" cy="469353"/>
              <a:chOff x="0" y="0"/>
              <a:chExt cx="284336" cy="4209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284336" cy="42092"/>
              </a:xfrm>
              <a:custGeom>
                <a:avLst/>
                <a:gdLst/>
                <a:ahLst/>
                <a:cxnLst/>
                <a:rect r="r" b="b" t="t" l="l"/>
                <a:pathLst>
                  <a:path h="42092" w="284336">
                    <a:moveTo>
                      <a:pt x="21046" y="0"/>
                    </a:moveTo>
                    <a:lnTo>
                      <a:pt x="263290" y="0"/>
                    </a:lnTo>
                    <a:cubicBezTo>
                      <a:pt x="268872" y="0"/>
                      <a:pt x="274225" y="2217"/>
                      <a:pt x="278172" y="6164"/>
                    </a:cubicBezTo>
                    <a:cubicBezTo>
                      <a:pt x="282119" y="10111"/>
                      <a:pt x="284336" y="15464"/>
                      <a:pt x="284336" y="21046"/>
                    </a:cubicBezTo>
                    <a:lnTo>
                      <a:pt x="284336" y="21046"/>
                    </a:lnTo>
                    <a:cubicBezTo>
                      <a:pt x="284336" y="32670"/>
                      <a:pt x="274913" y="42092"/>
                      <a:pt x="263290" y="42092"/>
                    </a:cubicBezTo>
                    <a:lnTo>
                      <a:pt x="21046" y="42092"/>
                    </a:lnTo>
                    <a:cubicBezTo>
                      <a:pt x="9423" y="42092"/>
                      <a:pt x="0" y="32670"/>
                      <a:pt x="0" y="21046"/>
                    </a:cubicBezTo>
                    <a:lnTo>
                      <a:pt x="0" y="21046"/>
                    </a:lnTo>
                    <a:cubicBezTo>
                      <a:pt x="0" y="9423"/>
                      <a:pt x="9423" y="0"/>
                      <a:pt x="21046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284336" cy="801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4083096" y="1659180"/>
              <a:ext cx="2897141" cy="342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9"/>
                </a:lnSpc>
                <a:spcBef>
                  <a:spcPct val="0"/>
                </a:spcBef>
              </a:pPr>
              <a:r>
                <a:rPr lang="en-US" sz="160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Building Dashboard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515516" y="1470213"/>
            <a:ext cx="3916691" cy="0"/>
          </a:xfrm>
          <a:prstGeom prst="line">
            <a:avLst/>
          </a:prstGeom>
          <a:ln cap="flat" w="38100">
            <a:gradFill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615494" y="9095014"/>
            <a:ext cx="715115" cy="699796"/>
          </a:xfrm>
          <a:custGeom>
            <a:avLst/>
            <a:gdLst/>
            <a:ahLst/>
            <a:cxnLst/>
            <a:rect r="r" b="b" t="t" l="l"/>
            <a:pathLst>
              <a:path h="699796" w="715115">
                <a:moveTo>
                  <a:pt x="0" y="0"/>
                </a:moveTo>
                <a:lnTo>
                  <a:pt x="715116" y="0"/>
                </a:lnTo>
                <a:lnTo>
                  <a:pt x="715116" y="699796"/>
                </a:lnTo>
                <a:lnTo>
                  <a:pt x="0" y="699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20035" y="1739685"/>
            <a:ext cx="9047929" cy="7758599"/>
          </a:xfrm>
          <a:custGeom>
            <a:avLst/>
            <a:gdLst/>
            <a:ahLst/>
            <a:cxnLst/>
            <a:rect r="r" b="b" t="t" l="l"/>
            <a:pathLst>
              <a:path h="7758599" w="9047929">
                <a:moveTo>
                  <a:pt x="0" y="0"/>
                </a:moveTo>
                <a:lnTo>
                  <a:pt x="9047930" y="0"/>
                </a:lnTo>
                <a:lnTo>
                  <a:pt x="9047930" y="7758599"/>
                </a:lnTo>
                <a:lnTo>
                  <a:pt x="0" y="77585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5516" y="167951"/>
            <a:ext cx="10595173" cy="105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95"/>
              </a:lnSpc>
              <a:spcBef>
                <a:spcPct val="0"/>
              </a:spcBef>
            </a:pPr>
            <a:r>
              <a:rPr lang="en-US" b="true" sz="62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Database Modelling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81643" y="9163658"/>
            <a:ext cx="1204440" cy="63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8"/>
              </a:lnSpc>
            </a:pPr>
            <a:r>
              <a:rPr lang="en-US" sz="18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AtliQ</a:t>
            </a:r>
          </a:p>
          <a:p>
            <a:pPr algn="l" marL="0" indent="0" lvl="0">
              <a:lnSpc>
                <a:spcPts val="2548"/>
              </a:lnSpc>
              <a:spcBef>
                <a:spcPct val="0"/>
              </a:spcBef>
            </a:pPr>
            <a:r>
              <a:rPr lang="en-US" sz="18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Hardware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17815" y="1974411"/>
            <a:ext cx="3916691" cy="0"/>
          </a:xfrm>
          <a:prstGeom prst="line">
            <a:avLst/>
          </a:prstGeom>
          <a:ln cap="flat" w="38100">
            <a:gradFill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585496" y="530632"/>
            <a:ext cx="1017110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1"/>
              </a:lnSpc>
              <a:spcBef>
                <a:spcPct val="0"/>
              </a:spcBef>
            </a:pPr>
            <a:r>
              <a:rPr lang="en-US" b="true" sz="736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Some Major Insights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307786"/>
            <a:ext cx="16230600" cy="6950514"/>
            <a:chOff x="0" y="0"/>
            <a:chExt cx="1940778" cy="8311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40778" cy="831109"/>
            </a:xfrm>
            <a:custGeom>
              <a:avLst/>
              <a:gdLst/>
              <a:ahLst/>
              <a:cxnLst/>
              <a:rect r="r" b="b" t="t" l="l"/>
              <a:pathLst>
                <a:path h="831109" w="1940778">
                  <a:moveTo>
                    <a:pt x="53188" y="0"/>
                  </a:moveTo>
                  <a:lnTo>
                    <a:pt x="1887590" y="0"/>
                  </a:lnTo>
                  <a:cubicBezTo>
                    <a:pt x="1916965" y="0"/>
                    <a:pt x="1940778" y="23813"/>
                    <a:pt x="1940778" y="53188"/>
                  </a:cubicBezTo>
                  <a:lnTo>
                    <a:pt x="1940778" y="777922"/>
                  </a:lnTo>
                  <a:cubicBezTo>
                    <a:pt x="1940778" y="792028"/>
                    <a:pt x="1935174" y="805556"/>
                    <a:pt x="1925199" y="815531"/>
                  </a:cubicBezTo>
                  <a:cubicBezTo>
                    <a:pt x="1915225" y="825506"/>
                    <a:pt x="1901696" y="831109"/>
                    <a:pt x="1887590" y="831109"/>
                  </a:cubicBezTo>
                  <a:lnTo>
                    <a:pt x="53188" y="831109"/>
                  </a:lnTo>
                  <a:cubicBezTo>
                    <a:pt x="23813" y="831109"/>
                    <a:pt x="0" y="807296"/>
                    <a:pt x="0" y="777922"/>
                  </a:cubicBezTo>
                  <a:lnTo>
                    <a:pt x="0" y="53188"/>
                  </a:lnTo>
                  <a:cubicBezTo>
                    <a:pt x="0" y="23813"/>
                    <a:pt x="23813" y="0"/>
                    <a:pt x="5318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40778" cy="869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22826" y="2526756"/>
            <a:ext cx="14228497" cy="654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Net Sales in 2022 Fiscal Year is $ 3.74 Billion which is the most in all the years of AtliQ.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Dec 2021 recorded the highest Net Sales of the month in the history of AtliQ Hardware.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Asia Pacific region contributed the most in the FY 2022.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Notebook were the most sold segment for FY 2022.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Net Sales is almost 50% of the revenue and Gross Margin is almost 36% of the Net Sales in FY 2022.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Marketing department need to focus on Networking, Storage segments and Latin America region.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Marketing Department need to lower the operational expense to increase the profit of the company.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Most of the customers are Out of Stock, Company needs to focus on manufacturing more products needed more by the particular customers.</a:t>
            </a:r>
          </a:p>
          <a:p>
            <a:pPr algn="l" marL="539748" indent="-269874" lvl="1">
              <a:lnSpc>
                <a:spcPts val="3499"/>
              </a:lnSpc>
              <a:spcBef>
                <a:spcPct val="0"/>
              </a:spcBef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Finally, the stakeholders need to focus on increasing the market share and then increase their profits.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71943" y="5407240"/>
            <a:ext cx="414154" cy="414154"/>
          </a:xfrm>
          <a:custGeom>
            <a:avLst/>
            <a:gdLst/>
            <a:ahLst/>
            <a:cxnLst/>
            <a:rect r="r" b="b" t="t" l="l"/>
            <a:pathLst>
              <a:path h="414154" w="414154">
                <a:moveTo>
                  <a:pt x="0" y="0"/>
                </a:moveTo>
                <a:lnTo>
                  <a:pt x="414153" y="0"/>
                </a:lnTo>
                <a:lnTo>
                  <a:pt x="414153" y="414154"/>
                </a:lnTo>
                <a:lnTo>
                  <a:pt x="0" y="414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13299669" y="5075791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898322">
            <a:off x="-3784911" y="-3899454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88711" y="1028700"/>
            <a:ext cx="715115" cy="699796"/>
          </a:xfrm>
          <a:custGeom>
            <a:avLst/>
            <a:gdLst/>
            <a:ahLst/>
            <a:cxnLst/>
            <a:rect r="r" b="b" t="t" l="l"/>
            <a:pathLst>
              <a:path h="699796" w="715115">
                <a:moveTo>
                  <a:pt x="0" y="0"/>
                </a:moveTo>
                <a:lnTo>
                  <a:pt x="715116" y="0"/>
                </a:lnTo>
                <a:lnTo>
                  <a:pt x="715116" y="699796"/>
                </a:lnTo>
                <a:lnTo>
                  <a:pt x="0" y="6997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61112" y="5821394"/>
            <a:ext cx="635815" cy="635815"/>
          </a:xfrm>
          <a:custGeom>
            <a:avLst/>
            <a:gdLst/>
            <a:ahLst/>
            <a:cxnLst/>
            <a:rect r="r" b="b" t="t" l="l"/>
            <a:pathLst>
              <a:path h="635815" w="635815">
                <a:moveTo>
                  <a:pt x="0" y="0"/>
                </a:moveTo>
                <a:lnTo>
                  <a:pt x="635815" y="0"/>
                </a:lnTo>
                <a:lnTo>
                  <a:pt x="635815" y="635815"/>
                </a:lnTo>
                <a:lnTo>
                  <a:pt x="0" y="635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22028" y="4825118"/>
            <a:ext cx="513983" cy="513983"/>
          </a:xfrm>
          <a:custGeom>
            <a:avLst/>
            <a:gdLst/>
            <a:ahLst/>
            <a:cxnLst/>
            <a:rect r="r" b="b" t="t" l="l"/>
            <a:pathLst>
              <a:path h="513983" w="513983">
                <a:moveTo>
                  <a:pt x="0" y="0"/>
                </a:moveTo>
                <a:lnTo>
                  <a:pt x="513983" y="0"/>
                </a:lnTo>
                <a:lnTo>
                  <a:pt x="513983" y="513982"/>
                </a:lnTo>
                <a:lnTo>
                  <a:pt x="0" y="5139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871252" y="2093744"/>
            <a:ext cx="630780" cy="2059690"/>
          </a:xfrm>
          <a:custGeom>
            <a:avLst/>
            <a:gdLst/>
            <a:ahLst/>
            <a:cxnLst/>
            <a:rect r="r" b="b" t="t" l="l"/>
            <a:pathLst>
              <a:path h="2059690" w="630780">
                <a:moveTo>
                  <a:pt x="0" y="0"/>
                </a:moveTo>
                <a:lnTo>
                  <a:pt x="630781" y="0"/>
                </a:lnTo>
                <a:lnTo>
                  <a:pt x="630781" y="2059690"/>
                </a:lnTo>
                <a:lnTo>
                  <a:pt x="0" y="20596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047790" y="5910203"/>
            <a:ext cx="5038461" cy="381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9"/>
              </a:lnSpc>
            </a:pPr>
            <a:r>
              <a:rPr lang="en-US" sz="2235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 tooltip="https://github.com/atharvasutar28"/>
              </a:rPr>
              <a:t>atharvasutar28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47790" y="5359615"/>
            <a:ext cx="5038461" cy="38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9"/>
              </a:lnSpc>
            </a:pPr>
            <a:r>
              <a:rPr lang="en-US" sz="223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atharvaz.at.work@gmail.com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61112" y="4105809"/>
            <a:ext cx="2769366" cy="503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8"/>
              </a:lnSpc>
            </a:pPr>
            <a:r>
              <a:rPr lang="en-US" sz="2920" b="true">
                <a:solidFill>
                  <a:srgbClr val="000000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Atharva Sutar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61112" y="2575440"/>
            <a:ext cx="8460437" cy="157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54860" y="1097343"/>
            <a:ext cx="1204440" cy="63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8"/>
              </a:lnSpc>
            </a:pPr>
            <a:r>
              <a:rPr lang="en-US" sz="18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AtliQ</a:t>
            </a:r>
          </a:p>
          <a:p>
            <a:pPr algn="l" marL="0" indent="0" lvl="0">
              <a:lnSpc>
                <a:spcPts val="2548"/>
              </a:lnSpc>
              <a:spcBef>
                <a:spcPct val="0"/>
              </a:spcBef>
            </a:pPr>
            <a:r>
              <a:rPr lang="en-US" sz="18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Hardware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47790" y="4867494"/>
            <a:ext cx="5038461" cy="381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9"/>
              </a:lnSpc>
            </a:pPr>
            <a:r>
              <a:rPr lang="en-US" sz="2235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0" tooltip="https://www.linkedin.com/in/atharvasutar/"/>
              </a:rPr>
              <a:t>atharvasutar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DAGKeMTxS_k</dc:identifier>
  <dcterms:modified xsi:type="dcterms:W3CDTF">2011-08-01T06:04:30Z</dcterms:modified>
  <cp:revision>1</cp:revision>
  <dc:title>Copy of Business Proposal Presentation in Purple Monochrome Corporate Style</dc:title>
</cp:coreProperties>
</file>