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Proxima Nova"/>
      <p:regular r:id="rId48"/>
      <p:bold r:id="rId49"/>
      <p:italic r:id="rId50"/>
      <p:boldItalic r:id="rId51"/>
    </p:embeddedFont>
    <p:embeddedFont>
      <p:font typeface="Roboto"/>
      <p:regular r:id="rId52"/>
      <p:bold r:id="rId53"/>
      <p:italic r:id="rId54"/>
      <p:boldItalic r:id="rId55"/>
    </p:embeddedFont>
    <p:embeddedFont>
      <p:font typeface="Merriweather"/>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1589C5-9921-4AB8-BCBF-E9C675916784}">
  <a:tblStyle styleId="{811589C5-9921-4AB8-BCBF-E9C67591678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ProximaNova-regular.fntdata"/><Relationship Id="rId47" Type="http://schemas.openxmlformats.org/officeDocument/2006/relationships/slide" Target="slides/slide41.xml"/><Relationship Id="rId49" Type="http://schemas.openxmlformats.org/officeDocument/2006/relationships/font" Target="fonts/ProximaNov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roximaNova-boldItalic.fntdata"/><Relationship Id="rId50" Type="http://schemas.openxmlformats.org/officeDocument/2006/relationships/font" Target="fonts/ProximaNova-italic.fntdata"/><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5.xml"/><Relationship Id="rId55" Type="http://schemas.openxmlformats.org/officeDocument/2006/relationships/font" Target="fonts/Roboto-boldItalic.fntdata"/><Relationship Id="rId10" Type="http://schemas.openxmlformats.org/officeDocument/2006/relationships/slide" Target="slides/slide4.xml"/><Relationship Id="rId54" Type="http://schemas.openxmlformats.org/officeDocument/2006/relationships/font" Target="fonts/Roboto-italic.fntdata"/><Relationship Id="rId13" Type="http://schemas.openxmlformats.org/officeDocument/2006/relationships/slide" Target="slides/slide7.xml"/><Relationship Id="rId57" Type="http://schemas.openxmlformats.org/officeDocument/2006/relationships/font" Target="fonts/Merriweather-bold.fntdata"/><Relationship Id="rId12" Type="http://schemas.openxmlformats.org/officeDocument/2006/relationships/slide" Target="slides/slide6.xml"/><Relationship Id="rId56" Type="http://schemas.openxmlformats.org/officeDocument/2006/relationships/font" Target="fonts/Merriweather-regular.fntdata"/><Relationship Id="rId15" Type="http://schemas.openxmlformats.org/officeDocument/2006/relationships/slide" Target="slides/slide9.xml"/><Relationship Id="rId59" Type="http://schemas.openxmlformats.org/officeDocument/2006/relationships/font" Target="fonts/Merriweather-boldItalic.fntdata"/><Relationship Id="rId14" Type="http://schemas.openxmlformats.org/officeDocument/2006/relationships/slide" Target="slides/slide8.xml"/><Relationship Id="rId58" Type="http://schemas.openxmlformats.org/officeDocument/2006/relationships/font" Target="fonts/Merriweather-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8769ffad2_1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8769ffad2_1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8769ffad2_1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8769ffad2_1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8769ffad2_1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8769ffad2_1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8769ffad2_1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8769ffad2_1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8769ffad2_1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8769ffad2_1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8769ffad2_1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8769ffad2_1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8769ffad2_1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8769ffad2_1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78769ffad2_1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8769ffad2_1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78769ffad2_1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8769ffad2_1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78769ffad2_1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8769ffad2_1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8250d213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8250d213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78769ffad2_1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8769ffad2_1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78769ffad2_1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8769ffad2_1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78769ffad2_1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8769ffad2_1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78769ffad2_1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8769ffad2_1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78769ffad2_5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8769ffad2_5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78769ffad2_1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8769ffad2_1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78769ffad2_1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8769ffad2_1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78769ffad2_1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8769ffad2_1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78769ffad2_6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8769ffad2_6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78769ffad2_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8769ffad2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8769ffad2_1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8769ffad2_1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8769ffad2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8769ffad2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78769ffad2_6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8769ffad2_6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78769ffad2_6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8769ffad2_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78769ffad2_1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8769ffad2_1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78769ffad2_1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78769ffad2_1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8769ffad2_1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8769ffad2_1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78769ffad2_1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8769ffad2_1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78769ffad2_1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8769ffad2_1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78769ffad2_1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8769ffad2_1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78769ffad2_1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8769ffad2_1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8769ffad2_1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8769ffad2_1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78769ffad2_1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8769ffad2_1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78769ffad2_1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8769ffad2_1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8769ffad2_1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8769ffad2_1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8769ffad2_1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8769ffad2_1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8769ffad2_6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8769ffad2_6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78769ffad2_1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8769ffad2_1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8769ffad2_1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8769ffad2_1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investopedia.com/terms/a/analyst.as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www.who.in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timesofindia.indiatimes.com/city/mumbai/94-covid-deaths-in-mumbai-among-middle-aged-patients-senior-citizens/articleshow/77453775.cms" TargetMode="External"/><Relationship Id="rId4" Type="http://schemas.openxmlformats.org/officeDocument/2006/relationships/hyperlink" Target="https://www.worldometers.info/coronavirus/" TargetMode="External"/><Relationship Id="rId11" Type="http://schemas.openxmlformats.org/officeDocument/2006/relationships/hyperlink" Target="http://www.who.int" TargetMode="External"/><Relationship Id="rId10" Type="http://schemas.openxmlformats.org/officeDocument/2006/relationships/hyperlink" Target="https://api.covid19india.org/documentation/csv/" TargetMode="External"/><Relationship Id="rId12" Type="http://schemas.openxmlformats.org/officeDocument/2006/relationships/hyperlink" Target="https://data.humdata.org/dataset/novel-coronavirus-2019-ncov-cases" TargetMode="External"/><Relationship Id="rId9" Type="http://schemas.openxmlformats.org/officeDocument/2006/relationships/hyperlink" Target="https://covid19.who.int/table" TargetMode="External"/><Relationship Id="rId5" Type="http://schemas.openxmlformats.org/officeDocument/2006/relationships/hyperlink" Target="https://www.mohfw.gov.in/" TargetMode="External"/><Relationship Id="rId6" Type="http://schemas.openxmlformats.org/officeDocument/2006/relationships/hyperlink" Target="https://coronavirus.jhu.edu/" TargetMode="External"/><Relationship Id="rId7" Type="http://schemas.openxmlformats.org/officeDocument/2006/relationships/hyperlink" Target="https://www.tandfonline.com/doi/full/10.1080/00325481.2020.1786964" TargetMode="External"/><Relationship Id="rId8" Type="http://schemas.openxmlformats.org/officeDocument/2006/relationships/hyperlink" Target="https://www.cdc.gov/nchs/nvss/vsrr/covid_weekly/index.htm#Comorbiditie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11665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5500" u="sng">
                <a:solidFill>
                  <a:schemeClr val="lt2"/>
                </a:solidFill>
                <a:latin typeface="Georgia"/>
                <a:ea typeface="Georgia"/>
                <a:cs typeface="Georgia"/>
                <a:sym typeface="Georgia"/>
              </a:rPr>
              <a:t>DA Project</a:t>
            </a:r>
            <a:endParaRPr b="1" sz="5500" u="sng">
              <a:solidFill>
                <a:schemeClr val="lt2"/>
              </a:solidFill>
              <a:latin typeface="Georgia"/>
              <a:ea typeface="Georgia"/>
              <a:cs typeface="Georgia"/>
              <a:sym typeface="Georgia"/>
            </a:endParaRPr>
          </a:p>
          <a:p>
            <a:pPr indent="0" lvl="0" marL="0" rtl="0" algn="l">
              <a:spcBef>
                <a:spcPts val="0"/>
              </a:spcBef>
              <a:spcAft>
                <a:spcPts val="0"/>
              </a:spcAft>
              <a:buNone/>
            </a:pPr>
            <a:r>
              <a:rPr b="1" lang="en-GB" sz="5500" u="sng">
                <a:solidFill>
                  <a:schemeClr val="lt2"/>
                </a:solidFill>
                <a:latin typeface="Georgia"/>
                <a:ea typeface="Georgia"/>
                <a:cs typeface="Georgia"/>
                <a:sym typeface="Georgia"/>
              </a:rPr>
              <a:t>Group 11</a:t>
            </a:r>
            <a:endParaRPr b="1" sz="5500" u="sng">
              <a:solidFill>
                <a:schemeClr val="lt2"/>
              </a:solidFill>
              <a:latin typeface="Georgia"/>
              <a:ea typeface="Georgia"/>
              <a:cs typeface="Georgia"/>
              <a:sym typeface="Georgia"/>
            </a:endParaRPr>
          </a:p>
        </p:txBody>
      </p:sp>
      <p:sp>
        <p:nvSpPr>
          <p:cNvPr id="60" name="Google Shape;60;p13"/>
          <p:cNvSpPr txBox="1"/>
          <p:nvPr>
            <p:ph idx="1" type="subTitle"/>
          </p:nvPr>
        </p:nvSpPr>
        <p:spPr>
          <a:xfrm>
            <a:off x="510450" y="3173138"/>
            <a:ext cx="81231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Covid 19 Analysis through visualizations and Hypothesis Testing</a:t>
            </a:r>
            <a:endParaRPr/>
          </a:p>
        </p:txBody>
      </p:sp>
      <p:pic>
        <p:nvPicPr>
          <p:cNvPr id="61" name="Google Shape;61;p13"/>
          <p:cNvPicPr preferRelativeResize="0"/>
          <p:nvPr/>
        </p:nvPicPr>
        <p:blipFill>
          <a:blip r:embed="rId3">
            <a:alphaModFix/>
          </a:blip>
          <a:stretch>
            <a:fillRect/>
          </a:stretch>
        </p:blipFill>
        <p:spPr>
          <a:xfrm>
            <a:off x="4693675" y="401825"/>
            <a:ext cx="4450324" cy="2504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172225"/>
            <a:ext cx="8520600" cy="84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solidFill>
                  <a:schemeClr val="lt2"/>
                </a:solidFill>
              </a:rPr>
              <a:t>Severity of covid 19 : Venn Diagram</a:t>
            </a:r>
            <a:endParaRPr b="1" sz="3000">
              <a:solidFill>
                <a:schemeClr val="lt2"/>
              </a:solidFill>
            </a:endParaRPr>
          </a:p>
        </p:txBody>
      </p:sp>
      <p:sp>
        <p:nvSpPr>
          <p:cNvPr id="122" name="Google Shape;122;p22"/>
          <p:cNvSpPr txBox="1"/>
          <p:nvPr>
            <p:ph idx="1" type="body"/>
          </p:nvPr>
        </p:nvSpPr>
        <p:spPr>
          <a:xfrm>
            <a:off x="311700" y="867450"/>
            <a:ext cx="3963300" cy="37014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GB">
                <a:solidFill>
                  <a:srgbClr val="F1F3F4"/>
                </a:solidFill>
              </a:rPr>
              <a:t>According to a generic figure given by WHO, around 80 % of cases were mild/asymptomatic, 15% were critical and needed to be hospitalized and 5% cases were severe where people needed ventilators.</a:t>
            </a:r>
            <a:endParaRPr>
              <a:solidFill>
                <a:srgbClr val="F1F3F4"/>
              </a:solidFill>
            </a:endParaRPr>
          </a:p>
        </p:txBody>
      </p:sp>
      <p:pic>
        <p:nvPicPr>
          <p:cNvPr id="123" name="Google Shape;123;p22"/>
          <p:cNvPicPr preferRelativeResize="0"/>
          <p:nvPr/>
        </p:nvPicPr>
        <p:blipFill>
          <a:blip r:embed="rId3">
            <a:alphaModFix/>
          </a:blip>
          <a:stretch>
            <a:fillRect/>
          </a:stretch>
        </p:blipFill>
        <p:spPr>
          <a:xfrm>
            <a:off x="4443150" y="867450"/>
            <a:ext cx="4293901" cy="3701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rPr>
              <a:t>Pie chart age vs covid</a:t>
            </a:r>
            <a:endParaRPr/>
          </a:p>
        </p:txBody>
      </p:sp>
      <p:sp>
        <p:nvSpPr>
          <p:cNvPr id="129" name="Google Shape;129;p23"/>
          <p:cNvSpPr txBox="1"/>
          <p:nvPr>
            <p:ph idx="1" type="body"/>
          </p:nvPr>
        </p:nvSpPr>
        <p:spPr>
          <a:xfrm>
            <a:off x="311700" y="1185575"/>
            <a:ext cx="415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CONCLUSIONS:</a:t>
            </a:r>
            <a:br>
              <a:rPr lang="en-GB">
                <a:solidFill>
                  <a:srgbClr val="FFFFFF"/>
                </a:solidFill>
              </a:rPr>
            </a:br>
            <a:r>
              <a:rPr lang="en-GB">
                <a:solidFill>
                  <a:srgbClr val="FFFFFF"/>
                </a:solidFill>
              </a:rPr>
              <a:t>1. The deadly virus infects people between 25 to 64 the most worldwide.</a:t>
            </a:r>
            <a:endParaRPr>
              <a:solidFill>
                <a:srgbClr val="FFFFFF"/>
              </a:solidFill>
            </a:endParaRPr>
          </a:p>
          <a:p>
            <a:pPr indent="0" lvl="0" marL="0" rtl="0" algn="l">
              <a:spcBef>
                <a:spcPts val="1600"/>
              </a:spcBef>
              <a:spcAft>
                <a:spcPts val="1600"/>
              </a:spcAft>
              <a:buNone/>
            </a:pPr>
            <a:r>
              <a:rPr lang="en-GB">
                <a:solidFill>
                  <a:srgbClr val="FFFFFF"/>
                </a:solidFill>
              </a:rPr>
              <a:t>2. Children between 0 to 4 are </a:t>
            </a:r>
            <a:r>
              <a:rPr lang="en-GB">
                <a:solidFill>
                  <a:srgbClr val="FFFFFF"/>
                </a:solidFill>
              </a:rPr>
              <a:t>least</a:t>
            </a:r>
            <a:r>
              <a:rPr lang="en-GB">
                <a:solidFill>
                  <a:srgbClr val="FFFFFF"/>
                </a:solidFill>
              </a:rPr>
              <a:t> affected however preventive measures should always be taken.</a:t>
            </a:r>
            <a:endParaRPr>
              <a:solidFill>
                <a:srgbClr val="FFFFFF"/>
              </a:solidFill>
            </a:endParaRPr>
          </a:p>
        </p:txBody>
      </p:sp>
      <p:pic>
        <p:nvPicPr>
          <p:cNvPr id="130" name="Google Shape;130;p23"/>
          <p:cNvPicPr preferRelativeResize="0"/>
          <p:nvPr/>
        </p:nvPicPr>
        <p:blipFill rotWithShape="1">
          <a:blip r:embed="rId3">
            <a:alphaModFix/>
          </a:blip>
          <a:srcRect b="12188" l="0" r="8533" t="0"/>
          <a:stretch/>
        </p:blipFill>
        <p:spPr>
          <a:xfrm>
            <a:off x="4415025" y="1390725"/>
            <a:ext cx="3774850" cy="2560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rPr>
              <a:t>pie chart-disease wise</a:t>
            </a:r>
            <a:endParaRPr>
              <a:solidFill>
                <a:schemeClr val="lt2"/>
              </a:solidFill>
            </a:endParaRPr>
          </a:p>
        </p:txBody>
      </p:sp>
      <p:sp>
        <p:nvSpPr>
          <p:cNvPr id="136" name="Google Shape;13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Conclusion:</a:t>
            </a:r>
            <a:endParaRPr>
              <a:solidFill>
                <a:srgbClr val="FFFFFF"/>
              </a:solidFill>
            </a:endParaRPr>
          </a:p>
          <a:p>
            <a:pPr indent="-342900" lvl="0" marL="457200" rtl="0" algn="l">
              <a:spcBef>
                <a:spcPts val="1600"/>
              </a:spcBef>
              <a:spcAft>
                <a:spcPts val="0"/>
              </a:spcAft>
              <a:buClr>
                <a:srgbClr val="FFFFFF"/>
              </a:buClr>
              <a:buSzPts val="1800"/>
              <a:buAutoNum type="arabicPeriod"/>
            </a:pPr>
            <a:r>
              <a:rPr lang="en-GB">
                <a:solidFill>
                  <a:srgbClr val="FFFFFF"/>
                </a:solidFill>
              </a:rPr>
              <a:t>Majority of deaths are caused in those with hypertension.</a:t>
            </a:r>
            <a:endParaRPr>
              <a:solidFill>
                <a:srgbClr val="FFFFFF"/>
              </a:solidFill>
            </a:endParaRPr>
          </a:p>
          <a:p>
            <a:pPr indent="-342900" lvl="0" marL="457200" rtl="0" algn="l">
              <a:spcBef>
                <a:spcPts val="0"/>
              </a:spcBef>
              <a:spcAft>
                <a:spcPts val="0"/>
              </a:spcAft>
              <a:buClr>
                <a:srgbClr val="FFFFFF"/>
              </a:buClr>
              <a:buSzPts val="1800"/>
              <a:buAutoNum type="arabicPeriod"/>
            </a:pPr>
            <a:r>
              <a:rPr lang="en-GB">
                <a:solidFill>
                  <a:srgbClr val="FFFFFF"/>
                </a:solidFill>
              </a:rPr>
              <a:t>Least number of deaths are in those with chronic liver disease.</a:t>
            </a:r>
            <a:endParaRPr>
              <a:solidFill>
                <a:srgbClr val="FFFFFF"/>
              </a:solidFill>
            </a:endParaRPr>
          </a:p>
        </p:txBody>
      </p:sp>
      <p:pic>
        <p:nvPicPr>
          <p:cNvPr id="137" name="Google Shape;137;p24"/>
          <p:cNvPicPr preferRelativeResize="0"/>
          <p:nvPr/>
        </p:nvPicPr>
        <p:blipFill>
          <a:blip r:embed="rId3">
            <a:alphaModFix/>
          </a:blip>
          <a:stretch>
            <a:fillRect/>
          </a:stretch>
        </p:blipFill>
        <p:spPr>
          <a:xfrm>
            <a:off x="3879922" y="2398097"/>
            <a:ext cx="5176774" cy="2592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chemeClr val="lt2"/>
                </a:solidFill>
              </a:rPr>
              <a:t>Bar plot for Method of transmission</a:t>
            </a:r>
            <a:endParaRPr sz="1000">
              <a:solidFill>
                <a:srgbClr val="000000"/>
              </a:solidFill>
              <a:highlight>
                <a:srgbClr val="00FF00"/>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43" name="Google Shape;143;p25"/>
          <p:cNvSpPr txBox="1"/>
          <p:nvPr>
            <p:ph idx="1" type="body"/>
          </p:nvPr>
        </p:nvSpPr>
        <p:spPr>
          <a:xfrm>
            <a:off x="311700" y="1152475"/>
            <a:ext cx="3788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a:p>
            <a:pPr indent="0" lvl="0" marL="0" rtl="0" algn="l">
              <a:spcBef>
                <a:spcPts val="1600"/>
              </a:spcBef>
              <a:spcAft>
                <a:spcPts val="0"/>
              </a:spcAft>
              <a:buNone/>
            </a:pPr>
            <a:r>
              <a:rPr lang="en-GB">
                <a:solidFill>
                  <a:srgbClr val="FFFFFF"/>
                </a:solidFill>
              </a:rPr>
              <a:t>Conclusion : The most common method of transmission is community transmission, and the least common is sporadic cases.</a:t>
            </a:r>
            <a:endParaRPr>
              <a:solidFill>
                <a:srgbClr val="FFFFFF"/>
              </a:solidFill>
            </a:endParaRPr>
          </a:p>
          <a:p>
            <a:pPr indent="0" lvl="0" marL="45720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t/>
            </a:r>
            <a:endParaRPr/>
          </a:p>
        </p:txBody>
      </p:sp>
      <p:sp>
        <p:nvSpPr>
          <p:cNvPr id="144" name="Google Shape;144;p25"/>
          <p:cNvSpPr/>
          <p:nvPr/>
        </p:nvSpPr>
        <p:spPr>
          <a:xfrm>
            <a:off x="4464175" y="1140300"/>
            <a:ext cx="4704000" cy="3764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25"/>
          <p:cNvPicPr preferRelativeResize="0"/>
          <p:nvPr/>
        </p:nvPicPr>
        <p:blipFill>
          <a:blip r:embed="rId3">
            <a:alphaModFix/>
          </a:blip>
          <a:stretch>
            <a:fillRect/>
          </a:stretch>
        </p:blipFill>
        <p:spPr>
          <a:xfrm>
            <a:off x="4572000" y="1223025"/>
            <a:ext cx="4501900" cy="376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49" name="Shape 149"/>
        <p:cNvGrpSpPr/>
        <p:nvPr/>
      </p:nvGrpSpPr>
      <p:grpSpPr>
        <a:xfrm>
          <a:off x="0" y="0"/>
          <a:ext cx="0" cy="0"/>
          <a:chOff x="0" y="0"/>
          <a:chExt cx="0" cy="0"/>
        </a:xfrm>
      </p:grpSpPr>
      <p:sp>
        <p:nvSpPr>
          <p:cNvPr id="150" name="Google Shape;150;p26"/>
          <p:cNvSpPr txBox="1"/>
          <p:nvPr>
            <p:ph type="title"/>
          </p:nvPr>
        </p:nvSpPr>
        <p:spPr>
          <a:xfrm>
            <a:off x="231350" y="261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solidFill>
                  <a:schemeClr val="lt2"/>
                </a:solidFill>
              </a:rPr>
              <a:t>Daily cases India : Calendar plot</a:t>
            </a:r>
            <a:endParaRPr b="1" sz="3000"/>
          </a:p>
        </p:txBody>
      </p:sp>
      <p:sp>
        <p:nvSpPr>
          <p:cNvPr id="151" name="Google Shape;151;p26"/>
          <p:cNvSpPr txBox="1"/>
          <p:nvPr>
            <p:ph idx="1" type="body"/>
          </p:nvPr>
        </p:nvSpPr>
        <p:spPr>
          <a:xfrm>
            <a:off x="311700" y="3398375"/>
            <a:ext cx="8520600" cy="117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rgbClr val="F1F3F4"/>
                </a:solidFill>
              </a:rPr>
              <a:t>We can see from this </a:t>
            </a:r>
            <a:r>
              <a:rPr lang="en-GB">
                <a:solidFill>
                  <a:srgbClr val="F1F3F4"/>
                </a:solidFill>
              </a:rPr>
              <a:t>calendar</a:t>
            </a:r>
            <a:r>
              <a:rPr lang="en-GB">
                <a:solidFill>
                  <a:srgbClr val="F1F3F4"/>
                </a:solidFill>
              </a:rPr>
              <a:t> plot the rise of covid 19 in the year 2020. The intensity of colour is directly proportional to the number of cases. The maximum number of cases were reported in Aug-Sep. </a:t>
            </a:r>
            <a:endParaRPr>
              <a:solidFill>
                <a:srgbClr val="F1F3F4"/>
              </a:solidFill>
            </a:endParaRPr>
          </a:p>
        </p:txBody>
      </p:sp>
      <p:pic>
        <p:nvPicPr>
          <p:cNvPr id="152" name="Google Shape;152;p26"/>
          <p:cNvPicPr preferRelativeResize="0"/>
          <p:nvPr/>
        </p:nvPicPr>
        <p:blipFill rotWithShape="1">
          <a:blip r:embed="rId3">
            <a:alphaModFix/>
          </a:blip>
          <a:srcRect b="0" l="0" r="0" t="0"/>
          <a:stretch/>
        </p:blipFill>
        <p:spPr>
          <a:xfrm>
            <a:off x="0" y="1148125"/>
            <a:ext cx="9144000" cy="2066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6" name="Shape 156"/>
        <p:cNvGrpSpPr/>
        <p:nvPr/>
      </p:nvGrpSpPr>
      <p:grpSpPr>
        <a:xfrm>
          <a:off x="0" y="0"/>
          <a:ext cx="0" cy="0"/>
          <a:chOff x="0" y="0"/>
          <a:chExt cx="0" cy="0"/>
        </a:xfrm>
      </p:grpSpPr>
      <p:sp>
        <p:nvSpPr>
          <p:cNvPr id="157" name="Google Shape;157;p27"/>
          <p:cNvSpPr txBox="1"/>
          <p:nvPr>
            <p:ph type="title"/>
          </p:nvPr>
        </p:nvSpPr>
        <p:spPr>
          <a:xfrm>
            <a:off x="242825" y="180950"/>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GB" sz="3000">
                <a:solidFill>
                  <a:schemeClr val="lt2"/>
                </a:solidFill>
              </a:rPr>
              <a:t>Cases in India State wise : Heat map</a:t>
            </a:r>
            <a:endParaRPr b="1" sz="3000">
              <a:solidFill>
                <a:schemeClr val="lt2"/>
              </a:solidFill>
            </a:endParaRPr>
          </a:p>
        </p:txBody>
      </p:sp>
      <p:sp>
        <p:nvSpPr>
          <p:cNvPr id="158" name="Google Shape;158;p27"/>
          <p:cNvSpPr txBox="1"/>
          <p:nvPr>
            <p:ph idx="1" type="body"/>
          </p:nvPr>
        </p:nvSpPr>
        <p:spPr>
          <a:xfrm>
            <a:off x="311700" y="1152475"/>
            <a:ext cx="39822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1F3F4"/>
                </a:solidFill>
              </a:rPr>
              <a:t>From the heat map we can conclude that in India, Maharashtra had the highest number of covid 19 cases.</a:t>
            </a:r>
            <a:endParaRPr>
              <a:solidFill>
                <a:srgbClr val="F1F3F4"/>
              </a:solidFill>
            </a:endParaRPr>
          </a:p>
          <a:p>
            <a:pPr indent="0" lvl="0" marL="0" rtl="0" algn="l">
              <a:spcBef>
                <a:spcPts val="1600"/>
              </a:spcBef>
              <a:spcAft>
                <a:spcPts val="1600"/>
              </a:spcAft>
              <a:buNone/>
            </a:pPr>
            <a:r>
              <a:t/>
            </a:r>
            <a:endParaRPr>
              <a:solidFill>
                <a:srgbClr val="F1F3F4"/>
              </a:solidFill>
            </a:endParaRPr>
          </a:p>
        </p:txBody>
      </p:sp>
      <p:pic>
        <p:nvPicPr>
          <p:cNvPr id="159" name="Google Shape;159;p27"/>
          <p:cNvPicPr preferRelativeResize="0"/>
          <p:nvPr/>
        </p:nvPicPr>
        <p:blipFill>
          <a:blip r:embed="rId3">
            <a:alphaModFix/>
          </a:blip>
          <a:stretch>
            <a:fillRect/>
          </a:stretch>
        </p:blipFill>
        <p:spPr>
          <a:xfrm>
            <a:off x="4572000" y="836851"/>
            <a:ext cx="4155693" cy="40476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0"/>
            <a:ext cx="8520600" cy="4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solidFill>
                  <a:schemeClr val="lt2"/>
                </a:solidFill>
              </a:rPr>
              <a:t>Scatter Plot for Daily Cases and Recoveries(India)</a:t>
            </a:r>
            <a:endParaRPr sz="2200">
              <a:solidFill>
                <a:schemeClr val="lt2"/>
              </a:solidFill>
            </a:endParaRPr>
          </a:p>
          <a:p>
            <a:pPr indent="0" lvl="0" marL="0" rtl="0" algn="l">
              <a:spcBef>
                <a:spcPts val="0"/>
              </a:spcBef>
              <a:spcAft>
                <a:spcPts val="0"/>
              </a:spcAft>
              <a:buNone/>
            </a:pPr>
            <a:r>
              <a:t/>
            </a:r>
            <a:endParaRPr sz="400">
              <a:solidFill>
                <a:srgbClr val="000000"/>
              </a:solidFill>
              <a:highlight>
                <a:srgbClr val="00FF00"/>
              </a:highlight>
              <a:latin typeface="Arial"/>
              <a:ea typeface="Arial"/>
              <a:cs typeface="Arial"/>
              <a:sym typeface="Arial"/>
            </a:endParaRPr>
          </a:p>
        </p:txBody>
      </p:sp>
      <p:sp>
        <p:nvSpPr>
          <p:cNvPr id="165" name="Google Shape;165;p28"/>
          <p:cNvSpPr txBox="1"/>
          <p:nvPr>
            <p:ph idx="1" type="body"/>
          </p:nvPr>
        </p:nvSpPr>
        <p:spPr>
          <a:xfrm>
            <a:off x="311700" y="800650"/>
            <a:ext cx="3630900" cy="37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Conclusion : </a:t>
            </a:r>
            <a:endParaRPr>
              <a:solidFill>
                <a:srgbClr val="FFFFFF"/>
              </a:solidFill>
            </a:endParaRPr>
          </a:p>
          <a:p>
            <a:pPr indent="-342900" lvl="0" marL="457200" rtl="0" algn="l">
              <a:spcBef>
                <a:spcPts val="1600"/>
              </a:spcBef>
              <a:spcAft>
                <a:spcPts val="0"/>
              </a:spcAft>
              <a:buClr>
                <a:srgbClr val="FFFFFF"/>
              </a:buClr>
              <a:buSzPts val="1800"/>
              <a:buChar char="●"/>
            </a:pPr>
            <a:r>
              <a:rPr lang="en-GB">
                <a:solidFill>
                  <a:srgbClr val="FFFFFF"/>
                </a:solidFill>
              </a:rPr>
              <a:t>Before October, most of the days, no. of new cases  were greater than no. of daily recovered.</a:t>
            </a:r>
            <a:endParaRPr>
              <a:solidFill>
                <a:srgbClr val="FFFFFF"/>
              </a:solidFill>
            </a:endParaRPr>
          </a:p>
          <a:p>
            <a:pPr indent="-342900" lvl="0" marL="457200" rtl="0" algn="l">
              <a:spcBef>
                <a:spcPts val="0"/>
              </a:spcBef>
              <a:spcAft>
                <a:spcPts val="0"/>
              </a:spcAft>
              <a:buClr>
                <a:srgbClr val="FFFFFF"/>
              </a:buClr>
              <a:buSzPts val="1800"/>
              <a:buChar char="●"/>
            </a:pPr>
            <a:r>
              <a:rPr lang="en-GB">
                <a:solidFill>
                  <a:srgbClr val="FFFFFF"/>
                </a:solidFill>
              </a:rPr>
              <a:t>Since October, most of the days, no. of daily recovered became greater than no. of new cases.</a:t>
            </a:r>
            <a:endParaRPr>
              <a:solidFill>
                <a:srgbClr val="FFFFFF"/>
              </a:solidFill>
            </a:endParaRPr>
          </a:p>
        </p:txBody>
      </p:sp>
      <p:sp>
        <p:nvSpPr>
          <p:cNvPr id="166" name="Google Shape;166;p28"/>
          <p:cNvSpPr/>
          <p:nvPr/>
        </p:nvSpPr>
        <p:spPr>
          <a:xfrm>
            <a:off x="4257950" y="521625"/>
            <a:ext cx="4886100" cy="4367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7" name="Google Shape;167;p28"/>
          <p:cNvPicPr preferRelativeResize="0"/>
          <p:nvPr/>
        </p:nvPicPr>
        <p:blipFill>
          <a:blip r:embed="rId3">
            <a:alphaModFix/>
          </a:blip>
          <a:stretch>
            <a:fillRect/>
          </a:stretch>
        </p:blipFill>
        <p:spPr>
          <a:xfrm>
            <a:off x="4257950" y="521625"/>
            <a:ext cx="4886100" cy="4367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chemeClr val="lt2"/>
                </a:solidFill>
              </a:rPr>
              <a:t>Line Graph</a:t>
            </a:r>
            <a:r>
              <a:rPr lang="en-GB">
                <a:solidFill>
                  <a:schemeClr val="lt2"/>
                </a:solidFill>
              </a:rPr>
              <a:t> for total cases vs recovery vs deaths in india</a:t>
            </a:r>
            <a:endParaRPr>
              <a:solidFill>
                <a:schemeClr val="lt2"/>
              </a:solidFill>
            </a:endParaRPr>
          </a:p>
        </p:txBody>
      </p:sp>
      <p:sp>
        <p:nvSpPr>
          <p:cNvPr id="173" name="Google Shape;173;p29"/>
          <p:cNvSpPr txBox="1"/>
          <p:nvPr>
            <p:ph idx="1" type="body"/>
          </p:nvPr>
        </p:nvSpPr>
        <p:spPr>
          <a:xfrm>
            <a:off x="311700" y="1670400"/>
            <a:ext cx="4931100" cy="28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Conclusion:</a:t>
            </a:r>
            <a:endParaRPr>
              <a:solidFill>
                <a:srgbClr val="FFFFFF"/>
              </a:solidFill>
            </a:endParaRPr>
          </a:p>
          <a:p>
            <a:pPr indent="-342900" lvl="0" marL="457200" rtl="0" algn="l">
              <a:spcBef>
                <a:spcPts val="1600"/>
              </a:spcBef>
              <a:spcAft>
                <a:spcPts val="0"/>
              </a:spcAft>
              <a:buClr>
                <a:srgbClr val="FFFFFF"/>
              </a:buClr>
              <a:buSzPts val="1800"/>
              <a:buAutoNum type="arabicPeriod"/>
            </a:pPr>
            <a:r>
              <a:rPr lang="en-GB">
                <a:solidFill>
                  <a:srgbClr val="FFFFFF"/>
                </a:solidFill>
              </a:rPr>
              <a:t>The total number of deaths are very small</a:t>
            </a:r>
            <a:endParaRPr>
              <a:solidFill>
                <a:srgbClr val="FFFFFF"/>
              </a:solidFill>
            </a:endParaRPr>
          </a:p>
          <a:p>
            <a:pPr indent="-342900" lvl="0" marL="457200" rtl="0" algn="l">
              <a:spcBef>
                <a:spcPts val="0"/>
              </a:spcBef>
              <a:spcAft>
                <a:spcPts val="0"/>
              </a:spcAft>
              <a:buClr>
                <a:srgbClr val="FFFFFF"/>
              </a:buClr>
              <a:buSzPts val="1800"/>
              <a:buAutoNum type="arabicPeriod"/>
            </a:pPr>
            <a:r>
              <a:rPr lang="en-GB">
                <a:solidFill>
                  <a:srgbClr val="FFFFFF"/>
                </a:solidFill>
              </a:rPr>
              <a:t>The recovery number follows the same pattern as total number with a small offset.</a:t>
            </a:r>
            <a:endParaRPr>
              <a:solidFill>
                <a:srgbClr val="FFFFFF"/>
              </a:solidFill>
            </a:endParaRPr>
          </a:p>
          <a:p>
            <a:pPr indent="-342900" lvl="0" marL="457200" rtl="0" algn="l">
              <a:spcBef>
                <a:spcPts val="0"/>
              </a:spcBef>
              <a:spcAft>
                <a:spcPts val="0"/>
              </a:spcAft>
              <a:buClr>
                <a:srgbClr val="FFFFFF"/>
              </a:buClr>
              <a:buSzPts val="1800"/>
              <a:buAutoNum type="arabicPeriod"/>
            </a:pPr>
            <a:r>
              <a:rPr lang="en-GB">
                <a:solidFill>
                  <a:srgbClr val="FFFFFF"/>
                </a:solidFill>
              </a:rPr>
              <a:t>The total number of cases follow normal distribution.</a:t>
            </a:r>
            <a:endParaRPr>
              <a:solidFill>
                <a:srgbClr val="FFFFFF"/>
              </a:solidFill>
            </a:endParaRPr>
          </a:p>
          <a:p>
            <a:pPr indent="0" lvl="0" marL="0" rtl="0" algn="l">
              <a:spcBef>
                <a:spcPts val="1600"/>
              </a:spcBef>
              <a:spcAft>
                <a:spcPts val="1600"/>
              </a:spcAft>
              <a:buNone/>
            </a:pPr>
            <a:r>
              <a:t/>
            </a:r>
            <a:endParaRPr>
              <a:solidFill>
                <a:srgbClr val="FFFFFF"/>
              </a:solidFill>
            </a:endParaRPr>
          </a:p>
        </p:txBody>
      </p:sp>
      <p:pic>
        <p:nvPicPr>
          <p:cNvPr id="174" name="Google Shape;174;p29"/>
          <p:cNvPicPr preferRelativeResize="0"/>
          <p:nvPr/>
        </p:nvPicPr>
        <p:blipFill>
          <a:blip r:embed="rId3">
            <a:alphaModFix/>
          </a:blip>
          <a:stretch>
            <a:fillRect/>
          </a:stretch>
        </p:blipFill>
        <p:spPr>
          <a:xfrm>
            <a:off x="5313804" y="1521550"/>
            <a:ext cx="3830199" cy="3489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chemeClr val="lt2"/>
                </a:solidFill>
              </a:rPr>
              <a:t>Line-graph of daily recoveries vs deaths</a:t>
            </a:r>
            <a:endParaRPr>
              <a:solidFill>
                <a:schemeClr val="lt2"/>
              </a:solidFill>
            </a:endParaRPr>
          </a:p>
        </p:txBody>
      </p:sp>
      <p:sp>
        <p:nvSpPr>
          <p:cNvPr id="180" name="Google Shape;180;p30"/>
          <p:cNvSpPr txBox="1"/>
          <p:nvPr>
            <p:ph idx="1" type="body"/>
          </p:nvPr>
        </p:nvSpPr>
        <p:spPr>
          <a:xfrm>
            <a:off x="311700" y="1152475"/>
            <a:ext cx="471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Conclusion:</a:t>
            </a:r>
            <a:endParaRPr>
              <a:solidFill>
                <a:srgbClr val="FFFFFF"/>
              </a:solidFill>
            </a:endParaRPr>
          </a:p>
          <a:p>
            <a:pPr indent="-342900" lvl="0" marL="457200" rtl="0" algn="l">
              <a:spcBef>
                <a:spcPts val="1600"/>
              </a:spcBef>
              <a:spcAft>
                <a:spcPts val="0"/>
              </a:spcAft>
              <a:buClr>
                <a:srgbClr val="FFFFFF"/>
              </a:buClr>
              <a:buSzPts val="1800"/>
              <a:buAutoNum type="arabicPeriod"/>
            </a:pPr>
            <a:r>
              <a:rPr lang="en-GB">
                <a:solidFill>
                  <a:srgbClr val="FFFFFF"/>
                </a:solidFill>
              </a:rPr>
              <a:t>The daily deaths are a small number as compared to number of recoveries.</a:t>
            </a:r>
            <a:endParaRPr>
              <a:solidFill>
                <a:srgbClr val="FFFFFF"/>
              </a:solidFill>
            </a:endParaRPr>
          </a:p>
          <a:p>
            <a:pPr indent="-342900" lvl="0" marL="457200" rtl="0" algn="l">
              <a:spcBef>
                <a:spcPts val="0"/>
              </a:spcBef>
              <a:spcAft>
                <a:spcPts val="0"/>
              </a:spcAft>
              <a:buClr>
                <a:srgbClr val="FFFFFF"/>
              </a:buClr>
              <a:buSzPts val="1800"/>
              <a:buAutoNum type="arabicPeriod"/>
            </a:pPr>
            <a:r>
              <a:rPr lang="en-GB">
                <a:solidFill>
                  <a:srgbClr val="FFFFFF"/>
                </a:solidFill>
              </a:rPr>
              <a:t>The recovery pattern follows normal distribution.</a:t>
            </a:r>
            <a:endParaRPr>
              <a:solidFill>
                <a:srgbClr val="FFFFFF"/>
              </a:solidFill>
            </a:endParaRPr>
          </a:p>
        </p:txBody>
      </p:sp>
      <p:pic>
        <p:nvPicPr>
          <p:cNvPr id="181" name="Google Shape;181;p30"/>
          <p:cNvPicPr preferRelativeResize="0"/>
          <p:nvPr/>
        </p:nvPicPr>
        <p:blipFill>
          <a:blip r:embed="rId3">
            <a:alphaModFix/>
          </a:blip>
          <a:stretch>
            <a:fillRect/>
          </a:stretch>
        </p:blipFill>
        <p:spPr>
          <a:xfrm>
            <a:off x="5122850" y="1152475"/>
            <a:ext cx="4021150" cy="3923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PIE CHART INDIA(AGE WISE)</a:t>
            </a:r>
            <a:endParaRPr sz="1800">
              <a:solidFill>
                <a:schemeClr val="dk2"/>
              </a:solidFill>
            </a:endParaRPr>
          </a:p>
        </p:txBody>
      </p:sp>
      <p:sp>
        <p:nvSpPr>
          <p:cNvPr id="187" name="Google Shape;187;p31"/>
          <p:cNvSpPr txBox="1"/>
          <p:nvPr>
            <p:ph idx="1" type="body"/>
          </p:nvPr>
        </p:nvSpPr>
        <p:spPr>
          <a:xfrm>
            <a:off x="388975" y="1196625"/>
            <a:ext cx="3341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CONCLUSIONS:</a:t>
            </a:r>
            <a:br>
              <a:rPr lang="en-GB">
                <a:solidFill>
                  <a:srgbClr val="FFFFFF"/>
                </a:solidFill>
              </a:rPr>
            </a:br>
            <a:r>
              <a:rPr lang="en-GB">
                <a:solidFill>
                  <a:srgbClr val="FFFFFF"/>
                </a:solidFill>
              </a:rPr>
              <a:t>1. Corona virus affects the people of age 61-70 the most. Elder people should take utmost care by staying at homes.</a:t>
            </a:r>
            <a:endParaRPr>
              <a:solidFill>
                <a:srgbClr val="FFFFFF"/>
              </a:solidFill>
            </a:endParaRPr>
          </a:p>
          <a:p>
            <a:pPr indent="0" lvl="0" marL="0" rtl="0" algn="l">
              <a:spcBef>
                <a:spcPts val="1600"/>
              </a:spcBef>
              <a:spcAft>
                <a:spcPts val="1600"/>
              </a:spcAft>
              <a:buNone/>
            </a:pPr>
            <a:r>
              <a:rPr lang="en-GB">
                <a:solidFill>
                  <a:srgbClr val="FFFFFF"/>
                </a:solidFill>
              </a:rPr>
              <a:t>2. The virus least affects small children </a:t>
            </a:r>
            <a:r>
              <a:rPr lang="en-GB">
                <a:solidFill>
                  <a:srgbClr val="FFFFFF"/>
                </a:solidFill>
              </a:rPr>
              <a:t>from 1</a:t>
            </a:r>
            <a:r>
              <a:rPr lang="en-GB">
                <a:solidFill>
                  <a:srgbClr val="FFFFFF"/>
                </a:solidFill>
              </a:rPr>
              <a:t>-10 years however preventive measures should always be taken.</a:t>
            </a:r>
            <a:endParaRPr>
              <a:solidFill>
                <a:srgbClr val="FFFFFF"/>
              </a:solidFill>
            </a:endParaRPr>
          </a:p>
        </p:txBody>
      </p:sp>
      <p:pic>
        <p:nvPicPr>
          <p:cNvPr id="188" name="Google Shape;188;p31"/>
          <p:cNvPicPr preferRelativeResize="0"/>
          <p:nvPr/>
        </p:nvPicPr>
        <p:blipFill>
          <a:blip r:embed="rId3">
            <a:alphaModFix/>
          </a:blip>
          <a:stretch>
            <a:fillRect/>
          </a:stretch>
        </p:blipFill>
        <p:spPr>
          <a:xfrm>
            <a:off x="3914750" y="750575"/>
            <a:ext cx="5003601" cy="41127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100">
                <a:solidFill>
                  <a:schemeClr val="lt2"/>
                </a:solidFill>
              </a:rPr>
              <a:t>Group Members</a:t>
            </a:r>
            <a:endParaRPr b="1" sz="3100">
              <a:solidFill>
                <a:schemeClr val="lt2"/>
              </a:solidFill>
            </a:endParaRPr>
          </a:p>
        </p:txBody>
      </p:sp>
      <p:sp>
        <p:nvSpPr>
          <p:cNvPr id="67" name="Google Shape;67;p14"/>
          <p:cNvSpPr txBox="1"/>
          <p:nvPr>
            <p:ph idx="1" type="body"/>
          </p:nvPr>
        </p:nvSpPr>
        <p:spPr>
          <a:xfrm>
            <a:off x="311700" y="1155275"/>
            <a:ext cx="8520600" cy="34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3F3F3"/>
                </a:solidFill>
              </a:rPr>
              <a:t>            </a:t>
            </a:r>
            <a:endParaRPr>
              <a:solidFill>
                <a:srgbClr val="F3F3F3"/>
              </a:solidFill>
            </a:endParaRPr>
          </a:p>
          <a:p>
            <a:pPr indent="0" lvl="0" marL="0" rtl="0" algn="l">
              <a:spcBef>
                <a:spcPts val="1600"/>
              </a:spcBef>
              <a:spcAft>
                <a:spcPts val="0"/>
              </a:spcAft>
              <a:buNone/>
            </a:pPr>
            <a:r>
              <a:t/>
            </a:r>
            <a:endParaRPr>
              <a:solidFill>
                <a:srgbClr val="F3F3F3"/>
              </a:solidFill>
            </a:endParaRPr>
          </a:p>
          <a:p>
            <a:pPr indent="0" lvl="0" marL="0" rtl="0" algn="l">
              <a:spcBef>
                <a:spcPts val="1600"/>
              </a:spcBef>
              <a:spcAft>
                <a:spcPts val="1600"/>
              </a:spcAft>
              <a:buNone/>
            </a:pPr>
            <a:r>
              <a:t/>
            </a:r>
            <a:endParaRPr>
              <a:solidFill>
                <a:srgbClr val="F3F3F3"/>
              </a:solidFill>
            </a:endParaRPr>
          </a:p>
        </p:txBody>
      </p:sp>
      <p:graphicFrame>
        <p:nvGraphicFramePr>
          <p:cNvPr id="68" name="Google Shape;68;p14"/>
          <p:cNvGraphicFramePr/>
          <p:nvPr/>
        </p:nvGraphicFramePr>
        <p:xfrm>
          <a:off x="311700" y="1155275"/>
          <a:ext cx="3000000" cy="3000000"/>
        </p:xfrm>
        <a:graphic>
          <a:graphicData uri="http://schemas.openxmlformats.org/drawingml/2006/table">
            <a:tbl>
              <a:tblPr>
                <a:noFill/>
                <a:tableStyleId>{811589C5-9921-4AB8-BCBF-E9C675916784}</a:tableStyleId>
              </a:tblPr>
              <a:tblGrid>
                <a:gridCol w="2805750"/>
                <a:gridCol w="2805750"/>
                <a:gridCol w="2805750"/>
              </a:tblGrid>
              <a:tr h="514800">
                <a:tc>
                  <a:txBody>
                    <a:bodyPr/>
                    <a:lstStyle/>
                    <a:p>
                      <a:pPr indent="0" lvl="0" marL="0" rtl="0" algn="l">
                        <a:spcBef>
                          <a:spcPts val="0"/>
                        </a:spcBef>
                        <a:spcAft>
                          <a:spcPts val="0"/>
                        </a:spcAft>
                        <a:buNone/>
                      </a:pPr>
                      <a:r>
                        <a:rPr lang="en-GB">
                          <a:solidFill>
                            <a:schemeClr val="lt1"/>
                          </a:solidFill>
                        </a:rPr>
                        <a:t>SR. NO.</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NAME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ROLL NUMBER</a:t>
                      </a:r>
                      <a:endParaRPr>
                        <a:solidFill>
                          <a:schemeClr val="lt1"/>
                        </a:solidFill>
                      </a:endParaRPr>
                    </a:p>
                  </a:txBody>
                  <a:tcPr marT="91425" marB="91425" marR="91425" marL="91425"/>
                </a:tc>
              </a:tr>
              <a:tr h="495050">
                <a:tc>
                  <a:txBody>
                    <a:bodyPr/>
                    <a:lstStyle/>
                    <a:p>
                      <a:pPr indent="0" lvl="0" marL="0" rtl="0" algn="l">
                        <a:spcBef>
                          <a:spcPts val="0"/>
                        </a:spcBef>
                        <a:spcAft>
                          <a:spcPts val="0"/>
                        </a:spcAft>
                        <a:buNone/>
                      </a:pPr>
                      <a:r>
                        <a:rPr lang="en-GB">
                          <a:solidFill>
                            <a:schemeClr val="lt1"/>
                          </a:solidFill>
                        </a:rPr>
                        <a:t>1.</a:t>
                      </a:r>
                      <a:endParaRPr>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Khushi Yagnik</a:t>
                      </a:r>
                      <a:endParaRPr>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190030022</a:t>
                      </a:r>
                      <a:endParaRPr>
                        <a:solidFill>
                          <a:schemeClr val="lt1"/>
                        </a:solidFill>
                      </a:endParaRPr>
                    </a:p>
                  </a:txBody>
                  <a:tcPr marT="91425" marB="91425" marR="91425" marL="91425">
                    <a:lnB cap="flat" cmpd="sng" w="9525">
                      <a:solidFill>
                        <a:srgbClr val="9E9E9E"/>
                      </a:solidFill>
                      <a:prstDash val="solid"/>
                      <a:round/>
                      <a:headEnd len="sm" w="sm" type="none"/>
                      <a:tailEnd len="sm" w="sm" type="none"/>
                    </a:lnB>
                  </a:tcPr>
                </a:tc>
              </a:tr>
              <a:tr h="495050">
                <a:tc>
                  <a:txBody>
                    <a:bodyPr/>
                    <a:lstStyle/>
                    <a:p>
                      <a:pPr indent="0" lvl="0" marL="0" rtl="0" algn="l">
                        <a:spcBef>
                          <a:spcPts val="0"/>
                        </a:spcBef>
                        <a:spcAft>
                          <a:spcPts val="0"/>
                        </a:spcAft>
                        <a:buNone/>
                      </a:pPr>
                      <a:r>
                        <a:rPr lang="en-GB">
                          <a:solidFill>
                            <a:schemeClr val="lt1"/>
                          </a:solidFill>
                        </a:rPr>
                        <a:t>2</a:t>
                      </a:r>
                      <a:r>
                        <a:rPr lang="en-GB">
                          <a:solidFill>
                            <a:schemeClr val="lt1"/>
                          </a:solidFill>
                        </a:rPr>
                        <a:t>.</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Atharva Swami</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190010008</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95050">
                <a:tc>
                  <a:txBody>
                    <a:bodyPr/>
                    <a:lstStyle/>
                    <a:p>
                      <a:pPr indent="0" lvl="0" marL="0" rtl="0" algn="l">
                        <a:spcBef>
                          <a:spcPts val="0"/>
                        </a:spcBef>
                        <a:spcAft>
                          <a:spcPts val="0"/>
                        </a:spcAft>
                        <a:buNone/>
                      </a:pPr>
                      <a:r>
                        <a:rPr lang="en-GB">
                          <a:solidFill>
                            <a:schemeClr val="lt1"/>
                          </a:solidFill>
                        </a:rPr>
                        <a:t>3</a:t>
                      </a:r>
                      <a:r>
                        <a:rPr lang="en-GB">
                          <a:solidFill>
                            <a:schemeClr val="lt1"/>
                          </a:solidFill>
                        </a:rPr>
                        <a:t>.</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Saloni Singh</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190010041</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95050">
                <a:tc>
                  <a:txBody>
                    <a:bodyPr/>
                    <a:lstStyle/>
                    <a:p>
                      <a:pPr indent="0" lvl="0" marL="0" rtl="0" algn="l">
                        <a:spcBef>
                          <a:spcPts val="0"/>
                        </a:spcBef>
                        <a:spcAft>
                          <a:spcPts val="0"/>
                        </a:spcAft>
                        <a:buNone/>
                      </a:pPr>
                      <a:r>
                        <a:rPr lang="en-GB">
                          <a:solidFill>
                            <a:schemeClr val="lt1"/>
                          </a:solidFill>
                        </a:rPr>
                        <a:t>4</a:t>
                      </a:r>
                      <a:r>
                        <a:rPr lang="en-GB">
                          <a:solidFill>
                            <a:schemeClr val="lt1"/>
                          </a:solidFill>
                        </a:rPr>
                        <a:t>.</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Rishika Patel</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190030037</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95050">
                <a:tc>
                  <a:txBody>
                    <a:bodyPr/>
                    <a:lstStyle/>
                    <a:p>
                      <a:pPr indent="0" lvl="0" marL="0" rtl="0" algn="l">
                        <a:spcBef>
                          <a:spcPts val="0"/>
                        </a:spcBef>
                        <a:spcAft>
                          <a:spcPts val="0"/>
                        </a:spcAft>
                        <a:buNone/>
                      </a:pPr>
                      <a:r>
                        <a:rPr lang="en-GB">
                          <a:solidFill>
                            <a:schemeClr val="lt1"/>
                          </a:solidFill>
                        </a:rPr>
                        <a:t>5</a:t>
                      </a:r>
                      <a:r>
                        <a:rPr lang="en-GB">
                          <a:solidFill>
                            <a:schemeClr val="lt1"/>
                          </a:solidFill>
                        </a:rPr>
                        <a:t>.</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Adarsh Mall</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190010003</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95050">
                <a:tc>
                  <a:txBody>
                    <a:bodyPr/>
                    <a:lstStyle/>
                    <a:p>
                      <a:pPr indent="0" lvl="0" marL="0" rtl="0" algn="l">
                        <a:spcBef>
                          <a:spcPts val="0"/>
                        </a:spcBef>
                        <a:spcAft>
                          <a:spcPts val="0"/>
                        </a:spcAft>
                        <a:buNone/>
                      </a:pPr>
                      <a:r>
                        <a:rPr lang="en-GB">
                          <a:solidFill>
                            <a:schemeClr val="lt1"/>
                          </a:solidFill>
                        </a:rPr>
                        <a:t>6</a:t>
                      </a:r>
                      <a:r>
                        <a:rPr lang="en-GB">
                          <a:solidFill>
                            <a:schemeClr val="lt1"/>
                          </a:solidFill>
                        </a:rPr>
                        <a:t>.</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Dalpat Choudhary</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190030010</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solidFill>
                  <a:schemeClr val="dk2"/>
                </a:solidFill>
                <a:highlight>
                  <a:srgbClr val="000000"/>
                </a:highlight>
                <a:latin typeface="Arial"/>
                <a:ea typeface="Arial"/>
                <a:cs typeface="Arial"/>
                <a:sym typeface="Arial"/>
              </a:rPr>
              <a:t>VIOLIN PLOT FOR INDIA(AGE WISE)</a:t>
            </a:r>
            <a:endParaRPr b="1" sz="3000">
              <a:solidFill>
                <a:schemeClr val="dk2"/>
              </a:solidFill>
              <a:highlight>
                <a:srgbClr val="000000"/>
              </a:highlight>
            </a:endParaRPr>
          </a:p>
        </p:txBody>
      </p:sp>
      <p:sp>
        <p:nvSpPr>
          <p:cNvPr id="194" name="Google Shape;194;p32"/>
          <p:cNvSpPr txBox="1"/>
          <p:nvPr>
            <p:ph idx="1" type="body"/>
          </p:nvPr>
        </p:nvSpPr>
        <p:spPr>
          <a:xfrm>
            <a:off x="311700" y="1152475"/>
            <a:ext cx="4007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Conclusion:</a:t>
            </a:r>
            <a:endParaRPr>
              <a:solidFill>
                <a:srgbClr val="FFFFFF"/>
              </a:solidFill>
            </a:endParaRPr>
          </a:p>
          <a:p>
            <a:pPr indent="0" lvl="0" marL="0" rtl="0" algn="l">
              <a:spcBef>
                <a:spcPts val="1600"/>
              </a:spcBef>
              <a:spcAft>
                <a:spcPts val="1600"/>
              </a:spcAft>
              <a:buNone/>
            </a:pPr>
            <a:r>
              <a:rPr lang="en-GB">
                <a:solidFill>
                  <a:srgbClr val="FFFFFF"/>
                </a:solidFill>
              </a:rPr>
              <a:t>The median number of cases is 2000</a:t>
            </a:r>
            <a:endParaRPr>
              <a:solidFill>
                <a:srgbClr val="FFFFFF"/>
              </a:solidFill>
            </a:endParaRPr>
          </a:p>
        </p:txBody>
      </p:sp>
      <p:pic>
        <p:nvPicPr>
          <p:cNvPr id="195" name="Google Shape;195;p32"/>
          <p:cNvPicPr preferRelativeResize="0"/>
          <p:nvPr/>
        </p:nvPicPr>
        <p:blipFill>
          <a:blip r:embed="rId3">
            <a:alphaModFix/>
          </a:blip>
          <a:stretch>
            <a:fillRect/>
          </a:stretch>
        </p:blipFill>
        <p:spPr>
          <a:xfrm>
            <a:off x="4318898" y="1482775"/>
            <a:ext cx="4513400" cy="3086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261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solidFill>
                  <a:schemeClr val="lt2"/>
                </a:solidFill>
                <a:latin typeface="Arial"/>
                <a:ea typeface="Arial"/>
                <a:cs typeface="Arial"/>
                <a:sym typeface="Arial"/>
              </a:rPr>
              <a:t>Gender vs death rate : Donut chart</a:t>
            </a:r>
            <a:endParaRPr b="1" sz="4800">
              <a:solidFill>
                <a:schemeClr val="lt2"/>
              </a:solidFill>
            </a:endParaRPr>
          </a:p>
        </p:txBody>
      </p:sp>
      <p:sp>
        <p:nvSpPr>
          <p:cNvPr id="201" name="Google Shape;201;p33"/>
          <p:cNvSpPr txBox="1"/>
          <p:nvPr>
            <p:ph idx="1" type="body"/>
          </p:nvPr>
        </p:nvSpPr>
        <p:spPr>
          <a:xfrm>
            <a:off x="311700" y="1152475"/>
            <a:ext cx="3672300" cy="357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1F3F4"/>
                </a:solidFill>
              </a:rPr>
              <a:t>In a sample of 56288 </a:t>
            </a:r>
            <a:r>
              <a:rPr lang="en-GB">
                <a:solidFill>
                  <a:srgbClr val="F1F3F4"/>
                </a:solidFill>
              </a:rPr>
              <a:t>people</a:t>
            </a:r>
            <a:r>
              <a:rPr lang="en-GB">
                <a:solidFill>
                  <a:srgbClr val="F1F3F4"/>
                </a:solidFill>
              </a:rPr>
              <a:t> who died due to covid 19, it was found that 38973 were male and 17315 were female. </a:t>
            </a:r>
            <a:endParaRPr>
              <a:solidFill>
                <a:srgbClr val="F1F3F4"/>
              </a:solidFill>
            </a:endParaRPr>
          </a:p>
          <a:p>
            <a:pPr indent="0" lvl="0" marL="0" rtl="0" algn="l">
              <a:spcBef>
                <a:spcPts val="1600"/>
              </a:spcBef>
              <a:spcAft>
                <a:spcPts val="1600"/>
              </a:spcAft>
              <a:buNone/>
            </a:pPr>
            <a:r>
              <a:rPr lang="en-GB">
                <a:solidFill>
                  <a:srgbClr val="F1F3F4"/>
                </a:solidFill>
              </a:rPr>
              <a:t>The donut plot clearly shows the difference in death rate of males and females. Death rate of men is almost 2.5% more than women</a:t>
            </a:r>
            <a:endParaRPr>
              <a:solidFill>
                <a:srgbClr val="F1F3F4"/>
              </a:solidFill>
            </a:endParaRPr>
          </a:p>
        </p:txBody>
      </p:sp>
      <p:pic>
        <p:nvPicPr>
          <p:cNvPr id="202" name="Google Shape;202;p33"/>
          <p:cNvPicPr preferRelativeResize="0"/>
          <p:nvPr/>
        </p:nvPicPr>
        <p:blipFill>
          <a:blip r:embed="rId3">
            <a:alphaModFix/>
          </a:blip>
          <a:stretch>
            <a:fillRect/>
          </a:stretch>
        </p:blipFill>
        <p:spPr>
          <a:xfrm>
            <a:off x="4089325" y="1170125"/>
            <a:ext cx="4902275" cy="35715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06" name="Shape 206"/>
        <p:cNvGrpSpPr/>
        <p:nvPr/>
      </p:nvGrpSpPr>
      <p:grpSpPr>
        <a:xfrm>
          <a:off x="0" y="0"/>
          <a:ext cx="0" cy="0"/>
          <a:chOff x="0" y="0"/>
          <a:chExt cx="0" cy="0"/>
        </a:xfrm>
      </p:grpSpPr>
      <p:sp>
        <p:nvSpPr>
          <p:cNvPr id="207" name="Google Shape;20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rPr>
              <a:t>Population pyramid gender vs age</a:t>
            </a:r>
            <a:endParaRPr/>
          </a:p>
        </p:txBody>
      </p:sp>
      <p:sp>
        <p:nvSpPr>
          <p:cNvPr id="208" name="Google Shape;208;p34"/>
          <p:cNvSpPr txBox="1"/>
          <p:nvPr>
            <p:ph idx="1" type="body"/>
          </p:nvPr>
        </p:nvSpPr>
        <p:spPr>
          <a:xfrm>
            <a:off x="311700" y="1152475"/>
            <a:ext cx="3741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Conclusion:</a:t>
            </a:r>
            <a:endParaRPr>
              <a:solidFill>
                <a:srgbClr val="FFFFFF"/>
              </a:solidFill>
            </a:endParaRPr>
          </a:p>
          <a:p>
            <a:pPr indent="-342900" lvl="0" marL="457200" rtl="0" algn="l">
              <a:spcBef>
                <a:spcPts val="1600"/>
              </a:spcBef>
              <a:spcAft>
                <a:spcPts val="0"/>
              </a:spcAft>
              <a:buClr>
                <a:srgbClr val="FFFFFF"/>
              </a:buClr>
              <a:buSzPts val="1800"/>
              <a:buAutoNum type="arabicPeriod"/>
            </a:pPr>
            <a:r>
              <a:rPr lang="en-GB">
                <a:solidFill>
                  <a:srgbClr val="FFFFFF"/>
                </a:solidFill>
              </a:rPr>
              <a:t>The male deaths are more than female deaths.</a:t>
            </a:r>
            <a:endParaRPr>
              <a:solidFill>
                <a:srgbClr val="FFFFFF"/>
              </a:solidFill>
            </a:endParaRPr>
          </a:p>
          <a:p>
            <a:pPr indent="-342900" lvl="0" marL="457200" rtl="0" algn="l">
              <a:spcBef>
                <a:spcPts val="0"/>
              </a:spcBef>
              <a:spcAft>
                <a:spcPts val="0"/>
              </a:spcAft>
              <a:buClr>
                <a:srgbClr val="FFFFFF"/>
              </a:buClr>
              <a:buSzPts val="1800"/>
              <a:buAutoNum type="arabicPeriod"/>
            </a:pPr>
            <a:r>
              <a:rPr lang="en-GB">
                <a:solidFill>
                  <a:srgbClr val="FFFFFF"/>
                </a:solidFill>
              </a:rPr>
              <a:t>Most deaths are in the age group 61 - 70.</a:t>
            </a:r>
            <a:endParaRPr>
              <a:solidFill>
                <a:srgbClr val="FFFFFF"/>
              </a:solidFill>
            </a:endParaRPr>
          </a:p>
        </p:txBody>
      </p:sp>
      <p:pic>
        <p:nvPicPr>
          <p:cNvPr id="209" name="Google Shape;209;p34"/>
          <p:cNvPicPr preferRelativeResize="0"/>
          <p:nvPr/>
        </p:nvPicPr>
        <p:blipFill>
          <a:blip r:embed="rId3">
            <a:alphaModFix/>
          </a:blip>
          <a:stretch>
            <a:fillRect/>
          </a:stretch>
        </p:blipFill>
        <p:spPr>
          <a:xfrm>
            <a:off x="4124313" y="1222375"/>
            <a:ext cx="5019675" cy="3276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13" name="Shape 213"/>
        <p:cNvGrpSpPr/>
        <p:nvPr/>
      </p:nvGrpSpPr>
      <p:grpSpPr>
        <a:xfrm>
          <a:off x="0" y="0"/>
          <a:ext cx="0" cy="0"/>
          <a:chOff x="0" y="0"/>
          <a:chExt cx="0" cy="0"/>
        </a:xfrm>
      </p:grpSpPr>
      <p:sp>
        <p:nvSpPr>
          <p:cNvPr id="214" name="Google Shape;214;p35"/>
          <p:cNvSpPr txBox="1"/>
          <p:nvPr>
            <p:ph type="title"/>
          </p:nvPr>
        </p:nvSpPr>
        <p:spPr>
          <a:xfrm>
            <a:off x="71150" y="100600"/>
            <a:ext cx="8751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900">
                <a:solidFill>
                  <a:schemeClr val="lt2"/>
                </a:solidFill>
                <a:latin typeface="Arial"/>
                <a:ea typeface="Arial"/>
                <a:cs typeface="Arial"/>
                <a:sym typeface="Arial"/>
              </a:rPr>
              <a:t>Symptoms of Covid 19-India : Stacked bar graph</a:t>
            </a:r>
            <a:endParaRPr b="1" sz="4700">
              <a:solidFill>
                <a:schemeClr val="lt2"/>
              </a:solidFill>
            </a:endParaRPr>
          </a:p>
        </p:txBody>
      </p:sp>
      <p:sp>
        <p:nvSpPr>
          <p:cNvPr id="215" name="Google Shape;215;p35"/>
          <p:cNvSpPr txBox="1"/>
          <p:nvPr>
            <p:ph idx="1" type="body"/>
          </p:nvPr>
        </p:nvSpPr>
        <p:spPr>
          <a:xfrm>
            <a:off x="186800" y="4378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rgbClr val="F1F3F4"/>
                </a:solidFill>
              </a:rPr>
              <a:t>The stacked bar graph shows the percentage of each symptom faced by people.</a:t>
            </a:r>
            <a:endParaRPr>
              <a:solidFill>
                <a:srgbClr val="F1F3F4"/>
              </a:solidFill>
            </a:endParaRPr>
          </a:p>
        </p:txBody>
      </p:sp>
      <p:pic>
        <p:nvPicPr>
          <p:cNvPr id="216" name="Google Shape;216;p35"/>
          <p:cNvPicPr preferRelativeResize="0"/>
          <p:nvPr/>
        </p:nvPicPr>
        <p:blipFill>
          <a:blip r:embed="rId3">
            <a:alphaModFix/>
          </a:blip>
          <a:stretch>
            <a:fillRect/>
          </a:stretch>
        </p:blipFill>
        <p:spPr>
          <a:xfrm>
            <a:off x="95525" y="855078"/>
            <a:ext cx="8952949" cy="343333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20" name="Shape 220"/>
        <p:cNvGrpSpPr/>
        <p:nvPr/>
      </p:nvGrpSpPr>
      <p:grpSpPr>
        <a:xfrm>
          <a:off x="0" y="0"/>
          <a:ext cx="0" cy="0"/>
          <a:chOff x="0" y="0"/>
          <a:chExt cx="0" cy="0"/>
        </a:xfrm>
      </p:grpSpPr>
      <p:sp>
        <p:nvSpPr>
          <p:cNvPr id="221" name="Google Shape;221;p36"/>
          <p:cNvSpPr txBox="1"/>
          <p:nvPr>
            <p:ph type="title"/>
          </p:nvPr>
        </p:nvSpPr>
        <p:spPr>
          <a:xfrm>
            <a:off x="71150" y="100600"/>
            <a:ext cx="8751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900">
                <a:solidFill>
                  <a:schemeClr val="lt2"/>
                </a:solidFill>
                <a:latin typeface="Arial"/>
                <a:ea typeface="Arial"/>
                <a:cs typeface="Arial"/>
                <a:sym typeface="Arial"/>
              </a:rPr>
              <a:t>AGE VS CORONA DEATHS(MUMBAI)</a:t>
            </a:r>
            <a:endParaRPr b="1" sz="4700">
              <a:solidFill>
                <a:schemeClr val="lt2"/>
              </a:solidFill>
            </a:endParaRPr>
          </a:p>
        </p:txBody>
      </p:sp>
      <p:pic>
        <p:nvPicPr>
          <p:cNvPr id="222" name="Google Shape;222;p36"/>
          <p:cNvPicPr preferRelativeResize="0"/>
          <p:nvPr/>
        </p:nvPicPr>
        <p:blipFill>
          <a:blip r:embed="rId3">
            <a:alphaModFix/>
          </a:blip>
          <a:stretch>
            <a:fillRect/>
          </a:stretch>
        </p:blipFill>
        <p:spPr>
          <a:xfrm>
            <a:off x="3848500" y="1140600"/>
            <a:ext cx="5067300" cy="3105150"/>
          </a:xfrm>
          <a:prstGeom prst="rect">
            <a:avLst/>
          </a:prstGeom>
          <a:noFill/>
          <a:ln>
            <a:noFill/>
          </a:ln>
        </p:spPr>
      </p:pic>
      <p:sp>
        <p:nvSpPr>
          <p:cNvPr id="223" name="Google Shape;223;p36"/>
          <p:cNvSpPr txBox="1"/>
          <p:nvPr/>
        </p:nvSpPr>
        <p:spPr>
          <a:xfrm>
            <a:off x="375275" y="1048575"/>
            <a:ext cx="3002100" cy="29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Proxima Nova"/>
                <a:ea typeface="Proxima Nova"/>
                <a:cs typeface="Proxima Nova"/>
                <a:sym typeface="Proxima Nova"/>
              </a:rPr>
              <a:t>CONCLUSIONS:</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AutoNum type="arabicPeriod"/>
            </a:pPr>
            <a:r>
              <a:rPr lang="en-GB">
                <a:solidFill>
                  <a:srgbClr val="FFFFFF"/>
                </a:solidFill>
                <a:latin typeface="Proxima Nova"/>
                <a:ea typeface="Proxima Nova"/>
                <a:cs typeface="Proxima Nova"/>
                <a:sym typeface="Proxima Nova"/>
              </a:rPr>
              <a:t>The median is 490.</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AutoNum type="arabicPeriod"/>
            </a:pPr>
            <a:r>
              <a:rPr lang="en-GB">
                <a:solidFill>
                  <a:srgbClr val="FFFFFF"/>
                </a:solidFill>
                <a:latin typeface="Proxima Nova"/>
                <a:ea typeface="Proxima Nova"/>
                <a:cs typeface="Proxima Nova"/>
                <a:sym typeface="Proxima Nova"/>
              </a:rPr>
              <a:t>The first quartile is 300</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AutoNum type="arabicPeriod"/>
            </a:pPr>
            <a:r>
              <a:rPr lang="en-GB">
                <a:solidFill>
                  <a:srgbClr val="FFFFFF"/>
                </a:solidFill>
                <a:latin typeface="Proxima Nova"/>
                <a:ea typeface="Proxima Nova"/>
                <a:cs typeface="Proxima Nova"/>
                <a:sym typeface="Proxima Nova"/>
              </a:rPr>
              <a:t>The third quartile is 2500</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AutoNum type="arabicPeriod"/>
            </a:pPr>
            <a:r>
              <a:rPr lang="en-GB">
                <a:solidFill>
                  <a:srgbClr val="FFFFFF"/>
                </a:solidFill>
                <a:latin typeface="Proxima Nova"/>
                <a:ea typeface="Proxima Nova"/>
                <a:cs typeface="Proxima Nova"/>
                <a:sym typeface="Proxima Nova"/>
              </a:rPr>
              <a:t>Minimum value is 35</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AutoNum type="arabicPeriod"/>
            </a:pPr>
            <a:r>
              <a:rPr lang="en-GB">
                <a:solidFill>
                  <a:srgbClr val="FFFFFF"/>
                </a:solidFill>
                <a:latin typeface="Proxima Nova"/>
                <a:ea typeface="Proxima Nova"/>
                <a:cs typeface="Proxima Nova"/>
                <a:sym typeface="Proxima Nova"/>
              </a:rPr>
              <a:t>Maximum value is 3321</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AutoNum type="arabicPeriod"/>
            </a:pPr>
            <a:r>
              <a:rPr lang="en-GB">
                <a:solidFill>
                  <a:srgbClr val="FFFFFF"/>
                </a:solidFill>
                <a:latin typeface="Proxima Nova"/>
                <a:ea typeface="Proxima Nova"/>
                <a:cs typeface="Proxima Nova"/>
                <a:sym typeface="Proxima Nova"/>
              </a:rPr>
              <a:t>There are no outliers</a:t>
            </a:r>
            <a:endParaRPr>
              <a:solidFill>
                <a:srgbClr val="FFFFFF"/>
              </a:solidFill>
              <a:latin typeface="Proxima Nova"/>
              <a:ea typeface="Proxima Nova"/>
              <a:cs typeface="Proxima Nova"/>
              <a:sym typeface="Proxima Nova"/>
            </a:endParaRPr>
          </a:p>
          <a:p>
            <a:pPr indent="0" lvl="0" marL="457200" rtl="0" algn="l">
              <a:spcBef>
                <a:spcPts val="0"/>
              </a:spcBef>
              <a:spcAft>
                <a:spcPts val="0"/>
              </a:spcAft>
              <a:buNone/>
            </a:pPr>
            <a:r>
              <a:t/>
            </a:r>
            <a:endParaRPr>
              <a:solidFill>
                <a:srgbClr val="FFFFFF"/>
              </a:solidFill>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27" name="Shape 227"/>
        <p:cNvGrpSpPr/>
        <p:nvPr/>
      </p:nvGrpSpPr>
      <p:grpSpPr>
        <a:xfrm>
          <a:off x="0" y="0"/>
          <a:ext cx="0" cy="0"/>
          <a:chOff x="0" y="0"/>
          <a:chExt cx="0" cy="0"/>
        </a:xfrm>
      </p:grpSpPr>
      <p:sp>
        <p:nvSpPr>
          <p:cNvPr id="228" name="Google Shape;22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solidFill>
                  <a:schemeClr val="lt2"/>
                </a:solidFill>
              </a:rPr>
              <a:t>Hypothesis Testing</a:t>
            </a:r>
            <a:endParaRPr b="1" sz="3000">
              <a:solidFill>
                <a:schemeClr val="lt2"/>
              </a:solidFill>
            </a:endParaRPr>
          </a:p>
        </p:txBody>
      </p:sp>
      <p:sp>
        <p:nvSpPr>
          <p:cNvPr id="229" name="Google Shape;229;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300">
                <a:solidFill>
                  <a:srgbClr val="FFFFFF"/>
                </a:solidFill>
                <a:latin typeface="Arial"/>
                <a:ea typeface="Arial"/>
                <a:cs typeface="Arial"/>
                <a:sym typeface="Arial"/>
              </a:rPr>
              <a:t>Hypothesis testing is an act in statistics whereby an analyst tests an assumption regarding a population parameter. The methodology employed by the analyst depends on the nature of the data used and the reason for the analysis.</a:t>
            </a:r>
            <a:endParaRPr sz="13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n-GB" sz="1300">
                <a:solidFill>
                  <a:srgbClr val="FFFFFF"/>
                </a:solidFill>
                <a:latin typeface="Arial"/>
                <a:ea typeface="Arial"/>
                <a:cs typeface="Arial"/>
                <a:sym typeface="Arial"/>
              </a:rPr>
              <a:t>In hypothesis testing, an </a:t>
            </a:r>
            <a:r>
              <a:rPr lang="en-GB" sz="1300" u="sng">
                <a:solidFill>
                  <a:srgbClr val="FFFFFF"/>
                </a:solidFill>
                <a:latin typeface="Arial"/>
                <a:ea typeface="Arial"/>
                <a:cs typeface="Arial"/>
                <a:sym typeface="Arial"/>
                <a:hlinkClick r:id="rId3">
                  <a:extLst>
                    <a:ext uri="{A12FA001-AC4F-418D-AE19-62706E023703}">
                      <ahyp:hlinkClr val="tx"/>
                    </a:ext>
                  </a:extLst>
                </a:hlinkClick>
              </a:rPr>
              <a:t>analyst</a:t>
            </a:r>
            <a:r>
              <a:rPr lang="en-GB" sz="1300">
                <a:solidFill>
                  <a:srgbClr val="FFFFFF"/>
                </a:solidFill>
                <a:latin typeface="Arial"/>
                <a:ea typeface="Arial"/>
                <a:cs typeface="Arial"/>
                <a:sym typeface="Arial"/>
              </a:rPr>
              <a:t> tests a statistical sample, with the goal of providing evidence on the plausibility of the null hypothesis.</a:t>
            </a:r>
            <a:endParaRPr sz="1300">
              <a:solidFill>
                <a:srgbClr val="FFFFFF"/>
              </a:solidFill>
              <a:latin typeface="Arial"/>
              <a:ea typeface="Arial"/>
              <a:cs typeface="Arial"/>
              <a:sym typeface="Arial"/>
            </a:endParaRPr>
          </a:p>
          <a:p>
            <a:pPr indent="0" lvl="0" marL="0" rtl="0" algn="l">
              <a:lnSpc>
                <a:spcPct val="100000"/>
              </a:lnSpc>
              <a:spcBef>
                <a:spcPts val="2100"/>
              </a:spcBef>
              <a:spcAft>
                <a:spcPts val="0"/>
              </a:spcAft>
              <a:buNone/>
            </a:pPr>
            <a:r>
              <a:rPr lang="en-GB" sz="1300">
                <a:solidFill>
                  <a:srgbClr val="FFFFFF"/>
                </a:solidFill>
                <a:latin typeface="Arial"/>
                <a:ea typeface="Arial"/>
                <a:cs typeface="Arial"/>
                <a:sym typeface="Arial"/>
              </a:rPr>
              <a:t>Statistical analysts test a hypothesis by measuring and examining a random sample of the population being analyzed. All analysts use a random population sample to test two different hypotheses: the null hypothesis and the alternative hypothesis.</a:t>
            </a:r>
            <a:endParaRPr sz="1300">
              <a:solidFill>
                <a:srgbClr val="FFFFFF"/>
              </a:solidFill>
              <a:latin typeface="Arial"/>
              <a:ea typeface="Arial"/>
              <a:cs typeface="Arial"/>
              <a:sym typeface="Arial"/>
            </a:endParaRPr>
          </a:p>
          <a:p>
            <a:pPr indent="0" lvl="0" marL="0" rtl="0" algn="l">
              <a:lnSpc>
                <a:spcPct val="100000"/>
              </a:lnSpc>
              <a:spcBef>
                <a:spcPts val="2100"/>
              </a:spcBef>
              <a:spcAft>
                <a:spcPts val="0"/>
              </a:spcAft>
              <a:buNone/>
            </a:pPr>
            <a:r>
              <a:rPr lang="en-GB" sz="1300">
                <a:solidFill>
                  <a:srgbClr val="FFFFFF"/>
                </a:solidFill>
                <a:latin typeface="Arial"/>
                <a:ea typeface="Arial"/>
                <a:cs typeface="Arial"/>
                <a:sym typeface="Arial"/>
              </a:rPr>
              <a:t>The null hypothesis is usually a hypothesis of equality between population parameters; e.g., a null hypothesis may state that the population mean return is equal to zero. The alternative hypothesis is effectively the opposite of a null hypothesis; e.g., the population mean return is not equal to zero. Thus, they are mutually exclusive, and only one can be true. However, one of the two hypotheses will always be true.</a:t>
            </a:r>
            <a:endParaRPr sz="1300">
              <a:solidFill>
                <a:srgbClr val="FFFFFF"/>
              </a:solidFill>
              <a:latin typeface="Arial"/>
              <a:ea typeface="Arial"/>
              <a:cs typeface="Arial"/>
              <a:sym typeface="Arial"/>
            </a:endParaRPr>
          </a:p>
          <a:p>
            <a:pPr indent="0" lvl="0" marL="0" rtl="0" algn="l">
              <a:lnSpc>
                <a:spcPct val="100000"/>
              </a:lnSpc>
              <a:spcBef>
                <a:spcPts val="2100"/>
              </a:spcBef>
              <a:spcAft>
                <a:spcPts val="1600"/>
              </a:spcAft>
              <a:buNone/>
            </a:pPr>
            <a:r>
              <a:t/>
            </a:r>
            <a:endParaRPr sz="1300">
              <a:solidFill>
                <a:srgbClr val="FFFFFF"/>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33" name="Shape 233"/>
        <p:cNvGrpSpPr/>
        <p:nvPr/>
      </p:nvGrpSpPr>
      <p:grpSpPr>
        <a:xfrm>
          <a:off x="0" y="0"/>
          <a:ext cx="0" cy="0"/>
          <a:chOff x="0" y="0"/>
          <a:chExt cx="0" cy="0"/>
        </a:xfrm>
      </p:grpSpPr>
      <p:sp>
        <p:nvSpPr>
          <p:cNvPr id="234" name="Google Shape;23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rPr>
              <a:t>Growth of COVID-19 in INDIA</a:t>
            </a:r>
            <a:endParaRPr>
              <a:solidFill>
                <a:schemeClr val="lt2"/>
              </a:solidFill>
            </a:endParaRPr>
          </a:p>
        </p:txBody>
      </p:sp>
      <p:sp>
        <p:nvSpPr>
          <p:cNvPr id="235" name="Google Shape;23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FFFFFF"/>
                </a:solidFill>
                <a:latin typeface="Merriweather"/>
                <a:ea typeface="Merriweather"/>
                <a:cs typeface="Merriweather"/>
                <a:sym typeface="Merriweather"/>
              </a:rPr>
              <a:t>Here, the growth profile of COVID 19 has been analyzed in two segments i.e. one is for India and another is for the World consisting of all affected countries. For each of the segments, the analysis has been done in terms of two factors viz. i) total COVID 19 positive cases and ii) total COVID 19 death cases. The data was collected from the situation reports published by World Health Organization (WHO) in its website (</a:t>
            </a:r>
            <a:r>
              <a:rPr lang="en-GB" sz="1200" u="sng">
                <a:solidFill>
                  <a:srgbClr val="FFFFFF"/>
                </a:solidFill>
                <a:latin typeface="Merriweather"/>
                <a:ea typeface="Merriweather"/>
                <a:cs typeface="Merriweather"/>
                <a:sym typeface="Merriweather"/>
                <a:hlinkClick r:id="rId3">
                  <a:extLst>
                    <a:ext uri="{A12FA001-AC4F-418D-AE19-62706E023703}">
                      <ahyp:hlinkClr val="tx"/>
                    </a:ext>
                  </a:extLst>
                </a:hlinkClick>
              </a:rPr>
              <a:t>www.who.int</a:t>
            </a:r>
            <a:r>
              <a:rPr lang="en-GB" sz="1200">
                <a:solidFill>
                  <a:srgbClr val="FFFFFF"/>
                </a:solidFill>
                <a:latin typeface="Merriweather"/>
                <a:ea typeface="Merriweather"/>
                <a:cs typeface="Merriweather"/>
                <a:sym typeface="Merriweather"/>
              </a:rPr>
              <a:t>) from 30.01.2020 i.e. the day on which the first confirmed case of a COVID 19 positive was reported in India to 04.04.2020.</a:t>
            </a:r>
            <a:endParaRPr sz="1200">
              <a:solidFill>
                <a:srgbClr val="FFFFFF"/>
              </a:solidFill>
              <a:latin typeface="Merriweather"/>
              <a:ea typeface="Merriweather"/>
              <a:cs typeface="Merriweather"/>
              <a:sym typeface="Merriweather"/>
            </a:endParaRPr>
          </a:p>
          <a:p>
            <a:pPr indent="0" lvl="0" marL="0" rtl="0" algn="l">
              <a:spcBef>
                <a:spcPts val="0"/>
              </a:spcBef>
              <a:spcAft>
                <a:spcPts val="0"/>
              </a:spcAft>
              <a:buNone/>
            </a:pPr>
            <a:r>
              <a:rPr lang="en-GB" sz="1200">
                <a:solidFill>
                  <a:srgbClr val="FFFFFF"/>
                </a:solidFill>
                <a:latin typeface="Merriweather"/>
                <a:ea typeface="Merriweather"/>
                <a:cs typeface="Merriweather"/>
                <a:sym typeface="Merriweather"/>
              </a:rPr>
              <a:t>Firstly, it was statistically analyzed whether COVID 19 positive and death cases are significantly growing in India. Paired t tests (for two sample means) were done to assess whether the COVID 19 positive and death cases are significantly growing. The null hypothesis (H</a:t>
            </a:r>
            <a:r>
              <a:rPr lang="en-GB" sz="900">
                <a:solidFill>
                  <a:srgbClr val="FFFFFF"/>
                </a:solidFill>
                <a:latin typeface="Merriweather"/>
                <a:ea typeface="Merriweather"/>
                <a:cs typeface="Merriweather"/>
                <a:sym typeface="Merriweather"/>
              </a:rPr>
              <a:t>0</a:t>
            </a:r>
            <a:r>
              <a:rPr lang="en-GB" sz="1200">
                <a:solidFill>
                  <a:srgbClr val="FFFFFF"/>
                </a:solidFill>
                <a:latin typeface="Merriweather"/>
                <a:ea typeface="Merriweather"/>
                <a:cs typeface="Merriweather"/>
                <a:sym typeface="Merriweather"/>
              </a:rPr>
              <a:t>) and alternate hypothesis (H</a:t>
            </a:r>
            <a:r>
              <a:rPr lang="en-GB" sz="900">
                <a:solidFill>
                  <a:srgbClr val="FFFFFF"/>
                </a:solidFill>
                <a:latin typeface="Merriweather"/>
                <a:ea typeface="Merriweather"/>
                <a:cs typeface="Merriweather"/>
                <a:sym typeface="Merriweather"/>
              </a:rPr>
              <a:t>1</a:t>
            </a:r>
            <a:r>
              <a:rPr lang="en-GB" sz="1200">
                <a:solidFill>
                  <a:srgbClr val="FFFFFF"/>
                </a:solidFill>
                <a:latin typeface="Merriweather"/>
                <a:ea typeface="Merriweather"/>
                <a:cs typeface="Merriweather"/>
                <a:sym typeface="Merriweather"/>
              </a:rPr>
              <a:t>) were designed as follows:</a:t>
            </a:r>
            <a:endParaRPr sz="1200">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sz="1200">
              <a:solidFill>
                <a:srgbClr val="FFFFFF"/>
              </a:solidFill>
              <a:latin typeface="Merriweather"/>
              <a:ea typeface="Merriweather"/>
              <a:cs typeface="Merriweather"/>
              <a:sym typeface="Merriweather"/>
            </a:endParaRPr>
          </a:p>
          <a:p>
            <a:pPr indent="0" lvl="0" marL="0" rtl="0" algn="l">
              <a:spcBef>
                <a:spcPts val="0"/>
              </a:spcBef>
              <a:spcAft>
                <a:spcPts val="0"/>
              </a:spcAft>
              <a:buNone/>
            </a:pPr>
            <a:r>
              <a:rPr lang="en-GB" sz="1200">
                <a:solidFill>
                  <a:srgbClr val="FFFFFF"/>
                </a:solidFill>
                <a:latin typeface="Merriweather"/>
                <a:ea typeface="Merriweather"/>
                <a:cs typeface="Merriweather"/>
                <a:sym typeface="Merriweather"/>
              </a:rPr>
              <a:t>H</a:t>
            </a:r>
            <a:r>
              <a:rPr lang="en-GB" sz="900">
                <a:solidFill>
                  <a:srgbClr val="FFFFFF"/>
                </a:solidFill>
                <a:latin typeface="Merriweather"/>
                <a:ea typeface="Merriweather"/>
                <a:cs typeface="Merriweather"/>
                <a:sym typeface="Merriweather"/>
              </a:rPr>
              <a:t>0</a:t>
            </a:r>
            <a:r>
              <a:rPr lang="en-GB" sz="1200">
                <a:solidFill>
                  <a:srgbClr val="FFFFFF"/>
                </a:solidFill>
                <a:latin typeface="Merriweather"/>
                <a:ea typeface="Merriweather"/>
                <a:cs typeface="Merriweather"/>
                <a:sym typeface="Merriweather"/>
              </a:rPr>
              <a:t>: The COVID cases are not significantly growing week by week in India</a:t>
            </a:r>
            <a:endParaRPr sz="1200">
              <a:solidFill>
                <a:srgbClr val="FFFFFF"/>
              </a:solidFill>
              <a:latin typeface="Merriweather"/>
              <a:ea typeface="Merriweather"/>
              <a:cs typeface="Merriweather"/>
              <a:sym typeface="Merriweather"/>
            </a:endParaRPr>
          </a:p>
          <a:p>
            <a:pPr indent="0" lvl="0" marL="0" rtl="0" algn="l">
              <a:spcBef>
                <a:spcPts val="800"/>
              </a:spcBef>
              <a:spcAft>
                <a:spcPts val="0"/>
              </a:spcAft>
              <a:buNone/>
            </a:pPr>
            <a:r>
              <a:rPr lang="en-GB" sz="1200">
                <a:solidFill>
                  <a:srgbClr val="FFFFFF"/>
                </a:solidFill>
                <a:latin typeface="Merriweather"/>
                <a:ea typeface="Merriweather"/>
                <a:cs typeface="Merriweather"/>
                <a:sym typeface="Merriweather"/>
              </a:rPr>
              <a:t>H</a:t>
            </a:r>
            <a:r>
              <a:rPr lang="en-GB" sz="900">
                <a:solidFill>
                  <a:srgbClr val="FFFFFF"/>
                </a:solidFill>
                <a:latin typeface="Merriweather"/>
                <a:ea typeface="Merriweather"/>
                <a:cs typeface="Merriweather"/>
                <a:sym typeface="Merriweather"/>
              </a:rPr>
              <a:t>1</a:t>
            </a:r>
            <a:r>
              <a:rPr lang="en-GB" sz="1200">
                <a:solidFill>
                  <a:srgbClr val="FFFFFF"/>
                </a:solidFill>
                <a:latin typeface="Merriweather"/>
                <a:ea typeface="Merriweather"/>
                <a:cs typeface="Merriweather"/>
                <a:sym typeface="Merriweather"/>
              </a:rPr>
              <a:t>: The COVID cases are significantly growing week by week in India</a:t>
            </a:r>
            <a:endParaRPr sz="1200">
              <a:solidFill>
                <a:srgbClr val="FFFFFF"/>
              </a:solidFill>
              <a:latin typeface="Merriweather"/>
              <a:ea typeface="Merriweather"/>
              <a:cs typeface="Merriweather"/>
              <a:sym typeface="Merriweather"/>
            </a:endParaRPr>
          </a:p>
          <a:p>
            <a:pPr indent="0" lvl="0" marL="0" rtl="0" algn="l">
              <a:spcBef>
                <a:spcPts val="800"/>
              </a:spcBef>
              <a:spcAft>
                <a:spcPts val="0"/>
              </a:spcAft>
              <a:buNone/>
            </a:pPr>
            <a:r>
              <a:rPr lang="en-GB" sz="1200">
                <a:solidFill>
                  <a:srgbClr val="FFFFFF"/>
                </a:solidFill>
                <a:latin typeface="Merriweather"/>
                <a:ea typeface="Merriweather"/>
                <a:cs typeface="Merriweather"/>
                <a:sym typeface="Merriweather"/>
              </a:rPr>
              <a:t>Let's analyze this data in a week wise manner for cases in India and the World. Do the tests with 5% level of significance. The P values obtained in the tests for paired two weeks mean COVID positive and death cases in India are given in the next slide.</a:t>
            </a:r>
            <a:endParaRPr sz="1900">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39" name="Shape 239"/>
        <p:cNvGrpSpPr/>
        <p:nvPr/>
      </p:nvGrpSpPr>
      <p:grpSpPr>
        <a:xfrm>
          <a:off x="0" y="0"/>
          <a:ext cx="0" cy="0"/>
          <a:chOff x="0" y="0"/>
          <a:chExt cx="0" cy="0"/>
        </a:xfrm>
      </p:grpSpPr>
      <p:graphicFrame>
        <p:nvGraphicFramePr>
          <p:cNvPr id="240" name="Google Shape;240;p39"/>
          <p:cNvGraphicFramePr/>
          <p:nvPr/>
        </p:nvGraphicFramePr>
        <p:xfrm>
          <a:off x="744375" y="683450"/>
          <a:ext cx="3000000" cy="3000000"/>
        </p:xfrm>
        <a:graphic>
          <a:graphicData uri="http://schemas.openxmlformats.org/drawingml/2006/table">
            <a:tbl>
              <a:tblPr>
                <a:noFill/>
                <a:tableStyleId>{811589C5-9921-4AB8-BCBF-E9C675916784}</a:tableStyleId>
              </a:tblPr>
              <a:tblGrid>
                <a:gridCol w="2614425"/>
                <a:gridCol w="2614425"/>
                <a:gridCol w="2614425"/>
              </a:tblGrid>
              <a:tr h="576400">
                <a:tc gridSpan="3">
                  <a:txBody>
                    <a:bodyPr/>
                    <a:lstStyle/>
                    <a:p>
                      <a:pPr indent="0" lvl="0" marL="0" rtl="0" algn="ctr">
                        <a:spcBef>
                          <a:spcPts val="0"/>
                        </a:spcBef>
                        <a:spcAft>
                          <a:spcPts val="0"/>
                        </a:spcAft>
                        <a:buNone/>
                      </a:pPr>
                      <a:r>
                        <a:rPr b="1" lang="en-GB" sz="1500">
                          <a:solidFill>
                            <a:srgbClr val="FFFFFF"/>
                          </a:solidFill>
                          <a:latin typeface="Roboto"/>
                          <a:ea typeface="Roboto"/>
                          <a:cs typeface="Roboto"/>
                          <a:sym typeface="Roboto"/>
                        </a:rPr>
                        <a:t>P values of t tests- Paired two weeks mean COVID cases in India.</a:t>
                      </a:r>
                      <a:endParaRPr b="1" sz="1800">
                        <a:solidFill>
                          <a:srgbClr val="FFFFFF"/>
                        </a:solidFill>
                        <a:latin typeface="Merriweather"/>
                        <a:ea typeface="Merriweather"/>
                        <a:cs typeface="Merriweather"/>
                        <a:sym typeface="Merriweather"/>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hMerge="1"/>
                <a:tc hMerge="1"/>
              </a:tr>
              <a:tr h="576400">
                <a:tc>
                  <a:txBody>
                    <a:bodyPr/>
                    <a:lstStyle/>
                    <a:p>
                      <a:pPr indent="0" lvl="0" marL="0" rtl="0" algn="ctr">
                        <a:spcBef>
                          <a:spcPts val="0"/>
                        </a:spcBef>
                        <a:spcAft>
                          <a:spcPts val="0"/>
                        </a:spcAft>
                        <a:buNone/>
                      </a:pPr>
                      <a:r>
                        <a:t/>
                      </a:r>
                      <a:endParaRPr b="1" sz="1800">
                        <a:solidFill>
                          <a:srgbClr val="FFFFFF"/>
                        </a:solidFill>
                        <a:latin typeface="Merriweather"/>
                        <a:ea typeface="Merriweather"/>
                        <a:cs typeface="Merriweather"/>
                        <a:sym typeface="Merriweather"/>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GB" sz="1500">
                          <a:solidFill>
                            <a:srgbClr val="FFFFFF"/>
                          </a:solidFill>
                          <a:latin typeface="Roboto"/>
                          <a:ea typeface="Roboto"/>
                          <a:cs typeface="Roboto"/>
                          <a:sym typeface="Roboto"/>
                        </a:rPr>
                        <a:t>P value for COVID positive cases</a:t>
                      </a:r>
                      <a:endParaRPr b="1" sz="1800">
                        <a:solidFill>
                          <a:srgbClr val="FFFFFF"/>
                        </a:solidFill>
                        <a:latin typeface="Merriweather"/>
                        <a:ea typeface="Merriweather"/>
                        <a:cs typeface="Merriweather"/>
                        <a:sym typeface="Merriweather"/>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GB" sz="1500">
                          <a:solidFill>
                            <a:srgbClr val="FFFFFF"/>
                          </a:solidFill>
                          <a:latin typeface="Roboto"/>
                          <a:ea typeface="Roboto"/>
                          <a:cs typeface="Roboto"/>
                          <a:sym typeface="Roboto"/>
                        </a:rPr>
                        <a:t>P value for COVID death cases</a:t>
                      </a:r>
                      <a:endParaRPr b="1" sz="1800">
                        <a:solidFill>
                          <a:srgbClr val="FFFFFF"/>
                        </a:solidFill>
                        <a:latin typeface="Merriweather"/>
                        <a:ea typeface="Merriweather"/>
                        <a:cs typeface="Merriweather"/>
                        <a:sym typeface="Merriweather"/>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672450">
                <a:tc>
                  <a:txBody>
                    <a:bodyPr/>
                    <a:lstStyle/>
                    <a:p>
                      <a:pPr indent="0" lvl="0" marL="0" rtl="0" algn="ctr">
                        <a:spcBef>
                          <a:spcPts val="0"/>
                        </a:spcBef>
                        <a:spcAft>
                          <a:spcPts val="1500"/>
                        </a:spcAft>
                        <a:buNone/>
                      </a:pPr>
                      <a:r>
                        <a:rPr b="1" lang="en-GB" sz="1500">
                          <a:solidFill>
                            <a:srgbClr val="FFFFFF"/>
                          </a:solidFill>
                          <a:latin typeface="Roboto"/>
                          <a:ea typeface="Roboto"/>
                          <a:cs typeface="Roboto"/>
                          <a:sym typeface="Roboto"/>
                        </a:rPr>
                        <a:t>1st week vs. 2nd week</a:t>
                      </a:r>
                      <a:endParaRPr b="1" sz="1550">
                        <a:solidFill>
                          <a:srgbClr val="FFFFFF"/>
                        </a:solidFill>
                        <a:latin typeface="Roboto"/>
                        <a:ea typeface="Roboto"/>
                        <a:cs typeface="Roboto"/>
                        <a:sym typeface="Roboto"/>
                      </a:endParaRPr>
                    </a:p>
                  </a:txBody>
                  <a:tcPr marT="50800" marB="50800" marR="50800" marL="508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spcBef>
                          <a:spcPts val="0"/>
                        </a:spcBef>
                        <a:spcAft>
                          <a:spcPts val="1500"/>
                        </a:spcAft>
                        <a:buNone/>
                      </a:pPr>
                      <a:r>
                        <a:rPr b="1" lang="en-GB" sz="1500">
                          <a:solidFill>
                            <a:srgbClr val="FFFFFF"/>
                          </a:solidFill>
                          <a:latin typeface="Roboto"/>
                          <a:ea typeface="Roboto"/>
                          <a:cs typeface="Roboto"/>
                          <a:sym typeface="Roboto"/>
                        </a:rPr>
                        <a:t>2.898 x 10-6</a:t>
                      </a:r>
                      <a:endParaRPr b="1" sz="1550">
                        <a:solidFill>
                          <a:srgbClr val="FFFFFF"/>
                        </a:solidFill>
                        <a:latin typeface="Roboto"/>
                        <a:ea typeface="Roboto"/>
                        <a:cs typeface="Roboto"/>
                        <a:sym typeface="Roboto"/>
                      </a:endParaRPr>
                    </a:p>
                  </a:txBody>
                  <a:tcPr marT="50800" marB="50800" marR="50800" marL="508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spcBef>
                          <a:spcPts val="0"/>
                        </a:spcBef>
                        <a:spcAft>
                          <a:spcPts val="1500"/>
                        </a:spcAft>
                        <a:buNone/>
                      </a:pPr>
                      <a:r>
                        <a:rPr b="1" lang="en-GB" sz="1500">
                          <a:solidFill>
                            <a:srgbClr val="FFFFFF"/>
                          </a:solidFill>
                          <a:latin typeface="Roboto"/>
                          <a:ea typeface="Roboto"/>
                          <a:cs typeface="Roboto"/>
                          <a:sym typeface="Roboto"/>
                        </a:rPr>
                        <a:t>9.981 x 10-2</a:t>
                      </a:r>
                      <a:endParaRPr b="1" sz="1550">
                        <a:solidFill>
                          <a:srgbClr val="FFFFFF"/>
                        </a:solidFill>
                        <a:latin typeface="Roboto"/>
                        <a:ea typeface="Roboto"/>
                        <a:cs typeface="Roboto"/>
                        <a:sym typeface="Roboto"/>
                      </a:endParaRPr>
                    </a:p>
                  </a:txBody>
                  <a:tcPr marT="50800" marB="50800" marR="50800" marL="508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672450">
                <a:tc>
                  <a:txBody>
                    <a:bodyPr/>
                    <a:lstStyle/>
                    <a:p>
                      <a:pPr indent="0" lvl="0" marL="0" rtl="0" algn="ctr">
                        <a:spcBef>
                          <a:spcPts val="0"/>
                        </a:spcBef>
                        <a:spcAft>
                          <a:spcPts val="1500"/>
                        </a:spcAft>
                        <a:buNone/>
                      </a:pPr>
                      <a:r>
                        <a:rPr b="1" lang="en-GB" sz="1500">
                          <a:solidFill>
                            <a:srgbClr val="FFFFFF"/>
                          </a:solidFill>
                          <a:latin typeface="Roboto"/>
                          <a:ea typeface="Roboto"/>
                          <a:cs typeface="Roboto"/>
                          <a:sym typeface="Roboto"/>
                        </a:rPr>
                        <a:t>2nd week vs. 3rd week</a:t>
                      </a:r>
                      <a:endParaRPr b="1" sz="1550">
                        <a:solidFill>
                          <a:srgbClr val="FFFFFF"/>
                        </a:solidFill>
                        <a:latin typeface="Roboto"/>
                        <a:ea typeface="Roboto"/>
                        <a:cs typeface="Roboto"/>
                        <a:sym typeface="Roboto"/>
                      </a:endParaRPr>
                    </a:p>
                  </a:txBody>
                  <a:tcPr marT="50800" marB="50800" marR="50800" marL="508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spcBef>
                          <a:spcPts val="0"/>
                        </a:spcBef>
                        <a:spcAft>
                          <a:spcPts val="1500"/>
                        </a:spcAft>
                        <a:buNone/>
                      </a:pPr>
                      <a:r>
                        <a:rPr b="1" lang="en-GB" sz="1500">
                          <a:solidFill>
                            <a:srgbClr val="FFFFFF"/>
                          </a:solidFill>
                          <a:latin typeface="Roboto"/>
                          <a:ea typeface="Roboto"/>
                          <a:cs typeface="Roboto"/>
                          <a:sym typeface="Roboto"/>
                        </a:rPr>
                        <a:t>1.184x 10-5</a:t>
                      </a:r>
                      <a:endParaRPr b="1" sz="1550">
                        <a:solidFill>
                          <a:srgbClr val="FFFFFF"/>
                        </a:solidFill>
                        <a:latin typeface="Roboto"/>
                        <a:ea typeface="Roboto"/>
                        <a:cs typeface="Roboto"/>
                        <a:sym typeface="Roboto"/>
                      </a:endParaRPr>
                    </a:p>
                  </a:txBody>
                  <a:tcPr marT="50800" marB="50800" marR="50800" marL="508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spcBef>
                          <a:spcPts val="0"/>
                        </a:spcBef>
                        <a:spcAft>
                          <a:spcPts val="1500"/>
                        </a:spcAft>
                        <a:buNone/>
                      </a:pPr>
                      <a:r>
                        <a:rPr b="1" lang="en-GB" sz="1500">
                          <a:solidFill>
                            <a:srgbClr val="FFFFFF"/>
                          </a:solidFill>
                          <a:latin typeface="Roboto"/>
                          <a:ea typeface="Roboto"/>
                          <a:cs typeface="Roboto"/>
                          <a:sym typeface="Roboto"/>
                        </a:rPr>
                        <a:t>7.215 x 10-6</a:t>
                      </a:r>
                      <a:endParaRPr b="1" sz="1550">
                        <a:solidFill>
                          <a:srgbClr val="FFFFFF"/>
                        </a:solidFill>
                        <a:latin typeface="Roboto"/>
                        <a:ea typeface="Roboto"/>
                        <a:cs typeface="Roboto"/>
                        <a:sym typeface="Roboto"/>
                      </a:endParaRPr>
                    </a:p>
                  </a:txBody>
                  <a:tcPr marT="50800" marB="50800" marR="50800" marL="508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672450">
                <a:tc>
                  <a:txBody>
                    <a:bodyPr/>
                    <a:lstStyle/>
                    <a:p>
                      <a:pPr indent="0" lvl="0" marL="0" rtl="0" algn="ctr">
                        <a:spcBef>
                          <a:spcPts val="0"/>
                        </a:spcBef>
                        <a:spcAft>
                          <a:spcPts val="1500"/>
                        </a:spcAft>
                        <a:buNone/>
                      </a:pPr>
                      <a:r>
                        <a:rPr b="1" lang="en-GB" sz="1500">
                          <a:solidFill>
                            <a:srgbClr val="FFFFFF"/>
                          </a:solidFill>
                          <a:latin typeface="Roboto"/>
                          <a:ea typeface="Roboto"/>
                          <a:cs typeface="Roboto"/>
                          <a:sym typeface="Roboto"/>
                        </a:rPr>
                        <a:t>3rd week vs. 4th week</a:t>
                      </a:r>
                      <a:endParaRPr b="1" sz="1550">
                        <a:solidFill>
                          <a:srgbClr val="FFFFFF"/>
                        </a:solidFill>
                        <a:latin typeface="Roboto"/>
                        <a:ea typeface="Roboto"/>
                        <a:cs typeface="Roboto"/>
                        <a:sym typeface="Roboto"/>
                      </a:endParaRPr>
                    </a:p>
                  </a:txBody>
                  <a:tcPr marT="50800" marB="50800" marR="50800" marL="508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spcBef>
                          <a:spcPts val="0"/>
                        </a:spcBef>
                        <a:spcAft>
                          <a:spcPts val="1500"/>
                        </a:spcAft>
                        <a:buNone/>
                      </a:pPr>
                      <a:r>
                        <a:rPr b="1" lang="en-GB" sz="1500">
                          <a:solidFill>
                            <a:srgbClr val="FFFFFF"/>
                          </a:solidFill>
                          <a:latin typeface="Roboto"/>
                          <a:ea typeface="Roboto"/>
                          <a:cs typeface="Roboto"/>
                          <a:sym typeface="Roboto"/>
                        </a:rPr>
                        <a:t>1.389 x 10-4</a:t>
                      </a:r>
                      <a:endParaRPr b="1" sz="1550">
                        <a:solidFill>
                          <a:srgbClr val="FFFFFF"/>
                        </a:solidFill>
                        <a:latin typeface="Roboto"/>
                        <a:ea typeface="Roboto"/>
                        <a:cs typeface="Roboto"/>
                        <a:sym typeface="Roboto"/>
                      </a:endParaRPr>
                    </a:p>
                  </a:txBody>
                  <a:tcPr marT="50800" marB="50800" marR="50800" marL="508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spcBef>
                          <a:spcPts val="0"/>
                        </a:spcBef>
                        <a:spcAft>
                          <a:spcPts val="1500"/>
                        </a:spcAft>
                        <a:buNone/>
                      </a:pPr>
                      <a:r>
                        <a:rPr b="1" lang="en-GB" sz="1500">
                          <a:solidFill>
                            <a:srgbClr val="FFFFFF"/>
                          </a:solidFill>
                          <a:latin typeface="Roboto"/>
                          <a:ea typeface="Roboto"/>
                          <a:cs typeface="Roboto"/>
                          <a:sym typeface="Roboto"/>
                        </a:rPr>
                        <a:t>1.321 x 10-3</a:t>
                      </a:r>
                      <a:endParaRPr b="1" sz="1550">
                        <a:solidFill>
                          <a:srgbClr val="FFFFFF"/>
                        </a:solidFill>
                        <a:latin typeface="Roboto"/>
                        <a:ea typeface="Roboto"/>
                        <a:cs typeface="Roboto"/>
                        <a:sym typeface="Roboto"/>
                      </a:endParaRPr>
                    </a:p>
                  </a:txBody>
                  <a:tcPr marT="50800" marB="50800" marR="50800" marL="508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672450">
                <a:tc>
                  <a:txBody>
                    <a:bodyPr/>
                    <a:lstStyle/>
                    <a:p>
                      <a:pPr indent="0" lvl="0" marL="0" rtl="0" algn="ctr">
                        <a:spcBef>
                          <a:spcPts val="0"/>
                        </a:spcBef>
                        <a:spcAft>
                          <a:spcPts val="1500"/>
                        </a:spcAft>
                        <a:buNone/>
                      </a:pPr>
                      <a:r>
                        <a:rPr b="1" lang="en-GB" sz="1500">
                          <a:solidFill>
                            <a:srgbClr val="FFFFFF"/>
                          </a:solidFill>
                          <a:latin typeface="Roboto"/>
                          <a:ea typeface="Roboto"/>
                          <a:cs typeface="Roboto"/>
                          <a:sym typeface="Roboto"/>
                        </a:rPr>
                        <a:t>4th week vs. 5th week</a:t>
                      </a:r>
                      <a:endParaRPr b="1" sz="1550">
                        <a:solidFill>
                          <a:srgbClr val="FFFFFF"/>
                        </a:solidFill>
                        <a:latin typeface="Roboto"/>
                        <a:ea typeface="Roboto"/>
                        <a:cs typeface="Roboto"/>
                        <a:sym typeface="Roboto"/>
                      </a:endParaRPr>
                    </a:p>
                  </a:txBody>
                  <a:tcPr marT="50800" marB="50800" marR="50800" marL="508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spcBef>
                          <a:spcPts val="0"/>
                        </a:spcBef>
                        <a:spcAft>
                          <a:spcPts val="1500"/>
                        </a:spcAft>
                        <a:buNone/>
                      </a:pPr>
                      <a:r>
                        <a:rPr b="1" lang="en-GB" sz="1500">
                          <a:solidFill>
                            <a:srgbClr val="FFFFFF"/>
                          </a:solidFill>
                          <a:latin typeface="Roboto"/>
                          <a:ea typeface="Roboto"/>
                          <a:cs typeface="Roboto"/>
                          <a:sym typeface="Roboto"/>
                        </a:rPr>
                        <a:t>1.554 x 10-4</a:t>
                      </a:r>
                      <a:endParaRPr b="1" sz="1550">
                        <a:solidFill>
                          <a:srgbClr val="FFFFFF"/>
                        </a:solidFill>
                        <a:latin typeface="Roboto"/>
                        <a:ea typeface="Roboto"/>
                        <a:cs typeface="Roboto"/>
                        <a:sym typeface="Roboto"/>
                      </a:endParaRPr>
                    </a:p>
                  </a:txBody>
                  <a:tcPr marT="50800" marB="50800" marR="50800" marL="508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spcBef>
                          <a:spcPts val="0"/>
                        </a:spcBef>
                        <a:spcAft>
                          <a:spcPts val="1500"/>
                        </a:spcAft>
                        <a:buNone/>
                      </a:pPr>
                      <a:r>
                        <a:rPr b="1" lang="en-GB" sz="1500">
                          <a:solidFill>
                            <a:srgbClr val="FFFFFF"/>
                          </a:solidFill>
                          <a:latin typeface="Roboto"/>
                          <a:ea typeface="Roboto"/>
                          <a:cs typeface="Roboto"/>
                          <a:sym typeface="Roboto"/>
                        </a:rPr>
                        <a:t>2.681 x 10-5</a:t>
                      </a:r>
                      <a:endParaRPr b="1" sz="1550">
                        <a:solidFill>
                          <a:srgbClr val="FFFFFF"/>
                        </a:solidFill>
                        <a:latin typeface="Roboto"/>
                        <a:ea typeface="Roboto"/>
                        <a:cs typeface="Roboto"/>
                        <a:sym typeface="Roboto"/>
                      </a:endParaRPr>
                    </a:p>
                  </a:txBody>
                  <a:tcPr marT="50800" marB="50800" marR="50800" marL="508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44" name="Shape 244"/>
        <p:cNvGrpSpPr/>
        <p:nvPr/>
      </p:nvGrpSpPr>
      <p:grpSpPr>
        <a:xfrm>
          <a:off x="0" y="0"/>
          <a:ext cx="0" cy="0"/>
          <a:chOff x="0" y="0"/>
          <a:chExt cx="0" cy="0"/>
        </a:xfrm>
      </p:grpSpPr>
      <p:pic>
        <p:nvPicPr>
          <p:cNvPr id="245" name="Google Shape;245;p40"/>
          <p:cNvPicPr preferRelativeResize="0"/>
          <p:nvPr/>
        </p:nvPicPr>
        <p:blipFill>
          <a:blip r:embed="rId3">
            <a:alphaModFix/>
          </a:blip>
          <a:stretch>
            <a:fillRect/>
          </a:stretch>
        </p:blipFill>
        <p:spPr>
          <a:xfrm>
            <a:off x="152400" y="729875"/>
            <a:ext cx="8839200" cy="3769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49" name="Shape 249"/>
        <p:cNvGrpSpPr/>
        <p:nvPr/>
      </p:nvGrpSpPr>
      <p:grpSpPr>
        <a:xfrm>
          <a:off x="0" y="0"/>
          <a:ext cx="0" cy="0"/>
          <a:chOff x="0" y="0"/>
          <a:chExt cx="0" cy="0"/>
        </a:xfrm>
      </p:grpSpPr>
      <p:sp>
        <p:nvSpPr>
          <p:cNvPr id="250" name="Google Shape;250;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rPr>
              <a:t>Growth of COVID-19 in WORLD</a:t>
            </a:r>
            <a:endParaRPr>
              <a:solidFill>
                <a:schemeClr val="lt2"/>
              </a:solidFill>
            </a:endParaRPr>
          </a:p>
          <a:p>
            <a:pPr indent="0" lvl="0" marL="0" rtl="0" algn="l">
              <a:spcBef>
                <a:spcPts val="0"/>
              </a:spcBef>
              <a:spcAft>
                <a:spcPts val="0"/>
              </a:spcAft>
              <a:buNone/>
            </a:pPr>
            <a:r>
              <a:t/>
            </a:r>
            <a:endParaRPr>
              <a:solidFill>
                <a:schemeClr val="lt2"/>
              </a:solidFill>
            </a:endParaRPr>
          </a:p>
        </p:txBody>
      </p:sp>
      <p:sp>
        <p:nvSpPr>
          <p:cNvPr id="251" name="Google Shape;251;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FFFFFF"/>
                </a:solidFill>
                <a:latin typeface="Merriweather"/>
                <a:ea typeface="Merriweather"/>
                <a:cs typeface="Merriweather"/>
                <a:sym typeface="Merriweather"/>
              </a:rPr>
              <a:t>Similarly, it was statistically analyzed whether COVID positive and death cases are significantly increasing in the world for a test period of 01.03.2020 to 04.04.2020. The null hypothesis (H0) and alternate hypothesis (H1) were as under:</a:t>
            </a:r>
            <a:endParaRPr sz="1100">
              <a:solidFill>
                <a:srgbClr val="FFFFFF"/>
              </a:solidFill>
              <a:latin typeface="Merriweather"/>
              <a:ea typeface="Merriweather"/>
              <a:cs typeface="Merriweather"/>
              <a:sym typeface="Merriweather"/>
            </a:endParaRPr>
          </a:p>
          <a:p>
            <a:pPr indent="0" lvl="0" marL="0" rtl="0" algn="l">
              <a:spcBef>
                <a:spcPts val="800"/>
              </a:spcBef>
              <a:spcAft>
                <a:spcPts val="0"/>
              </a:spcAft>
              <a:buNone/>
            </a:pPr>
            <a:r>
              <a:rPr lang="en-GB" sz="1100">
                <a:solidFill>
                  <a:srgbClr val="FFFFFF"/>
                </a:solidFill>
                <a:latin typeface="Merriweather"/>
                <a:ea typeface="Merriweather"/>
                <a:cs typeface="Merriweather"/>
                <a:sym typeface="Merriweather"/>
              </a:rPr>
              <a:t>H</a:t>
            </a:r>
            <a:r>
              <a:rPr lang="en-GB" sz="800">
                <a:solidFill>
                  <a:srgbClr val="FFFFFF"/>
                </a:solidFill>
                <a:latin typeface="Merriweather"/>
                <a:ea typeface="Merriweather"/>
                <a:cs typeface="Merriweather"/>
                <a:sym typeface="Merriweather"/>
              </a:rPr>
              <a:t>0</a:t>
            </a:r>
            <a:r>
              <a:rPr lang="en-GB" sz="1100">
                <a:solidFill>
                  <a:srgbClr val="FFFFFF"/>
                </a:solidFill>
                <a:latin typeface="Merriweather"/>
                <a:ea typeface="Merriweather"/>
                <a:cs typeface="Merriweather"/>
                <a:sym typeface="Merriweather"/>
              </a:rPr>
              <a:t>: The COVID cases are not significantly growing week by week in the World.</a:t>
            </a:r>
            <a:endParaRPr sz="1100">
              <a:solidFill>
                <a:srgbClr val="FFFFFF"/>
              </a:solidFill>
              <a:latin typeface="Merriweather"/>
              <a:ea typeface="Merriweather"/>
              <a:cs typeface="Merriweather"/>
              <a:sym typeface="Merriweather"/>
            </a:endParaRPr>
          </a:p>
          <a:p>
            <a:pPr indent="0" lvl="0" marL="0" rtl="0" algn="l">
              <a:spcBef>
                <a:spcPts val="800"/>
              </a:spcBef>
              <a:spcAft>
                <a:spcPts val="0"/>
              </a:spcAft>
              <a:buNone/>
            </a:pPr>
            <a:r>
              <a:rPr lang="en-GB" sz="1100">
                <a:solidFill>
                  <a:srgbClr val="FFFFFF"/>
                </a:solidFill>
                <a:latin typeface="Merriweather"/>
                <a:ea typeface="Merriweather"/>
                <a:cs typeface="Merriweather"/>
                <a:sym typeface="Merriweather"/>
              </a:rPr>
              <a:t>H</a:t>
            </a:r>
            <a:r>
              <a:rPr lang="en-GB" sz="800">
                <a:solidFill>
                  <a:srgbClr val="FFFFFF"/>
                </a:solidFill>
                <a:latin typeface="Merriweather"/>
                <a:ea typeface="Merriweather"/>
                <a:cs typeface="Merriweather"/>
                <a:sym typeface="Merriweather"/>
              </a:rPr>
              <a:t>1</a:t>
            </a:r>
            <a:r>
              <a:rPr lang="en-GB" sz="1100">
                <a:solidFill>
                  <a:srgbClr val="FFFFFF"/>
                </a:solidFill>
                <a:latin typeface="Merriweather"/>
                <a:ea typeface="Merriweather"/>
                <a:cs typeface="Merriweather"/>
                <a:sym typeface="Merriweather"/>
              </a:rPr>
              <a:t>: The COVID cases are significantly growing week by week in the World.</a:t>
            </a:r>
            <a:endParaRPr sz="1100">
              <a:solidFill>
                <a:srgbClr val="FFFFFF"/>
              </a:solidFill>
              <a:latin typeface="Merriweather"/>
              <a:ea typeface="Merriweather"/>
              <a:cs typeface="Merriweather"/>
              <a:sym typeface="Merriweather"/>
            </a:endParaRPr>
          </a:p>
          <a:p>
            <a:pPr indent="0" lvl="0" marL="0" rtl="0" algn="l">
              <a:spcBef>
                <a:spcPts val="800"/>
              </a:spcBef>
              <a:spcAft>
                <a:spcPts val="0"/>
              </a:spcAft>
              <a:buNone/>
            </a:pPr>
            <a:r>
              <a:rPr lang="en-GB" sz="1100">
                <a:solidFill>
                  <a:srgbClr val="FFFFFF"/>
                </a:solidFill>
                <a:latin typeface="Merriweather"/>
                <a:ea typeface="Merriweather"/>
                <a:cs typeface="Merriweather"/>
                <a:sym typeface="Merriweather"/>
              </a:rPr>
              <a:t>The P values obtained in the tests for paired two weeks mean COVID positive and death cases in the World are presented in the next slide.</a:t>
            </a:r>
            <a:endParaRPr sz="1100">
              <a:solidFill>
                <a:srgbClr val="FFFFFF"/>
              </a:solidFill>
              <a:latin typeface="Merriweather"/>
              <a:ea typeface="Merriweather"/>
              <a:cs typeface="Merriweather"/>
              <a:sym typeface="Merriweather"/>
            </a:endParaRPr>
          </a:p>
          <a:p>
            <a:pPr indent="0" lvl="0" marL="0" rtl="0" algn="l">
              <a:spcBef>
                <a:spcPts val="800"/>
              </a:spcBef>
              <a:spcAft>
                <a:spcPts val="0"/>
              </a:spcAft>
              <a:buNone/>
            </a:pPr>
            <a:r>
              <a:rPr lang="en-GB" sz="1200">
                <a:solidFill>
                  <a:srgbClr val="FFFFFF"/>
                </a:solidFill>
                <a:latin typeface="Merriweather"/>
                <a:ea typeface="Merriweather"/>
                <a:cs typeface="Merriweather"/>
                <a:sym typeface="Merriweather"/>
              </a:rPr>
              <a:t>The </a:t>
            </a:r>
            <a:r>
              <a:rPr b="1" i="1" lang="en-GB" sz="1200">
                <a:solidFill>
                  <a:srgbClr val="FFFFFF"/>
                </a:solidFill>
                <a:latin typeface="Merriweather"/>
                <a:ea typeface="Merriweather"/>
                <a:cs typeface="Merriweather"/>
                <a:sym typeface="Merriweather"/>
              </a:rPr>
              <a:t>t values</a:t>
            </a:r>
            <a:r>
              <a:rPr lang="en-GB" sz="1200">
                <a:solidFill>
                  <a:srgbClr val="FFFFFF"/>
                </a:solidFill>
                <a:latin typeface="Merriweather"/>
                <a:ea typeface="Merriweather"/>
                <a:cs typeface="Merriweather"/>
                <a:sym typeface="Merriweather"/>
              </a:rPr>
              <a:t> and the </a:t>
            </a:r>
            <a:r>
              <a:rPr b="1" i="1" lang="en-GB" sz="1200">
                <a:solidFill>
                  <a:srgbClr val="FFFFFF"/>
                </a:solidFill>
                <a:latin typeface="Merriweather"/>
                <a:ea typeface="Merriweather"/>
                <a:cs typeface="Merriweather"/>
                <a:sym typeface="Merriweather"/>
              </a:rPr>
              <a:t>Degree of Freedoms(DF)</a:t>
            </a:r>
            <a:r>
              <a:rPr lang="en-GB" sz="1200">
                <a:solidFill>
                  <a:srgbClr val="FFFFFF"/>
                </a:solidFill>
                <a:latin typeface="Merriweather"/>
                <a:ea typeface="Merriweather"/>
                <a:cs typeface="Merriweather"/>
                <a:sym typeface="Merriweather"/>
              </a:rPr>
              <a:t> of the 2 samples were calculated using the formulas given below:</a:t>
            </a:r>
            <a:endParaRPr sz="1200">
              <a:solidFill>
                <a:srgbClr val="FFFFFF"/>
              </a:solidFill>
              <a:latin typeface="Merriweather"/>
              <a:ea typeface="Merriweather"/>
              <a:cs typeface="Merriweather"/>
              <a:sym typeface="Merriweather"/>
            </a:endParaRPr>
          </a:p>
          <a:p>
            <a:pPr indent="0" lvl="0" marL="0" rtl="0" algn="l">
              <a:spcBef>
                <a:spcPts val="800"/>
              </a:spcBef>
              <a:spcAft>
                <a:spcPts val="800"/>
              </a:spcAft>
              <a:buNone/>
            </a:pPr>
            <a:r>
              <a:t/>
            </a:r>
            <a:endParaRPr sz="1200">
              <a:solidFill>
                <a:srgbClr val="FFFFFF"/>
              </a:solidFill>
              <a:latin typeface="Merriweather"/>
              <a:ea typeface="Merriweather"/>
              <a:cs typeface="Merriweather"/>
              <a:sym typeface="Merriweather"/>
            </a:endParaRPr>
          </a:p>
        </p:txBody>
      </p:sp>
      <p:pic>
        <p:nvPicPr>
          <p:cNvPr id="252" name="Google Shape;252;p41"/>
          <p:cNvPicPr preferRelativeResize="0"/>
          <p:nvPr/>
        </p:nvPicPr>
        <p:blipFill>
          <a:blip r:embed="rId3">
            <a:alphaModFix/>
          </a:blip>
          <a:stretch>
            <a:fillRect/>
          </a:stretch>
        </p:blipFill>
        <p:spPr>
          <a:xfrm>
            <a:off x="488125" y="3613313"/>
            <a:ext cx="3523000" cy="1053450"/>
          </a:xfrm>
          <a:prstGeom prst="rect">
            <a:avLst/>
          </a:prstGeom>
          <a:noFill/>
          <a:ln>
            <a:noFill/>
          </a:ln>
        </p:spPr>
      </p:pic>
      <p:pic>
        <p:nvPicPr>
          <p:cNvPr id="253" name="Google Shape;253;p41"/>
          <p:cNvPicPr preferRelativeResize="0"/>
          <p:nvPr/>
        </p:nvPicPr>
        <p:blipFill>
          <a:blip r:embed="rId4">
            <a:alphaModFix/>
          </a:blip>
          <a:stretch>
            <a:fillRect/>
          </a:stretch>
        </p:blipFill>
        <p:spPr>
          <a:xfrm>
            <a:off x="4243175" y="3458875"/>
            <a:ext cx="3451925" cy="1362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dk2"/>
                </a:solidFill>
              </a:rPr>
              <a:t>Objective</a:t>
            </a:r>
            <a:endParaRPr b="1" sz="3200">
              <a:solidFill>
                <a:schemeClr val="dk2"/>
              </a:solidFill>
            </a:endParaRPr>
          </a:p>
        </p:txBody>
      </p:sp>
      <p:sp>
        <p:nvSpPr>
          <p:cNvPr id="74" name="Google Shape;74;p15"/>
          <p:cNvSpPr txBox="1"/>
          <p:nvPr>
            <p:ph idx="1" type="body"/>
          </p:nvPr>
        </p:nvSpPr>
        <p:spPr>
          <a:xfrm>
            <a:off x="311700" y="1516925"/>
            <a:ext cx="8520600" cy="30519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GB" sz="2000">
                <a:solidFill>
                  <a:srgbClr val="FFFFFF"/>
                </a:solidFill>
              </a:rPr>
              <a:t>The objective of this project was to </a:t>
            </a:r>
            <a:r>
              <a:rPr lang="en-GB" sz="2000">
                <a:solidFill>
                  <a:srgbClr val="FFFFFF"/>
                </a:solidFill>
              </a:rPr>
              <a:t>visualize</a:t>
            </a:r>
            <a:r>
              <a:rPr lang="en-GB" sz="2000">
                <a:solidFill>
                  <a:srgbClr val="FFFFFF"/>
                </a:solidFill>
              </a:rPr>
              <a:t> the effect of COVID-19 worldwide through various plots and to make hypothesis and prove them using various statistical tests.</a:t>
            </a:r>
            <a:endParaRPr sz="20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57" name="Shape 257"/>
        <p:cNvGrpSpPr/>
        <p:nvPr/>
      </p:nvGrpSpPr>
      <p:grpSpPr>
        <a:xfrm>
          <a:off x="0" y="0"/>
          <a:ext cx="0" cy="0"/>
          <a:chOff x="0" y="0"/>
          <a:chExt cx="0" cy="0"/>
        </a:xfrm>
      </p:grpSpPr>
      <p:graphicFrame>
        <p:nvGraphicFramePr>
          <p:cNvPr id="258" name="Google Shape;258;p42"/>
          <p:cNvGraphicFramePr/>
          <p:nvPr/>
        </p:nvGraphicFramePr>
        <p:xfrm>
          <a:off x="744375" y="683450"/>
          <a:ext cx="3000000" cy="3000000"/>
        </p:xfrm>
        <a:graphic>
          <a:graphicData uri="http://schemas.openxmlformats.org/drawingml/2006/table">
            <a:tbl>
              <a:tblPr>
                <a:noFill/>
                <a:tableStyleId>{811589C5-9921-4AB8-BCBF-E9C675916784}</a:tableStyleId>
              </a:tblPr>
              <a:tblGrid>
                <a:gridCol w="2614425"/>
                <a:gridCol w="2614425"/>
                <a:gridCol w="2614425"/>
              </a:tblGrid>
              <a:tr h="576400">
                <a:tc gridSpan="3">
                  <a:txBody>
                    <a:bodyPr/>
                    <a:lstStyle/>
                    <a:p>
                      <a:pPr indent="0" lvl="0" marL="0" rtl="0" algn="ctr">
                        <a:spcBef>
                          <a:spcPts val="0"/>
                        </a:spcBef>
                        <a:spcAft>
                          <a:spcPts val="0"/>
                        </a:spcAft>
                        <a:buNone/>
                      </a:pPr>
                      <a:r>
                        <a:rPr b="1" lang="en-GB" sz="1500">
                          <a:solidFill>
                            <a:srgbClr val="FFFFFF"/>
                          </a:solidFill>
                          <a:latin typeface="Roboto"/>
                          <a:ea typeface="Roboto"/>
                          <a:cs typeface="Roboto"/>
                          <a:sym typeface="Roboto"/>
                        </a:rPr>
                        <a:t>P values of t tests- Paired two weeks mean COVID cases in World.</a:t>
                      </a:r>
                      <a:endParaRPr b="1" sz="1800">
                        <a:solidFill>
                          <a:srgbClr val="FFFFFF"/>
                        </a:solidFill>
                        <a:latin typeface="Merriweather"/>
                        <a:ea typeface="Merriweather"/>
                        <a:cs typeface="Merriweather"/>
                        <a:sym typeface="Merriweather"/>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hMerge="1"/>
                <a:tc hMerge="1"/>
              </a:tr>
              <a:tr h="576400">
                <a:tc>
                  <a:txBody>
                    <a:bodyPr/>
                    <a:lstStyle/>
                    <a:p>
                      <a:pPr indent="0" lvl="0" marL="0" rtl="0" algn="ctr">
                        <a:spcBef>
                          <a:spcPts val="0"/>
                        </a:spcBef>
                        <a:spcAft>
                          <a:spcPts val="0"/>
                        </a:spcAft>
                        <a:buNone/>
                      </a:pPr>
                      <a:r>
                        <a:t/>
                      </a:r>
                      <a:endParaRPr b="1" sz="1800">
                        <a:solidFill>
                          <a:srgbClr val="FFFFFF"/>
                        </a:solidFill>
                        <a:latin typeface="Merriweather"/>
                        <a:ea typeface="Merriweather"/>
                        <a:cs typeface="Merriweather"/>
                        <a:sym typeface="Merriweather"/>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GB" sz="1500">
                          <a:solidFill>
                            <a:srgbClr val="FFFFFF"/>
                          </a:solidFill>
                          <a:latin typeface="Roboto"/>
                          <a:ea typeface="Roboto"/>
                          <a:cs typeface="Roboto"/>
                          <a:sym typeface="Roboto"/>
                        </a:rPr>
                        <a:t>P value for COVID positive cases</a:t>
                      </a:r>
                      <a:endParaRPr b="1" sz="1800">
                        <a:solidFill>
                          <a:srgbClr val="FFFFFF"/>
                        </a:solidFill>
                        <a:latin typeface="Merriweather"/>
                        <a:ea typeface="Merriweather"/>
                        <a:cs typeface="Merriweather"/>
                        <a:sym typeface="Merriweather"/>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GB" sz="1500">
                          <a:solidFill>
                            <a:srgbClr val="FFFFFF"/>
                          </a:solidFill>
                          <a:latin typeface="Roboto"/>
                          <a:ea typeface="Roboto"/>
                          <a:cs typeface="Roboto"/>
                          <a:sym typeface="Roboto"/>
                        </a:rPr>
                        <a:t>P value for COVID death cases</a:t>
                      </a:r>
                      <a:endParaRPr b="1" sz="1800">
                        <a:solidFill>
                          <a:srgbClr val="FFFFFF"/>
                        </a:solidFill>
                        <a:latin typeface="Merriweather"/>
                        <a:ea typeface="Merriweather"/>
                        <a:cs typeface="Merriweather"/>
                        <a:sym typeface="Merriweather"/>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672450">
                <a:tc>
                  <a:txBody>
                    <a:bodyPr/>
                    <a:lstStyle/>
                    <a:p>
                      <a:pPr indent="0" lvl="0" marL="0" rtl="0" algn="ctr">
                        <a:spcBef>
                          <a:spcPts val="0"/>
                        </a:spcBef>
                        <a:spcAft>
                          <a:spcPts val="1500"/>
                        </a:spcAft>
                        <a:buNone/>
                      </a:pPr>
                      <a:r>
                        <a:rPr b="1" lang="en-GB" sz="1500">
                          <a:solidFill>
                            <a:srgbClr val="FFFFFF"/>
                          </a:solidFill>
                          <a:latin typeface="Roboto"/>
                          <a:ea typeface="Roboto"/>
                          <a:cs typeface="Roboto"/>
                          <a:sym typeface="Roboto"/>
                        </a:rPr>
                        <a:t>1st week vs. 2nd week</a:t>
                      </a:r>
                      <a:endParaRPr b="1" sz="1550">
                        <a:solidFill>
                          <a:srgbClr val="FFFFFF"/>
                        </a:solidFill>
                        <a:latin typeface="Roboto"/>
                        <a:ea typeface="Roboto"/>
                        <a:cs typeface="Roboto"/>
                        <a:sym typeface="Roboto"/>
                      </a:endParaRPr>
                    </a:p>
                  </a:txBody>
                  <a:tcPr marT="50800" marB="50800" marR="50800" marL="508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1500"/>
                        </a:spcAft>
                        <a:buNone/>
                      </a:pPr>
                      <a:r>
                        <a:rPr b="1" lang="en-GB" sz="1500">
                          <a:solidFill>
                            <a:srgbClr val="FFFFFF"/>
                          </a:solidFill>
                          <a:latin typeface="Roboto"/>
                          <a:ea typeface="Roboto"/>
                          <a:cs typeface="Roboto"/>
                          <a:sym typeface="Roboto"/>
                        </a:rPr>
                        <a:t>4.988 x 10-5</a:t>
                      </a:r>
                      <a:endParaRPr b="1" sz="1550">
                        <a:solidFill>
                          <a:srgbClr val="FFFFFF"/>
                        </a:solidFill>
                        <a:latin typeface="Roboto"/>
                        <a:ea typeface="Roboto"/>
                        <a:cs typeface="Roboto"/>
                        <a:sym typeface="Roboto"/>
                      </a:endParaRPr>
                    </a:p>
                  </a:txBody>
                  <a:tcPr marT="50800" marB="50800" marR="50800" marL="508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1500"/>
                        </a:spcAft>
                        <a:buNone/>
                      </a:pPr>
                      <a:r>
                        <a:rPr b="1" lang="en-GB" sz="1500">
                          <a:solidFill>
                            <a:srgbClr val="FFFFFF"/>
                          </a:solidFill>
                          <a:latin typeface="Roboto"/>
                          <a:ea typeface="Roboto"/>
                          <a:cs typeface="Roboto"/>
                          <a:sym typeface="Roboto"/>
                        </a:rPr>
                        <a:t>2.758 x 10-4</a:t>
                      </a:r>
                      <a:endParaRPr b="1" sz="1550">
                        <a:solidFill>
                          <a:srgbClr val="FFFFFF"/>
                        </a:solidFill>
                        <a:latin typeface="Roboto"/>
                        <a:ea typeface="Roboto"/>
                        <a:cs typeface="Roboto"/>
                        <a:sym typeface="Roboto"/>
                      </a:endParaRPr>
                    </a:p>
                  </a:txBody>
                  <a:tcPr marT="50800" marB="50800" marR="50800" marL="508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672450">
                <a:tc>
                  <a:txBody>
                    <a:bodyPr/>
                    <a:lstStyle/>
                    <a:p>
                      <a:pPr indent="0" lvl="0" marL="0" rtl="0" algn="ctr">
                        <a:spcBef>
                          <a:spcPts val="0"/>
                        </a:spcBef>
                        <a:spcAft>
                          <a:spcPts val="1500"/>
                        </a:spcAft>
                        <a:buNone/>
                      </a:pPr>
                      <a:r>
                        <a:rPr b="1" lang="en-GB" sz="1500">
                          <a:solidFill>
                            <a:srgbClr val="FFFFFF"/>
                          </a:solidFill>
                          <a:latin typeface="Roboto"/>
                          <a:ea typeface="Roboto"/>
                          <a:cs typeface="Roboto"/>
                          <a:sym typeface="Roboto"/>
                        </a:rPr>
                        <a:t>2nd week vs. 3rd week</a:t>
                      </a:r>
                      <a:endParaRPr b="1" sz="1550">
                        <a:solidFill>
                          <a:srgbClr val="FFFFFF"/>
                        </a:solidFill>
                        <a:latin typeface="Roboto"/>
                        <a:ea typeface="Roboto"/>
                        <a:cs typeface="Roboto"/>
                        <a:sym typeface="Roboto"/>
                      </a:endParaRPr>
                    </a:p>
                  </a:txBody>
                  <a:tcPr marT="50800" marB="50800" marR="50800" marL="508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1500"/>
                        </a:spcAft>
                        <a:buNone/>
                      </a:pPr>
                      <a:r>
                        <a:rPr b="1" lang="en-GB" sz="1500">
                          <a:solidFill>
                            <a:srgbClr val="FFFFFF"/>
                          </a:solidFill>
                          <a:latin typeface="Roboto"/>
                          <a:ea typeface="Roboto"/>
                          <a:cs typeface="Roboto"/>
                          <a:sym typeface="Roboto"/>
                        </a:rPr>
                        <a:t>1.046 x 10-4</a:t>
                      </a:r>
                      <a:endParaRPr b="1" sz="1550">
                        <a:solidFill>
                          <a:srgbClr val="FFFFFF"/>
                        </a:solidFill>
                        <a:latin typeface="Roboto"/>
                        <a:ea typeface="Roboto"/>
                        <a:cs typeface="Roboto"/>
                        <a:sym typeface="Roboto"/>
                      </a:endParaRPr>
                    </a:p>
                  </a:txBody>
                  <a:tcPr marT="50800" marB="50800" marR="50800" marL="508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1500"/>
                        </a:spcAft>
                        <a:buNone/>
                      </a:pPr>
                      <a:r>
                        <a:rPr b="1" lang="en-GB" sz="1500">
                          <a:solidFill>
                            <a:srgbClr val="FFFFFF"/>
                          </a:solidFill>
                          <a:latin typeface="Roboto"/>
                          <a:ea typeface="Roboto"/>
                          <a:cs typeface="Roboto"/>
                          <a:sym typeface="Roboto"/>
                        </a:rPr>
                        <a:t>9.220 x 10-5</a:t>
                      </a:r>
                      <a:endParaRPr b="1" sz="1550">
                        <a:solidFill>
                          <a:srgbClr val="FFFFFF"/>
                        </a:solidFill>
                        <a:latin typeface="Roboto"/>
                        <a:ea typeface="Roboto"/>
                        <a:cs typeface="Roboto"/>
                        <a:sym typeface="Roboto"/>
                      </a:endParaRPr>
                    </a:p>
                  </a:txBody>
                  <a:tcPr marT="50800" marB="50800" marR="50800" marL="508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672450">
                <a:tc>
                  <a:txBody>
                    <a:bodyPr/>
                    <a:lstStyle/>
                    <a:p>
                      <a:pPr indent="0" lvl="0" marL="0" rtl="0" algn="ctr">
                        <a:spcBef>
                          <a:spcPts val="0"/>
                        </a:spcBef>
                        <a:spcAft>
                          <a:spcPts val="1500"/>
                        </a:spcAft>
                        <a:buNone/>
                      </a:pPr>
                      <a:r>
                        <a:rPr b="1" lang="en-GB" sz="1500">
                          <a:solidFill>
                            <a:srgbClr val="FFFFFF"/>
                          </a:solidFill>
                          <a:latin typeface="Roboto"/>
                          <a:ea typeface="Roboto"/>
                          <a:cs typeface="Roboto"/>
                          <a:sym typeface="Roboto"/>
                        </a:rPr>
                        <a:t>3rd week vs. 4th week</a:t>
                      </a:r>
                      <a:endParaRPr b="1" sz="1550">
                        <a:solidFill>
                          <a:srgbClr val="FFFFFF"/>
                        </a:solidFill>
                        <a:latin typeface="Roboto"/>
                        <a:ea typeface="Roboto"/>
                        <a:cs typeface="Roboto"/>
                        <a:sym typeface="Roboto"/>
                      </a:endParaRPr>
                    </a:p>
                  </a:txBody>
                  <a:tcPr marT="50800" marB="50800" marR="50800" marL="508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1500"/>
                        </a:spcAft>
                        <a:buNone/>
                      </a:pPr>
                      <a:r>
                        <a:rPr b="1" lang="en-GB" sz="1500">
                          <a:solidFill>
                            <a:srgbClr val="FFFFFF"/>
                          </a:solidFill>
                          <a:latin typeface="Roboto"/>
                          <a:ea typeface="Roboto"/>
                          <a:cs typeface="Roboto"/>
                          <a:sym typeface="Roboto"/>
                        </a:rPr>
                        <a:t>3.325 x 10-5</a:t>
                      </a:r>
                      <a:endParaRPr b="1" sz="1550">
                        <a:solidFill>
                          <a:srgbClr val="FFFFFF"/>
                        </a:solidFill>
                        <a:latin typeface="Roboto"/>
                        <a:ea typeface="Roboto"/>
                        <a:cs typeface="Roboto"/>
                        <a:sym typeface="Roboto"/>
                      </a:endParaRPr>
                    </a:p>
                  </a:txBody>
                  <a:tcPr marT="50800" marB="50800" marR="50800" marL="508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1500"/>
                        </a:spcAft>
                        <a:buNone/>
                      </a:pPr>
                      <a:r>
                        <a:rPr b="1" lang="en-GB" sz="1500">
                          <a:solidFill>
                            <a:srgbClr val="FFFFFF"/>
                          </a:solidFill>
                          <a:latin typeface="Roboto"/>
                          <a:ea typeface="Roboto"/>
                          <a:cs typeface="Roboto"/>
                          <a:sym typeface="Roboto"/>
                        </a:rPr>
                        <a:t>4.272 x 10-5</a:t>
                      </a:r>
                      <a:endParaRPr b="1" sz="1550">
                        <a:solidFill>
                          <a:srgbClr val="FFFFFF"/>
                        </a:solidFill>
                        <a:latin typeface="Roboto"/>
                        <a:ea typeface="Roboto"/>
                        <a:cs typeface="Roboto"/>
                        <a:sym typeface="Roboto"/>
                      </a:endParaRPr>
                    </a:p>
                  </a:txBody>
                  <a:tcPr marT="50800" marB="50800" marR="50800" marL="508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672450">
                <a:tc>
                  <a:txBody>
                    <a:bodyPr/>
                    <a:lstStyle/>
                    <a:p>
                      <a:pPr indent="0" lvl="0" marL="0" rtl="0" algn="ctr">
                        <a:spcBef>
                          <a:spcPts val="0"/>
                        </a:spcBef>
                        <a:spcAft>
                          <a:spcPts val="1500"/>
                        </a:spcAft>
                        <a:buNone/>
                      </a:pPr>
                      <a:r>
                        <a:rPr b="1" lang="en-GB" sz="1500">
                          <a:solidFill>
                            <a:srgbClr val="FFFFFF"/>
                          </a:solidFill>
                          <a:latin typeface="Roboto"/>
                          <a:ea typeface="Roboto"/>
                          <a:cs typeface="Roboto"/>
                          <a:sym typeface="Roboto"/>
                        </a:rPr>
                        <a:t>4th week vs. 5th week</a:t>
                      </a:r>
                      <a:endParaRPr b="1" sz="1550">
                        <a:solidFill>
                          <a:srgbClr val="FFFFFF"/>
                        </a:solidFill>
                        <a:latin typeface="Roboto"/>
                        <a:ea typeface="Roboto"/>
                        <a:cs typeface="Roboto"/>
                        <a:sym typeface="Roboto"/>
                      </a:endParaRPr>
                    </a:p>
                  </a:txBody>
                  <a:tcPr marT="50800" marB="50800" marR="50800" marL="508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1500"/>
                        </a:spcAft>
                        <a:buNone/>
                      </a:pPr>
                      <a:r>
                        <a:rPr b="1" lang="en-GB" sz="1500">
                          <a:solidFill>
                            <a:srgbClr val="FFFFFF"/>
                          </a:solidFill>
                          <a:latin typeface="Roboto"/>
                          <a:ea typeface="Roboto"/>
                          <a:cs typeface="Roboto"/>
                          <a:sym typeface="Roboto"/>
                        </a:rPr>
                        <a:t>4.025 x 10-7</a:t>
                      </a:r>
                      <a:endParaRPr b="1" sz="1550">
                        <a:solidFill>
                          <a:srgbClr val="FFFFFF"/>
                        </a:solidFill>
                        <a:latin typeface="Roboto"/>
                        <a:ea typeface="Roboto"/>
                        <a:cs typeface="Roboto"/>
                        <a:sym typeface="Roboto"/>
                      </a:endParaRPr>
                    </a:p>
                  </a:txBody>
                  <a:tcPr marT="50800" marB="50800" marR="50800" marL="508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1500"/>
                        </a:spcAft>
                        <a:buNone/>
                      </a:pPr>
                      <a:r>
                        <a:rPr b="1" lang="en-GB" sz="1500">
                          <a:solidFill>
                            <a:srgbClr val="FFFFFF"/>
                          </a:solidFill>
                          <a:latin typeface="Roboto"/>
                          <a:ea typeface="Roboto"/>
                          <a:cs typeface="Roboto"/>
                          <a:sym typeface="Roboto"/>
                        </a:rPr>
                        <a:t>7.493 x 10-6</a:t>
                      </a:r>
                      <a:endParaRPr b="1" sz="1550">
                        <a:solidFill>
                          <a:srgbClr val="FFFFFF"/>
                        </a:solidFill>
                        <a:latin typeface="Roboto"/>
                        <a:ea typeface="Roboto"/>
                        <a:cs typeface="Roboto"/>
                        <a:sym typeface="Roboto"/>
                      </a:endParaRPr>
                    </a:p>
                  </a:txBody>
                  <a:tcPr marT="50800" marB="50800" marR="50800" marL="508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62" name="Shape 262"/>
        <p:cNvGrpSpPr/>
        <p:nvPr/>
      </p:nvGrpSpPr>
      <p:grpSpPr>
        <a:xfrm>
          <a:off x="0" y="0"/>
          <a:ext cx="0" cy="0"/>
          <a:chOff x="0" y="0"/>
          <a:chExt cx="0" cy="0"/>
        </a:xfrm>
      </p:grpSpPr>
      <p:pic>
        <p:nvPicPr>
          <p:cNvPr id="263" name="Google Shape;263;p43"/>
          <p:cNvPicPr preferRelativeResize="0"/>
          <p:nvPr/>
        </p:nvPicPr>
        <p:blipFill>
          <a:blip r:embed="rId3">
            <a:alphaModFix/>
          </a:blip>
          <a:stretch>
            <a:fillRect/>
          </a:stretch>
        </p:blipFill>
        <p:spPr>
          <a:xfrm>
            <a:off x="152400" y="797000"/>
            <a:ext cx="8839201" cy="3715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67" name="Shape 267"/>
        <p:cNvGrpSpPr/>
        <p:nvPr/>
      </p:nvGrpSpPr>
      <p:grpSpPr>
        <a:xfrm>
          <a:off x="0" y="0"/>
          <a:ext cx="0" cy="0"/>
          <a:chOff x="0" y="0"/>
          <a:chExt cx="0" cy="0"/>
        </a:xfrm>
      </p:grpSpPr>
      <p:sp>
        <p:nvSpPr>
          <p:cNvPr id="268" name="Google Shape;268;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rPr>
              <a:t>Results:</a:t>
            </a:r>
            <a:endParaRPr>
              <a:solidFill>
                <a:schemeClr val="lt2"/>
              </a:solidFill>
            </a:endParaRPr>
          </a:p>
        </p:txBody>
      </p:sp>
      <p:sp>
        <p:nvSpPr>
          <p:cNvPr id="269" name="Google Shape;269;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rgbClr val="FFFFFF"/>
              </a:solidFill>
              <a:latin typeface="Merriweather"/>
              <a:ea typeface="Merriweather"/>
              <a:cs typeface="Merriweather"/>
              <a:sym typeface="Merriweather"/>
            </a:endParaRPr>
          </a:p>
          <a:p>
            <a:pPr indent="0" lvl="0" marL="0" rtl="0" algn="l">
              <a:spcBef>
                <a:spcPts val="800"/>
              </a:spcBef>
              <a:spcAft>
                <a:spcPts val="0"/>
              </a:spcAft>
              <a:buNone/>
            </a:pPr>
            <a:r>
              <a:rPr lang="en-GB" sz="1400">
                <a:solidFill>
                  <a:srgbClr val="FFFFFF"/>
                </a:solidFill>
                <a:latin typeface="Merriweather"/>
                <a:ea typeface="Merriweather"/>
                <a:cs typeface="Merriweather"/>
                <a:sym typeface="Merriweather"/>
              </a:rPr>
              <a:t>In case of India, since all the P values are much lesser than the level of significance (i.e. 0.05) for positive cases, it can be concluded that the COVID 19 positive cases are significantly growing week by week during test period (i.e. H</a:t>
            </a:r>
            <a:r>
              <a:rPr lang="en-GB" sz="1100">
                <a:solidFill>
                  <a:srgbClr val="FFFFFF"/>
                </a:solidFill>
                <a:latin typeface="Merriweather"/>
                <a:ea typeface="Merriweather"/>
                <a:cs typeface="Merriweather"/>
                <a:sym typeface="Merriweather"/>
              </a:rPr>
              <a:t>1</a:t>
            </a:r>
            <a:r>
              <a:rPr lang="en-GB" sz="1400">
                <a:solidFill>
                  <a:srgbClr val="FFFFFF"/>
                </a:solidFill>
                <a:latin typeface="Merriweather"/>
                <a:ea typeface="Merriweather"/>
                <a:cs typeface="Merriweather"/>
                <a:sym typeface="Merriweather"/>
              </a:rPr>
              <a:t> accepted). In the same line, it can concluded from the P values of death cases in India that COVID death cases are significantly growing week by week (i.e. H1 accepted) except for 1</a:t>
            </a:r>
            <a:r>
              <a:rPr lang="en-GB" sz="1100">
                <a:solidFill>
                  <a:srgbClr val="FFFFFF"/>
                </a:solidFill>
                <a:latin typeface="Merriweather"/>
                <a:ea typeface="Merriweather"/>
                <a:cs typeface="Merriweather"/>
                <a:sym typeface="Merriweather"/>
              </a:rPr>
              <a:t>st</a:t>
            </a:r>
            <a:r>
              <a:rPr lang="en-GB" sz="1400">
                <a:solidFill>
                  <a:srgbClr val="FFFFFF"/>
                </a:solidFill>
                <a:latin typeface="Merriweather"/>
                <a:ea typeface="Merriweather"/>
                <a:cs typeface="Merriweather"/>
                <a:sym typeface="Merriweather"/>
              </a:rPr>
              <a:t> to 2</a:t>
            </a:r>
            <a:r>
              <a:rPr lang="en-GB" sz="1100">
                <a:solidFill>
                  <a:srgbClr val="FFFFFF"/>
                </a:solidFill>
                <a:latin typeface="Merriweather"/>
                <a:ea typeface="Merriweather"/>
                <a:cs typeface="Merriweather"/>
                <a:sym typeface="Merriweather"/>
              </a:rPr>
              <a:t>nd</a:t>
            </a:r>
            <a:r>
              <a:rPr lang="en-GB" sz="1400">
                <a:solidFill>
                  <a:srgbClr val="FFFFFF"/>
                </a:solidFill>
                <a:latin typeface="Merriweather"/>
                <a:ea typeface="Merriweather"/>
                <a:cs typeface="Merriweather"/>
                <a:sym typeface="Merriweather"/>
              </a:rPr>
              <a:t> week wherein H</a:t>
            </a:r>
            <a:r>
              <a:rPr lang="en-GB" sz="1100">
                <a:solidFill>
                  <a:srgbClr val="FFFFFF"/>
                </a:solidFill>
                <a:latin typeface="Merriweather"/>
                <a:ea typeface="Merriweather"/>
                <a:cs typeface="Merriweather"/>
                <a:sym typeface="Merriweather"/>
              </a:rPr>
              <a:t>0</a:t>
            </a:r>
            <a:r>
              <a:rPr lang="en-GB" sz="1400">
                <a:solidFill>
                  <a:srgbClr val="FFFFFF"/>
                </a:solidFill>
                <a:latin typeface="Merriweather"/>
                <a:ea typeface="Merriweather"/>
                <a:cs typeface="Merriweather"/>
                <a:sym typeface="Merriweather"/>
              </a:rPr>
              <a:t> is accepted.</a:t>
            </a:r>
            <a:endParaRPr sz="1400">
              <a:solidFill>
                <a:srgbClr val="FFFFFF"/>
              </a:solidFill>
              <a:latin typeface="Merriweather"/>
              <a:ea typeface="Merriweather"/>
              <a:cs typeface="Merriweather"/>
              <a:sym typeface="Merriweather"/>
            </a:endParaRPr>
          </a:p>
          <a:p>
            <a:pPr indent="0" lvl="0" marL="0" rtl="0" algn="l">
              <a:spcBef>
                <a:spcPts val="800"/>
              </a:spcBef>
              <a:spcAft>
                <a:spcPts val="800"/>
              </a:spcAft>
              <a:buNone/>
            </a:pPr>
            <a:r>
              <a:rPr lang="en-GB" sz="1400">
                <a:solidFill>
                  <a:srgbClr val="FFFFFF"/>
                </a:solidFill>
                <a:latin typeface="Merriweather"/>
                <a:ea typeface="Merriweather"/>
                <a:cs typeface="Merriweather"/>
                <a:sym typeface="Merriweather"/>
              </a:rPr>
              <a:t>Similarly in case of the World, since all the P values are much lesser than the level of significance (i.e. 0.05) for positive as well as death cases, it can be concluded that the COVID 19 positive and death cases are significantly growing week by week during test period (i.e. H</a:t>
            </a:r>
            <a:r>
              <a:rPr lang="en-GB" sz="1100">
                <a:solidFill>
                  <a:srgbClr val="FFFFFF"/>
                </a:solidFill>
                <a:latin typeface="Merriweather"/>
                <a:ea typeface="Merriweather"/>
                <a:cs typeface="Merriweather"/>
                <a:sym typeface="Merriweather"/>
              </a:rPr>
              <a:t>1</a:t>
            </a:r>
            <a:r>
              <a:rPr lang="en-GB" sz="1400">
                <a:solidFill>
                  <a:srgbClr val="FFFFFF"/>
                </a:solidFill>
                <a:latin typeface="Merriweather"/>
                <a:ea typeface="Merriweather"/>
                <a:cs typeface="Merriweather"/>
                <a:sym typeface="Merriweather"/>
              </a:rPr>
              <a:t> accepted).</a:t>
            </a:r>
            <a:endParaRPr sz="1400">
              <a:solidFill>
                <a:srgbClr val="FFFFFF"/>
              </a:solidFill>
              <a:latin typeface="Merriweather"/>
              <a:ea typeface="Merriweather"/>
              <a:cs typeface="Merriweather"/>
              <a:sym typeface="Merriweathe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73" name="Shape 273"/>
        <p:cNvGrpSpPr/>
        <p:nvPr/>
      </p:nvGrpSpPr>
      <p:grpSpPr>
        <a:xfrm>
          <a:off x="0" y="0"/>
          <a:ext cx="0" cy="0"/>
          <a:chOff x="0" y="0"/>
          <a:chExt cx="0" cy="0"/>
        </a:xfrm>
      </p:grpSpPr>
      <p:sp>
        <p:nvSpPr>
          <p:cNvPr id="274" name="Google Shape;274;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solidFill>
                  <a:schemeClr val="lt2"/>
                </a:solidFill>
              </a:rPr>
              <a:t>Covid 19 Death Rate vs Gender</a:t>
            </a:r>
            <a:endParaRPr b="1" sz="3000">
              <a:solidFill>
                <a:schemeClr val="lt2"/>
              </a:solidFill>
            </a:endParaRPr>
          </a:p>
        </p:txBody>
      </p:sp>
      <p:sp>
        <p:nvSpPr>
          <p:cNvPr id="275" name="Google Shape;275;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rPr>
              <a:t>Is death rate of covid 19 independent of gender?</a:t>
            </a:r>
            <a:endParaRPr>
              <a:solidFill>
                <a:schemeClr val="lt1"/>
              </a:solidFill>
            </a:endParaRPr>
          </a:p>
          <a:p>
            <a:pPr indent="0" lvl="0" marL="0" rtl="0" algn="l">
              <a:spcBef>
                <a:spcPts val="1600"/>
              </a:spcBef>
              <a:spcAft>
                <a:spcPts val="0"/>
              </a:spcAft>
              <a:buNone/>
            </a:pPr>
            <a:r>
              <a:rPr lang="en-GB">
                <a:solidFill>
                  <a:schemeClr val="lt1"/>
                </a:solidFill>
              </a:rPr>
              <a:t>A survey was conducted and it was found that out </a:t>
            </a:r>
            <a:r>
              <a:rPr b="1" lang="en-GB">
                <a:solidFill>
                  <a:schemeClr val="lt1"/>
                </a:solidFill>
              </a:rPr>
              <a:t>56288</a:t>
            </a:r>
            <a:r>
              <a:rPr lang="en-GB">
                <a:solidFill>
                  <a:schemeClr val="lt1"/>
                </a:solidFill>
              </a:rPr>
              <a:t> total covid 19 deaths </a:t>
            </a:r>
            <a:r>
              <a:rPr b="1" lang="en-GB">
                <a:solidFill>
                  <a:schemeClr val="lt1"/>
                </a:solidFill>
              </a:rPr>
              <a:t>38973</a:t>
            </a:r>
            <a:r>
              <a:rPr lang="en-GB">
                <a:solidFill>
                  <a:schemeClr val="lt1"/>
                </a:solidFill>
              </a:rPr>
              <a:t> were male and </a:t>
            </a:r>
            <a:r>
              <a:rPr b="1" lang="en-GB">
                <a:solidFill>
                  <a:schemeClr val="lt1"/>
                </a:solidFill>
              </a:rPr>
              <a:t>17315</a:t>
            </a:r>
            <a:r>
              <a:rPr lang="en-GB">
                <a:solidFill>
                  <a:schemeClr val="lt1"/>
                </a:solidFill>
              </a:rPr>
              <a:t> were female. We want to prove at a 95% confidence interval that death rate of covid 19 is not independent of gender. In order to do this we have performed a chi square test for </a:t>
            </a:r>
            <a:r>
              <a:rPr lang="en-GB">
                <a:solidFill>
                  <a:schemeClr val="lt1"/>
                </a:solidFill>
              </a:rPr>
              <a:t>independence.</a:t>
            </a:r>
            <a:endParaRPr>
              <a:solidFill>
                <a:schemeClr val="lt1"/>
              </a:solidFill>
            </a:endParaRPr>
          </a:p>
          <a:p>
            <a:pPr indent="0" lvl="0" marL="0" rtl="0" algn="l">
              <a:spcBef>
                <a:spcPts val="1600"/>
              </a:spcBef>
              <a:spcAft>
                <a:spcPts val="0"/>
              </a:spcAft>
              <a:buNone/>
            </a:pPr>
            <a:r>
              <a:rPr b="1" lang="en-GB">
                <a:solidFill>
                  <a:srgbClr val="F1F3F4"/>
                </a:solidFill>
              </a:rPr>
              <a:t>H</a:t>
            </a:r>
            <a:r>
              <a:rPr b="1" baseline="-25000" lang="en-GB">
                <a:solidFill>
                  <a:srgbClr val="F1F3F4"/>
                </a:solidFill>
              </a:rPr>
              <a:t>0  </a:t>
            </a:r>
            <a:r>
              <a:rPr b="1" lang="en-GB">
                <a:solidFill>
                  <a:srgbClr val="F1F3F4"/>
                </a:solidFill>
              </a:rPr>
              <a:t>: </a:t>
            </a:r>
            <a:r>
              <a:rPr lang="en-GB">
                <a:solidFill>
                  <a:srgbClr val="F1F3F4"/>
                </a:solidFill>
              </a:rPr>
              <a:t>Men and women are equally likely to die from covid-19.</a:t>
            </a:r>
            <a:endParaRPr>
              <a:solidFill>
                <a:srgbClr val="F1F3F4"/>
              </a:solidFill>
            </a:endParaRPr>
          </a:p>
          <a:p>
            <a:pPr indent="0" lvl="0" marL="0" rtl="0" algn="l">
              <a:spcBef>
                <a:spcPts val="1200"/>
              </a:spcBef>
              <a:spcAft>
                <a:spcPts val="0"/>
              </a:spcAft>
              <a:buNone/>
            </a:pPr>
            <a:r>
              <a:rPr b="1" lang="en-GB">
                <a:solidFill>
                  <a:srgbClr val="F1F3F4"/>
                </a:solidFill>
              </a:rPr>
              <a:t>H</a:t>
            </a:r>
            <a:r>
              <a:rPr b="1" baseline="-25000" lang="en-GB">
                <a:solidFill>
                  <a:srgbClr val="F1F3F4"/>
                </a:solidFill>
              </a:rPr>
              <a:t>1</a:t>
            </a:r>
            <a:r>
              <a:rPr b="1" lang="en-GB">
                <a:solidFill>
                  <a:srgbClr val="F1F3F4"/>
                </a:solidFill>
              </a:rPr>
              <a:t> : </a:t>
            </a:r>
            <a:r>
              <a:rPr lang="en-GB">
                <a:solidFill>
                  <a:srgbClr val="F1F3F4"/>
                </a:solidFill>
              </a:rPr>
              <a:t>Death rate is not independent of gender. </a:t>
            </a:r>
            <a:endParaRPr>
              <a:solidFill>
                <a:srgbClr val="F1F3F4"/>
              </a:solidFill>
            </a:endParaRPr>
          </a:p>
          <a:p>
            <a:pPr indent="0" lvl="0" marL="0" rtl="0" algn="l">
              <a:spcBef>
                <a:spcPts val="1600"/>
              </a:spcBef>
              <a:spcAft>
                <a:spcPts val="1600"/>
              </a:spcAft>
              <a:buNone/>
            </a:pPr>
            <a:r>
              <a:t/>
            </a:r>
            <a:endParaRPr>
              <a:solidFill>
                <a:srgbClr val="F1F3F4"/>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79" name="Shape 279"/>
        <p:cNvGrpSpPr/>
        <p:nvPr/>
      </p:nvGrpSpPr>
      <p:grpSpPr>
        <a:xfrm>
          <a:off x="0" y="0"/>
          <a:ext cx="0" cy="0"/>
          <a:chOff x="0" y="0"/>
          <a:chExt cx="0" cy="0"/>
        </a:xfrm>
      </p:grpSpPr>
      <p:sp>
        <p:nvSpPr>
          <p:cNvPr id="280" name="Google Shape;280;p46"/>
          <p:cNvSpPr txBox="1"/>
          <p:nvPr>
            <p:ph type="title"/>
          </p:nvPr>
        </p:nvSpPr>
        <p:spPr>
          <a:xfrm>
            <a:off x="265500" y="122475"/>
            <a:ext cx="4045200" cy="75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1800">
                <a:solidFill>
                  <a:schemeClr val="lt2"/>
                </a:solidFill>
              </a:rPr>
              <a:t>The data is represented in the table</a:t>
            </a:r>
            <a:endParaRPr sz="1800">
              <a:solidFill>
                <a:schemeClr val="lt2"/>
              </a:solidFill>
            </a:endParaRPr>
          </a:p>
        </p:txBody>
      </p:sp>
      <p:sp>
        <p:nvSpPr>
          <p:cNvPr id="281" name="Google Shape;281;p46"/>
          <p:cNvSpPr txBox="1"/>
          <p:nvPr>
            <p:ph idx="2" type="body"/>
          </p:nvPr>
        </p:nvSpPr>
        <p:spPr>
          <a:xfrm>
            <a:off x="4939500" y="122475"/>
            <a:ext cx="3837000" cy="46536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GB" sz="2050" u="sng">
                <a:solidFill>
                  <a:srgbClr val="F1F3F4"/>
                </a:solidFill>
              </a:rPr>
              <a:t>CALCULATIONS</a:t>
            </a:r>
            <a:endParaRPr sz="2050" u="sng">
              <a:solidFill>
                <a:srgbClr val="F1F3F4"/>
              </a:solidFill>
            </a:endParaRPr>
          </a:p>
          <a:p>
            <a:pPr indent="0" lvl="0" marL="0" rtl="0" algn="l">
              <a:lnSpc>
                <a:spcPct val="100000"/>
              </a:lnSpc>
              <a:spcBef>
                <a:spcPts val="1600"/>
              </a:spcBef>
              <a:spcAft>
                <a:spcPts val="0"/>
              </a:spcAft>
              <a:buNone/>
            </a:pPr>
            <a:r>
              <a:rPr b="1" i="1" lang="en-GB" sz="2050">
                <a:solidFill>
                  <a:srgbClr val="F1F3F4"/>
                </a:solidFill>
                <a:latin typeface="Times New Roman"/>
                <a:ea typeface="Times New Roman"/>
                <a:cs typeface="Times New Roman"/>
                <a:sym typeface="Times New Roman"/>
              </a:rPr>
              <a:t>χ</a:t>
            </a:r>
            <a:r>
              <a:rPr b="1" baseline="30000" lang="en-GB" sz="2500">
                <a:solidFill>
                  <a:srgbClr val="F1F3F4"/>
                </a:solidFill>
                <a:latin typeface="Times New Roman"/>
                <a:ea typeface="Times New Roman"/>
                <a:cs typeface="Times New Roman"/>
                <a:sym typeface="Times New Roman"/>
              </a:rPr>
              <a:t>2</a:t>
            </a:r>
            <a:r>
              <a:rPr b="1" lang="en-GB" sz="1850">
                <a:solidFill>
                  <a:srgbClr val="F1F3F4"/>
                </a:solidFill>
                <a:latin typeface="Arial"/>
                <a:ea typeface="Arial"/>
                <a:cs typeface="Arial"/>
                <a:sym typeface="Arial"/>
              </a:rPr>
              <a:t> </a:t>
            </a:r>
            <a:r>
              <a:rPr b="1" lang="en-GB" sz="1750">
                <a:solidFill>
                  <a:srgbClr val="F1F3F4"/>
                </a:solidFill>
                <a:latin typeface="Arial"/>
                <a:ea typeface="Arial"/>
                <a:cs typeface="Arial"/>
                <a:sym typeface="Arial"/>
              </a:rPr>
              <a:t>= </a:t>
            </a:r>
            <a:r>
              <a:rPr lang="en-GB">
                <a:solidFill>
                  <a:srgbClr val="F1F3F4"/>
                </a:solidFill>
                <a:latin typeface="Arial"/>
                <a:ea typeface="Arial"/>
                <a:cs typeface="Arial"/>
                <a:sym typeface="Arial"/>
              </a:rPr>
              <a:t>8,333.38</a:t>
            </a:r>
            <a:endParaRPr>
              <a:solidFill>
                <a:srgbClr val="F1F3F4"/>
              </a:solidFill>
              <a:latin typeface="Arial"/>
              <a:ea typeface="Arial"/>
              <a:cs typeface="Arial"/>
              <a:sym typeface="Arial"/>
            </a:endParaRPr>
          </a:p>
          <a:p>
            <a:pPr indent="0" lvl="0" marL="0" rtl="0" algn="l">
              <a:lnSpc>
                <a:spcPct val="100000"/>
              </a:lnSpc>
              <a:spcBef>
                <a:spcPts val="1600"/>
              </a:spcBef>
              <a:spcAft>
                <a:spcPts val="0"/>
              </a:spcAft>
              <a:buNone/>
            </a:pPr>
            <a:r>
              <a:rPr lang="en-GB">
                <a:solidFill>
                  <a:srgbClr val="F1F3F4"/>
                </a:solidFill>
              </a:rPr>
              <a:t>Degree of Freedom = n-1 = 1</a:t>
            </a:r>
            <a:endParaRPr>
              <a:solidFill>
                <a:srgbClr val="F1F3F4"/>
              </a:solidFill>
            </a:endParaRPr>
          </a:p>
          <a:p>
            <a:pPr indent="0" lvl="0" marL="0" rtl="0" algn="l">
              <a:lnSpc>
                <a:spcPct val="100000"/>
              </a:lnSpc>
              <a:spcBef>
                <a:spcPts val="1600"/>
              </a:spcBef>
              <a:spcAft>
                <a:spcPts val="0"/>
              </a:spcAft>
              <a:buNone/>
            </a:pPr>
            <a:r>
              <a:rPr lang="en-GB">
                <a:solidFill>
                  <a:srgbClr val="F1F3F4"/>
                </a:solidFill>
              </a:rPr>
              <a:t>Critical value = 3.841</a:t>
            </a:r>
            <a:endParaRPr>
              <a:solidFill>
                <a:srgbClr val="F1F3F4"/>
              </a:solidFill>
            </a:endParaRPr>
          </a:p>
          <a:p>
            <a:pPr indent="0" lvl="0" marL="0" rtl="0" algn="l">
              <a:lnSpc>
                <a:spcPct val="100000"/>
              </a:lnSpc>
              <a:spcBef>
                <a:spcPts val="1600"/>
              </a:spcBef>
              <a:spcAft>
                <a:spcPts val="0"/>
              </a:spcAft>
              <a:buNone/>
            </a:pPr>
            <a:r>
              <a:t/>
            </a:r>
            <a:endParaRPr>
              <a:solidFill>
                <a:srgbClr val="F1F3F4"/>
              </a:solidFill>
            </a:endParaRPr>
          </a:p>
          <a:p>
            <a:pPr indent="0" lvl="0" marL="0" rtl="0" algn="l">
              <a:lnSpc>
                <a:spcPct val="100000"/>
              </a:lnSpc>
              <a:spcBef>
                <a:spcPts val="1600"/>
              </a:spcBef>
              <a:spcAft>
                <a:spcPts val="0"/>
              </a:spcAft>
              <a:buNone/>
            </a:pPr>
            <a:r>
              <a:rPr lang="en-GB">
                <a:solidFill>
                  <a:srgbClr val="F1F3F4"/>
                </a:solidFill>
              </a:rPr>
              <a:t>Since </a:t>
            </a:r>
            <a:r>
              <a:rPr b="1" i="1" lang="en-GB" sz="2050">
                <a:solidFill>
                  <a:srgbClr val="F1F3F4"/>
                </a:solidFill>
                <a:latin typeface="Times New Roman"/>
                <a:ea typeface="Times New Roman"/>
                <a:cs typeface="Times New Roman"/>
                <a:sym typeface="Times New Roman"/>
              </a:rPr>
              <a:t>χ</a:t>
            </a:r>
            <a:r>
              <a:rPr b="1" baseline="30000" lang="en-GB" sz="2500">
                <a:solidFill>
                  <a:srgbClr val="F1F3F4"/>
                </a:solidFill>
                <a:latin typeface="Times New Roman"/>
                <a:ea typeface="Times New Roman"/>
                <a:cs typeface="Times New Roman"/>
                <a:sym typeface="Times New Roman"/>
              </a:rPr>
              <a:t>2</a:t>
            </a:r>
            <a:r>
              <a:rPr b="1" baseline="-25000" lang="en-GB" sz="2500">
                <a:solidFill>
                  <a:srgbClr val="F1F3F4"/>
                </a:solidFill>
                <a:latin typeface="Times New Roman"/>
                <a:ea typeface="Times New Roman"/>
                <a:cs typeface="Times New Roman"/>
                <a:sym typeface="Times New Roman"/>
              </a:rPr>
              <a:t> </a:t>
            </a:r>
            <a:r>
              <a:rPr b="1" lang="en-GB">
                <a:solidFill>
                  <a:srgbClr val="F1F3F4"/>
                </a:solidFill>
              </a:rPr>
              <a:t>&gt; Critical Value</a:t>
            </a:r>
            <a:endParaRPr b="1">
              <a:solidFill>
                <a:srgbClr val="F1F3F4"/>
              </a:solidFill>
            </a:endParaRPr>
          </a:p>
          <a:p>
            <a:pPr indent="0" lvl="0" marL="0" rtl="0" algn="l">
              <a:lnSpc>
                <a:spcPct val="100000"/>
              </a:lnSpc>
              <a:spcBef>
                <a:spcPts val="1600"/>
              </a:spcBef>
              <a:spcAft>
                <a:spcPts val="0"/>
              </a:spcAft>
              <a:buNone/>
            </a:pPr>
            <a:r>
              <a:rPr lang="en-GB">
                <a:solidFill>
                  <a:srgbClr val="F1F3F4"/>
                </a:solidFill>
              </a:rPr>
              <a:t>We can reject </a:t>
            </a:r>
            <a:r>
              <a:rPr b="1" lang="en-GB">
                <a:solidFill>
                  <a:srgbClr val="F1F3F4"/>
                </a:solidFill>
              </a:rPr>
              <a:t>H</a:t>
            </a:r>
            <a:r>
              <a:rPr b="1" baseline="-25000" lang="en-GB">
                <a:solidFill>
                  <a:srgbClr val="F1F3F4"/>
                </a:solidFill>
              </a:rPr>
              <a:t>0 </a:t>
            </a:r>
            <a:r>
              <a:rPr lang="en-GB">
                <a:solidFill>
                  <a:srgbClr val="F1F3F4"/>
                </a:solidFill>
              </a:rPr>
              <a:t>.</a:t>
            </a:r>
            <a:endParaRPr>
              <a:solidFill>
                <a:srgbClr val="F1F3F4"/>
              </a:solidFill>
            </a:endParaRPr>
          </a:p>
          <a:p>
            <a:pPr indent="0" lvl="0" marL="0" rtl="0" algn="l">
              <a:lnSpc>
                <a:spcPct val="100000"/>
              </a:lnSpc>
              <a:spcBef>
                <a:spcPts val="1600"/>
              </a:spcBef>
              <a:spcAft>
                <a:spcPts val="1600"/>
              </a:spcAft>
              <a:buNone/>
            </a:pPr>
            <a:r>
              <a:rPr lang="en-GB">
                <a:solidFill>
                  <a:srgbClr val="F1F3F4"/>
                </a:solidFill>
              </a:rPr>
              <a:t>Therefore, death rate is not independent of gender.</a:t>
            </a:r>
            <a:endParaRPr>
              <a:solidFill>
                <a:srgbClr val="F1F3F4"/>
              </a:solidFill>
            </a:endParaRPr>
          </a:p>
        </p:txBody>
      </p:sp>
      <p:graphicFrame>
        <p:nvGraphicFramePr>
          <p:cNvPr id="282" name="Google Shape;282;p46"/>
          <p:cNvGraphicFramePr/>
          <p:nvPr/>
        </p:nvGraphicFramePr>
        <p:xfrm>
          <a:off x="265488" y="975450"/>
          <a:ext cx="3000000" cy="3000000"/>
        </p:xfrm>
        <a:graphic>
          <a:graphicData uri="http://schemas.openxmlformats.org/drawingml/2006/table">
            <a:tbl>
              <a:tblPr>
                <a:noFill/>
                <a:tableStyleId>{811589C5-9921-4AB8-BCBF-E9C675916784}</a:tableStyleId>
              </a:tblPr>
              <a:tblGrid>
                <a:gridCol w="1076100"/>
                <a:gridCol w="1576150"/>
                <a:gridCol w="1280925"/>
              </a:tblGrid>
              <a:tr h="381000">
                <a:tc>
                  <a:txBody>
                    <a:bodyPr/>
                    <a:lstStyle/>
                    <a:p>
                      <a:pPr indent="0" lvl="0" marL="0" rtl="0" algn="l">
                        <a:spcBef>
                          <a:spcPts val="0"/>
                        </a:spcBef>
                        <a:spcAft>
                          <a:spcPts val="0"/>
                        </a:spcAft>
                        <a:buNone/>
                      </a:pPr>
                      <a:r>
                        <a:rPr lang="en-GB">
                          <a:solidFill>
                            <a:schemeClr val="lt1"/>
                          </a:solidFill>
                        </a:rPr>
                        <a:t>Gender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Male</a:t>
                      </a:r>
                      <a:endParaRPr/>
                    </a:p>
                  </a:txBody>
                  <a:tcPr marT="91425" marB="91425" marR="91425" marL="91425"/>
                </a:tc>
                <a:tc>
                  <a:txBody>
                    <a:bodyPr/>
                    <a:lstStyle/>
                    <a:p>
                      <a:pPr indent="0" lvl="0" marL="0" rtl="0" algn="l">
                        <a:spcBef>
                          <a:spcPts val="0"/>
                        </a:spcBef>
                        <a:spcAft>
                          <a:spcPts val="0"/>
                        </a:spcAft>
                        <a:buNone/>
                      </a:pPr>
                      <a:r>
                        <a:rPr lang="en-GB">
                          <a:solidFill>
                            <a:schemeClr val="lt1"/>
                          </a:solidFill>
                        </a:rPr>
                        <a:t>Female</a:t>
                      </a:r>
                      <a:endParaRPr/>
                    </a:p>
                  </a:txBody>
                  <a:tcPr marT="91425" marB="91425" marR="91425" marL="91425"/>
                </a:tc>
              </a:tr>
              <a:tr h="381000">
                <a:tc>
                  <a:txBody>
                    <a:bodyPr/>
                    <a:lstStyle/>
                    <a:p>
                      <a:pPr indent="0" lvl="0" marL="0" rtl="0" algn="l">
                        <a:spcBef>
                          <a:spcPts val="0"/>
                        </a:spcBef>
                        <a:spcAft>
                          <a:spcPts val="0"/>
                        </a:spcAft>
                        <a:buNone/>
                      </a:pPr>
                      <a:r>
                        <a:rPr lang="en-GB">
                          <a:solidFill>
                            <a:schemeClr val="lt1"/>
                          </a:solidFill>
                        </a:rPr>
                        <a:t>Observed Deaths</a:t>
                      </a:r>
                      <a:endParaRPr/>
                    </a:p>
                  </a:txBody>
                  <a:tcPr marT="91425" marB="91425" marR="91425" marL="91425"/>
                </a:tc>
                <a:tc>
                  <a:txBody>
                    <a:bodyPr/>
                    <a:lstStyle/>
                    <a:p>
                      <a:pPr indent="0" lvl="0" marL="0" rtl="0" algn="l">
                        <a:spcBef>
                          <a:spcPts val="0"/>
                        </a:spcBef>
                        <a:spcAft>
                          <a:spcPts val="0"/>
                        </a:spcAft>
                        <a:buNone/>
                      </a:pPr>
                      <a:r>
                        <a:rPr lang="en-GB">
                          <a:solidFill>
                            <a:schemeClr val="lt1"/>
                          </a:solidFill>
                        </a:rPr>
                        <a:t>38973</a:t>
                      </a:r>
                      <a:endParaRPr/>
                    </a:p>
                  </a:txBody>
                  <a:tcPr marT="91425" marB="91425" marR="91425" marL="91425"/>
                </a:tc>
                <a:tc>
                  <a:txBody>
                    <a:bodyPr/>
                    <a:lstStyle/>
                    <a:p>
                      <a:pPr indent="0" lvl="0" marL="0" rtl="0" algn="l">
                        <a:spcBef>
                          <a:spcPts val="0"/>
                        </a:spcBef>
                        <a:spcAft>
                          <a:spcPts val="0"/>
                        </a:spcAft>
                        <a:buNone/>
                      </a:pPr>
                      <a:r>
                        <a:rPr lang="en-GB">
                          <a:solidFill>
                            <a:schemeClr val="lt1"/>
                          </a:solidFill>
                        </a:rPr>
                        <a:t>17315</a:t>
                      </a:r>
                      <a:endParaRPr/>
                    </a:p>
                  </a:txBody>
                  <a:tcPr marT="91425" marB="91425" marR="91425" marL="91425"/>
                </a:tc>
              </a:tr>
              <a:tr h="381000">
                <a:tc>
                  <a:txBody>
                    <a:bodyPr/>
                    <a:lstStyle/>
                    <a:p>
                      <a:pPr indent="0" lvl="0" marL="0" rtl="0" algn="l">
                        <a:spcBef>
                          <a:spcPts val="0"/>
                        </a:spcBef>
                        <a:spcAft>
                          <a:spcPts val="0"/>
                        </a:spcAft>
                        <a:buNone/>
                      </a:pPr>
                      <a:r>
                        <a:rPr lang="en-GB">
                          <a:solidFill>
                            <a:schemeClr val="lt1"/>
                          </a:solidFill>
                        </a:rPr>
                        <a:t>Expected Deaths</a:t>
                      </a:r>
                      <a:endParaRPr/>
                    </a:p>
                  </a:txBody>
                  <a:tcPr marT="91425" marB="91425" marR="91425" marL="91425"/>
                </a:tc>
                <a:tc>
                  <a:txBody>
                    <a:bodyPr/>
                    <a:lstStyle/>
                    <a:p>
                      <a:pPr indent="0" lvl="0" marL="0" rtl="0" algn="l">
                        <a:spcBef>
                          <a:spcPts val="0"/>
                        </a:spcBef>
                        <a:spcAft>
                          <a:spcPts val="0"/>
                        </a:spcAft>
                        <a:buNone/>
                      </a:pPr>
                      <a:r>
                        <a:rPr lang="en-GB">
                          <a:solidFill>
                            <a:schemeClr val="lt1"/>
                          </a:solidFill>
                        </a:rPr>
                        <a:t>28144</a:t>
                      </a:r>
                      <a:endParaRPr/>
                    </a:p>
                  </a:txBody>
                  <a:tcPr marT="91425" marB="91425" marR="91425" marL="91425"/>
                </a:tc>
                <a:tc>
                  <a:txBody>
                    <a:bodyPr/>
                    <a:lstStyle/>
                    <a:p>
                      <a:pPr indent="0" lvl="0" marL="0" rtl="0" algn="l">
                        <a:spcBef>
                          <a:spcPts val="0"/>
                        </a:spcBef>
                        <a:spcAft>
                          <a:spcPts val="0"/>
                        </a:spcAft>
                        <a:buNone/>
                      </a:pPr>
                      <a:r>
                        <a:rPr lang="en-GB">
                          <a:solidFill>
                            <a:schemeClr val="lt1"/>
                          </a:solidFill>
                        </a:rPr>
                        <a:t>28144</a:t>
                      </a:r>
                      <a:endParaRPr/>
                    </a:p>
                  </a:txBody>
                  <a:tcPr marT="91425" marB="91425" marR="91425" marL="91425"/>
                </a:tc>
              </a:tr>
            </a:tbl>
          </a:graphicData>
        </a:graphic>
      </p:graphicFrame>
      <p:sp>
        <p:nvSpPr>
          <p:cNvPr id="283" name="Google Shape;283;p46"/>
          <p:cNvSpPr txBox="1"/>
          <p:nvPr>
            <p:ph idx="1" type="subTitle"/>
          </p:nvPr>
        </p:nvSpPr>
        <p:spPr>
          <a:xfrm>
            <a:off x="265500" y="3031000"/>
            <a:ext cx="4045200" cy="174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rgbClr val="F1F3F4"/>
              </a:solidFill>
            </a:endParaRPr>
          </a:p>
        </p:txBody>
      </p:sp>
      <p:pic>
        <p:nvPicPr>
          <p:cNvPr id="284" name="Google Shape;284;p46"/>
          <p:cNvPicPr preferRelativeResize="0"/>
          <p:nvPr/>
        </p:nvPicPr>
        <p:blipFill>
          <a:blip r:embed="rId3">
            <a:alphaModFix/>
          </a:blip>
          <a:stretch>
            <a:fillRect/>
          </a:stretch>
        </p:blipFill>
        <p:spPr>
          <a:xfrm>
            <a:off x="545025" y="3146300"/>
            <a:ext cx="3486150" cy="1514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88" name="Shape 288"/>
        <p:cNvGrpSpPr/>
        <p:nvPr/>
      </p:nvGrpSpPr>
      <p:grpSpPr>
        <a:xfrm>
          <a:off x="0" y="0"/>
          <a:ext cx="0" cy="0"/>
          <a:chOff x="0" y="0"/>
          <a:chExt cx="0" cy="0"/>
        </a:xfrm>
      </p:grpSpPr>
      <p:sp>
        <p:nvSpPr>
          <p:cNvPr id="289" name="Google Shape;289;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rPr>
              <a:t>Covid-19 deaths in australia vs germany:</a:t>
            </a:r>
            <a:endParaRPr>
              <a:solidFill>
                <a:schemeClr val="lt2"/>
              </a:solidFill>
            </a:endParaRPr>
          </a:p>
          <a:p>
            <a:pPr indent="0" lvl="0" marL="0" rtl="0" algn="l">
              <a:spcBef>
                <a:spcPts val="0"/>
              </a:spcBef>
              <a:spcAft>
                <a:spcPts val="0"/>
              </a:spcAft>
              <a:buNone/>
            </a:pPr>
            <a:r>
              <a:t/>
            </a:r>
            <a:endParaRPr>
              <a:solidFill>
                <a:schemeClr val="lt2"/>
              </a:solidFill>
            </a:endParaRPr>
          </a:p>
        </p:txBody>
      </p:sp>
      <p:sp>
        <p:nvSpPr>
          <p:cNvPr id="290" name="Google Shape;290;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FFFFFF"/>
                </a:solidFill>
              </a:rPr>
              <a:t>Total deaths in australia=27676(ny)</a:t>
            </a:r>
            <a:endParaRPr sz="1600">
              <a:solidFill>
                <a:srgbClr val="FFFFFF"/>
              </a:solidFill>
            </a:endParaRPr>
          </a:p>
          <a:p>
            <a:pPr indent="0" lvl="0" marL="0" rtl="0" algn="l">
              <a:spcBef>
                <a:spcPts val="1600"/>
              </a:spcBef>
              <a:spcAft>
                <a:spcPts val="0"/>
              </a:spcAft>
              <a:buNone/>
            </a:pPr>
            <a:r>
              <a:rPr lang="en-GB" sz="1600">
                <a:solidFill>
                  <a:srgbClr val="FFFFFF"/>
                </a:solidFill>
              </a:rPr>
              <a:t>Total deaths in germany=19314(nx)</a:t>
            </a:r>
            <a:endParaRPr sz="1600">
              <a:solidFill>
                <a:srgbClr val="FFFFFF"/>
              </a:solidFill>
            </a:endParaRPr>
          </a:p>
          <a:p>
            <a:pPr indent="0" lvl="0" marL="0" rtl="0" algn="l">
              <a:spcBef>
                <a:spcPts val="1600"/>
              </a:spcBef>
              <a:spcAft>
                <a:spcPts val="0"/>
              </a:spcAft>
              <a:buNone/>
            </a:pPr>
            <a:r>
              <a:rPr lang="en-GB" sz="1600">
                <a:solidFill>
                  <a:srgbClr val="FFFFFF"/>
                </a:solidFill>
              </a:rPr>
              <a:t>Total deaths in australia of age above 60 years=6011(Y)</a:t>
            </a:r>
            <a:endParaRPr sz="1600">
              <a:solidFill>
                <a:srgbClr val="FFFFFF"/>
              </a:solidFill>
            </a:endParaRPr>
          </a:p>
          <a:p>
            <a:pPr indent="0" lvl="0" marL="0" rtl="0" algn="l">
              <a:spcBef>
                <a:spcPts val="1600"/>
              </a:spcBef>
              <a:spcAft>
                <a:spcPts val="0"/>
              </a:spcAft>
              <a:buNone/>
            </a:pPr>
            <a:r>
              <a:rPr lang="en-GB" sz="1600">
                <a:solidFill>
                  <a:srgbClr val="FFFFFF"/>
                </a:solidFill>
              </a:rPr>
              <a:t>Total deaths in germany of age above 60 years= 18486(X)</a:t>
            </a:r>
            <a:endParaRPr sz="1600">
              <a:solidFill>
                <a:srgbClr val="FFFFFF"/>
              </a:solidFill>
            </a:endParaRPr>
          </a:p>
          <a:p>
            <a:pPr indent="0" lvl="0" marL="0" rtl="0" algn="l">
              <a:spcBef>
                <a:spcPts val="1600"/>
              </a:spcBef>
              <a:spcAft>
                <a:spcPts val="0"/>
              </a:spcAft>
              <a:buNone/>
            </a:pPr>
            <a:r>
              <a:rPr lang="en-GB" sz="1600">
                <a:solidFill>
                  <a:srgbClr val="FFFFFF"/>
                </a:solidFill>
              </a:rPr>
              <a:t>Ho: proportion of people over 60 years who died due to covid in germany is equal to or greater than in australia</a:t>
            </a:r>
            <a:endParaRPr sz="1600">
              <a:solidFill>
                <a:srgbClr val="FFFFFF"/>
              </a:solidFill>
            </a:endParaRPr>
          </a:p>
          <a:p>
            <a:pPr indent="0" lvl="0" marL="0" rtl="0" algn="l">
              <a:spcBef>
                <a:spcPts val="1600"/>
              </a:spcBef>
              <a:spcAft>
                <a:spcPts val="0"/>
              </a:spcAft>
              <a:buNone/>
            </a:pPr>
            <a:r>
              <a:rPr lang="en-GB" sz="1600">
                <a:solidFill>
                  <a:srgbClr val="FFFFFF"/>
                </a:solidFill>
              </a:rPr>
              <a:t>H1: proportion of people over 60 years who died due to covid in germany is less than in australia</a:t>
            </a:r>
            <a:endParaRPr sz="1600">
              <a:solidFill>
                <a:srgbClr val="FFFFFF"/>
              </a:solidFill>
            </a:endParaRPr>
          </a:p>
          <a:p>
            <a:pPr indent="0" lvl="0" marL="0" rtl="0" algn="l">
              <a:spcBef>
                <a:spcPts val="1600"/>
              </a:spcBef>
              <a:spcAft>
                <a:spcPts val="0"/>
              </a:spcAft>
              <a:buNone/>
            </a:pPr>
            <a:r>
              <a:rPr lang="en-GB" sz="1600">
                <a:solidFill>
                  <a:srgbClr val="FFFFFF"/>
                </a:solidFill>
              </a:rPr>
              <a:t>We will use p test to check the hypothesis.</a:t>
            </a:r>
            <a:endParaRPr sz="1600">
              <a:solidFill>
                <a:srgbClr val="FFFFFF"/>
              </a:solidFill>
            </a:endParaRPr>
          </a:p>
          <a:p>
            <a:pPr indent="0" lvl="0" marL="0" rtl="0" algn="l">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94" name="Shape 294"/>
        <p:cNvGrpSpPr/>
        <p:nvPr/>
      </p:nvGrpSpPr>
      <p:grpSpPr>
        <a:xfrm>
          <a:off x="0" y="0"/>
          <a:ext cx="0" cy="0"/>
          <a:chOff x="0" y="0"/>
          <a:chExt cx="0" cy="0"/>
        </a:xfrm>
      </p:grpSpPr>
      <p:sp>
        <p:nvSpPr>
          <p:cNvPr id="295" name="Google Shape;295;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rPr>
              <a:t>Covid Vs Diabetes</a:t>
            </a:r>
            <a:endParaRPr>
              <a:solidFill>
                <a:schemeClr val="lt2"/>
              </a:solidFill>
            </a:endParaRPr>
          </a:p>
          <a:p>
            <a:pPr indent="0" lvl="0" marL="0" rtl="0" algn="l">
              <a:spcBef>
                <a:spcPts val="0"/>
              </a:spcBef>
              <a:spcAft>
                <a:spcPts val="0"/>
              </a:spcAft>
              <a:buNone/>
            </a:pPr>
            <a:r>
              <a:t/>
            </a:r>
            <a:endParaRPr>
              <a:solidFill>
                <a:schemeClr val="lt2"/>
              </a:solidFill>
            </a:endParaRPr>
          </a:p>
        </p:txBody>
      </p:sp>
      <p:sp>
        <p:nvSpPr>
          <p:cNvPr id="296" name="Google Shape;296;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It is a widely stated hypothesis that the death due to Covid-19 is closely related to a person having diabetes.</a:t>
            </a:r>
            <a:endParaRPr>
              <a:solidFill>
                <a:srgbClr val="FFFFFF"/>
              </a:solidFill>
            </a:endParaRPr>
          </a:p>
          <a:p>
            <a:pPr indent="0" lvl="0" marL="0" rtl="0" algn="l">
              <a:spcBef>
                <a:spcPts val="1600"/>
              </a:spcBef>
              <a:spcAft>
                <a:spcPts val="0"/>
              </a:spcAft>
              <a:buNone/>
            </a:pPr>
            <a:r>
              <a:rPr lang="en-GB">
                <a:solidFill>
                  <a:srgbClr val="FFFFFF"/>
                </a:solidFill>
              </a:rPr>
              <a:t>In order to analyse this hypothesis we use a sample of 856 people who died due to covid. This group consisted of 64 people who had diabetes and 792 didn’t have diabetes. We make the following hypothesis.</a:t>
            </a:r>
            <a:endParaRPr>
              <a:solidFill>
                <a:srgbClr val="FFFFFF"/>
              </a:solidFill>
            </a:endParaRPr>
          </a:p>
          <a:p>
            <a:pPr indent="0" lvl="0" marL="0" rtl="0" algn="l">
              <a:spcBef>
                <a:spcPts val="1600"/>
              </a:spcBef>
              <a:spcAft>
                <a:spcPts val="0"/>
              </a:spcAft>
              <a:buNone/>
            </a:pPr>
            <a:r>
              <a:rPr lang="en-GB">
                <a:solidFill>
                  <a:srgbClr val="FFFFFF"/>
                </a:solidFill>
              </a:rPr>
              <a:t>H</a:t>
            </a:r>
            <a:r>
              <a:rPr baseline="-25000" lang="en-GB">
                <a:solidFill>
                  <a:srgbClr val="FFFFFF"/>
                </a:solidFill>
              </a:rPr>
              <a:t>0</a:t>
            </a:r>
            <a:r>
              <a:rPr lang="en-GB">
                <a:solidFill>
                  <a:srgbClr val="FFFFFF"/>
                </a:solidFill>
              </a:rPr>
              <a:t>: A person with Diabetes is more likely to die than to survive</a:t>
            </a:r>
            <a:endParaRPr>
              <a:solidFill>
                <a:srgbClr val="FFFFFF"/>
              </a:solidFill>
            </a:endParaRPr>
          </a:p>
          <a:p>
            <a:pPr indent="0" lvl="0" marL="0" rtl="0" algn="l">
              <a:spcBef>
                <a:spcPts val="1600"/>
              </a:spcBef>
              <a:spcAft>
                <a:spcPts val="0"/>
              </a:spcAft>
              <a:buNone/>
            </a:pPr>
            <a:r>
              <a:rPr lang="en-GB">
                <a:solidFill>
                  <a:srgbClr val="FFFFFF"/>
                </a:solidFill>
              </a:rPr>
              <a:t>H</a:t>
            </a:r>
            <a:r>
              <a:rPr baseline="-25000" lang="en-GB">
                <a:solidFill>
                  <a:srgbClr val="FFFFFF"/>
                </a:solidFill>
              </a:rPr>
              <a:t>1</a:t>
            </a:r>
            <a:r>
              <a:rPr lang="en-GB">
                <a:solidFill>
                  <a:srgbClr val="FFFFFF"/>
                </a:solidFill>
              </a:rPr>
              <a:t>: A person with Diabetes is equally likely to die and survive</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00" name="Shape 300"/>
        <p:cNvGrpSpPr/>
        <p:nvPr/>
      </p:nvGrpSpPr>
      <p:grpSpPr>
        <a:xfrm>
          <a:off x="0" y="0"/>
          <a:ext cx="0" cy="0"/>
          <a:chOff x="0" y="0"/>
          <a:chExt cx="0" cy="0"/>
        </a:xfrm>
      </p:grpSpPr>
      <p:sp>
        <p:nvSpPr>
          <p:cNvPr id="301" name="Google Shape;301;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rPr>
              <a:t>Continued…..</a:t>
            </a:r>
            <a:endParaRPr>
              <a:solidFill>
                <a:schemeClr val="lt2"/>
              </a:solidFill>
            </a:endParaRPr>
          </a:p>
        </p:txBody>
      </p:sp>
      <p:sp>
        <p:nvSpPr>
          <p:cNvPr id="302" name="Google Shape;302;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FFFFFF"/>
                </a:solidFill>
              </a:rPr>
              <a:t>Px cap=X/nx= 0.957129543</a:t>
            </a:r>
            <a:endParaRPr sz="1300">
              <a:solidFill>
                <a:srgbClr val="FFFFFF"/>
              </a:solidFill>
            </a:endParaRPr>
          </a:p>
          <a:p>
            <a:pPr indent="0" lvl="0" marL="0" rtl="0" algn="l">
              <a:spcBef>
                <a:spcPts val="1600"/>
              </a:spcBef>
              <a:spcAft>
                <a:spcPts val="0"/>
              </a:spcAft>
              <a:buNone/>
            </a:pPr>
            <a:r>
              <a:rPr lang="en-GB" sz="1300">
                <a:solidFill>
                  <a:srgbClr val="FFFFFF"/>
                </a:solidFill>
              </a:rPr>
              <a:t>Py cap=Y/ny=0.217191791</a:t>
            </a:r>
            <a:endParaRPr sz="1300">
              <a:solidFill>
                <a:srgbClr val="FFFFFF"/>
              </a:solidFill>
            </a:endParaRPr>
          </a:p>
          <a:p>
            <a:pPr indent="0" lvl="0" marL="0" rtl="0" algn="l">
              <a:spcBef>
                <a:spcPts val="1600"/>
              </a:spcBef>
              <a:spcAft>
                <a:spcPts val="0"/>
              </a:spcAft>
              <a:buNone/>
            </a:pPr>
            <a:r>
              <a:rPr lang="en-GB" sz="1300">
                <a:solidFill>
                  <a:srgbClr val="FFFFFF"/>
                </a:solidFill>
              </a:rPr>
              <a:t>P cap=(X+Y)/(nx+ny)=0.521324</a:t>
            </a:r>
            <a:endParaRPr sz="1300">
              <a:solidFill>
                <a:srgbClr val="FFFFFF"/>
              </a:solidFill>
            </a:endParaRPr>
          </a:p>
          <a:p>
            <a:pPr indent="0" lvl="0" marL="0" rtl="0" algn="l">
              <a:spcBef>
                <a:spcPts val="1600"/>
              </a:spcBef>
              <a:spcAft>
                <a:spcPts val="0"/>
              </a:spcAft>
              <a:buNone/>
            </a:pPr>
            <a:r>
              <a:rPr lang="en-GB" sz="1300">
                <a:solidFill>
                  <a:srgbClr val="FFFFFF"/>
                </a:solidFill>
              </a:rPr>
              <a:t>Z score=157.9812522                      </a:t>
            </a:r>
            <a:endParaRPr sz="1300">
              <a:solidFill>
                <a:srgbClr val="FFFFFF"/>
              </a:solidFill>
            </a:endParaRPr>
          </a:p>
          <a:p>
            <a:pPr indent="0" lvl="0" marL="0" rtl="0" algn="l">
              <a:spcBef>
                <a:spcPts val="1600"/>
              </a:spcBef>
              <a:spcAft>
                <a:spcPts val="0"/>
              </a:spcAft>
              <a:buNone/>
            </a:pPr>
            <a:r>
              <a:rPr lang="en-GB" sz="1300">
                <a:solidFill>
                  <a:srgbClr val="FFFFFF"/>
                </a:solidFill>
              </a:rPr>
              <a:t>P value=0.99997</a:t>
            </a:r>
            <a:endParaRPr sz="1300">
              <a:solidFill>
                <a:srgbClr val="FFFFFF"/>
              </a:solidFill>
            </a:endParaRPr>
          </a:p>
          <a:p>
            <a:pPr indent="0" lvl="0" marL="0" rtl="0" algn="l">
              <a:spcBef>
                <a:spcPts val="1600"/>
              </a:spcBef>
              <a:spcAft>
                <a:spcPts val="0"/>
              </a:spcAft>
              <a:buNone/>
            </a:pPr>
            <a:r>
              <a:rPr lang="en-GB" sz="1300">
                <a:solidFill>
                  <a:srgbClr val="FFFFFF"/>
                </a:solidFill>
              </a:rPr>
              <a:t>Alpha =0.05</a:t>
            </a:r>
            <a:endParaRPr sz="1300">
              <a:solidFill>
                <a:srgbClr val="FFFFFF"/>
              </a:solidFill>
            </a:endParaRPr>
          </a:p>
          <a:p>
            <a:pPr indent="0" lvl="0" marL="0" rtl="0" algn="l">
              <a:spcBef>
                <a:spcPts val="1600"/>
              </a:spcBef>
              <a:spcAft>
                <a:spcPts val="0"/>
              </a:spcAft>
              <a:buNone/>
            </a:pPr>
            <a:r>
              <a:rPr lang="en-GB" sz="1300">
                <a:solidFill>
                  <a:srgbClr val="FFFFFF"/>
                </a:solidFill>
              </a:rPr>
              <a:t>Since p value&gt;&gt;alpha, We fail to reject Ho. </a:t>
            </a:r>
            <a:endParaRPr sz="1300">
              <a:solidFill>
                <a:srgbClr val="FFFFFF"/>
              </a:solidFill>
            </a:endParaRPr>
          </a:p>
          <a:p>
            <a:pPr indent="0" lvl="0" marL="0" rtl="0" algn="l">
              <a:spcBef>
                <a:spcPts val="1600"/>
              </a:spcBef>
              <a:spcAft>
                <a:spcPts val="0"/>
              </a:spcAft>
              <a:buNone/>
            </a:pPr>
            <a:r>
              <a:rPr lang="en-GB" sz="1300">
                <a:solidFill>
                  <a:srgbClr val="FFFFFF"/>
                </a:solidFill>
              </a:rPr>
              <a:t>CONCLUSION: </a:t>
            </a:r>
            <a:r>
              <a:rPr lang="en-GB" sz="1400">
                <a:solidFill>
                  <a:srgbClr val="FFFFFF"/>
                </a:solidFill>
              </a:rPr>
              <a:t>proportion of people over 60 years who died due to covid in germany is equal to or greater than in australia</a:t>
            </a:r>
            <a:endParaRPr sz="1400">
              <a:solidFill>
                <a:srgbClr val="FFFFFF"/>
              </a:solidFill>
            </a:endParaRPr>
          </a:p>
          <a:p>
            <a:pPr indent="0" lvl="0" marL="0" rtl="0" algn="l">
              <a:spcBef>
                <a:spcPts val="16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06" name="Shape 306"/>
        <p:cNvGrpSpPr/>
        <p:nvPr/>
      </p:nvGrpSpPr>
      <p:grpSpPr>
        <a:xfrm>
          <a:off x="0" y="0"/>
          <a:ext cx="0" cy="0"/>
          <a:chOff x="0" y="0"/>
          <a:chExt cx="0" cy="0"/>
        </a:xfrm>
      </p:grpSpPr>
      <p:sp>
        <p:nvSpPr>
          <p:cNvPr id="307" name="Google Shape;307;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rPr>
              <a:t>BIBLIOGRAPHY:</a:t>
            </a:r>
            <a:endParaRPr>
              <a:solidFill>
                <a:schemeClr val="lt2"/>
              </a:solidFill>
            </a:endParaRPr>
          </a:p>
        </p:txBody>
      </p:sp>
      <p:sp>
        <p:nvSpPr>
          <p:cNvPr id="308" name="Google Shape;308;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2100" lvl="0" marL="457200" rtl="0" algn="l">
              <a:lnSpc>
                <a:spcPct val="135714"/>
              </a:lnSpc>
              <a:spcBef>
                <a:spcPts val="0"/>
              </a:spcBef>
              <a:spcAft>
                <a:spcPts val="0"/>
              </a:spcAft>
              <a:buClr>
                <a:srgbClr val="FFFFFF"/>
              </a:buClr>
              <a:buSzPts val="1000"/>
              <a:buAutoNum type="arabicPeriod"/>
            </a:pPr>
            <a:r>
              <a:rPr lang="en-GB" sz="950">
                <a:solidFill>
                  <a:srgbClr val="FFFFFF"/>
                </a:solidFill>
                <a:highlight>
                  <a:srgbClr val="000000"/>
                </a:highlight>
              </a:rPr>
              <a:t>https://www.hindustantimes.com/india-news/90-of-those-killed-by-covid-in-india-are-older-than-40-69-are-men/story-glg0Ct4rHQ1YVvZgnckUcM.html</a:t>
            </a:r>
            <a:endParaRPr sz="950">
              <a:solidFill>
                <a:srgbClr val="FFFFFF"/>
              </a:solidFill>
              <a:highlight>
                <a:srgbClr val="000000"/>
              </a:highlight>
            </a:endParaRPr>
          </a:p>
          <a:p>
            <a:pPr indent="-292100" lvl="0" marL="457200" rtl="0" algn="l">
              <a:lnSpc>
                <a:spcPct val="135714"/>
              </a:lnSpc>
              <a:spcBef>
                <a:spcPts val="0"/>
              </a:spcBef>
              <a:spcAft>
                <a:spcPts val="0"/>
              </a:spcAft>
              <a:buClr>
                <a:srgbClr val="FFFFFF"/>
              </a:buClr>
              <a:buSzPts val="1000"/>
              <a:buAutoNum type="arabicPeriod"/>
            </a:pPr>
            <a:r>
              <a:rPr lang="en-GB" sz="950">
                <a:solidFill>
                  <a:srgbClr val="FFFFFF"/>
                </a:solidFill>
                <a:highlight>
                  <a:srgbClr val="000000"/>
                </a:highlight>
              </a:rPr>
              <a:t>https://www.who.int/docs/default-source/coronaviruse/situation-reports/20200805-covid-19-sitrep-198.pdf?sfvrsn=f99d1754_2</a:t>
            </a:r>
            <a:endParaRPr sz="950">
              <a:solidFill>
                <a:srgbClr val="FFFFFF"/>
              </a:solidFill>
              <a:highlight>
                <a:srgbClr val="000000"/>
              </a:highlight>
            </a:endParaRPr>
          </a:p>
          <a:p>
            <a:pPr indent="-292100" lvl="0" marL="457200" rtl="0" algn="l">
              <a:lnSpc>
                <a:spcPct val="135714"/>
              </a:lnSpc>
              <a:spcBef>
                <a:spcPts val="0"/>
              </a:spcBef>
              <a:spcAft>
                <a:spcPts val="0"/>
              </a:spcAft>
              <a:buClr>
                <a:srgbClr val="FFFFFF"/>
              </a:buClr>
              <a:buSzPts val="1000"/>
              <a:buAutoNum type="arabicPeriod"/>
            </a:pPr>
            <a:r>
              <a:rPr lang="en-GB" sz="950" u="sng">
                <a:solidFill>
                  <a:schemeClr val="hlink"/>
                </a:solidFill>
                <a:highlight>
                  <a:srgbClr val="000000"/>
                </a:highlight>
                <a:hlinkClick r:id="rId3"/>
              </a:rPr>
              <a:t>https://timesofindia.indiatimes.com/city/mumbai/94-covid-deaths-in-mumbai-among-middle-aged-patients-senior-citizens/articleshow/77453775.cms</a:t>
            </a:r>
            <a:endParaRPr sz="950">
              <a:solidFill>
                <a:srgbClr val="FFFFFF"/>
              </a:solidFill>
              <a:highlight>
                <a:srgbClr val="000000"/>
              </a:highlight>
            </a:endParaRPr>
          </a:p>
          <a:p>
            <a:pPr indent="-292100" lvl="0" marL="457200" rtl="0" algn="l">
              <a:spcBef>
                <a:spcPts val="0"/>
              </a:spcBef>
              <a:spcAft>
                <a:spcPts val="0"/>
              </a:spcAft>
              <a:buClr>
                <a:srgbClr val="FFFFFF"/>
              </a:buClr>
              <a:buSzPts val="1000"/>
              <a:buAutoNum type="arabicPeriod"/>
            </a:pPr>
            <a:r>
              <a:rPr lang="en-GB" sz="1000">
                <a:solidFill>
                  <a:srgbClr val="FFFFFF"/>
                </a:solidFill>
                <a:highlight>
                  <a:srgbClr val="000000"/>
                </a:highlight>
              </a:rPr>
              <a:t>https://theprint.in/health/80-covid-patients-in-india-are-asymptomatic-health-ministry-analysis-finds/487761/       </a:t>
            </a:r>
            <a:endParaRPr sz="1000">
              <a:solidFill>
                <a:srgbClr val="FFFFFF"/>
              </a:solidFill>
              <a:highlight>
                <a:srgbClr val="000000"/>
              </a:highlight>
            </a:endParaRPr>
          </a:p>
          <a:p>
            <a:pPr indent="-292100" lvl="0" marL="457200" rtl="0" algn="l">
              <a:spcBef>
                <a:spcPts val="0"/>
              </a:spcBef>
              <a:spcAft>
                <a:spcPts val="0"/>
              </a:spcAft>
              <a:buClr>
                <a:srgbClr val="FFFFFF"/>
              </a:buClr>
              <a:buSzPts val="1000"/>
              <a:buAutoNum type="arabicPeriod"/>
            </a:pPr>
            <a:r>
              <a:rPr lang="en-GB" sz="1000">
                <a:solidFill>
                  <a:srgbClr val="FFFFFF"/>
                </a:solidFill>
                <a:highlight>
                  <a:srgbClr val="000000"/>
                </a:highlight>
              </a:rPr>
              <a:t>https://www.downtoearth.org.in/news/health/covid-19-are-80-cases-in-india-really-asymptomatic-70590     </a:t>
            </a:r>
            <a:endParaRPr sz="1000">
              <a:solidFill>
                <a:srgbClr val="FFFFFF"/>
              </a:solidFill>
              <a:highlight>
                <a:srgbClr val="000000"/>
              </a:highlight>
            </a:endParaRPr>
          </a:p>
          <a:p>
            <a:pPr indent="-292100" lvl="0" marL="457200" rtl="0" algn="l">
              <a:spcBef>
                <a:spcPts val="0"/>
              </a:spcBef>
              <a:spcAft>
                <a:spcPts val="0"/>
              </a:spcAft>
              <a:buClr>
                <a:srgbClr val="FFFFFF"/>
              </a:buClr>
              <a:buSzPts val="1000"/>
              <a:buAutoNum type="arabicPeriod"/>
            </a:pPr>
            <a:r>
              <a:rPr lang="en-GB" sz="1000" u="sng">
                <a:solidFill>
                  <a:schemeClr val="hlink"/>
                </a:solidFill>
                <a:highlight>
                  <a:srgbClr val="000000"/>
                </a:highlight>
                <a:hlinkClick r:id="rId4"/>
              </a:rPr>
              <a:t>https://www.worldometers.info/coronavirus/</a:t>
            </a:r>
            <a:endParaRPr sz="1000">
              <a:solidFill>
                <a:srgbClr val="FFFFFF"/>
              </a:solidFill>
              <a:highlight>
                <a:srgbClr val="000000"/>
              </a:highlight>
            </a:endParaRPr>
          </a:p>
          <a:p>
            <a:pPr indent="-292100" lvl="0" marL="457200" rtl="0" algn="l">
              <a:spcBef>
                <a:spcPts val="0"/>
              </a:spcBef>
              <a:spcAft>
                <a:spcPts val="0"/>
              </a:spcAft>
              <a:buClr>
                <a:srgbClr val="FFFFFF"/>
              </a:buClr>
              <a:buSzPts val="1000"/>
              <a:buAutoNum type="arabicPeriod"/>
            </a:pPr>
            <a:r>
              <a:rPr lang="en-GB" sz="1000" u="sng">
                <a:solidFill>
                  <a:schemeClr val="hlink"/>
                </a:solidFill>
                <a:highlight>
                  <a:srgbClr val="000000"/>
                </a:highlight>
                <a:hlinkClick r:id="rId5"/>
              </a:rPr>
              <a:t>https://www.mohfw.gov.in/</a:t>
            </a:r>
            <a:endParaRPr sz="1000">
              <a:solidFill>
                <a:srgbClr val="FFFFFF"/>
              </a:solidFill>
              <a:highlight>
                <a:srgbClr val="000000"/>
              </a:highlight>
            </a:endParaRPr>
          </a:p>
          <a:p>
            <a:pPr indent="-292100" lvl="0" marL="457200" rtl="0" algn="l">
              <a:spcBef>
                <a:spcPts val="0"/>
              </a:spcBef>
              <a:spcAft>
                <a:spcPts val="0"/>
              </a:spcAft>
              <a:buClr>
                <a:srgbClr val="FFFFFF"/>
              </a:buClr>
              <a:buSzPts val="1000"/>
              <a:buAutoNum type="arabicPeriod"/>
            </a:pPr>
            <a:r>
              <a:rPr lang="en-GB" sz="1000" u="sng">
                <a:solidFill>
                  <a:schemeClr val="hlink"/>
                </a:solidFill>
                <a:highlight>
                  <a:srgbClr val="000000"/>
                </a:highlight>
                <a:hlinkClick r:id="rId6"/>
              </a:rPr>
              <a:t>https://coronavirus.jhu.edu/</a:t>
            </a:r>
            <a:endParaRPr sz="1000">
              <a:solidFill>
                <a:srgbClr val="FFFFFF"/>
              </a:solidFill>
              <a:highlight>
                <a:srgbClr val="000000"/>
              </a:highlight>
            </a:endParaRPr>
          </a:p>
          <a:p>
            <a:pPr indent="-292100" lvl="0" marL="457200" rtl="0" algn="l">
              <a:spcBef>
                <a:spcPts val="0"/>
              </a:spcBef>
              <a:spcAft>
                <a:spcPts val="0"/>
              </a:spcAft>
              <a:buClr>
                <a:srgbClr val="FFFFFF"/>
              </a:buClr>
              <a:buSzPts val="1000"/>
              <a:buAutoNum type="arabicPeriod"/>
            </a:pPr>
            <a:r>
              <a:rPr lang="en-GB" sz="1000" u="sng">
                <a:solidFill>
                  <a:schemeClr val="hlink"/>
                </a:solidFill>
                <a:highlight>
                  <a:srgbClr val="000000"/>
                </a:highlight>
                <a:hlinkClick r:id="rId7"/>
              </a:rPr>
              <a:t>https://www.tandfonline.com/doi/full/10.1080/00325481.2020.1786964</a:t>
            </a:r>
            <a:endParaRPr sz="1000">
              <a:solidFill>
                <a:srgbClr val="FFFFFF"/>
              </a:solidFill>
              <a:highlight>
                <a:srgbClr val="000000"/>
              </a:highlight>
            </a:endParaRPr>
          </a:p>
          <a:p>
            <a:pPr indent="-292100" lvl="0" marL="457200" rtl="0" algn="l">
              <a:spcBef>
                <a:spcPts val="0"/>
              </a:spcBef>
              <a:spcAft>
                <a:spcPts val="0"/>
              </a:spcAft>
              <a:buClr>
                <a:srgbClr val="FFFFFF"/>
              </a:buClr>
              <a:buSzPts val="1000"/>
              <a:buAutoNum type="arabicPeriod"/>
            </a:pPr>
            <a:r>
              <a:rPr lang="en-GB" sz="1000" u="sng">
                <a:solidFill>
                  <a:schemeClr val="hlink"/>
                </a:solidFill>
                <a:highlight>
                  <a:srgbClr val="000000"/>
                </a:highlight>
                <a:hlinkClick r:id="rId8"/>
              </a:rPr>
              <a:t>https://www.cdc.gov/nchs/nvss/vsrr/covid_weekly/index.htm#Comorbidities</a:t>
            </a:r>
            <a:endParaRPr sz="1000">
              <a:solidFill>
                <a:srgbClr val="FFFFFF"/>
              </a:solidFill>
              <a:highlight>
                <a:srgbClr val="000000"/>
              </a:highlight>
            </a:endParaRPr>
          </a:p>
          <a:p>
            <a:pPr indent="-292100" lvl="0" marL="457200" rtl="0" algn="l">
              <a:spcBef>
                <a:spcPts val="0"/>
              </a:spcBef>
              <a:spcAft>
                <a:spcPts val="0"/>
              </a:spcAft>
              <a:buClr>
                <a:srgbClr val="FFFFFF"/>
              </a:buClr>
              <a:buSzPts val="1000"/>
              <a:buAutoNum type="arabicPeriod"/>
            </a:pPr>
            <a:r>
              <a:rPr lang="en-GB" sz="1000" u="sng">
                <a:solidFill>
                  <a:schemeClr val="hlink"/>
                </a:solidFill>
                <a:highlight>
                  <a:srgbClr val="000000"/>
                </a:highlight>
                <a:hlinkClick r:id="rId9"/>
              </a:rPr>
              <a:t>https://covid19.who.int/table</a:t>
            </a:r>
            <a:endParaRPr sz="1000">
              <a:solidFill>
                <a:srgbClr val="FFFFFF"/>
              </a:solidFill>
              <a:highlight>
                <a:srgbClr val="000000"/>
              </a:highlight>
            </a:endParaRPr>
          </a:p>
          <a:p>
            <a:pPr indent="-292100" lvl="0" marL="457200" rtl="0" algn="l">
              <a:spcBef>
                <a:spcPts val="0"/>
              </a:spcBef>
              <a:spcAft>
                <a:spcPts val="0"/>
              </a:spcAft>
              <a:buClr>
                <a:srgbClr val="FFFFFF"/>
              </a:buClr>
              <a:buSzPts val="1000"/>
              <a:buAutoNum type="arabicPeriod"/>
            </a:pPr>
            <a:r>
              <a:rPr lang="en-GB" sz="1000" u="sng">
                <a:solidFill>
                  <a:schemeClr val="hlink"/>
                </a:solidFill>
                <a:highlight>
                  <a:srgbClr val="000000"/>
                </a:highlight>
                <a:hlinkClick r:id="rId10"/>
              </a:rPr>
              <a:t>https://api.covid19india.org/documentation/csv/</a:t>
            </a:r>
            <a:endParaRPr sz="1000">
              <a:solidFill>
                <a:srgbClr val="FFFFFF"/>
              </a:solidFill>
              <a:highlight>
                <a:srgbClr val="000000"/>
              </a:highlight>
            </a:endParaRPr>
          </a:p>
          <a:p>
            <a:pPr indent="-292100" lvl="0" marL="457200" rtl="0" algn="l">
              <a:spcBef>
                <a:spcPts val="0"/>
              </a:spcBef>
              <a:spcAft>
                <a:spcPts val="0"/>
              </a:spcAft>
              <a:buClr>
                <a:srgbClr val="FFFFFF"/>
              </a:buClr>
              <a:buSzPts val="1000"/>
              <a:buAutoNum type="arabicPeriod"/>
            </a:pPr>
            <a:r>
              <a:rPr lang="en-GB" sz="1000" u="sng">
                <a:solidFill>
                  <a:schemeClr val="hlink"/>
                </a:solidFill>
                <a:highlight>
                  <a:srgbClr val="000000"/>
                </a:highlight>
                <a:hlinkClick r:id="rId11"/>
              </a:rPr>
              <a:t>http://www.who.int</a:t>
            </a:r>
            <a:endParaRPr sz="1000">
              <a:solidFill>
                <a:srgbClr val="FFFFFF"/>
              </a:solidFill>
              <a:highlight>
                <a:srgbClr val="000000"/>
              </a:highlight>
            </a:endParaRPr>
          </a:p>
          <a:p>
            <a:pPr indent="-292100" lvl="0" marL="457200" rtl="0" algn="l">
              <a:spcBef>
                <a:spcPts val="0"/>
              </a:spcBef>
              <a:spcAft>
                <a:spcPts val="0"/>
              </a:spcAft>
              <a:buClr>
                <a:srgbClr val="FFFFFF"/>
              </a:buClr>
              <a:buSzPts val="1000"/>
              <a:buAutoNum type="arabicPeriod"/>
            </a:pPr>
            <a:r>
              <a:rPr lang="en-GB" sz="1000" u="sng">
                <a:solidFill>
                  <a:schemeClr val="hlink"/>
                </a:solidFill>
                <a:highlight>
                  <a:srgbClr val="000000"/>
                </a:highlight>
                <a:hlinkClick r:id="rId12"/>
              </a:rPr>
              <a:t>https://data.humdata.org/dataset/novel-coronavirus-2019-ncov-cases</a:t>
            </a:r>
            <a:endParaRPr sz="1000">
              <a:solidFill>
                <a:srgbClr val="FFFFFF"/>
              </a:solidFill>
              <a:highlight>
                <a:srgbClr val="000000"/>
              </a:highlight>
            </a:endParaRPr>
          </a:p>
          <a:p>
            <a:pPr indent="0" lvl="0" marL="457200" rtl="0" algn="l">
              <a:spcBef>
                <a:spcPts val="1600"/>
              </a:spcBef>
              <a:spcAft>
                <a:spcPts val="0"/>
              </a:spcAft>
              <a:buNone/>
            </a:pPr>
            <a:r>
              <a:t/>
            </a:r>
            <a:endParaRPr sz="1000">
              <a:solidFill>
                <a:srgbClr val="FFFFFF"/>
              </a:solidFill>
              <a:highlight>
                <a:srgbClr val="000000"/>
              </a:highlight>
            </a:endParaRPr>
          </a:p>
          <a:p>
            <a:pPr indent="0" lvl="0" marL="0" rtl="0" algn="l">
              <a:spcBef>
                <a:spcPts val="1600"/>
              </a:spcBef>
              <a:spcAft>
                <a:spcPts val="0"/>
              </a:spcAft>
              <a:buNone/>
            </a:pPr>
            <a:r>
              <a:t/>
            </a:r>
            <a:endParaRPr sz="1000">
              <a:solidFill>
                <a:srgbClr val="FFFFFF"/>
              </a:solidFill>
              <a:highlight>
                <a:srgbClr val="000000"/>
              </a:highlight>
            </a:endParaRPr>
          </a:p>
          <a:p>
            <a:pPr indent="0" lvl="0" marL="457200" rtl="0" algn="l">
              <a:spcBef>
                <a:spcPts val="1600"/>
              </a:spcBef>
              <a:spcAft>
                <a:spcPts val="1600"/>
              </a:spcAft>
              <a:buNone/>
            </a:pPr>
            <a:r>
              <a:t/>
            </a:r>
            <a:endParaRPr sz="1000">
              <a:solidFill>
                <a:srgbClr val="FFFFFF"/>
              </a:solidFill>
              <a:highlight>
                <a:srgbClr val="000000"/>
              </a:high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12" name="Shape 312"/>
        <p:cNvGrpSpPr/>
        <p:nvPr/>
      </p:nvGrpSpPr>
      <p:grpSpPr>
        <a:xfrm>
          <a:off x="0" y="0"/>
          <a:ext cx="0" cy="0"/>
          <a:chOff x="0" y="0"/>
          <a:chExt cx="0" cy="0"/>
        </a:xfrm>
      </p:grpSpPr>
      <p:sp>
        <p:nvSpPr>
          <p:cNvPr id="313" name="Google Shape;313;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rPr>
              <a:t>CONTRIBUTIONS:</a:t>
            </a:r>
            <a:endParaRPr>
              <a:solidFill>
                <a:schemeClr val="lt2"/>
              </a:solidFill>
            </a:endParaRPr>
          </a:p>
        </p:txBody>
      </p:sp>
      <p:sp>
        <p:nvSpPr>
          <p:cNvPr id="314" name="Google Shape;314;p51"/>
          <p:cNvSpPr txBox="1"/>
          <p:nvPr>
            <p:ph idx="1" type="body"/>
          </p:nvPr>
        </p:nvSpPr>
        <p:spPr>
          <a:xfrm>
            <a:off x="311700" y="1141000"/>
            <a:ext cx="8520600" cy="377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400">
                <a:solidFill>
                  <a:schemeClr val="lt1"/>
                </a:solidFill>
                <a:latin typeface="Arial"/>
                <a:ea typeface="Arial"/>
                <a:cs typeface="Arial"/>
                <a:sym typeface="Arial"/>
              </a:rPr>
              <a:t>1.Khushi Yagnik</a:t>
            </a:r>
            <a:endParaRPr sz="1400">
              <a:solidFill>
                <a:schemeClr val="lt1"/>
              </a:solidFill>
              <a:latin typeface="Arial"/>
              <a:ea typeface="Arial"/>
              <a:cs typeface="Arial"/>
              <a:sym typeface="Arial"/>
            </a:endParaRPr>
          </a:p>
          <a:p>
            <a:pPr indent="-317500" lvl="0" marL="457200" rtl="0" algn="l">
              <a:lnSpc>
                <a:spcPct val="100000"/>
              </a:lnSpc>
              <a:spcBef>
                <a:spcPts val="0"/>
              </a:spcBef>
              <a:spcAft>
                <a:spcPts val="0"/>
              </a:spcAft>
              <a:buClr>
                <a:schemeClr val="lt1"/>
              </a:buClr>
              <a:buSzPts val="1400"/>
              <a:buFont typeface="Arial"/>
              <a:buChar char="●"/>
            </a:pPr>
            <a:r>
              <a:rPr lang="en-GB" sz="1400">
                <a:solidFill>
                  <a:schemeClr val="lt1"/>
                </a:solidFill>
                <a:latin typeface="Arial"/>
                <a:ea typeface="Arial"/>
                <a:cs typeface="Arial"/>
                <a:sym typeface="Arial"/>
              </a:rPr>
              <a:t>Line graph : Recovery rate vs Death rate</a:t>
            </a:r>
            <a:endParaRPr sz="1400">
              <a:solidFill>
                <a:schemeClr val="lt1"/>
              </a:solidFill>
              <a:latin typeface="Arial"/>
              <a:ea typeface="Arial"/>
              <a:cs typeface="Arial"/>
              <a:sym typeface="Arial"/>
            </a:endParaRPr>
          </a:p>
          <a:p>
            <a:pPr indent="-317500" lvl="0" marL="457200" rtl="0" algn="l">
              <a:lnSpc>
                <a:spcPct val="100000"/>
              </a:lnSpc>
              <a:spcBef>
                <a:spcPts val="0"/>
              </a:spcBef>
              <a:spcAft>
                <a:spcPts val="0"/>
              </a:spcAft>
              <a:buClr>
                <a:schemeClr val="lt1"/>
              </a:buClr>
              <a:buSzPts val="1400"/>
              <a:buFont typeface="Arial"/>
              <a:buChar char="●"/>
            </a:pPr>
            <a:r>
              <a:rPr lang="en-GB" sz="1400">
                <a:solidFill>
                  <a:schemeClr val="lt1"/>
                </a:solidFill>
                <a:latin typeface="Arial"/>
                <a:ea typeface="Arial"/>
                <a:cs typeface="Arial"/>
                <a:sym typeface="Arial"/>
              </a:rPr>
              <a:t>Venn Diagram : Severity of Covid cases</a:t>
            </a:r>
            <a:endParaRPr sz="1400">
              <a:solidFill>
                <a:schemeClr val="lt1"/>
              </a:solidFill>
              <a:latin typeface="Arial"/>
              <a:ea typeface="Arial"/>
              <a:cs typeface="Arial"/>
              <a:sym typeface="Arial"/>
            </a:endParaRPr>
          </a:p>
          <a:p>
            <a:pPr indent="-317500" lvl="0" marL="457200" rtl="0" algn="l">
              <a:lnSpc>
                <a:spcPct val="100000"/>
              </a:lnSpc>
              <a:spcBef>
                <a:spcPts val="0"/>
              </a:spcBef>
              <a:spcAft>
                <a:spcPts val="0"/>
              </a:spcAft>
              <a:buClr>
                <a:schemeClr val="lt1"/>
              </a:buClr>
              <a:buSzPts val="1400"/>
              <a:buFont typeface="Arial"/>
              <a:buChar char="●"/>
            </a:pPr>
            <a:r>
              <a:rPr lang="en-GB" sz="1400">
                <a:solidFill>
                  <a:schemeClr val="lt1"/>
                </a:solidFill>
                <a:latin typeface="Arial"/>
                <a:ea typeface="Arial"/>
                <a:cs typeface="Arial"/>
                <a:sym typeface="Arial"/>
              </a:rPr>
              <a:t>Heat map: Covid cases in India state wise</a:t>
            </a:r>
            <a:endParaRPr sz="1400">
              <a:solidFill>
                <a:schemeClr val="lt1"/>
              </a:solidFill>
              <a:latin typeface="Arial"/>
              <a:ea typeface="Arial"/>
              <a:cs typeface="Arial"/>
              <a:sym typeface="Arial"/>
            </a:endParaRPr>
          </a:p>
          <a:p>
            <a:pPr indent="-317500" lvl="0" marL="457200" rtl="0" algn="l">
              <a:lnSpc>
                <a:spcPct val="100000"/>
              </a:lnSpc>
              <a:spcBef>
                <a:spcPts val="0"/>
              </a:spcBef>
              <a:spcAft>
                <a:spcPts val="0"/>
              </a:spcAft>
              <a:buClr>
                <a:schemeClr val="lt1"/>
              </a:buClr>
              <a:buSzPts val="1400"/>
              <a:buFont typeface="Arial"/>
              <a:buChar char="●"/>
            </a:pPr>
            <a:r>
              <a:rPr lang="en-GB" sz="1400">
                <a:solidFill>
                  <a:schemeClr val="lt1"/>
                </a:solidFill>
                <a:latin typeface="Arial"/>
                <a:ea typeface="Arial"/>
                <a:cs typeface="Arial"/>
                <a:sym typeface="Arial"/>
              </a:rPr>
              <a:t>Donut chart : Gender wise cases of a population</a:t>
            </a:r>
            <a:endParaRPr sz="1400">
              <a:solidFill>
                <a:schemeClr val="lt1"/>
              </a:solidFill>
              <a:latin typeface="Arial"/>
              <a:ea typeface="Arial"/>
              <a:cs typeface="Arial"/>
              <a:sym typeface="Arial"/>
            </a:endParaRPr>
          </a:p>
          <a:p>
            <a:pPr indent="-317500" lvl="0" marL="457200" rtl="0" algn="l">
              <a:lnSpc>
                <a:spcPct val="100000"/>
              </a:lnSpc>
              <a:spcBef>
                <a:spcPts val="0"/>
              </a:spcBef>
              <a:spcAft>
                <a:spcPts val="0"/>
              </a:spcAft>
              <a:buClr>
                <a:schemeClr val="lt1"/>
              </a:buClr>
              <a:buSzPts val="1400"/>
              <a:buFont typeface="Arial"/>
              <a:buChar char="●"/>
            </a:pPr>
            <a:r>
              <a:rPr lang="en-GB" sz="1400">
                <a:solidFill>
                  <a:schemeClr val="lt1"/>
                </a:solidFill>
                <a:latin typeface="Arial"/>
                <a:ea typeface="Arial"/>
                <a:cs typeface="Arial"/>
                <a:sym typeface="Arial"/>
              </a:rPr>
              <a:t>Calendar plot : Daily cases in India</a:t>
            </a:r>
            <a:endParaRPr sz="1400">
              <a:solidFill>
                <a:schemeClr val="lt1"/>
              </a:solidFill>
              <a:latin typeface="Arial"/>
              <a:ea typeface="Arial"/>
              <a:cs typeface="Arial"/>
              <a:sym typeface="Arial"/>
            </a:endParaRPr>
          </a:p>
          <a:p>
            <a:pPr indent="-317500" lvl="0" marL="457200" rtl="0" algn="l">
              <a:lnSpc>
                <a:spcPct val="100000"/>
              </a:lnSpc>
              <a:spcBef>
                <a:spcPts val="0"/>
              </a:spcBef>
              <a:spcAft>
                <a:spcPts val="0"/>
              </a:spcAft>
              <a:buClr>
                <a:schemeClr val="lt1"/>
              </a:buClr>
              <a:buSzPts val="1400"/>
              <a:buFont typeface="Arial"/>
              <a:buChar char="●"/>
            </a:pPr>
            <a:r>
              <a:rPr lang="en-GB" sz="1400">
                <a:solidFill>
                  <a:schemeClr val="lt1"/>
                </a:solidFill>
                <a:latin typeface="Arial"/>
                <a:ea typeface="Arial"/>
                <a:cs typeface="Arial"/>
                <a:sym typeface="Arial"/>
              </a:rPr>
              <a:t>Stacked Bar graph : Symptoms of covid 19 in India</a:t>
            </a:r>
            <a:endParaRPr sz="1400">
              <a:solidFill>
                <a:schemeClr val="lt1"/>
              </a:solidFill>
              <a:latin typeface="Arial"/>
              <a:ea typeface="Arial"/>
              <a:cs typeface="Arial"/>
              <a:sym typeface="Arial"/>
            </a:endParaRPr>
          </a:p>
          <a:p>
            <a:pPr indent="-317500" lvl="0" marL="457200" rtl="0" algn="l">
              <a:lnSpc>
                <a:spcPct val="100000"/>
              </a:lnSpc>
              <a:spcBef>
                <a:spcPts val="0"/>
              </a:spcBef>
              <a:spcAft>
                <a:spcPts val="0"/>
              </a:spcAft>
              <a:buClr>
                <a:schemeClr val="lt1"/>
              </a:buClr>
              <a:buSzPts val="1400"/>
              <a:buFont typeface="Arial"/>
              <a:buChar char="●"/>
            </a:pPr>
            <a:r>
              <a:rPr lang="en-GB" sz="1400">
                <a:solidFill>
                  <a:schemeClr val="lt1"/>
                </a:solidFill>
                <a:latin typeface="Arial"/>
                <a:ea typeface="Arial"/>
                <a:cs typeface="Arial"/>
                <a:sym typeface="Arial"/>
              </a:rPr>
              <a:t>Hypothesis : Death rate of covid 19 is not independent of gender.</a:t>
            </a:r>
            <a:endParaRPr sz="1400">
              <a:solidFill>
                <a:schemeClr val="lt1"/>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chemeClr val="lt1"/>
              </a:solidFill>
              <a:latin typeface="Arial"/>
              <a:ea typeface="Arial"/>
              <a:cs typeface="Arial"/>
              <a:sym typeface="Arial"/>
            </a:endParaRPr>
          </a:p>
          <a:p>
            <a:pPr indent="0" lvl="0" marL="0" rtl="0" algn="l">
              <a:lnSpc>
                <a:spcPct val="100000"/>
              </a:lnSpc>
              <a:spcBef>
                <a:spcPts val="0"/>
              </a:spcBef>
              <a:spcAft>
                <a:spcPts val="0"/>
              </a:spcAft>
              <a:buNone/>
            </a:pPr>
            <a:r>
              <a:rPr lang="en-GB" sz="1400">
                <a:solidFill>
                  <a:schemeClr val="lt1"/>
                </a:solidFill>
                <a:latin typeface="Arial"/>
                <a:ea typeface="Arial"/>
                <a:cs typeface="Arial"/>
                <a:sym typeface="Arial"/>
              </a:rPr>
              <a:t>2.Atharva Swami</a:t>
            </a:r>
            <a:endParaRPr sz="1400">
              <a:solidFill>
                <a:schemeClr val="lt1"/>
              </a:solidFill>
              <a:latin typeface="Arial"/>
              <a:ea typeface="Arial"/>
              <a:cs typeface="Arial"/>
              <a:sym typeface="Arial"/>
            </a:endParaRPr>
          </a:p>
          <a:p>
            <a:pPr indent="-317500" lvl="0" marL="457200" rtl="0" algn="l">
              <a:spcBef>
                <a:spcPts val="0"/>
              </a:spcBef>
              <a:spcAft>
                <a:spcPts val="0"/>
              </a:spcAft>
              <a:buClr>
                <a:srgbClr val="FFFFFF"/>
              </a:buClr>
              <a:buSzPts val="1400"/>
              <a:buChar char="●"/>
            </a:pPr>
            <a:r>
              <a:rPr lang="en-GB" sz="1400">
                <a:solidFill>
                  <a:srgbClr val="FFFFFF"/>
                </a:solidFill>
              </a:rPr>
              <a:t>World Heat Map: Latest count of COVID cases and most affected countries</a:t>
            </a:r>
            <a:endParaRPr sz="1400">
              <a:solidFill>
                <a:srgbClr val="FFFFFF"/>
              </a:solidFill>
            </a:endParaRPr>
          </a:p>
          <a:p>
            <a:pPr indent="-317500" lvl="0" marL="457200" rtl="0" algn="l">
              <a:spcBef>
                <a:spcPts val="0"/>
              </a:spcBef>
              <a:spcAft>
                <a:spcPts val="0"/>
              </a:spcAft>
              <a:buClr>
                <a:srgbClr val="FFFFFF"/>
              </a:buClr>
              <a:buSzPts val="1400"/>
              <a:buChar char="●"/>
            </a:pPr>
            <a:r>
              <a:rPr lang="en-GB" sz="1400">
                <a:solidFill>
                  <a:srgbClr val="FFFFFF"/>
                </a:solidFill>
              </a:rPr>
              <a:t>Growth Hypothesis of COVID cases and deaths in India</a:t>
            </a:r>
            <a:endParaRPr sz="1400">
              <a:solidFill>
                <a:srgbClr val="FFFFFF"/>
              </a:solidFill>
            </a:endParaRPr>
          </a:p>
          <a:p>
            <a:pPr indent="-317500" lvl="0" marL="457200" rtl="0" algn="l">
              <a:spcBef>
                <a:spcPts val="0"/>
              </a:spcBef>
              <a:spcAft>
                <a:spcPts val="0"/>
              </a:spcAft>
              <a:buClr>
                <a:srgbClr val="FFFFFF"/>
              </a:buClr>
              <a:buSzPts val="1400"/>
              <a:buChar char="●"/>
            </a:pPr>
            <a:r>
              <a:rPr lang="en-GB" sz="1400">
                <a:solidFill>
                  <a:srgbClr val="FFFFFF"/>
                </a:solidFill>
              </a:rPr>
              <a:t>Line and Bar graphs of COVID cases and deaths in India</a:t>
            </a:r>
            <a:endParaRPr sz="1400">
              <a:solidFill>
                <a:srgbClr val="FFFFFF"/>
              </a:solidFill>
            </a:endParaRPr>
          </a:p>
          <a:p>
            <a:pPr indent="-317500" lvl="0" marL="457200" rtl="0" algn="l">
              <a:spcBef>
                <a:spcPts val="0"/>
              </a:spcBef>
              <a:spcAft>
                <a:spcPts val="0"/>
              </a:spcAft>
              <a:buClr>
                <a:srgbClr val="FFFFFF"/>
              </a:buClr>
              <a:buSzPts val="1400"/>
              <a:buChar char="●"/>
            </a:pPr>
            <a:r>
              <a:rPr lang="en-GB" sz="1400">
                <a:solidFill>
                  <a:srgbClr val="FFFFFF"/>
                </a:solidFill>
              </a:rPr>
              <a:t>Growth Hypothesis of COVID cases and deaths in the World</a:t>
            </a:r>
            <a:endParaRPr sz="1400">
              <a:solidFill>
                <a:srgbClr val="FFFFFF"/>
              </a:solidFill>
            </a:endParaRPr>
          </a:p>
          <a:p>
            <a:pPr indent="-317500" lvl="0" marL="457200" rtl="0" algn="l">
              <a:spcBef>
                <a:spcPts val="0"/>
              </a:spcBef>
              <a:spcAft>
                <a:spcPts val="0"/>
              </a:spcAft>
              <a:buClr>
                <a:srgbClr val="FFFFFF"/>
              </a:buClr>
              <a:buSzPts val="1400"/>
              <a:buChar char="●"/>
            </a:pPr>
            <a:r>
              <a:rPr lang="en-GB" sz="1400">
                <a:solidFill>
                  <a:srgbClr val="FFFFFF"/>
                </a:solidFill>
              </a:rPr>
              <a:t>Line and Bar graphs of COVID cases and deaths in the World</a:t>
            </a:r>
            <a:endParaRPr sz="14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solidFill>
                  <a:schemeClr val="dk2"/>
                </a:solidFill>
              </a:rPr>
              <a:t>Procedure used for the project:</a:t>
            </a:r>
            <a:endParaRPr b="1" sz="3000">
              <a:solidFill>
                <a:schemeClr val="dk2"/>
              </a:solidFill>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AutoNum type="arabicPeriod"/>
            </a:pPr>
            <a:r>
              <a:rPr lang="en-GB">
                <a:solidFill>
                  <a:srgbClr val="FFFFFF"/>
                </a:solidFill>
              </a:rPr>
              <a:t>Collection of data from various sources</a:t>
            </a:r>
            <a:endParaRPr>
              <a:solidFill>
                <a:srgbClr val="FFFFFF"/>
              </a:solidFill>
            </a:endParaRPr>
          </a:p>
          <a:p>
            <a:pPr indent="-342900" lvl="0" marL="457200" rtl="0" algn="l">
              <a:spcBef>
                <a:spcPts val="0"/>
              </a:spcBef>
              <a:spcAft>
                <a:spcPts val="0"/>
              </a:spcAft>
              <a:buClr>
                <a:srgbClr val="FFFFFF"/>
              </a:buClr>
              <a:buSzPts val="1800"/>
              <a:buAutoNum type="arabicPeriod"/>
            </a:pPr>
            <a:r>
              <a:rPr lang="en-GB">
                <a:solidFill>
                  <a:srgbClr val="FFFFFF"/>
                </a:solidFill>
              </a:rPr>
              <a:t>Plotting of appropriate graphs to </a:t>
            </a:r>
            <a:r>
              <a:rPr lang="en-GB">
                <a:solidFill>
                  <a:srgbClr val="FFFFFF"/>
                </a:solidFill>
              </a:rPr>
              <a:t>visualize the effects of covid-19</a:t>
            </a:r>
            <a:endParaRPr>
              <a:solidFill>
                <a:srgbClr val="FFFFFF"/>
              </a:solidFill>
            </a:endParaRPr>
          </a:p>
          <a:p>
            <a:pPr indent="-342900" lvl="0" marL="457200" rtl="0" algn="l">
              <a:spcBef>
                <a:spcPts val="0"/>
              </a:spcBef>
              <a:spcAft>
                <a:spcPts val="0"/>
              </a:spcAft>
              <a:buClr>
                <a:srgbClr val="FFFFFF"/>
              </a:buClr>
              <a:buSzPts val="1800"/>
              <a:buAutoNum type="arabicPeriod"/>
            </a:pPr>
            <a:r>
              <a:rPr lang="en-GB">
                <a:solidFill>
                  <a:srgbClr val="FFFFFF"/>
                </a:solidFill>
              </a:rPr>
              <a:t>Interpreting the graphs by making hypothesis</a:t>
            </a:r>
            <a:endParaRPr>
              <a:solidFill>
                <a:srgbClr val="FFFFFF"/>
              </a:solidFill>
            </a:endParaRPr>
          </a:p>
          <a:p>
            <a:pPr indent="-342900" lvl="0" marL="457200" rtl="0" algn="l">
              <a:spcBef>
                <a:spcPts val="0"/>
              </a:spcBef>
              <a:spcAft>
                <a:spcPts val="0"/>
              </a:spcAft>
              <a:buClr>
                <a:srgbClr val="FFFFFF"/>
              </a:buClr>
              <a:buSzPts val="1800"/>
              <a:buAutoNum type="arabicPeriod"/>
            </a:pPr>
            <a:r>
              <a:rPr lang="en-GB">
                <a:solidFill>
                  <a:srgbClr val="FFFFFF"/>
                </a:solidFill>
              </a:rPr>
              <a:t>Testing the hypothesis</a:t>
            </a:r>
            <a:r>
              <a:rPr lang="en-GB">
                <a:solidFill>
                  <a:srgbClr val="FFFFFF"/>
                </a:solidFill>
              </a:rPr>
              <a:t> using various </a:t>
            </a:r>
            <a:r>
              <a:rPr lang="en-GB">
                <a:solidFill>
                  <a:srgbClr val="FFFFFF"/>
                </a:solidFill>
              </a:rPr>
              <a:t>statistical</a:t>
            </a:r>
            <a:r>
              <a:rPr lang="en-GB">
                <a:solidFill>
                  <a:srgbClr val="FFFFFF"/>
                </a:solidFill>
              </a:rPr>
              <a:t> methods</a:t>
            </a:r>
            <a:endParaRPr>
              <a:solidFill>
                <a:srgbClr val="FFFFFF"/>
              </a:solidFill>
            </a:endParaRPr>
          </a:p>
          <a:p>
            <a:pPr indent="-342900" lvl="0" marL="457200" rtl="0" algn="l">
              <a:spcBef>
                <a:spcPts val="0"/>
              </a:spcBef>
              <a:spcAft>
                <a:spcPts val="0"/>
              </a:spcAft>
              <a:buClr>
                <a:srgbClr val="FFFFFF"/>
              </a:buClr>
              <a:buSzPts val="1800"/>
              <a:buAutoNum type="arabicPeriod"/>
            </a:pPr>
            <a:r>
              <a:rPr lang="en-GB">
                <a:solidFill>
                  <a:srgbClr val="FFFFFF"/>
                </a:solidFill>
              </a:rPr>
              <a:t>Concluding the results from the project</a:t>
            </a:r>
            <a:endParaRPr>
              <a:solidFill>
                <a:srgbClr val="FFFF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18" name="Shape 318"/>
        <p:cNvGrpSpPr/>
        <p:nvPr/>
      </p:nvGrpSpPr>
      <p:grpSpPr>
        <a:xfrm>
          <a:off x="0" y="0"/>
          <a:ext cx="0" cy="0"/>
          <a:chOff x="0" y="0"/>
          <a:chExt cx="0" cy="0"/>
        </a:xfrm>
      </p:grpSpPr>
      <p:sp>
        <p:nvSpPr>
          <p:cNvPr id="319" name="Google Shape;319;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320" name="Google Shape;320;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400">
                <a:solidFill>
                  <a:schemeClr val="lt1"/>
                </a:solidFill>
                <a:latin typeface="Arial"/>
                <a:ea typeface="Arial"/>
                <a:cs typeface="Arial"/>
                <a:sym typeface="Arial"/>
              </a:rPr>
              <a:t>3. </a:t>
            </a:r>
            <a:r>
              <a:rPr lang="en-GB" sz="1400">
                <a:solidFill>
                  <a:schemeClr val="lt1"/>
                </a:solidFill>
                <a:latin typeface="Arial"/>
                <a:ea typeface="Arial"/>
                <a:cs typeface="Arial"/>
                <a:sym typeface="Arial"/>
              </a:rPr>
              <a:t>Saloni Singh</a:t>
            </a:r>
            <a:endParaRPr sz="1400">
              <a:solidFill>
                <a:schemeClr val="lt1"/>
              </a:solidFill>
              <a:latin typeface="Arial"/>
              <a:ea typeface="Arial"/>
              <a:cs typeface="Arial"/>
              <a:sym typeface="Arial"/>
            </a:endParaRPr>
          </a:p>
          <a:p>
            <a:pPr indent="-317500" lvl="0" marL="457200" marR="0" rtl="0" algn="l">
              <a:lnSpc>
                <a:spcPct val="100000"/>
              </a:lnSpc>
              <a:spcBef>
                <a:spcPts val="0"/>
              </a:spcBef>
              <a:spcAft>
                <a:spcPts val="0"/>
              </a:spcAft>
              <a:buClr>
                <a:schemeClr val="lt1"/>
              </a:buClr>
              <a:buSzPts val="1400"/>
              <a:buFont typeface="Arial"/>
              <a:buChar char="●"/>
            </a:pPr>
            <a:r>
              <a:rPr lang="en-GB" sz="1400">
                <a:solidFill>
                  <a:schemeClr val="lt1"/>
                </a:solidFill>
                <a:latin typeface="Arial"/>
                <a:ea typeface="Arial"/>
                <a:cs typeface="Arial"/>
                <a:sym typeface="Arial"/>
              </a:rPr>
              <a:t>Pie chart for pre-existing condition vs covid</a:t>
            </a:r>
            <a:endParaRPr sz="1400">
              <a:solidFill>
                <a:schemeClr val="lt1"/>
              </a:solidFill>
              <a:latin typeface="Arial"/>
              <a:ea typeface="Arial"/>
              <a:cs typeface="Arial"/>
              <a:sym typeface="Arial"/>
            </a:endParaRPr>
          </a:p>
          <a:p>
            <a:pPr indent="-317500" lvl="0" marL="457200" marR="0" rtl="0" algn="l">
              <a:lnSpc>
                <a:spcPct val="100000"/>
              </a:lnSpc>
              <a:spcBef>
                <a:spcPts val="0"/>
              </a:spcBef>
              <a:spcAft>
                <a:spcPts val="0"/>
              </a:spcAft>
              <a:buClr>
                <a:schemeClr val="lt1"/>
              </a:buClr>
              <a:buSzPts val="1400"/>
              <a:buFont typeface="Arial"/>
              <a:buChar char="●"/>
            </a:pPr>
            <a:r>
              <a:rPr lang="en-GB" sz="1400">
                <a:solidFill>
                  <a:schemeClr val="lt1"/>
                </a:solidFill>
                <a:latin typeface="Arial"/>
                <a:ea typeface="Arial"/>
                <a:cs typeface="Arial"/>
                <a:sym typeface="Arial"/>
              </a:rPr>
              <a:t>Line-graph for total cases vs recovery vs deaths in india</a:t>
            </a:r>
            <a:endParaRPr sz="1400">
              <a:solidFill>
                <a:schemeClr val="lt1"/>
              </a:solidFill>
              <a:latin typeface="Arial"/>
              <a:ea typeface="Arial"/>
              <a:cs typeface="Arial"/>
              <a:sym typeface="Arial"/>
            </a:endParaRPr>
          </a:p>
          <a:p>
            <a:pPr indent="-317500" lvl="0" marL="457200" marR="0" rtl="0" algn="l">
              <a:lnSpc>
                <a:spcPct val="100000"/>
              </a:lnSpc>
              <a:spcBef>
                <a:spcPts val="0"/>
              </a:spcBef>
              <a:spcAft>
                <a:spcPts val="0"/>
              </a:spcAft>
              <a:buClr>
                <a:schemeClr val="lt1"/>
              </a:buClr>
              <a:buSzPts val="1400"/>
              <a:buFont typeface="Arial"/>
              <a:buChar char="●"/>
            </a:pPr>
            <a:r>
              <a:rPr lang="en-GB" sz="1400">
                <a:solidFill>
                  <a:schemeClr val="lt1"/>
                </a:solidFill>
                <a:latin typeface="Arial"/>
                <a:ea typeface="Arial"/>
                <a:cs typeface="Arial"/>
                <a:sym typeface="Arial"/>
              </a:rPr>
              <a:t>Line-graph of daily recoveries vs deaths</a:t>
            </a:r>
            <a:endParaRPr sz="1400">
              <a:solidFill>
                <a:schemeClr val="lt1"/>
              </a:solidFill>
              <a:latin typeface="Arial"/>
              <a:ea typeface="Arial"/>
              <a:cs typeface="Arial"/>
              <a:sym typeface="Arial"/>
            </a:endParaRPr>
          </a:p>
          <a:p>
            <a:pPr indent="-317500" lvl="0" marL="457200" marR="0" rtl="0" algn="l">
              <a:lnSpc>
                <a:spcPct val="100000"/>
              </a:lnSpc>
              <a:spcBef>
                <a:spcPts val="0"/>
              </a:spcBef>
              <a:spcAft>
                <a:spcPts val="0"/>
              </a:spcAft>
              <a:buClr>
                <a:schemeClr val="lt1"/>
              </a:buClr>
              <a:buSzPts val="1400"/>
              <a:buFont typeface="Arial"/>
              <a:buChar char="●"/>
            </a:pPr>
            <a:r>
              <a:rPr lang="en-GB" sz="1400">
                <a:solidFill>
                  <a:schemeClr val="lt1"/>
                </a:solidFill>
                <a:latin typeface="Arial"/>
                <a:ea typeface="Arial"/>
                <a:cs typeface="Arial"/>
                <a:sym typeface="Arial"/>
              </a:rPr>
              <a:t>Daily cases India :Calendar plot</a:t>
            </a:r>
            <a:endParaRPr sz="1400">
              <a:solidFill>
                <a:schemeClr val="lt1"/>
              </a:solidFill>
              <a:latin typeface="Arial"/>
              <a:ea typeface="Arial"/>
              <a:cs typeface="Arial"/>
              <a:sym typeface="Arial"/>
            </a:endParaRPr>
          </a:p>
          <a:p>
            <a:pPr indent="-317500" lvl="0" marL="457200" marR="0" rtl="0" algn="l">
              <a:lnSpc>
                <a:spcPct val="100000"/>
              </a:lnSpc>
              <a:spcBef>
                <a:spcPts val="0"/>
              </a:spcBef>
              <a:spcAft>
                <a:spcPts val="0"/>
              </a:spcAft>
              <a:buClr>
                <a:schemeClr val="lt1"/>
              </a:buClr>
              <a:buSzPts val="1400"/>
              <a:buFont typeface="Arial"/>
              <a:buChar char="●"/>
            </a:pPr>
            <a:r>
              <a:rPr lang="en-GB" sz="1400">
                <a:solidFill>
                  <a:schemeClr val="lt1"/>
                </a:solidFill>
                <a:latin typeface="Arial"/>
                <a:ea typeface="Arial"/>
                <a:cs typeface="Arial"/>
                <a:sym typeface="Arial"/>
              </a:rPr>
              <a:t>Population pyramid gender vs age</a:t>
            </a:r>
            <a:endParaRPr sz="1400">
              <a:solidFill>
                <a:schemeClr val="lt1"/>
              </a:solidFill>
              <a:latin typeface="Arial"/>
              <a:ea typeface="Arial"/>
              <a:cs typeface="Arial"/>
              <a:sym typeface="Arial"/>
            </a:endParaRPr>
          </a:p>
          <a:p>
            <a:pPr indent="-317500" lvl="0" marL="457200" marR="0" rtl="0" algn="l">
              <a:lnSpc>
                <a:spcPct val="100000"/>
              </a:lnSpc>
              <a:spcBef>
                <a:spcPts val="0"/>
              </a:spcBef>
              <a:spcAft>
                <a:spcPts val="0"/>
              </a:spcAft>
              <a:buClr>
                <a:schemeClr val="lt1"/>
              </a:buClr>
              <a:buSzPts val="1400"/>
              <a:buFont typeface="Arial"/>
              <a:buChar char="●"/>
            </a:pPr>
            <a:r>
              <a:rPr lang="en-GB" sz="1400">
                <a:solidFill>
                  <a:schemeClr val="lt1"/>
                </a:solidFill>
                <a:latin typeface="Arial"/>
                <a:ea typeface="Arial"/>
                <a:cs typeface="Arial"/>
                <a:sym typeface="Arial"/>
              </a:rPr>
              <a:t>box-plot for age and number of deaths</a:t>
            </a:r>
            <a:endParaRPr sz="1400">
              <a:solidFill>
                <a:schemeClr val="lt1"/>
              </a:solidFill>
              <a:latin typeface="Arial"/>
              <a:ea typeface="Arial"/>
              <a:cs typeface="Arial"/>
              <a:sym typeface="Arial"/>
            </a:endParaRPr>
          </a:p>
          <a:p>
            <a:pPr indent="0" lvl="0" marL="457200" marR="0" rtl="0" algn="l">
              <a:lnSpc>
                <a:spcPct val="100000"/>
              </a:lnSpc>
              <a:spcBef>
                <a:spcPts val="0"/>
              </a:spcBef>
              <a:spcAft>
                <a:spcPts val="0"/>
              </a:spcAft>
              <a:buNone/>
            </a:pPr>
            <a:r>
              <a:t/>
            </a:r>
            <a:endParaRPr sz="1400">
              <a:solidFill>
                <a:schemeClr val="lt1"/>
              </a:solidFill>
              <a:latin typeface="Arial"/>
              <a:ea typeface="Arial"/>
              <a:cs typeface="Arial"/>
              <a:sym typeface="Arial"/>
            </a:endParaRPr>
          </a:p>
          <a:p>
            <a:pPr indent="0" lvl="0" marL="457200" marR="0" rtl="0" algn="l">
              <a:lnSpc>
                <a:spcPct val="100000"/>
              </a:lnSpc>
              <a:spcBef>
                <a:spcPts val="0"/>
              </a:spcBef>
              <a:spcAft>
                <a:spcPts val="0"/>
              </a:spcAft>
              <a:buNone/>
            </a:pPr>
            <a:r>
              <a:t/>
            </a:r>
            <a:endParaRPr sz="1400">
              <a:solidFill>
                <a:schemeClr val="lt1"/>
              </a:solidFill>
              <a:latin typeface="Arial"/>
              <a:ea typeface="Arial"/>
              <a:cs typeface="Arial"/>
              <a:sym typeface="Arial"/>
            </a:endParaRPr>
          </a:p>
          <a:p>
            <a:pPr indent="0" lvl="0" marL="0" rtl="0" algn="l">
              <a:lnSpc>
                <a:spcPct val="100000"/>
              </a:lnSpc>
              <a:spcBef>
                <a:spcPts val="0"/>
              </a:spcBef>
              <a:spcAft>
                <a:spcPts val="0"/>
              </a:spcAft>
              <a:buNone/>
            </a:pPr>
            <a:r>
              <a:rPr lang="en-GB" sz="1400">
                <a:solidFill>
                  <a:schemeClr val="lt1"/>
                </a:solidFill>
                <a:latin typeface="Arial"/>
                <a:ea typeface="Arial"/>
                <a:cs typeface="Arial"/>
                <a:sym typeface="Arial"/>
              </a:rPr>
              <a:t>4. Rishika Patel:</a:t>
            </a:r>
            <a:endParaRPr sz="1400">
              <a:solidFill>
                <a:schemeClr val="lt1"/>
              </a:solidFill>
              <a:latin typeface="Arial"/>
              <a:ea typeface="Arial"/>
              <a:cs typeface="Arial"/>
              <a:sym typeface="Arial"/>
            </a:endParaRPr>
          </a:p>
          <a:p>
            <a:pPr indent="-317500" lvl="0" marL="457200" rtl="0" algn="l">
              <a:lnSpc>
                <a:spcPct val="100000"/>
              </a:lnSpc>
              <a:spcBef>
                <a:spcPts val="0"/>
              </a:spcBef>
              <a:spcAft>
                <a:spcPts val="0"/>
              </a:spcAft>
              <a:buClr>
                <a:schemeClr val="lt1"/>
              </a:buClr>
              <a:buSzPts val="1400"/>
              <a:buFont typeface="Arial"/>
              <a:buChar char="●"/>
            </a:pPr>
            <a:r>
              <a:rPr lang="en-GB" sz="1400">
                <a:solidFill>
                  <a:schemeClr val="lt1"/>
                </a:solidFill>
                <a:latin typeface="Arial"/>
                <a:ea typeface="Arial"/>
                <a:cs typeface="Arial"/>
                <a:sym typeface="Arial"/>
              </a:rPr>
              <a:t>Pie chart of age vs corona deaths (INDIA)</a:t>
            </a:r>
            <a:endParaRPr sz="1400">
              <a:solidFill>
                <a:schemeClr val="lt1"/>
              </a:solidFill>
              <a:latin typeface="Arial"/>
              <a:ea typeface="Arial"/>
              <a:cs typeface="Arial"/>
              <a:sym typeface="Arial"/>
            </a:endParaRPr>
          </a:p>
          <a:p>
            <a:pPr indent="-317500" lvl="0" marL="457200" rtl="0" algn="l">
              <a:lnSpc>
                <a:spcPct val="100000"/>
              </a:lnSpc>
              <a:spcBef>
                <a:spcPts val="0"/>
              </a:spcBef>
              <a:spcAft>
                <a:spcPts val="0"/>
              </a:spcAft>
              <a:buClr>
                <a:schemeClr val="lt1"/>
              </a:buClr>
              <a:buSzPts val="1400"/>
              <a:buFont typeface="Arial"/>
              <a:buChar char="●"/>
            </a:pPr>
            <a:r>
              <a:rPr lang="en-GB" sz="1400">
                <a:solidFill>
                  <a:schemeClr val="lt1"/>
                </a:solidFill>
                <a:latin typeface="Arial"/>
                <a:ea typeface="Arial"/>
                <a:cs typeface="Arial"/>
                <a:sym typeface="Arial"/>
              </a:rPr>
              <a:t>Pie chart of age vs corona deaths (WORLDWIDE)</a:t>
            </a:r>
            <a:endParaRPr sz="1400">
              <a:solidFill>
                <a:schemeClr val="lt1"/>
              </a:solidFill>
              <a:latin typeface="Arial"/>
              <a:ea typeface="Arial"/>
              <a:cs typeface="Arial"/>
              <a:sym typeface="Arial"/>
            </a:endParaRPr>
          </a:p>
          <a:p>
            <a:pPr indent="-317500" lvl="0" marL="457200" rtl="0" algn="l">
              <a:lnSpc>
                <a:spcPct val="100000"/>
              </a:lnSpc>
              <a:spcBef>
                <a:spcPts val="0"/>
              </a:spcBef>
              <a:spcAft>
                <a:spcPts val="0"/>
              </a:spcAft>
              <a:buClr>
                <a:schemeClr val="lt1"/>
              </a:buClr>
              <a:buSzPts val="1400"/>
              <a:buFont typeface="Arial"/>
              <a:buChar char="●"/>
            </a:pPr>
            <a:r>
              <a:rPr lang="en-GB" sz="1400">
                <a:solidFill>
                  <a:schemeClr val="lt1"/>
                </a:solidFill>
                <a:latin typeface="Arial"/>
                <a:ea typeface="Arial"/>
                <a:cs typeface="Arial"/>
                <a:sym typeface="Arial"/>
              </a:rPr>
              <a:t>Violin plot for age vs corona deaths(INDIA)</a:t>
            </a:r>
            <a:endParaRPr sz="1400">
              <a:solidFill>
                <a:schemeClr val="lt1"/>
              </a:solidFill>
              <a:latin typeface="Arial"/>
              <a:ea typeface="Arial"/>
              <a:cs typeface="Arial"/>
              <a:sym typeface="Arial"/>
            </a:endParaRPr>
          </a:p>
          <a:p>
            <a:pPr indent="-317500" lvl="0" marL="457200" rtl="0" algn="l">
              <a:lnSpc>
                <a:spcPct val="100000"/>
              </a:lnSpc>
              <a:spcBef>
                <a:spcPts val="0"/>
              </a:spcBef>
              <a:spcAft>
                <a:spcPts val="0"/>
              </a:spcAft>
              <a:buClr>
                <a:schemeClr val="lt1"/>
              </a:buClr>
              <a:buSzPts val="1400"/>
              <a:buFont typeface="Arial"/>
              <a:buChar char="●"/>
            </a:pPr>
            <a:r>
              <a:rPr lang="en-GB" sz="1400">
                <a:solidFill>
                  <a:schemeClr val="lt1"/>
                </a:solidFill>
                <a:latin typeface="Arial"/>
                <a:ea typeface="Arial"/>
                <a:cs typeface="Arial"/>
                <a:sym typeface="Arial"/>
              </a:rPr>
              <a:t>Box plot for age vs corona deaths(MUMBAI)</a:t>
            </a:r>
            <a:endParaRPr sz="1400">
              <a:solidFill>
                <a:schemeClr val="lt1"/>
              </a:solidFill>
              <a:latin typeface="Arial"/>
              <a:ea typeface="Arial"/>
              <a:cs typeface="Arial"/>
              <a:sym typeface="Arial"/>
            </a:endParaRPr>
          </a:p>
          <a:p>
            <a:pPr indent="-317500" lvl="0" marL="457200" rtl="0" algn="l">
              <a:lnSpc>
                <a:spcPct val="100000"/>
              </a:lnSpc>
              <a:spcBef>
                <a:spcPts val="0"/>
              </a:spcBef>
              <a:spcAft>
                <a:spcPts val="0"/>
              </a:spcAft>
              <a:buClr>
                <a:schemeClr val="lt1"/>
              </a:buClr>
              <a:buSzPts val="1400"/>
              <a:buFont typeface="Arial"/>
              <a:buChar char="●"/>
            </a:pPr>
            <a:r>
              <a:rPr lang="en-GB" sz="1400">
                <a:solidFill>
                  <a:schemeClr val="lt1"/>
                </a:solidFill>
                <a:latin typeface="Arial"/>
                <a:ea typeface="Arial"/>
                <a:cs typeface="Arial"/>
                <a:sym typeface="Arial"/>
              </a:rPr>
              <a:t>Hypothesis for corona deaths in elder people(above 60 years) of germany vs australia</a:t>
            </a:r>
            <a:endParaRPr sz="1400">
              <a:solidFill>
                <a:schemeClr val="lt1"/>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chemeClr val="lt1"/>
              </a:solidFill>
              <a:latin typeface="Arial"/>
              <a:ea typeface="Arial"/>
              <a:cs typeface="Arial"/>
              <a:sym typeface="Arial"/>
            </a:endParaRPr>
          </a:p>
          <a:p>
            <a:pPr indent="0" lvl="0" marL="457200" rtl="0" algn="l">
              <a:lnSpc>
                <a:spcPct val="100000"/>
              </a:lnSpc>
              <a:spcBef>
                <a:spcPts val="0"/>
              </a:spcBef>
              <a:spcAft>
                <a:spcPts val="0"/>
              </a:spcAft>
              <a:buNone/>
            </a:pPr>
            <a:r>
              <a:t/>
            </a:r>
            <a:endParaRPr sz="1400">
              <a:solidFill>
                <a:schemeClr val="lt1"/>
              </a:solidFill>
              <a:latin typeface="Arial"/>
              <a:ea typeface="Arial"/>
              <a:cs typeface="Arial"/>
              <a:sym typeface="Arial"/>
            </a:endParaRPr>
          </a:p>
          <a:p>
            <a:pPr indent="0" lvl="0" marL="457200" rtl="0" algn="l">
              <a:lnSpc>
                <a:spcPct val="100000"/>
              </a:lnSpc>
              <a:spcBef>
                <a:spcPts val="0"/>
              </a:spcBef>
              <a:spcAft>
                <a:spcPts val="0"/>
              </a:spcAft>
              <a:buNone/>
            </a:pPr>
            <a:r>
              <a:t/>
            </a:r>
            <a:endParaRPr sz="1400">
              <a:solidFill>
                <a:schemeClr val="lt1"/>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chemeClr val="lt1"/>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24" name="Shape 324"/>
        <p:cNvGrpSpPr/>
        <p:nvPr/>
      </p:nvGrpSpPr>
      <p:grpSpPr>
        <a:xfrm>
          <a:off x="0" y="0"/>
          <a:ext cx="0" cy="0"/>
          <a:chOff x="0" y="0"/>
          <a:chExt cx="0" cy="0"/>
        </a:xfrm>
      </p:grpSpPr>
      <p:sp>
        <p:nvSpPr>
          <p:cNvPr id="325" name="Google Shape;325;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326" name="Google Shape;326;p53"/>
          <p:cNvSpPr txBox="1"/>
          <p:nvPr>
            <p:ph idx="1" type="body"/>
          </p:nvPr>
        </p:nvSpPr>
        <p:spPr>
          <a:xfrm>
            <a:off x="311694" y="101772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400">
                <a:solidFill>
                  <a:schemeClr val="lt1"/>
                </a:solidFill>
                <a:latin typeface="Arial"/>
                <a:ea typeface="Arial"/>
                <a:cs typeface="Arial"/>
                <a:sym typeface="Arial"/>
              </a:rPr>
              <a:t>5. </a:t>
            </a:r>
            <a:r>
              <a:rPr lang="en-GB" sz="1400">
                <a:solidFill>
                  <a:schemeClr val="lt1"/>
                </a:solidFill>
                <a:latin typeface="Arial"/>
                <a:ea typeface="Arial"/>
                <a:cs typeface="Arial"/>
                <a:sym typeface="Arial"/>
              </a:rPr>
              <a:t>Adarsh Mall : </a:t>
            </a:r>
            <a:endParaRPr sz="1400">
              <a:solidFill>
                <a:schemeClr val="lt1"/>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chemeClr val="lt1"/>
              </a:solidFill>
              <a:latin typeface="Arial"/>
              <a:ea typeface="Arial"/>
              <a:cs typeface="Arial"/>
              <a:sym typeface="Arial"/>
            </a:endParaRPr>
          </a:p>
          <a:p>
            <a:pPr indent="-317500" lvl="0" marL="457200" rtl="0" algn="l">
              <a:lnSpc>
                <a:spcPct val="100000"/>
              </a:lnSpc>
              <a:spcBef>
                <a:spcPts val="0"/>
              </a:spcBef>
              <a:spcAft>
                <a:spcPts val="0"/>
              </a:spcAft>
              <a:buClr>
                <a:schemeClr val="lt1"/>
              </a:buClr>
              <a:buSzPts val="1400"/>
              <a:buFont typeface="Arial"/>
              <a:buChar char="●"/>
            </a:pPr>
            <a:r>
              <a:rPr lang="en-GB" sz="1400">
                <a:solidFill>
                  <a:schemeClr val="lt1"/>
                </a:solidFill>
                <a:latin typeface="Arial"/>
                <a:ea typeface="Arial"/>
                <a:cs typeface="Arial"/>
                <a:sym typeface="Arial"/>
              </a:rPr>
              <a:t>Bar Graph : Total cases of top 20 countries</a:t>
            </a:r>
            <a:endParaRPr sz="1400">
              <a:solidFill>
                <a:schemeClr val="lt1"/>
              </a:solidFill>
              <a:latin typeface="Arial"/>
              <a:ea typeface="Arial"/>
              <a:cs typeface="Arial"/>
              <a:sym typeface="Arial"/>
            </a:endParaRPr>
          </a:p>
          <a:p>
            <a:pPr indent="0" lvl="0" marL="457200" rtl="0" algn="l">
              <a:lnSpc>
                <a:spcPct val="100000"/>
              </a:lnSpc>
              <a:spcBef>
                <a:spcPts val="0"/>
              </a:spcBef>
              <a:spcAft>
                <a:spcPts val="0"/>
              </a:spcAft>
              <a:buNone/>
            </a:pPr>
            <a:r>
              <a:t/>
            </a:r>
            <a:endParaRPr sz="1400">
              <a:solidFill>
                <a:schemeClr val="lt1"/>
              </a:solidFill>
              <a:latin typeface="Arial"/>
              <a:ea typeface="Arial"/>
              <a:cs typeface="Arial"/>
              <a:sym typeface="Arial"/>
            </a:endParaRPr>
          </a:p>
          <a:p>
            <a:pPr indent="-317500" lvl="0" marL="457200" rtl="0" algn="l">
              <a:lnSpc>
                <a:spcPct val="100000"/>
              </a:lnSpc>
              <a:spcBef>
                <a:spcPts val="0"/>
              </a:spcBef>
              <a:spcAft>
                <a:spcPts val="0"/>
              </a:spcAft>
              <a:buClr>
                <a:schemeClr val="lt1"/>
              </a:buClr>
              <a:buSzPts val="1400"/>
              <a:buFont typeface="Arial"/>
              <a:buChar char="●"/>
            </a:pPr>
            <a:r>
              <a:rPr lang="en-GB" sz="1400">
                <a:solidFill>
                  <a:schemeClr val="lt1"/>
                </a:solidFill>
                <a:latin typeface="Arial"/>
                <a:ea typeface="Arial"/>
                <a:cs typeface="Arial"/>
                <a:sym typeface="Arial"/>
              </a:rPr>
              <a:t>Bar Graph : Methods of Transmission in various countries</a:t>
            </a:r>
            <a:endParaRPr sz="1400">
              <a:solidFill>
                <a:schemeClr val="lt1"/>
              </a:solidFill>
              <a:latin typeface="Arial"/>
              <a:ea typeface="Arial"/>
              <a:cs typeface="Arial"/>
              <a:sym typeface="Arial"/>
            </a:endParaRPr>
          </a:p>
          <a:p>
            <a:pPr indent="0" lvl="0" marL="457200" rtl="0" algn="l">
              <a:lnSpc>
                <a:spcPct val="100000"/>
              </a:lnSpc>
              <a:spcBef>
                <a:spcPts val="0"/>
              </a:spcBef>
              <a:spcAft>
                <a:spcPts val="0"/>
              </a:spcAft>
              <a:buNone/>
            </a:pPr>
            <a:r>
              <a:t/>
            </a:r>
            <a:endParaRPr sz="1400">
              <a:solidFill>
                <a:schemeClr val="lt1"/>
              </a:solidFill>
              <a:latin typeface="Arial"/>
              <a:ea typeface="Arial"/>
              <a:cs typeface="Arial"/>
              <a:sym typeface="Arial"/>
            </a:endParaRPr>
          </a:p>
          <a:p>
            <a:pPr indent="-317500" lvl="0" marL="457200" rtl="0" algn="l">
              <a:lnSpc>
                <a:spcPct val="100000"/>
              </a:lnSpc>
              <a:spcBef>
                <a:spcPts val="0"/>
              </a:spcBef>
              <a:spcAft>
                <a:spcPts val="0"/>
              </a:spcAft>
              <a:buClr>
                <a:schemeClr val="lt1"/>
              </a:buClr>
              <a:buSzPts val="1400"/>
              <a:buFont typeface="Arial"/>
              <a:buChar char="●"/>
            </a:pPr>
            <a:r>
              <a:rPr lang="en-GB" sz="1400">
                <a:solidFill>
                  <a:schemeClr val="lt1"/>
                </a:solidFill>
                <a:latin typeface="Arial"/>
                <a:ea typeface="Arial"/>
                <a:cs typeface="Arial"/>
                <a:sym typeface="Arial"/>
              </a:rPr>
              <a:t>Scatter Plot : Daily New Cases and Daily Recoveries</a:t>
            </a:r>
            <a:endParaRPr sz="1400">
              <a:solidFill>
                <a:schemeClr val="lt1"/>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chemeClr val="lt1"/>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chemeClr val="lt1"/>
              </a:solidFill>
              <a:latin typeface="Arial"/>
              <a:ea typeface="Arial"/>
              <a:cs typeface="Arial"/>
              <a:sym typeface="Arial"/>
            </a:endParaRPr>
          </a:p>
          <a:p>
            <a:pPr indent="0" lvl="0" marL="0" rtl="0" algn="l">
              <a:lnSpc>
                <a:spcPct val="100000"/>
              </a:lnSpc>
              <a:spcBef>
                <a:spcPts val="0"/>
              </a:spcBef>
              <a:spcAft>
                <a:spcPts val="0"/>
              </a:spcAft>
              <a:buNone/>
            </a:pPr>
            <a:r>
              <a:rPr lang="en-GB" sz="1400">
                <a:solidFill>
                  <a:schemeClr val="lt1"/>
                </a:solidFill>
                <a:latin typeface="Arial"/>
                <a:ea typeface="Arial"/>
                <a:cs typeface="Arial"/>
                <a:sym typeface="Arial"/>
              </a:rPr>
              <a:t>6. Dalpat Choudhary : </a:t>
            </a:r>
            <a:endParaRPr sz="1400">
              <a:solidFill>
                <a:schemeClr val="lt1"/>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chemeClr val="lt1"/>
              </a:solidFill>
              <a:latin typeface="Arial"/>
              <a:ea typeface="Arial"/>
              <a:cs typeface="Arial"/>
              <a:sym typeface="Arial"/>
            </a:endParaRPr>
          </a:p>
          <a:p>
            <a:pPr indent="-317500" lvl="0" marL="457200" rtl="0" algn="l">
              <a:lnSpc>
                <a:spcPct val="100000"/>
              </a:lnSpc>
              <a:spcBef>
                <a:spcPts val="0"/>
              </a:spcBef>
              <a:spcAft>
                <a:spcPts val="0"/>
              </a:spcAft>
              <a:buClr>
                <a:schemeClr val="lt1"/>
              </a:buClr>
              <a:buSzPts val="1400"/>
              <a:buFont typeface="Arial"/>
              <a:buChar char="●"/>
            </a:pPr>
            <a:r>
              <a:rPr lang="en-GB" sz="1400">
                <a:solidFill>
                  <a:schemeClr val="lt1"/>
                </a:solidFill>
                <a:latin typeface="Arial"/>
                <a:ea typeface="Arial"/>
                <a:cs typeface="Arial"/>
                <a:sym typeface="Arial"/>
              </a:rPr>
              <a:t> Data collection</a:t>
            </a:r>
            <a:endParaRPr sz="140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4" name="Shape 84"/>
        <p:cNvGrpSpPr/>
        <p:nvPr/>
      </p:nvGrpSpPr>
      <p:grpSpPr>
        <a:xfrm>
          <a:off x="0" y="0"/>
          <a:ext cx="0" cy="0"/>
          <a:chOff x="0" y="0"/>
          <a:chExt cx="0" cy="0"/>
        </a:xfrm>
      </p:grpSpPr>
      <p:sp>
        <p:nvSpPr>
          <p:cNvPr id="85" name="Google Shape;85;p17"/>
          <p:cNvSpPr txBox="1"/>
          <p:nvPr>
            <p:ph type="title"/>
          </p:nvPr>
        </p:nvSpPr>
        <p:spPr>
          <a:xfrm>
            <a:off x="311700" y="287025"/>
            <a:ext cx="8520600" cy="67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100">
                <a:solidFill>
                  <a:schemeClr val="lt2"/>
                </a:solidFill>
              </a:rPr>
              <a:t>COVID 19 in World</a:t>
            </a:r>
            <a:endParaRPr b="1" sz="3100">
              <a:solidFill>
                <a:schemeClr val="lt2"/>
              </a:solidFill>
            </a:endParaRPr>
          </a:p>
        </p:txBody>
      </p:sp>
      <p:sp>
        <p:nvSpPr>
          <p:cNvPr id="86" name="Google Shape;86;p17"/>
          <p:cNvSpPr txBox="1"/>
          <p:nvPr>
            <p:ph idx="1" type="body"/>
          </p:nvPr>
        </p:nvSpPr>
        <p:spPr>
          <a:xfrm>
            <a:off x="311700" y="1152400"/>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chemeClr val="lt1"/>
                </a:solidFill>
              </a:rPr>
              <a:t>Some plots to show the various trends of the Covid 19 Virus in the world.</a:t>
            </a:r>
            <a:r>
              <a:rPr lang="en-GB" sz="2000">
                <a:solidFill>
                  <a:srgbClr val="F1F3F4"/>
                </a:solidFill>
              </a:rPr>
              <a:t>All </a:t>
            </a:r>
            <a:r>
              <a:rPr lang="en-GB" sz="2000">
                <a:solidFill>
                  <a:srgbClr val="F1F3F4"/>
                </a:solidFill>
              </a:rPr>
              <a:t>graphs</a:t>
            </a:r>
            <a:r>
              <a:rPr lang="en-GB" sz="2000">
                <a:solidFill>
                  <a:srgbClr val="F1F3F4"/>
                </a:solidFill>
              </a:rPr>
              <a:t> were made either using python or excel.</a:t>
            </a:r>
            <a:endParaRPr sz="2000">
              <a:solidFill>
                <a:srgbClr val="F1F3F4"/>
              </a:solidFill>
            </a:endParaRPr>
          </a:p>
          <a:p>
            <a:pPr indent="0" lvl="0" marL="0" rtl="0" algn="ctr">
              <a:spcBef>
                <a:spcPts val="1600"/>
              </a:spcBef>
              <a:spcAft>
                <a:spcPts val="1600"/>
              </a:spcAft>
              <a:buNone/>
            </a:pPr>
            <a:r>
              <a:rPr lang="en-GB" sz="2000">
                <a:solidFill>
                  <a:schemeClr val="lt1"/>
                </a:solidFill>
              </a:rPr>
              <a:t>A </a:t>
            </a:r>
            <a:endParaRPr sz="2000">
              <a:solidFill>
                <a:schemeClr val="lt1"/>
              </a:solidFill>
            </a:endParaRPr>
          </a:p>
        </p:txBody>
      </p:sp>
      <p:pic>
        <p:nvPicPr>
          <p:cNvPr id="87" name="Google Shape;87;p17"/>
          <p:cNvPicPr preferRelativeResize="0"/>
          <p:nvPr/>
        </p:nvPicPr>
        <p:blipFill>
          <a:blip r:embed="rId3">
            <a:alphaModFix/>
          </a:blip>
          <a:stretch>
            <a:fillRect/>
          </a:stretch>
        </p:blipFill>
        <p:spPr>
          <a:xfrm>
            <a:off x="3343875" y="2149825"/>
            <a:ext cx="2751975" cy="2647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lt2"/>
                </a:solidFill>
              </a:rPr>
              <a:t>W</a:t>
            </a:r>
            <a:r>
              <a:rPr lang="en-GB">
                <a:solidFill>
                  <a:schemeClr val="lt2"/>
                </a:solidFill>
              </a:rPr>
              <a:t>orld heat map</a:t>
            </a:r>
            <a:endParaRPr>
              <a:solidFill>
                <a:schemeClr val="lt2"/>
              </a:solidFill>
            </a:endParaRPr>
          </a:p>
        </p:txBody>
      </p:sp>
      <p:pic>
        <p:nvPicPr>
          <p:cNvPr id="93" name="Google Shape;93;p18"/>
          <p:cNvPicPr preferRelativeResize="0"/>
          <p:nvPr/>
        </p:nvPicPr>
        <p:blipFill>
          <a:blip r:embed="rId3">
            <a:alphaModFix/>
          </a:blip>
          <a:stretch>
            <a:fillRect/>
          </a:stretch>
        </p:blipFill>
        <p:spPr>
          <a:xfrm>
            <a:off x="3809650" y="1206175"/>
            <a:ext cx="5022650" cy="3600450"/>
          </a:xfrm>
          <a:prstGeom prst="rect">
            <a:avLst/>
          </a:prstGeom>
          <a:noFill/>
          <a:ln>
            <a:noFill/>
          </a:ln>
        </p:spPr>
      </p:pic>
      <p:sp>
        <p:nvSpPr>
          <p:cNvPr id="94" name="Google Shape;94;p18"/>
          <p:cNvSpPr txBox="1"/>
          <p:nvPr/>
        </p:nvSpPr>
        <p:spPr>
          <a:xfrm>
            <a:off x="496900" y="1342950"/>
            <a:ext cx="765600" cy="18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95" name="Google Shape;95;p18"/>
          <p:cNvSpPr txBox="1"/>
          <p:nvPr/>
        </p:nvSpPr>
        <p:spPr>
          <a:xfrm>
            <a:off x="402875" y="1369800"/>
            <a:ext cx="2914200" cy="320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800">
                <a:solidFill>
                  <a:srgbClr val="F1F3F4"/>
                </a:solidFill>
                <a:latin typeface="Proxima Nova"/>
                <a:ea typeface="Proxima Nova"/>
                <a:cs typeface="Proxima Nova"/>
                <a:sym typeface="Proxima Nova"/>
              </a:rPr>
              <a:t>From the heat map we can conclude that in the World, US had the highest number of covid 19 cases. Then comes India and Brazil.</a:t>
            </a:r>
            <a:endParaRPr sz="1800">
              <a:solidFill>
                <a:srgbClr val="F1F3F4"/>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lt2"/>
                </a:solidFill>
              </a:rPr>
              <a:t>World heat map</a:t>
            </a:r>
            <a:endParaRPr>
              <a:solidFill>
                <a:schemeClr val="lt2"/>
              </a:solidFill>
            </a:endParaRPr>
          </a:p>
        </p:txBody>
      </p:sp>
      <p:pic>
        <p:nvPicPr>
          <p:cNvPr id="101" name="Google Shape;101;p19"/>
          <p:cNvPicPr preferRelativeResize="0"/>
          <p:nvPr/>
        </p:nvPicPr>
        <p:blipFill>
          <a:blip r:embed="rId3">
            <a:alphaModFix/>
          </a:blip>
          <a:stretch>
            <a:fillRect/>
          </a:stretch>
        </p:blipFill>
        <p:spPr>
          <a:xfrm>
            <a:off x="756725" y="1170125"/>
            <a:ext cx="7937249"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5" name="Shape 105"/>
        <p:cNvGrpSpPr/>
        <p:nvPr/>
      </p:nvGrpSpPr>
      <p:grpSpPr>
        <a:xfrm>
          <a:off x="0" y="0"/>
          <a:ext cx="0" cy="0"/>
          <a:chOff x="0" y="0"/>
          <a:chExt cx="0" cy="0"/>
        </a:xfrm>
      </p:grpSpPr>
      <p:sp>
        <p:nvSpPr>
          <p:cNvPr id="106" name="Google Shape;106;p20"/>
          <p:cNvSpPr txBox="1"/>
          <p:nvPr>
            <p:ph type="title"/>
          </p:nvPr>
        </p:nvSpPr>
        <p:spPr>
          <a:xfrm>
            <a:off x="263175" y="275200"/>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chemeClr val="lt2"/>
                </a:solidFill>
              </a:rPr>
              <a:t>Bar Graph - top 20(cases)</a:t>
            </a:r>
            <a:endParaRPr>
              <a:solidFill>
                <a:schemeClr val="lt2"/>
              </a:solidFill>
            </a:endParaRPr>
          </a:p>
        </p:txBody>
      </p:sp>
      <p:sp>
        <p:nvSpPr>
          <p:cNvPr id="107" name="Google Shape;107;p20"/>
          <p:cNvSpPr txBox="1"/>
          <p:nvPr>
            <p:ph idx="1" type="body"/>
          </p:nvPr>
        </p:nvSpPr>
        <p:spPr>
          <a:xfrm>
            <a:off x="311700" y="1152475"/>
            <a:ext cx="3812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Conclusion : </a:t>
            </a:r>
            <a:endParaRPr>
              <a:solidFill>
                <a:srgbClr val="FFFFFF"/>
              </a:solidFill>
            </a:endParaRPr>
          </a:p>
          <a:p>
            <a:pPr indent="-342900" lvl="0" marL="457200" rtl="0" algn="l">
              <a:spcBef>
                <a:spcPts val="1600"/>
              </a:spcBef>
              <a:spcAft>
                <a:spcPts val="0"/>
              </a:spcAft>
              <a:buClr>
                <a:srgbClr val="FFFFFF"/>
              </a:buClr>
              <a:buSzPts val="1800"/>
              <a:buChar char="●"/>
            </a:pPr>
            <a:r>
              <a:rPr lang="en-GB">
                <a:solidFill>
                  <a:srgbClr val="FFFFFF"/>
                </a:solidFill>
              </a:rPr>
              <a:t>USA has the highest no. of cases.</a:t>
            </a:r>
            <a:endParaRPr>
              <a:solidFill>
                <a:srgbClr val="FFFFFF"/>
              </a:solidFill>
            </a:endParaRPr>
          </a:p>
          <a:p>
            <a:pPr indent="-342900" lvl="0" marL="457200" rtl="0" algn="l">
              <a:spcBef>
                <a:spcPts val="0"/>
              </a:spcBef>
              <a:spcAft>
                <a:spcPts val="0"/>
              </a:spcAft>
              <a:buClr>
                <a:srgbClr val="FFFFFF"/>
              </a:buClr>
              <a:buSzPts val="1800"/>
              <a:buChar char="●"/>
            </a:pPr>
            <a:r>
              <a:rPr lang="en-GB">
                <a:solidFill>
                  <a:srgbClr val="FFFFFF"/>
                </a:solidFill>
              </a:rPr>
              <a:t>Death rate is very low for all the countries.</a:t>
            </a:r>
            <a:endParaRPr>
              <a:solidFill>
                <a:srgbClr val="FFFFFF"/>
              </a:solidFill>
            </a:endParaRPr>
          </a:p>
          <a:p>
            <a:pPr indent="-342900" lvl="0" marL="457200" rtl="0" algn="l">
              <a:spcBef>
                <a:spcPts val="0"/>
              </a:spcBef>
              <a:spcAft>
                <a:spcPts val="0"/>
              </a:spcAft>
              <a:buClr>
                <a:srgbClr val="FFFFFF"/>
              </a:buClr>
              <a:buSzPts val="1800"/>
              <a:buChar char="●"/>
            </a:pPr>
            <a:r>
              <a:rPr lang="en-GB">
                <a:solidFill>
                  <a:srgbClr val="FFFFFF"/>
                </a:solidFill>
              </a:rPr>
              <a:t>Excluding the top 3 countries, all the countries have less than 0.5 million cases.</a:t>
            </a:r>
            <a:endParaRPr>
              <a:solidFill>
                <a:srgbClr val="FFFFFF"/>
              </a:solidFill>
            </a:endParaRPr>
          </a:p>
        </p:txBody>
      </p:sp>
      <p:sp>
        <p:nvSpPr>
          <p:cNvPr id="108" name="Google Shape;108;p20"/>
          <p:cNvSpPr/>
          <p:nvPr/>
        </p:nvSpPr>
        <p:spPr>
          <a:xfrm>
            <a:off x="4355000" y="1017725"/>
            <a:ext cx="4788900" cy="3980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9" name="Google Shape;109;p20"/>
          <p:cNvPicPr preferRelativeResize="0"/>
          <p:nvPr/>
        </p:nvPicPr>
        <p:blipFill>
          <a:blip r:embed="rId3">
            <a:alphaModFix/>
          </a:blip>
          <a:stretch>
            <a:fillRect/>
          </a:stretch>
        </p:blipFill>
        <p:spPr>
          <a:xfrm>
            <a:off x="4355000" y="1017900"/>
            <a:ext cx="4788900" cy="3980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13" name="Shape 113"/>
        <p:cNvGrpSpPr/>
        <p:nvPr/>
      </p:nvGrpSpPr>
      <p:grpSpPr>
        <a:xfrm>
          <a:off x="0" y="0"/>
          <a:ext cx="0" cy="0"/>
          <a:chOff x="0" y="0"/>
          <a:chExt cx="0" cy="0"/>
        </a:xfrm>
      </p:grpSpPr>
      <p:sp>
        <p:nvSpPr>
          <p:cNvPr id="114" name="Google Shape;114;p21"/>
          <p:cNvSpPr txBox="1"/>
          <p:nvPr>
            <p:ph type="title"/>
          </p:nvPr>
        </p:nvSpPr>
        <p:spPr>
          <a:xfrm>
            <a:off x="57300" y="183700"/>
            <a:ext cx="8775000" cy="83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solidFill>
                  <a:schemeClr val="lt2"/>
                </a:solidFill>
              </a:rPr>
              <a:t>Recovery Rate vs Death Rate : Line graph</a:t>
            </a:r>
            <a:endParaRPr b="1" sz="3000">
              <a:solidFill>
                <a:schemeClr val="lt2"/>
              </a:solidFill>
            </a:endParaRPr>
          </a:p>
        </p:txBody>
      </p:sp>
      <p:sp>
        <p:nvSpPr>
          <p:cNvPr id="115" name="Google Shape;115;p21"/>
          <p:cNvSpPr txBox="1"/>
          <p:nvPr>
            <p:ph idx="1" type="body"/>
          </p:nvPr>
        </p:nvSpPr>
        <p:spPr>
          <a:xfrm>
            <a:off x="297613" y="3662450"/>
            <a:ext cx="8520600" cy="118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rgbClr val="F1F3F4"/>
                </a:solidFill>
              </a:rPr>
              <a:t>From the graph we can see that over time death rate has decreased and recovery rate has increased</a:t>
            </a:r>
            <a:endParaRPr>
              <a:solidFill>
                <a:srgbClr val="F1F3F4"/>
              </a:solidFill>
            </a:endParaRPr>
          </a:p>
        </p:txBody>
      </p:sp>
      <p:pic>
        <p:nvPicPr>
          <p:cNvPr id="116" name="Google Shape;116;p21"/>
          <p:cNvPicPr preferRelativeResize="0"/>
          <p:nvPr/>
        </p:nvPicPr>
        <p:blipFill rotWithShape="1">
          <a:blip r:embed="rId3">
            <a:alphaModFix/>
          </a:blip>
          <a:srcRect b="0" l="-1180" r="1180" t="0"/>
          <a:stretch/>
        </p:blipFill>
        <p:spPr>
          <a:xfrm>
            <a:off x="57300" y="1017725"/>
            <a:ext cx="9001224" cy="2495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