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6A07-67E2-21EC-B99E-9A3887722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A01D64-F0F4-1F06-33B7-4D8E78604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A108DB-49AC-DB60-9ADD-5892A167003A}"/>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5" name="Footer Placeholder 4">
            <a:extLst>
              <a:ext uri="{FF2B5EF4-FFF2-40B4-BE49-F238E27FC236}">
                <a16:creationId xmlns:a16="http://schemas.microsoft.com/office/drawing/2014/main" id="{208325BD-36D7-1F10-49B8-45D620EAE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BBB0F1-3B23-EC06-F2D3-84CF5C5EC66C}"/>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59378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56C5-3025-3CD5-7CD0-442F133ADA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06E708-6A77-4313-EC04-AB1A5E3DE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1896D-BF03-369A-2CE9-A6877A24DC4E}"/>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5" name="Footer Placeholder 4">
            <a:extLst>
              <a:ext uri="{FF2B5EF4-FFF2-40B4-BE49-F238E27FC236}">
                <a16:creationId xmlns:a16="http://schemas.microsoft.com/office/drawing/2014/main" id="{4FB86AC3-D7E9-2BF6-90D8-23E27804E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D7938-832D-C143-B135-B40FB2070A81}"/>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188931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D1D07-8FB7-42FA-3985-5C2B31D7A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5B3826-043B-4083-B9A5-0899926650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59E78-D787-9239-78E0-783014031945}"/>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5" name="Footer Placeholder 4">
            <a:extLst>
              <a:ext uri="{FF2B5EF4-FFF2-40B4-BE49-F238E27FC236}">
                <a16:creationId xmlns:a16="http://schemas.microsoft.com/office/drawing/2014/main" id="{CA24F00F-67BA-74CB-0899-B322504E2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CDE8D-998E-3D71-64A7-F3B095ED02B6}"/>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70183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E966-946C-D286-481A-196B6696C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A1419-E126-0882-200A-8EB454C88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E7B43-AD45-DA9B-A9BA-52D7DE4681E3}"/>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5" name="Footer Placeholder 4">
            <a:extLst>
              <a:ext uri="{FF2B5EF4-FFF2-40B4-BE49-F238E27FC236}">
                <a16:creationId xmlns:a16="http://schemas.microsoft.com/office/drawing/2014/main" id="{4AD8B586-E037-AE3F-722F-191226F88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46C15-4967-BB7B-6CEB-F415AB6333F5}"/>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331194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DAE3-DDC5-A680-1AF9-730F70259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B883EF-9BF8-04FF-D27F-3B2F64C4A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18EA4-A6F0-C9E1-FE4E-190E778266FA}"/>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5" name="Footer Placeholder 4">
            <a:extLst>
              <a:ext uri="{FF2B5EF4-FFF2-40B4-BE49-F238E27FC236}">
                <a16:creationId xmlns:a16="http://schemas.microsoft.com/office/drawing/2014/main" id="{31FB80B7-079A-0071-34DC-BEDF32C381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D0564-2948-CB9A-175F-3556A1D9196D}"/>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328248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3787-DD78-64A9-A4D5-925A043B6C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506251-A930-2396-E445-152488E0B2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B4DF58-1DCE-112F-7E57-BD5272B15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0B32CD-D04F-5864-637E-AB6B0C44D008}"/>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6" name="Footer Placeholder 5">
            <a:extLst>
              <a:ext uri="{FF2B5EF4-FFF2-40B4-BE49-F238E27FC236}">
                <a16:creationId xmlns:a16="http://schemas.microsoft.com/office/drawing/2014/main" id="{DF5EA99E-9BFF-3908-E104-68B5F5FD0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29001-C767-2F6F-6160-DC888742789D}"/>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200283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97AF-FB8D-02D9-BC78-E0F39D6EC7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04558D-72A6-4B5B-E8A3-643E5452C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8A78F-C6CE-FCE0-3012-250604201D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9B2407-43CE-24A8-B729-A771CBCDF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68C0AC-9753-1B93-4C98-4DCF78ABC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C0976-8FCE-3BD9-26F7-5A7CCBA9AC96}"/>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8" name="Footer Placeholder 7">
            <a:extLst>
              <a:ext uri="{FF2B5EF4-FFF2-40B4-BE49-F238E27FC236}">
                <a16:creationId xmlns:a16="http://schemas.microsoft.com/office/drawing/2014/main" id="{5167F634-E5AF-D49C-939A-707524AB7E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39A357-3822-ABAD-6B5E-7188AD10E4A0}"/>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255782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C721-839C-2CC3-AE54-015C087F16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D32A56-610B-BC0A-93FC-E62E683D2160}"/>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4" name="Footer Placeholder 3">
            <a:extLst>
              <a:ext uri="{FF2B5EF4-FFF2-40B4-BE49-F238E27FC236}">
                <a16:creationId xmlns:a16="http://schemas.microsoft.com/office/drawing/2014/main" id="{EDC21404-DE45-A261-B4E8-78406616C3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6C7759-E560-6426-C0E8-6330290FC06F}"/>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406466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966ED-06BA-A830-90B5-1F563D51CC01}"/>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3" name="Footer Placeholder 2">
            <a:extLst>
              <a:ext uri="{FF2B5EF4-FFF2-40B4-BE49-F238E27FC236}">
                <a16:creationId xmlns:a16="http://schemas.microsoft.com/office/drawing/2014/main" id="{E7DEEDCB-E95F-6743-8E32-C0DA47F708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12C48B-1B69-3B91-4946-BFCEB5143972}"/>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265347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D187-8227-BEC0-5C7C-FE96893F6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0D1A4E-B7E3-0BF1-EB30-4B60BB770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EA1BEB-AFBD-554C-941B-6FA5217E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8328-3744-0621-7603-5D362EC95E50}"/>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6" name="Footer Placeholder 5">
            <a:extLst>
              <a:ext uri="{FF2B5EF4-FFF2-40B4-BE49-F238E27FC236}">
                <a16:creationId xmlns:a16="http://schemas.microsoft.com/office/drawing/2014/main" id="{9F222687-0071-DE27-DF3A-91B2A50F19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CF41DF-85E3-8E4F-D558-FBEC8D2070E9}"/>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221647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00BD-C46E-3283-AE93-F965989BC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7A0BEF-289A-B845-99B7-671D4E7C8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B5A084-A9E3-090B-E919-E7DBDDB4C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5F4C-F996-BDF8-FA76-E050F55FF163}"/>
              </a:ext>
            </a:extLst>
          </p:cNvPr>
          <p:cNvSpPr>
            <a:spLocks noGrp="1"/>
          </p:cNvSpPr>
          <p:nvPr>
            <p:ph type="dt" sz="half" idx="10"/>
          </p:nvPr>
        </p:nvSpPr>
        <p:spPr/>
        <p:txBody>
          <a:bodyPr/>
          <a:lstStyle/>
          <a:p>
            <a:fld id="{D1E235F8-FD26-4AF4-AFE4-64A30FF05B51}" type="datetimeFigureOut">
              <a:rPr lang="en-IN" smtClean="0"/>
              <a:t>30-10-2023</a:t>
            </a:fld>
            <a:endParaRPr lang="en-IN"/>
          </a:p>
        </p:txBody>
      </p:sp>
      <p:sp>
        <p:nvSpPr>
          <p:cNvPr id="6" name="Footer Placeholder 5">
            <a:extLst>
              <a:ext uri="{FF2B5EF4-FFF2-40B4-BE49-F238E27FC236}">
                <a16:creationId xmlns:a16="http://schemas.microsoft.com/office/drawing/2014/main" id="{FEF4A9D1-704F-D94D-18BF-38159636C4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716DD-CB82-EF78-CC55-0A3D902624AF}"/>
              </a:ext>
            </a:extLst>
          </p:cNvPr>
          <p:cNvSpPr>
            <a:spLocks noGrp="1"/>
          </p:cNvSpPr>
          <p:nvPr>
            <p:ph type="sldNum" sz="quarter" idx="12"/>
          </p:nvPr>
        </p:nvSpPr>
        <p:spPr/>
        <p:txBody>
          <a:bodyPr/>
          <a:lstStyle/>
          <a:p>
            <a:fld id="{DCF96F21-2787-411F-8D91-32CB9AF71B81}" type="slidenum">
              <a:rPr lang="en-IN" smtClean="0"/>
              <a:t>‹#›</a:t>
            </a:fld>
            <a:endParaRPr lang="en-IN"/>
          </a:p>
        </p:txBody>
      </p:sp>
    </p:spTree>
    <p:extLst>
      <p:ext uri="{BB962C8B-B14F-4D97-AF65-F5344CB8AC3E}">
        <p14:creationId xmlns:p14="http://schemas.microsoft.com/office/powerpoint/2010/main" val="16306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789E73-DA33-5BC8-AA3E-F54A44C79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97D8E9-2C64-B892-2295-4DFC56B6D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A74E3-87F2-4682-55F3-1B30A18BB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235F8-FD26-4AF4-AFE4-64A30FF05B51}" type="datetimeFigureOut">
              <a:rPr lang="en-IN" smtClean="0"/>
              <a:t>30-10-2023</a:t>
            </a:fld>
            <a:endParaRPr lang="en-IN"/>
          </a:p>
        </p:txBody>
      </p:sp>
      <p:sp>
        <p:nvSpPr>
          <p:cNvPr id="5" name="Footer Placeholder 4">
            <a:extLst>
              <a:ext uri="{FF2B5EF4-FFF2-40B4-BE49-F238E27FC236}">
                <a16:creationId xmlns:a16="http://schemas.microsoft.com/office/drawing/2014/main" id="{F4261C5B-93D3-0E10-C942-E227E7BF1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65B713-8DC4-BA2B-76F7-B6F15717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96F21-2787-411F-8D91-32CB9AF71B81}" type="slidenum">
              <a:rPr lang="en-IN" smtClean="0"/>
              <a:t>‹#›</a:t>
            </a:fld>
            <a:endParaRPr lang="en-IN"/>
          </a:p>
        </p:txBody>
      </p:sp>
    </p:spTree>
    <p:extLst>
      <p:ext uri="{BB962C8B-B14F-4D97-AF65-F5344CB8AC3E}">
        <p14:creationId xmlns:p14="http://schemas.microsoft.com/office/powerpoint/2010/main" val="3664952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E99A-7E5C-4E34-146F-9E9947601DEE}"/>
              </a:ext>
            </a:extLst>
          </p:cNvPr>
          <p:cNvSpPr>
            <a:spLocks noGrp="1"/>
          </p:cNvSpPr>
          <p:nvPr>
            <p:ph type="title"/>
          </p:nvPr>
        </p:nvSpPr>
        <p:spPr/>
        <p:txBody>
          <a:bodyPr/>
          <a:lstStyle/>
          <a:p>
            <a:pPr algn="ctr"/>
            <a:r>
              <a:rPr lang="en-IN" b="1" dirty="0"/>
              <a:t>E-Waste management</a:t>
            </a:r>
          </a:p>
        </p:txBody>
      </p:sp>
      <p:sp>
        <p:nvSpPr>
          <p:cNvPr id="3" name="Content Placeholder 2">
            <a:extLst>
              <a:ext uri="{FF2B5EF4-FFF2-40B4-BE49-F238E27FC236}">
                <a16:creationId xmlns:a16="http://schemas.microsoft.com/office/drawing/2014/main" id="{AC263BA9-CA46-74AF-BBD5-8D74B0DE5987}"/>
              </a:ext>
            </a:extLst>
          </p:cNvPr>
          <p:cNvSpPr>
            <a:spLocks noGrp="1"/>
          </p:cNvSpPr>
          <p:nvPr>
            <p:ph idx="1"/>
          </p:nvPr>
        </p:nvSpPr>
        <p:spPr>
          <a:xfrm>
            <a:off x="838200" y="1876995"/>
            <a:ext cx="10515600" cy="4351338"/>
          </a:xfrm>
        </p:spPr>
        <p:txBody>
          <a:bodyPr/>
          <a:lstStyle/>
          <a:p>
            <a:pPr marL="0" indent="0" algn="ctr">
              <a:buNone/>
            </a:pPr>
            <a:r>
              <a:rPr lang="en-IN" dirty="0"/>
              <a:t>Group members:</a:t>
            </a:r>
          </a:p>
          <a:p>
            <a:pPr marL="0" indent="0" algn="ctr">
              <a:buNone/>
            </a:pPr>
            <a:r>
              <a:rPr lang="en-IN" dirty="0"/>
              <a:t>Atharva Swami          – BTCOD294</a:t>
            </a:r>
          </a:p>
          <a:p>
            <a:pPr marL="0" indent="0" algn="ctr">
              <a:buNone/>
            </a:pPr>
            <a:r>
              <a:rPr lang="en-IN" dirty="0"/>
              <a:t>Ayush Sarode             – BTCOD291</a:t>
            </a:r>
          </a:p>
          <a:p>
            <a:pPr marL="0" indent="0" algn="ctr">
              <a:buNone/>
            </a:pPr>
            <a:r>
              <a:rPr lang="en-IN" dirty="0"/>
              <a:t>Devendra Sangle        – BTCOD290</a:t>
            </a:r>
          </a:p>
          <a:p>
            <a:pPr marL="0" indent="0" algn="ctr">
              <a:buNone/>
            </a:pPr>
            <a:r>
              <a:rPr lang="en-IN" dirty="0"/>
              <a:t>Siddhesh </a:t>
            </a:r>
            <a:r>
              <a:rPr lang="en-IN" dirty="0" err="1"/>
              <a:t>Choudhari</a:t>
            </a:r>
            <a:r>
              <a:rPr lang="en-IN" dirty="0"/>
              <a:t>  – BTCOD307</a:t>
            </a:r>
          </a:p>
          <a:p>
            <a:pPr marL="0" indent="0" algn="ctr">
              <a:buNone/>
            </a:pPr>
            <a:endParaRPr lang="en-IN" dirty="0"/>
          </a:p>
          <a:p>
            <a:pPr marL="0" indent="0" algn="ctr">
              <a:buNone/>
            </a:pPr>
            <a:r>
              <a:rPr lang="en-IN" dirty="0"/>
              <a:t>Guided By- Prof. </a:t>
            </a:r>
            <a:r>
              <a:rPr lang="en-IN" dirty="0" err="1"/>
              <a:t>Anushree</a:t>
            </a:r>
            <a:r>
              <a:rPr lang="en-IN" dirty="0"/>
              <a:t> </a:t>
            </a:r>
            <a:r>
              <a:rPr lang="en-IN" dirty="0" err="1"/>
              <a:t>Chandragade</a:t>
            </a:r>
            <a:endParaRPr lang="en-IN" dirty="0"/>
          </a:p>
          <a:p>
            <a:pPr marL="0" indent="0" algn="ctr">
              <a:buNone/>
            </a:pPr>
            <a:endParaRPr lang="en-IN" dirty="0"/>
          </a:p>
        </p:txBody>
      </p:sp>
    </p:spTree>
    <p:extLst>
      <p:ext uri="{BB962C8B-B14F-4D97-AF65-F5344CB8AC3E}">
        <p14:creationId xmlns:p14="http://schemas.microsoft.com/office/powerpoint/2010/main" val="294506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039-FCA3-A816-CEC9-7D04F897315B}"/>
              </a:ext>
            </a:extLst>
          </p:cNvPr>
          <p:cNvSpPr>
            <a:spLocks noGrp="1"/>
          </p:cNvSpPr>
          <p:nvPr>
            <p:ph type="title"/>
          </p:nvPr>
        </p:nvSpPr>
        <p:spPr/>
        <p:txBody>
          <a:bodyPr>
            <a:normAutofit/>
          </a:bodyPr>
          <a:lstStyle/>
          <a:p>
            <a:r>
              <a:rPr kumimoji="0" lang="en-IN" sz="4000" b="1" i="0" u="none" strike="noStrike" kern="1200" cap="none" spc="0" normalizeH="0" baseline="0" noProof="0" dirty="0">
                <a:ln>
                  <a:noFill/>
                </a:ln>
                <a:solidFill>
                  <a:prstClr val="black"/>
                </a:solidFill>
                <a:effectLst/>
                <a:uLnTx/>
                <a:uFillTx/>
                <a:latin typeface="Söhne"/>
                <a:ea typeface="+mj-ea"/>
                <a:cs typeface="+mj-cs"/>
              </a:rPr>
              <a:t>E-waste import and export in </a:t>
            </a:r>
            <a:r>
              <a:rPr kumimoji="0" lang="en-IN" sz="4000" b="1" i="0" u="none" strike="noStrike" kern="1200" cap="none" spc="0" normalizeH="0" baseline="0" noProof="0" dirty="0" err="1">
                <a:ln>
                  <a:noFill/>
                </a:ln>
                <a:solidFill>
                  <a:prstClr val="black"/>
                </a:solidFill>
                <a:effectLst/>
                <a:uLnTx/>
                <a:uFillTx/>
                <a:latin typeface="Söhne"/>
                <a:ea typeface="+mj-ea"/>
                <a:cs typeface="+mj-cs"/>
              </a:rPr>
              <a:t>india</a:t>
            </a:r>
            <a:endParaRPr lang="en-IN" sz="4000" dirty="0"/>
          </a:p>
        </p:txBody>
      </p:sp>
      <p:sp>
        <p:nvSpPr>
          <p:cNvPr id="3" name="Content Placeholder 2">
            <a:extLst>
              <a:ext uri="{FF2B5EF4-FFF2-40B4-BE49-F238E27FC236}">
                <a16:creationId xmlns:a16="http://schemas.microsoft.com/office/drawing/2014/main" id="{003E56E2-585D-A707-673C-8063FF93962E}"/>
              </a:ext>
            </a:extLst>
          </p:cNvPr>
          <p:cNvSpPr>
            <a:spLocks noGrp="1"/>
          </p:cNvSpPr>
          <p:nvPr>
            <p:ph idx="1"/>
          </p:nvPr>
        </p:nvSpPr>
        <p:spPr/>
        <p:txBody>
          <a:bodyPr>
            <a:normAutofit lnSpcReduction="10000"/>
          </a:bodyPr>
          <a:lstStyle/>
          <a:p>
            <a:pPr marL="0" indent="0">
              <a:buNone/>
            </a:pPr>
            <a:r>
              <a:rPr lang="en-IN" b="1" dirty="0"/>
              <a:t>Export Guidelines in India:</a:t>
            </a:r>
          </a:p>
          <a:p>
            <a:pPr marL="0" indent="0">
              <a:buNone/>
            </a:pPr>
            <a:r>
              <a:rPr lang="en-US" dirty="0"/>
              <a:t>Export Promotion Schemes: Explore various export promotion schemes like the Merchandise Exports from India Scheme (MEIS) to benefit from incentives.</a:t>
            </a:r>
          </a:p>
          <a:p>
            <a:pPr marL="0" indent="0">
              <a:buNone/>
            </a:pPr>
            <a:r>
              <a:rPr lang="en-US" dirty="0"/>
              <a:t>Customs Procedures: Understand customs procedures for exports, including filing shipping bills and export declarations.</a:t>
            </a:r>
          </a:p>
          <a:p>
            <a:pPr marL="0" indent="0">
              <a:buNone/>
            </a:pPr>
            <a:r>
              <a:rPr lang="en-US" dirty="0"/>
              <a:t>Documentation: Ensure complete and accurate documentation, such as the commercial invoice, bill of lading, certificate of origin.</a:t>
            </a:r>
          </a:p>
          <a:p>
            <a:pPr marL="0" indent="0">
              <a:buNone/>
            </a:pPr>
            <a:r>
              <a:rPr lang="en-US" dirty="0"/>
              <a:t>Export Licensing: Check if your product category requires an export license and obtain one if necessary.</a:t>
            </a:r>
            <a:endParaRPr lang="en-IN" dirty="0"/>
          </a:p>
        </p:txBody>
      </p:sp>
    </p:spTree>
    <p:extLst>
      <p:ext uri="{BB962C8B-B14F-4D97-AF65-F5344CB8AC3E}">
        <p14:creationId xmlns:p14="http://schemas.microsoft.com/office/powerpoint/2010/main" val="129078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EDB3-937A-BD0B-2088-D6E916D1F563}"/>
              </a:ext>
            </a:extLst>
          </p:cNvPr>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Söhne"/>
                <a:ea typeface="+mj-ea"/>
                <a:cs typeface="+mj-cs"/>
              </a:rPr>
              <a:t> Basel Action Network (BAN) Report 2020:</a:t>
            </a:r>
            <a:endParaRPr lang="en-IN" dirty="0"/>
          </a:p>
        </p:txBody>
      </p:sp>
      <p:sp>
        <p:nvSpPr>
          <p:cNvPr id="3" name="Content Placeholder 2">
            <a:extLst>
              <a:ext uri="{FF2B5EF4-FFF2-40B4-BE49-F238E27FC236}">
                <a16:creationId xmlns:a16="http://schemas.microsoft.com/office/drawing/2014/main" id="{56BEB95D-5B6B-A08B-147F-488517B2829E}"/>
              </a:ext>
            </a:extLst>
          </p:cNvPr>
          <p:cNvSpPr>
            <a:spLocks noGrp="1"/>
          </p:cNvSpPr>
          <p:nvPr>
            <p:ph idx="1"/>
          </p:nvPr>
        </p:nvSpPr>
        <p:spPr/>
        <p:txBody>
          <a:bodyPr/>
          <a:lstStyle/>
          <a:p>
            <a:r>
              <a:rPr lang="en-US" dirty="0"/>
              <a:t>The Basel Action Network (BAN) is dedicated to global environmental concerns, particularly electronic and hazardous waste. The BAN Report 2020 likely addresses issues in international electronic waste trade and recycling. </a:t>
            </a:r>
          </a:p>
          <a:p>
            <a:r>
              <a:rPr lang="en-US" dirty="0"/>
              <a:t>It cover topics like improper disposal, illegal e-waste exports, and the environmental and health risks involved. As of my last update in </a:t>
            </a:r>
            <a:r>
              <a:rPr lang="en-US"/>
              <a:t>January 2022.</a:t>
            </a:r>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5195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7FD6-C2F4-ADC0-8D6E-A784A723EC3D}"/>
              </a:ext>
            </a:extLst>
          </p:cNvPr>
          <p:cNvSpPr>
            <a:spLocks noGrp="1"/>
          </p:cNvSpPr>
          <p:nvPr>
            <p:ph type="ctrTitle"/>
          </p:nvPr>
        </p:nvSpPr>
        <p:spPr>
          <a:xfrm>
            <a:off x="1524000" y="88562"/>
            <a:ext cx="9144000" cy="2387600"/>
          </a:xfrm>
        </p:spPr>
        <p:txBody>
          <a:bodyPr/>
          <a:lstStyle/>
          <a:p>
            <a:r>
              <a:rPr lang="en-IN" b="1" dirty="0"/>
              <a:t>Introduction:</a:t>
            </a:r>
            <a:endParaRPr lang="en-IN" dirty="0"/>
          </a:p>
        </p:txBody>
      </p:sp>
      <p:sp>
        <p:nvSpPr>
          <p:cNvPr id="3" name="Subtitle 2">
            <a:extLst>
              <a:ext uri="{FF2B5EF4-FFF2-40B4-BE49-F238E27FC236}">
                <a16:creationId xmlns:a16="http://schemas.microsoft.com/office/drawing/2014/main" id="{F4BCC916-495A-2E13-B2D1-7B96BC22719C}"/>
              </a:ext>
            </a:extLst>
          </p:cNvPr>
          <p:cNvSpPr>
            <a:spLocks noGrp="1"/>
          </p:cNvSpPr>
          <p:nvPr>
            <p:ph type="subTitle" idx="1"/>
          </p:nvPr>
        </p:nvSpPr>
        <p:spPr>
          <a:xfrm>
            <a:off x="1524000" y="2726077"/>
            <a:ext cx="9144000" cy="1655762"/>
          </a:xfrm>
        </p:spPr>
        <p:txBody>
          <a:bodyPr>
            <a:normAutofit lnSpcReduction="10000"/>
          </a:bodyPr>
          <a:lstStyle/>
          <a:p>
            <a:r>
              <a:rPr lang="en-US" sz="2400" b="0" i="0" dirty="0">
                <a:effectLst/>
                <a:latin typeface="Söhne"/>
              </a:rPr>
              <a:t>E-Waste Recycling Plant Visit Learnings</a:t>
            </a:r>
          </a:p>
          <a:p>
            <a:r>
              <a:rPr lang="en-US" sz="2400" b="0" i="0" dirty="0">
                <a:effectLst/>
                <a:latin typeface="Söhne"/>
              </a:rPr>
              <a:t>Turning Electronic Waste into a Sustainable Future</a:t>
            </a:r>
          </a:p>
          <a:p>
            <a:br>
              <a:rPr lang="en-US" sz="2400" b="0" dirty="0"/>
            </a:br>
            <a:endParaRPr lang="en-IN" sz="2400" b="0" dirty="0"/>
          </a:p>
          <a:p>
            <a:endParaRPr lang="en-IN" dirty="0"/>
          </a:p>
        </p:txBody>
      </p:sp>
      <p:pic>
        <p:nvPicPr>
          <p:cNvPr id="5" name="Picture 4">
            <a:extLst>
              <a:ext uri="{FF2B5EF4-FFF2-40B4-BE49-F238E27FC236}">
                <a16:creationId xmlns:a16="http://schemas.microsoft.com/office/drawing/2014/main" id="{8580BBC0-52F4-4223-B0CC-AF258C885CF3}"/>
              </a:ext>
            </a:extLst>
          </p:cNvPr>
          <p:cNvPicPr>
            <a:picLocks noChangeAspect="1"/>
          </p:cNvPicPr>
          <p:nvPr/>
        </p:nvPicPr>
        <p:blipFill rotWithShape="1">
          <a:blip r:embed="rId2">
            <a:extLst>
              <a:ext uri="{28A0092B-C50C-407E-A947-70E740481C1C}">
                <a14:useLocalDpi xmlns:a14="http://schemas.microsoft.com/office/drawing/2010/main" val="0"/>
              </a:ext>
            </a:extLst>
          </a:blip>
          <a:srcRect l="6115" r="11433"/>
          <a:stretch/>
        </p:blipFill>
        <p:spPr>
          <a:xfrm>
            <a:off x="3903428" y="3914454"/>
            <a:ext cx="4385144" cy="2345932"/>
          </a:xfrm>
          <a:prstGeom prst="rect">
            <a:avLst/>
          </a:prstGeom>
        </p:spPr>
      </p:pic>
    </p:spTree>
    <p:extLst>
      <p:ext uri="{BB962C8B-B14F-4D97-AF65-F5344CB8AC3E}">
        <p14:creationId xmlns:p14="http://schemas.microsoft.com/office/powerpoint/2010/main" val="187857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C4D0-CC89-007F-4B11-7A154F61D35A}"/>
              </a:ext>
            </a:extLst>
          </p:cNvPr>
          <p:cNvSpPr>
            <a:spLocks noGrp="1"/>
          </p:cNvSpPr>
          <p:nvPr>
            <p:ph type="title"/>
          </p:nvPr>
        </p:nvSpPr>
        <p:spPr/>
        <p:txBody>
          <a:bodyPr/>
          <a:lstStyle/>
          <a:p>
            <a:r>
              <a:rPr lang="en-IN" b="1" i="0" dirty="0">
                <a:effectLst/>
                <a:latin typeface="Söhne"/>
              </a:rPr>
              <a:t>Understanding E-Waste</a:t>
            </a:r>
            <a:endParaRPr lang="en-IN" dirty="0"/>
          </a:p>
        </p:txBody>
      </p:sp>
      <p:sp>
        <p:nvSpPr>
          <p:cNvPr id="3" name="Content Placeholder 2">
            <a:extLst>
              <a:ext uri="{FF2B5EF4-FFF2-40B4-BE49-F238E27FC236}">
                <a16:creationId xmlns:a16="http://schemas.microsoft.com/office/drawing/2014/main" id="{141DB691-BAA7-4216-981F-019BA47A00CF}"/>
              </a:ext>
            </a:extLst>
          </p:cNvPr>
          <p:cNvSpPr>
            <a:spLocks noGrp="1"/>
          </p:cNvSpPr>
          <p:nvPr>
            <p:ph idx="1"/>
          </p:nvPr>
        </p:nvSpPr>
        <p:spPr/>
        <p:txBody>
          <a:bodyPr/>
          <a:lstStyle/>
          <a:p>
            <a:pPr marL="0" indent="0" algn="l">
              <a:buNone/>
            </a:pPr>
            <a:r>
              <a:rPr lang="en-US" b="0" i="0" dirty="0">
                <a:effectLst/>
                <a:latin typeface="Söhne"/>
              </a:rPr>
              <a:t>What is E-Waste?</a:t>
            </a:r>
          </a:p>
          <a:p>
            <a:pPr marL="0" indent="0" algn="l">
              <a:buNone/>
            </a:pPr>
            <a:r>
              <a:rPr lang="en-US" b="0" i="0" dirty="0">
                <a:effectLst/>
                <a:latin typeface="Söhne"/>
              </a:rPr>
              <a:t>E-Waste, or electronic waste, comprises discarded electronic devices like computers and smartphones. It often contains hazardous materials. Proper handling includes recycling for valuable components, refurbishing for reuse, and responsible disposal to mitigate environmental harm. Minimizing E-Waste by extending device life is the most eco-friendly approach.</a:t>
            </a:r>
          </a:p>
          <a:p>
            <a:pPr marL="0" indent="0" algn="l">
              <a:buNone/>
            </a:pPr>
            <a:endParaRPr lang="en-US" b="0" i="0" dirty="0">
              <a:effectLst/>
              <a:latin typeface="Söhne"/>
            </a:endParaRPr>
          </a:p>
          <a:p>
            <a:pPr marL="0" indent="0" algn="l">
              <a:buNone/>
            </a:pPr>
            <a:endParaRPr lang="en-US" b="0" i="0" dirty="0">
              <a:effectLst/>
              <a:latin typeface="Söhne"/>
            </a:endParaRPr>
          </a:p>
          <a:p>
            <a:pPr marL="0" indent="0" algn="l">
              <a:buNone/>
            </a:pPr>
            <a:endParaRPr lang="en-US" b="0" i="0" dirty="0">
              <a:effectLst/>
              <a:latin typeface="Söhne"/>
            </a:endParaRPr>
          </a:p>
          <a:p>
            <a:pPr marL="0" indent="0" algn="l">
              <a:buNone/>
            </a:pPr>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240720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7187-1205-3CFA-FB12-789DBBC52E33}"/>
              </a:ext>
            </a:extLst>
          </p:cNvPr>
          <p:cNvSpPr>
            <a:spLocks noGrp="1"/>
          </p:cNvSpPr>
          <p:nvPr>
            <p:ph type="title"/>
          </p:nvPr>
        </p:nvSpPr>
        <p:spPr/>
        <p:txBody>
          <a:bodyPr/>
          <a:lstStyle/>
          <a:p>
            <a:r>
              <a:rPr lang="en-IN" b="1" i="0" dirty="0">
                <a:effectLst/>
                <a:latin typeface="Söhne"/>
              </a:rPr>
              <a:t>Environmental Impact</a:t>
            </a:r>
            <a:endParaRPr lang="en-IN" dirty="0"/>
          </a:p>
        </p:txBody>
      </p:sp>
      <p:sp>
        <p:nvSpPr>
          <p:cNvPr id="3" name="Content Placeholder 2">
            <a:extLst>
              <a:ext uri="{FF2B5EF4-FFF2-40B4-BE49-F238E27FC236}">
                <a16:creationId xmlns:a16="http://schemas.microsoft.com/office/drawing/2014/main" id="{94685F05-41D1-6CD1-702B-2AEB7E82D0D4}"/>
              </a:ext>
            </a:extLst>
          </p:cNvPr>
          <p:cNvSpPr>
            <a:spLocks noGrp="1"/>
          </p:cNvSpPr>
          <p:nvPr>
            <p:ph idx="1"/>
          </p:nvPr>
        </p:nvSpPr>
        <p:spPr/>
        <p:txBody>
          <a:bodyPr/>
          <a:lstStyle/>
          <a:p>
            <a:pPr marL="0" indent="0">
              <a:buNone/>
            </a:pPr>
            <a:endParaRPr lang="en-US" dirty="0"/>
          </a:p>
          <a:p>
            <a:pPr marL="0" indent="0">
              <a:buNone/>
            </a:pPr>
            <a:r>
              <a:rPr lang="en-US" dirty="0"/>
              <a:t>E-Waste is laden with harmful substances such as lead and mercury, which can pose severe environmental threats. When electronic devices are carelessly discarded, these toxins can leach into the soil and water, endangering ecosystems and human health.</a:t>
            </a:r>
          </a:p>
          <a:p>
            <a:pPr marL="0" indent="0">
              <a:buNone/>
            </a:pPr>
            <a:r>
              <a:rPr lang="en-US" dirty="0"/>
              <a:t> Moreover, improper disposal contributes to pollution and resource depletion. Valuable materials in electronic devices, like metals and plastics, are wasted when not recycled, exacerbating the strain on our planet's resources. Responsible management of E-Waste is crucial to mitigate these environmental hazards and promote sustainability.</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115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4091-B2D2-9A25-3490-CD2E82BD9094}"/>
              </a:ext>
            </a:extLst>
          </p:cNvPr>
          <p:cNvSpPr>
            <a:spLocks noGrp="1"/>
          </p:cNvSpPr>
          <p:nvPr>
            <p:ph type="title"/>
          </p:nvPr>
        </p:nvSpPr>
        <p:spPr/>
        <p:txBody>
          <a:bodyPr/>
          <a:lstStyle/>
          <a:p>
            <a:r>
              <a:rPr lang="en-IN" b="1" i="0" dirty="0">
                <a:effectLst/>
                <a:latin typeface="Söhne"/>
              </a:rPr>
              <a:t>Recycling Process</a:t>
            </a:r>
            <a:endParaRPr lang="en-IN" dirty="0"/>
          </a:p>
        </p:txBody>
      </p:sp>
      <p:sp>
        <p:nvSpPr>
          <p:cNvPr id="3" name="Content Placeholder 2">
            <a:extLst>
              <a:ext uri="{FF2B5EF4-FFF2-40B4-BE49-F238E27FC236}">
                <a16:creationId xmlns:a16="http://schemas.microsoft.com/office/drawing/2014/main" id="{3C324A3A-4C18-60BA-1D2C-8F9190109EA7}"/>
              </a:ext>
            </a:extLst>
          </p:cNvPr>
          <p:cNvSpPr>
            <a:spLocks noGrp="1"/>
          </p:cNvSpPr>
          <p:nvPr>
            <p:ph idx="1"/>
          </p:nvPr>
        </p:nvSpPr>
        <p:spPr/>
        <p:txBody>
          <a:bodyPr/>
          <a:lstStyle/>
          <a:p>
            <a:r>
              <a:rPr lang="en-US" dirty="0"/>
              <a:t>Collection - Gathering e-waste from various sources.</a:t>
            </a:r>
          </a:p>
          <a:p>
            <a:r>
              <a:rPr lang="en-US" dirty="0"/>
              <a:t>Sorting - Separating materials like metals, plastics, and circuit boards.</a:t>
            </a:r>
          </a:p>
          <a:p>
            <a:r>
              <a:rPr lang="en-US" dirty="0"/>
              <a:t>Dismantling - Taking apart devices to extract valuable components.</a:t>
            </a:r>
          </a:p>
          <a:p>
            <a:r>
              <a:rPr lang="en-US" dirty="0"/>
              <a:t>Refurbishing - Reusing or repairing items that can be salvaged.</a:t>
            </a:r>
          </a:p>
          <a:p>
            <a:r>
              <a:rPr lang="en-US" dirty="0"/>
              <a:t>Recycling - Melting down materials to create new products.</a:t>
            </a:r>
            <a:endParaRPr lang="en-IN" dirty="0"/>
          </a:p>
        </p:txBody>
      </p:sp>
    </p:spTree>
    <p:extLst>
      <p:ext uri="{BB962C8B-B14F-4D97-AF65-F5344CB8AC3E}">
        <p14:creationId xmlns:p14="http://schemas.microsoft.com/office/powerpoint/2010/main" val="268142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A367-78A7-825A-B013-E2B17385C265}"/>
              </a:ext>
            </a:extLst>
          </p:cNvPr>
          <p:cNvSpPr>
            <a:spLocks noGrp="1"/>
          </p:cNvSpPr>
          <p:nvPr>
            <p:ph type="title"/>
          </p:nvPr>
        </p:nvSpPr>
        <p:spPr/>
        <p:txBody>
          <a:bodyPr/>
          <a:lstStyle/>
          <a:p>
            <a:r>
              <a:rPr lang="en-IN" b="1" i="0" dirty="0">
                <a:effectLst/>
                <a:latin typeface="Söhne"/>
              </a:rPr>
              <a:t>Dismantling and Segregation of E-waste</a:t>
            </a:r>
            <a:endParaRPr lang="en-IN" dirty="0"/>
          </a:p>
        </p:txBody>
      </p:sp>
      <p:sp>
        <p:nvSpPr>
          <p:cNvPr id="3" name="Content Placeholder 2">
            <a:extLst>
              <a:ext uri="{FF2B5EF4-FFF2-40B4-BE49-F238E27FC236}">
                <a16:creationId xmlns:a16="http://schemas.microsoft.com/office/drawing/2014/main" id="{7EEF6A29-1D19-3380-92C1-A8F51E4E3263}"/>
              </a:ext>
            </a:extLst>
          </p:cNvPr>
          <p:cNvSpPr>
            <a:spLocks noGrp="1"/>
          </p:cNvSpPr>
          <p:nvPr>
            <p:ph idx="1"/>
          </p:nvPr>
        </p:nvSpPr>
        <p:spPr/>
        <p:txBody>
          <a:bodyPr/>
          <a:lstStyle/>
          <a:p>
            <a:r>
              <a:rPr lang="en-US" dirty="0"/>
              <a:t>Dismantling parts from electronic waste, like a washing machine, can be done in a few simple steps. First, unplug the appliance and ensure it's not connected to power. Then, remove any visible screws or fasteners that hold the outer casing in place.</a:t>
            </a:r>
          </a:p>
          <a:p>
            <a:r>
              <a:rPr lang="en-US" dirty="0"/>
              <a:t> Once the casing is off, you can access the inner components like the motor, drum, and control panel. Carefully disconnect wires and unscrew parts to separate them. </a:t>
            </a:r>
          </a:p>
          <a:p>
            <a:r>
              <a:rPr lang="en-US" dirty="0"/>
              <a:t>Remember to handle with care, and if you're not sure, consult a professional. This process can help recover valuable materials and promote recycling.</a:t>
            </a:r>
            <a:endParaRPr lang="en-IN" dirty="0"/>
          </a:p>
        </p:txBody>
      </p:sp>
    </p:spTree>
    <p:extLst>
      <p:ext uri="{BB962C8B-B14F-4D97-AF65-F5344CB8AC3E}">
        <p14:creationId xmlns:p14="http://schemas.microsoft.com/office/powerpoint/2010/main" val="32146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97C8-9B4C-D884-BA98-25EE92D47EE8}"/>
              </a:ext>
            </a:extLst>
          </p:cNvPr>
          <p:cNvSpPr>
            <a:spLocks noGrp="1"/>
          </p:cNvSpPr>
          <p:nvPr>
            <p:ph type="title"/>
          </p:nvPr>
        </p:nvSpPr>
        <p:spPr/>
        <p:txBody>
          <a:bodyPr>
            <a:normAutofit/>
          </a:bodyPr>
          <a:lstStyle/>
          <a:p>
            <a:r>
              <a:rPr lang="en-IN" sz="4000" b="1" i="0" dirty="0">
                <a:effectLst/>
                <a:latin typeface="Söhne"/>
              </a:rPr>
              <a:t>Case Study- Dismantling of washing machine</a:t>
            </a:r>
            <a:endParaRPr lang="en-IN" sz="4000" dirty="0"/>
          </a:p>
        </p:txBody>
      </p:sp>
      <p:sp>
        <p:nvSpPr>
          <p:cNvPr id="3" name="Content Placeholder 2">
            <a:extLst>
              <a:ext uri="{FF2B5EF4-FFF2-40B4-BE49-F238E27FC236}">
                <a16:creationId xmlns:a16="http://schemas.microsoft.com/office/drawing/2014/main" id="{A26BA2C0-4A3A-4C7E-5F65-4D089F0FCD3F}"/>
              </a:ext>
            </a:extLst>
          </p:cNvPr>
          <p:cNvSpPr>
            <a:spLocks noGrp="1"/>
          </p:cNvSpPr>
          <p:nvPr>
            <p:ph idx="1"/>
          </p:nvPr>
        </p:nvSpPr>
        <p:spPr/>
        <p:txBody>
          <a:bodyPr>
            <a:normAutofit/>
          </a:bodyPr>
          <a:lstStyle/>
          <a:p>
            <a:pPr marL="514350" indent="-514350">
              <a:buFont typeface="+mj-lt"/>
              <a:buAutoNum type="arabicPeriod"/>
            </a:pPr>
            <a:r>
              <a:rPr lang="en-US" dirty="0"/>
              <a:t>Safety First: Always unplug the appliance to ensure safety during the process.</a:t>
            </a:r>
          </a:p>
          <a:p>
            <a:pPr marL="514350" indent="-514350">
              <a:buFont typeface="+mj-lt"/>
              <a:buAutoNum type="arabicPeriod"/>
            </a:pPr>
            <a:r>
              <a:rPr lang="en-US" dirty="0"/>
              <a:t>Remove Outer Casing: Start by taking off the outer casing. Locate and remove any screws or fasteners holding it in place.</a:t>
            </a:r>
          </a:p>
          <a:p>
            <a:pPr marL="514350" indent="-514350">
              <a:buFont typeface="+mj-lt"/>
              <a:buAutoNum type="arabicPeriod"/>
            </a:pPr>
            <a:r>
              <a:rPr lang="en-US" dirty="0"/>
              <a:t>Identify Components: Once the casing is off, identify the main components, such as the motor, drum, control panel, and any other parts you want to segregate.</a:t>
            </a:r>
          </a:p>
          <a:p>
            <a:pPr marL="514350" indent="-514350">
              <a:buFont typeface="+mj-lt"/>
              <a:buAutoNum type="arabicPeriod"/>
            </a:pPr>
            <a:r>
              <a:rPr lang="en-US" dirty="0"/>
              <a:t>Disconnect Wires: Carefully disconnect wires connecting these components. Label or take photos for reference.</a:t>
            </a:r>
            <a:endParaRPr lang="en-IN" dirty="0"/>
          </a:p>
        </p:txBody>
      </p:sp>
    </p:spTree>
    <p:extLst>
      <p:ext uri="{BB962C8B-B14F-4D97-AF65-F5344CB8AC3E}">
        <p14:creationId xmlns:p14="http://schemas.microsoft.com/office/powerpoint/2010/main" val="366036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F3C0-500F-D03F-E42A-2150B2083E43}"/>
              </a:ext>
            </a:extLst>
          </p:cNvPr>
          <p:cNvSpPr>
            <a:spLocks noGrp="1"/>
          </p:cNvSpPr>
          <p:nvPr>
            <p:ph type="title"/>
          </p:nvPr>
        </p:nvSpPr>
        <p:spPr/>
        <p:txBody>
          <a:bodyPr/>
          <a:lstStyle/>
          <a:p>
            <a:r>
              <a:rPr kumimoji="0" lang="en-IN" sz="4000" b="1" i="0" u="none" strike="noStrike" kern="1200" cap="none" spc="0" normalizeH="0" baseline="0" noProof="0" dirty="0">
                <a:ln>
                  <a:noFill/>
                </a:ln>
                <a:solidFill>
                  <a:prstClr val="black"/>
                </a:solidFill>
                <a:effectLst/>
                <a:uLnTx/>
                <a:uFillTx/>
                <a:latin typeface="Söhne"/>
                <a:ea typeface="+mj-ea"/>
                <a:cs typeface="+mj-cs"/>
              </a:rPr>
              <a:t>Case Study- Dismantling of washing machine</a:t>
            </a:r>
            <a:endParaRPr lang="en-IN" dirty="0"/>
          </a:p>
        </p:txBody>
      </p:sp>
      <p:sp>
        <p:nvSpPr>
          <p:cNvPr id="3" name="Content Placeholder 2">
            <a:extLst>
              <a:ext uri="{FF2B5EF4-FFF2-40B4-BE49-F238E27FC236}">
                <a16:creationId xmlns:a16="http://schemas.microsoft.com/office/drawing/2014/main" id="{DB59F975-74B2-F45B-F98F-FB6A7AB7481A}"/>
              </a:ext>
            </a:extLst>
          </p:cNvPr>
          <p:cNvSpPr>
            <a:spLocks noGrp="1"/>
          </p:cNvSpPr>
          <p:nvPr>
            <p:ph idx="1"/>
          </p:nvPr>
        </p:nvSpPr>
        <p:spPr/>
        <p:txBody>
          <a:bodyPr>
            <a:normAutofit/>
          </a:bodyPr>
          <a:lstStyle/>
          <a:p>
            <a:pPr marL="514350" indent="-514350">
              <a:buFont typeface="+mj-lt"/>
              <a:buAutoNum type="arabicPeriod" startAt="5"/>
            </a:pPr>
            <a:r>
              <a:rPr lang="en-US" dirty="0"/>
              <a:t>Separate Plastics and Metals: Group plastic and metal parts separately. Plastics can include the control panel and detergent compartments, while metals may consist of the drum and motor.</a:t>
            </a:r>
          </a:p>
          <a:p>
            <a:pPr marL="514350" indent="-514350">
              <a:buFont typeface="+mj-lt"/>
              <a:buAutoNum type="arabicPeriod" startAt="5"/>
            </a:pPr>
            <a:r>
              <a:rPr lang="en-US" dirty="0"/>
              <a:t>Remove Valuables: Salvage valuable materials like copper wiring or electronic components from the control panel.</a:t>
            </a:r>
          </a:p>
          <a:p>
            <a:pPr marL="514350" indent="-514350">
              <a:buFont typeface="+mj-lt"/>
              <a:buAutoNum type="arabicPeriod" startAt="5"/>
            </a:pPr>
            <a:r>
              <a:rPr lang="en-US" dirty="0"/>
              <a:t>Clean Components: Before recycling, clean any parts of dirt or residue to ensure better recycling efficiency.</a:t>
            </a:r>
          </a:p>
          <a:p>
            <a:pPr marL="514350" indent="-514350">
              <a:buFont typeface="+mj-lt"/>
              <a:buAutoNum type="arabicPeriod" startAt="5"/>
            </a:pPr>
            <a:r>
              <a:rPr lang="en-US" dirty="0"/>
              <a:t>Dispose of Hazardous Materials: Safely dispose of any hazardous materials like capacitors or batteries following local regulations.</a:t>
            </a:r>
            <a:endParaRPr lang="en-IN" dirty="0"/>
          </a:p>
        </p:txBody>
      </p:sp>
    </p:spTree>
    <p:extLst>
      <p:ext uri="{BB962C8B-B14F-4D97-AF65-F5344CB8AC3E}">
        <p14:creationId xmlns:p14="http://schemas.microsoft.com/office/powerpoint/2010/main" val="62973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CF28-0D03-B947-14A1-6E497602221F}"/>
              </a:ext>
            </a:extLst>
          </p:cNvPr>
          <p:cNvSpPr>
            <a:spLocks noGrp="1"/>
          </p:cNvSpPr>
          <p:nvPr>
            <p:ph type="title"/>
          </p:nvPr>
        </p:nvSpPr>
        <p:spPr/>
        <p:txBody>
          <a:bodyPr>
            <a:normAutofit/>
          </a:bodyPr>
          <a:lstStyle/>
          <a:p>
            <a:r>
              <a:rPr kumimoji="0" lang="en-IN" sz="4000" b="1" i="0" u="none" strike="noStrike" kern="1200" cap="none" spc="0" normalizeH="0" baseline="0" noProof="0" dirty="0">
                <a:ln>
                  <a:noFill/>
                </a:ln>
                <a:solidFill>
                  <a:prstClr val="black"/>
                </a:solidFill>
                <a:effectLst/>
                <a:uLnTx/>
                <a:uFillTx/>
                <a:latin typeface="Söhne"/>
                <a:ea typeface="+mj-ea"/>
                <a:cs typeface="+mj-cs"/>
              </a:rPr>
              <a:t>E-waste import and export in </a:t>
            </a:r>
            <a:r>
              <a:rPr kumimoji="0" lang="en-IN" sz="4000" b="1" i="0" u="none" strike="noStrike" kern="1200" cap="none" spc="0" normalizeH="0" baseline="0" noProof="0" dirty="0" err="1">
                <a:ln>
                  <a:noFill/>
                </a:ln>
                <a:solidFill>
                  <a:prstClr val="black"/>
                </a:solidFill>
                <a:effectLst/>
                <a:uLnTx/>
                <a:uFillTx/>
                <a:latin typeface="Söhne"/>
                <a:ea typeface="+mj-ea"/>
                <a:cs typeface="+mj-cs"/>
              </a:rPr>
              <a:t>india</a:t>
            </a:r>
            <a:r>
              <a:rPr kumimoji="0" lang="en-IN" sz="4000" b="1" i="0" u="none" strike="noStrike" kern="1200" cap="none" spc="0" normalizeH="0" baseline="0" noProof="0" dirty="0">
                <a:ln>
                  <a:noFill/>
                </a:ln>
                <a:solidFill>
                  <a:prstClr val="black"/>
                </a:solidFill>
                <a:effectLst/>
                <a:uLnTx/>
                <a:uFillTx/>
                <a:latin typeface="Söhne"/>
                <a:ea typeface="+mj-ea"/>
                <a:cs typeface="+mj-cs"/>
              </a:rPr>
              <a:t> (BAN Report)</a:t>
            </a:r>
            <a:endParaRPr lang="en-IN" sz="4000" dirty="0"/>
          </a:p>
        </p:txBody>
      </p:sp>
      <p:sp>
        <p:nvSpPr>
          <p:cNvPr id="3" name="Content Placeholder 2">
            <a:extLst>
              <a:ext uri="{FF2B5EF4-FFF2-40B4-BE49-F238E27FC236}">
                <a16:creationId xmlns:a16="http://schemas.microsoft.com/office/drawing/2014/main" id="{3FA70154-453F-7B21-16F2-2292585F3979}"/>
              </a:ext>
            </a:extLst>
          </p:cNvPr>
          <p:cNvSpPr>
            <a:spLocks noGrp="1"/>
          </p:cNvSpPr>
          <p:nvPr>
            <p:ph idx="1"/>
          </p:nvPr>
        </p:nvSpPr>
        <p:spPr>
          <a:xfrm>
            <a:off x="838200" y="1690688"/>
            <a:ext cx="10515600" cy="4463532"/>
          </a:xfrm>
        </p:spPr>
        <p:txBody>
          <a:bodyPr>
            <a:normAutofit lnSpcReduction="10000"/>
          </a:bodyPr>
          <a:lstStyle/>
          <a:p>
            <a:pPr marL="0" indent="0">
              <a:buNone/>
            </a:pPr>
            <a:r>
              <a:rPr lang="en-IN" b="1" dirty="0"/>
              <a:t>Import Guidelines in India:</a:t>
            </a:r>
          </a:p>
          <a:p>
            <a:pPr marL="0" indent="0">
              <a:buNone/>
            </a:pPr>
            <a:r>
              <a:rPr lang="en-US" dirty="0"/>
              <a:t>Import License: Some goods may require an import license in India. Verify if your product falls under restricted or prohibited categories and obtain the necessary licenses.</a:t>
            </a:r>
          </a:p>
          <a:p>
            <a:pPr marL="0" indent="0">
              <a:buNone/>
            </a:pPr>
            <a:r>
              <a:rPr lang="en-US" dirty="0"/>
              <a:t>Customs Duties: Understand the applicable customs duties, including basic customs duty, integrated goods and services tax (IGST), and compensation.</a:t>
            </a:r>
          </a:p>
          <a:p>
            <a:pPr marL="0" indent="0">
              <a:buNone/>
            </a:pPr>
            <a:r>
              <a:rPr lang="en-US" dirty="0"/>
              <a:t>Customs Valuation: Ensure proper valuation of goods according to customs regulations. The transaction value method is commonly used.</a:t>
            </a:r>
          </a:p>
          <a:p>
            <a:pPr marL="0" indent="0">
              <a:buNone/>
            </a:pPr>
            <a:r>
              <a:rPr lang="en-US" dirty="0"/>
              <a:t>Documentation: Maintain all required documents, such as the bill of entry, invoice, packing list, and certificates of origin.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47064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831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E-Waste management</vt:lpstr>
      <vt:lpstr>Introduction:</vt:lpstr>
      <vt:lpstr>Understanding E-Waste</vt:lpstr>
      <vt:lpstr>Environmental Impact</vt:lpstr>
      <vt:lpstr>Recycling Process</vt:lpstr>
      <vt:lpstr>Dismantling and Segregation of E-waste</vt:lpstr>
      <vt:lpstr>Case Study- Dismantling of washing machine</vt:lpstr>
      <vt:lpstr>Case Study- Dismantling of washing machine</vt:lpstr>
      <vt:lpstr>E-waste import and export in india (BAN Report)</vt:lpstr>
      <vt:lpstr>E-waste import and export in india</vt:lpstr>
      <vt:lpstr> Basel Action Network (BAN) Report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Atharva Swami</dc:creator>
  <cp:lastModifiedBy>Atharva Swami</cp:lastModifiedBy>
  <cp:revision>3</cp:revision>
  <dcterms:created xsi:type="dcterms:W3CDTF">2023-10-30T06:25:41Z</dcterms:created>
  <dcterms:modified xsi:type="dcterms:W3CDTF">2023-10-30T09:09:30Z</dcterms:modified>
</cp:coreProperties>
</file>