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  <p:embeddedFont>
      <p:font typeface="Alfa Slab One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bold.fntdata"/><Relationship Id="rId21" Type="http://schemas.openxmlformats.org/officeDocument/2006/relationships/font" Target="fonts/ProximaNova-regular.fntdata"/><Relationship Id="rId24" Type="http://schemas.openxmlformats.org/officeDocument/2006/relationships/font" Target="fonts/ProximaNova-boldItalic.fntdata"/><Relationship Id="rId23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815fac8f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815fac8f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815fac8fc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815fac8fc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815fac8f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815fac8f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815fac8f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815fac8f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815fac8f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815fac8f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815fac8f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815fac8f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7827d53fe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d7827d53fe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7827d53fe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7827d53fe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815fac8f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815fac8f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7827d53fe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7827d53fe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7827d53fe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7827d53fe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7827d53fe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7827d53fe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815fac8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815fac8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815fac8f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815fac8f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onlinelibrary.wiley.com/action/doSearch?ContribAuthorStored=Varshney%2C+Gaurav" TargetMode="External"/><Relationship Id="rId4" Type="http://schemas.openxmlformats.org/officeDocument/2006/relationships/hyperlink" Target="https://onlinelibrary.wiley.com/action/doSearch?ContribAuthorStored=Misra%2C+Manoj" TargetMode="External"/><Relationship Id="rId5" Type="http://schemas.openxmlformats.org/officeDocument/2006/relationships/hyperlink" Target="https://onlinelibrary.wiley.com/action/doSearch?ContribAuthorStored=Atrey%2C+Pradeep+K" TargetMode="External"/><Relationship Id="rId6" Type="http://schemas.openxmlformats.org/officeDocument/2006/relationships/hyperlink" Target="https://onlinelibrary.wiley.com/doi/full/10.1002/sec.1674" TargetMode="External"/><Relationship Id="rId7" Type="http://schemas.openxmlformats.org/officeDocument/2006/relationships/hyperlink" Target="https://realpython.com/intro-to-python-threading/" TargetMode="External"/><Relationship Id="rId8" Type="http://schemas.openxmlformats.org/officeDocument/2006/relationships/hyperlink" Target="https://scikit-learn.org/stable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59"/>
              <a:t>SITE</a:t>
            </a:r>
            <a:r>
              <a:rPr lang="en" sz="4059"/>
              <a:t> MONITORING AND PHISHING DETECTION TOOL </a:t>
            </a:r>
            <a:endParaRPr sz="4059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346825"/>
            <a:ext cx="8520600" cy="13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					         </a:t>
            </a:r>
            <a:r>
              <a:rPr lang="en" sz="1522"/>
              <a:t>-    Batukeshwar Vats</a:t>
            </a:r>
            <a:endParaRPr sz="15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22"/>
              <a:t>									                                    -    Ashwani Singh</a:t>
            </a:r>
            <a:endParaRPr sz="15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22"/>
              <a:t>												    -    Akshit Agarwal	</a:t>
            </a:r>
            <a:endParaRPr sz="15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22"/>
              <a:t>												    -    Atharva Tekawade					</a:t>
            </a:r>
            <a:endParaRPr sz="1522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 URLS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 Use of google search engine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Form appropriate query string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Suggest top 10 sites with most domain name </a:t>
            </a:r>
            <a:r>
              <a:rPr lang="en" sz="2200"/>
              <a:t>similarity :</a:t>
            </a:r>
            <a:endParaRPr sz="2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>
                <a:solidFill>
                  <a:srgbClr val="202124"/>
                </a:solidFill>
                <a:highlight>
                  <a:srgbClr val="FFFFFF"/>
                </a:highlight>
              </a:rPr>
              <a:t> </a:t>
            </a:r>
            <a:r>
              <a:rPr b="1" lang="en">
                <a:solidFill>
                  <a:srgbClr val="202124"/>
                </a:solidFill>
                <a:highlight>
                  <a:srgbClr val="FFFFFF"/>
                </a:highlight>
              </a:rPr>
              <a:t>Levenshtein distance</a:t>
            </a:r>
            <a:endParaRPr b="1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900"/>
              <a:buChar char="●"/>
            </a:pPr>
            <a:r>
              <a:rPr lang="en" sz="2300">
                <a:solidFill>
                  <a:srgbClr val="222222"/>
                </a:solidFill>
                <a:highlight>
                  <a:srgbClr val="FFFFFF"/>
                </a:highlight>
              </a:rPr>
              <a:t>Jaro–Winkler distance</a:t>
            </a:r>
            <a:endParaRPr sz="23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300">
                <a:solidFill>
                  <a:srgbClr val="222222"/>
                </a:solidFill>
                <a:highlight>
                  <a:srgbClr val="FFFFFF"/>
                </a:highlight>
              </a:rPr>
              <a:t> Weighted average of both metrics ( k=0.85 )</a:t>
            </a:r>
            <a:endParaRPr sz="23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109875" y="305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ependancies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925700"/>
            <a:ext cx="8520600" cy="41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Requests  ------&gt; Get response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Beautiful Soup  ---&gt;  Presence of certain tags/keywords in site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python_whois   ----&gt;    Domain Information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SSL,Socket   ----&gt; SSL certificate details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re   -----&gt;    Pattern matching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sklearn  ------&gt; Machine learning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html_similarity  -----&gt;  Web page similarity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tldextract  ----&gt;  Extract parts of URL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Django  ----&gt;   API endpoints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React   ---&gt; Front end</a:t>
            </a:r>
            <a:endParaRPr sz="21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Outcomes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Class based programming in python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Modular structure of files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Abstraction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Fuzzy Algorithms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Cookies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Similarity Metrics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Threading in python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Debugging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Experimentation with many parameters for better results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Exposure to related literature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</a:t>
            </a:r>
            <a:r>
              <a:rPr lang="en"/>
              <a:t> work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28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Try out other detection schemes or ensemble approaches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Adding phone number reporting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Experiment with more parameter tuning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Payment integration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Converting into a package/chrome extension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152475"/>
            <a:ext cx="8520600" cy="29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04800" lvl="0" marL="457200" rtl="0" algn="l">
              <a:lnSpc>
                <a:spcPct val="97826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900">
                <a:solidFill>
                  <a:srgbClr val="1C1D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survey and classification of web phishing detection schemes - </a:t>
            </a:r>
            <a:r>
              <a:rPr lang="en" sz="1350">
                <a:solidFill>
                  <a:srgbClr val="005274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Gaurav Varshney</a:t>
            </a:r>
            <a:r>
              <a:rPr lang="en" sz="1350">
                <a:solidFill>
                  <a:srgbClr val="8B8B8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 </a:t>
            </a:r>
            <a:r>
              <a:rPr lang="en" sz="1350">
                <a:solidFill>
                  <a:srgbClr val="005274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Manoj Misra</a:t>
            </a:r>
            <a:r>
              <a:rPr lang="en" sz="1350">
                <a:solidFill>
                  <a:srgbClr val="8B8B8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1350">
                <a:solidFill>
                  <a:srgbClr val="005274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Pradeep K. Atrey</a:t>
            </a:r>
            <a:endParaRPr sz="2000">
              <a:solidFill>
                <a:srgbClr val="1C1D1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97826"/>
              </a:lnSpc>
              <a:spcBef>
                <a:spcPts val="0"/>
              </a:spcBef>
              <a:spcAft>
                <a:spcPts val="0"/>
              </a:spcAft>
              <a:buClr>
                <a:srgbClr val="1C1D1E"/>
              </a:buClr>
              <a:buSzPts val="1700"/>
              <a:buFont typeface="Arial"/>
              <a:buChar char="●"/>
            </a:pPr>
            <a:r>
              <a:rPr lang="en" sz="1900">
                <a:solidFill>
                  <a:srgbClr val="1C1D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Phishing Websites Features - </a:t>
            </a:r>
            <a:r>
              <a:rPr lang="en" sz="1400">
                <a:solidFill>
                  <a:srgbClr val="1C1D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Rami M. Mohammad, Fadi Thabtah, Lee McCluskey</a:t>
            </a:r>
            <a:endParaRPr sz="1400">
              <a:solidFill>
                <a:srgbClr val="1C1D1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7826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C1D1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97826"/>
              </a:lnSpc>
              <a:spcBef>
                <a:spcPts val="600"/>
              </a:spcBef>
              <a:spcAft>
                <a:spcPts val="0"/>
              </a:spcAft>
              <a:buClr>
                <a:srgbClr val="1C1D1E"/>
              </a:buClr>
              <a:buSzPts val="1700"/>
              <a:buFont typeface="Arial"/>
              <a:buChar char="●"/>
            </a:pPr>
            <a:r>
              <a:rPr lang="en" sz="17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6"/>
              </a:rPr>
              <a:t>https://onlinelibrary.wiley.com/doi/full/10.1002/sec.1674</a:t>
            </a:r>
            <a:endParaRPr sz="1700">
              <a:solidFill>
                <a:srgbClr val="1C1D1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97826"/>
              </a:lnSpc>
              <a:spcBef>
                <a:spcPts val="0"/>
              </a:spcBef>
              <a:spcAft>
                <a:spcPts val="0"/>
              </a:spcAft>
              <a:buClr>
                <a:srgbClr val="1C1D1E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1C1D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https://docs.python.org/3</a:t>
            </a:r>
            <a:endParaRPr sz="1700">
              <a:solidFill>
                <a:srgbClr val="1C1D1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97826"/>
              </a:lnSpc>
              <a:spcBef>
                <a:spcPts val="0"/>
              </a:spcBef>
              <a:spcAft>
                <a:spcPts val="0"/>
              </a:spcAft>
              <a:buClr>
                <a:srgbClr val="1C1D1E"/>
              </a:buClr>
              <a:buSzPts val="1700"/>
              <a:buFont typeface="Arial"/>
              <a:buChar char="●"/>
            </a:pPr>
            <a:r>
              <a:rPr lang="en" sz="17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7"/>
              </a:rPr>
              <a:t>https://realpython.com/intro-to-python-threading/</a:t>
            </a:r>
            <a:endParaRPr sz="1700">
              <a:solidFill>
                <a:srgbClr val="1C1D1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97826"/>
              </a:lnSpc>
              <a:spcBef>
                <a:spcPts val="0"/>
              </a:spcBef>
              <a:spcAft>
                <a:spcPts val="0"/>
              </a:spcAft>
              <a:buClr>
                <a:srgbClr val="1C1D1E"/>
              </a:buClr>
              <a:buSzPts val="1700"/>
              <a:buFont typeface="Arial"/>
              <a:buChar char="●"/>
            </a:pPr>
            <a:r>
              <a:rPr lang="en" sz="17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8"/>
              </a:rPr>
              <a:t>https://scikit-learn.org/stable/</a:t>
            </a:r>
            <a:endParaRPr sz="1700">
              <a:solidFill>
                <a:srgbClr val="1C1D1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97826"/>
              </a:lnSpc>
              <a:spcBef>
                <a:spcPts val="0"/>
              </a:spcBef>
              <a:spcAft>
                <a:spcPts val="0"/>
              </a:spcAft>
              <a:buClr>
                <a:srgbClr val="1C1D1E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1C1D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https://medium.com/@appaloosastore/string-similarity-algorithms-compared-3f7b4d12f0ff</a:t>
            </a:r>
            <a:endParaRPr sz="1700">
              <a:solidFill>
                <a:srgbClr val="1C1D1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Vote of Thanks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Special thanks to Gaurav Sir for his support, guidance and cooperation throughout.</a:t>
            </a:r>
            <a:endParaRPr b="1" sz="24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3600"/>
              <a:t>THANK YOU !!!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Generic Description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27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Search across the web for various sites that are quite similar to yours in terms of domain name and content.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Useful for competitor </a:t>
            </a:r>
            <a:r>
              <a:rPr lang="en" sz="2200"/>
              <a:t>monitoring…</a:t>
            </a:r>
            <a:r>
              <a:rPr lang="en" sz="2200"/>
              <a:t>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Shows possible harmful urls…</a:t>
            </a:r>
            <a:r>
              <a:rPr lang="en" sz="2200"/>
              <a:t>.(Can be checked with our Phishing Tool)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Implementation…...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00175"/>
            <a:ext cx="8520600" cy="28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Generation of similar domain names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 Combining with popular tlds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" sz="2400"/>
              <a:t>Validating the urls……(Over 1700!!)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Computing similarity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Displaying the results!!!!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generation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</a:t>
            </a:r>
            <a:r>
              <a:rPr b="1" lang="en" sz="2400"/>
              <a:t>Use of simple heuristics and some fuzzy algorithms</a:t>
            </a:r>
            <a:endParaRPr b="1" sz="24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Swapping vowels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Replacement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Bitsquatting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And many more…...</a:t>
            </a:r>
            <a:endParaRPr b="1"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magnitude of domains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23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Use of threads for </a:t>
            </a:r>
            <a:r>
              <a:rPr lang="en" sz="2200"/>
              <a:t>handling large</a:t>
            </a:r>
            <a:r>
              <a:rPr lang="en" sz="2200"/>
              <a:t> I/O.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Much better </a:t>
            </a:r>
            <a:r>
              <a:rPr lang="en" sz="2200"/>
              <a:t>performance</a:t>
            </a:r>
            <a:r>
              <a:rPr lang="en" sz="2200"/>
              <a:t> compared to single thread due to </a:t>
            </a:r>
            <a:r>
              <a:rPr b="1" lang="en" sz="2200"/>
              <a:t>extensive I/O nature</a:t>
            </a:r>
            <a:r>
              <a:rPr lang="en" sz="2200"/>
              <a:t> of task.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Store in some database and periodically run the process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Web page similarity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81325" y="1131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Comparing the HTML contents of both pages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2 .   Structural + Content based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/>
              <a:t>3.    Parameter tuning </a:t>
            </a:r>
            <a:r>
              <a:rPr lang="en" sz="2200"/>
              <a:t>possible…… (Default k = 0.3)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Phishing…..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000">
                <a:solidFill>
                  <a:srgbClr val="1C1D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Phishing is a fraudulent act that is used to deceive users over the Internet with the goal of obtaining their personal information.</a:t>
            </a:r>
            <a:endParaRPr sz="2000">
              <a:solidFill>
                <a:srgbClr val="1C1D1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C1D1E"/>
              </a:buClr>
              <a:buSzPts val="2000"/>
              <a:buFont typeface="Arial"/>
              <a:buAutoNum type="arabicPeriod"/>
            </a:pPr>
            <a:r>
              <a:rPr lang="en" sz="2000">
                <a:solidFill>
                  <a:srgbClr val="1C1D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Various </a:t>
            </a:r>
            <a:r>
              <a:rPr lang="en" sz="2000">
                <a:solidFill>
                  <a:srgbClr val="1C1D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phishing</a:t>
            </a:r>
            <a:r>
              <a:rPr lang="en" sz="2000">
                <a:solidFill>
                  <a:srgbClr val="1C1D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detection techniques are currently in use</a:t>
            </a:r>
            <a:endParaRPr sz="2000">
              <a:solidFill>
                <a:srgbClr val="1C1D1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1C1D1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400" y="2721400"/>
            <a:ext cx="7902700" cy="17330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/>
          <p:nvPr/>
        </p:nvSpPr>
        <p:spPr>
          <a:xfrm>
            <a:off x="508075" y="2818825"/>
            <a:ext cx="2818800" cy="22203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1D1E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Approach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2100"/>
              <a:t>We will be using a machine learning approach to tackle this problem.</a:t>
            </a:r>
            <a:endParaRPr sz="21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1900">
                <a:solidFill>
                  <a:srgbClr val="1C1D1E"/>
                </a:solidFill>
                <a:highlight>
                  <a:srgbClr val="FFFFFF"/>
                </a:highlight>
              </a:rPr>
              <a:t>All techniques in this category extract a set of features such as webpage content, URL, and/or network features and a set of machine learning or classification techniques, which are used to create a model for classification.</a:t>
            </a:r>
            <a:endParaRPr sz="1900">
              <a:solidFill>
                <a:srgbClr val="1C1D1E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C1D1E"/>
              </a:buClr>
              <a:buSzPts val="1600"/>
              <a:buAutoNum type="arabicPeriod"/>
            </a:pPr>
            <a:r>
              <a:rPr lang="en" sz="1900">
                <a:solidFill>
                  <a:srgbClr val="1C1D1E"/>
                </a:solidFill>
                <a:highlight>
                  <a:srgbClr val="FFFFFF"/>
                </a:highlight>
              </a:rPr>
              <a:t>Challenges</a:t>
            </a:r>
            <a:r>
              <a:rPr lang="en" sz="1900">
                <a:solidFill>
                  <a:srgbClr val="1C1D1E"/>
                </a:solidFill>
                <a:highlight>
                  <a:srgbClr val="FFFFFF"/>
                </a:highlight>
              </a:rPr>
              <a:t>:</a:t>
            </a:r>
            <a:endParaRPr sz="1900">
              <a:solidFill>
                <a:srgbClr val="1C1D1E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1C1D1E"/>
              </a:buClr>
              <a:buSzPts val="1900"/>
              <a:buChar char="●"/>
            </a:pPr>
            <a:r>
              <a:rPr lang="en" sz="1900">
                <a:solidFill>
                  <a:srgbClr val="1C1D1E"/>
                </a:solidFill>
                <a:highlight>
                  <a:srgbClr val="FFFFFF"/>
                </a:highlight>
              </a:rPr>
              <a:t>Data set  -----&gt;   </a:t>
            </a:r>
            <a:r>
              <a:rPr lang="en" sz="1900">
                <a:solidFill>
                  <a:srgbClr val="1C1D1E"/>
                </a:solidFill>
                <a:highlight>
                  <a:srgbClr val="FFFFFF"/>
                </a:highlight>
              </a:rPr>
              <a:t>Phishing dataset UCI ML</a:t>
            </a:r>
            <a:r>
              <a:rPr lang="en" sz="1900">
                <a:solidFill>
                  <a:srgbClr val="1C1D1E"/>
                </a:solidFill>
                <a:highlight>
                  <a:srgbClr val="FFFFFF"/>
                </a:highlight>
              </a:rPr>
              <a:t> </a:t>
            </a:r>
            <a:endParaRPr sz="1900">
              <a:solidFill>
                <a:srgbClr val="1C1D1E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1C1D1E"/>
              </a:buClr>
              <a:buSzPts val="1900"/>
              <a:buChar char="●"/>
            </a:pPr>
            <a:r>
              <a:rPr b="1" lang="en" sz="1900">
                <a:solidFill>
                  <a:srgbClr val="1C1D1E"/>
                </a:solidFill>
                <a:highlight>
                  <a:srgbClr val="FFFFFF"/>
                </a:highlight>
              </a:rPr>
              <a:t>Feature Extraction   -------&gt; ???</a:t>
            </a:r>
            <a:endParaRPr b="1" sz="1900">
              <a:solidFill>
                <a:srgbClr val="1C1D1E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1C1D1E"/>
              </a:buClr>
              <a:buSzPts val="1900"/>
              <a:buChar char="●"/>
            </a:pPr>
            <a:r>
              <a:rPr lang="en" sz="1900">
                <a:solidFill>
                  <a:srgbClr val="1C1D1E"/>
                </a:solidFill>
                <a:highlight>
                  <a:srgbClr val="FFFFFF"/>
                </a:highlight>
              </a:rPr>
              <a:t>Building a model   ------&gt; Ensemble Random Forest Method</a:t>
            </a:r>
            <a:endParaRPr sz="1900">
              <a:solidFill>
                <a:srgbClr val="1C1D1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URL Length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of IP address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Abnormal Domain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Shortening Services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SSL Certificate details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DNS Record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 Indexed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Tag Details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many more…. (</a:t>
            </a:r>
            <a:r>
              <a:rPr b="1" lang="en"/>
              <a:t>Total 30  features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