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662" r:id="rId2"/>
  </p:sldMasterIdLst>
  <p:notesMasterIdLst>
    <p:notesMasterId r:id="rId27"/>
  </p:notesMasterIdLst>
  <p:sldIdLst>
    <p:sldId id="256" r:id="rId3"/>
    <p:sldId id="257" r:id="rId4"/>
    <p:sldId id="258" r:id="rId5"/>
    <p:sldId id="259" r:id="rId6"/>
    <p:sldId id="260" r:id="rId7"/>
    <p:sldId id="261" r:id="rId8"/>
    <p:sldId id="262" r:id="rId9"/>
    <p:sldId id="263" r:id="rId10"/>
    <p:sldId id="277" r:id="rId11"/>
    <p:sldId id="278" r:id="rId12"/>
    <p:sldId id="266" r:id="rId13"/>
    <p:sldId id="265" r:id="rId14"/>
    <p:sldId id="267" r:id="rId15"/>
    <p:sldId id="279" r:id="rId16"/>
    <p:sldId id="268" r:id="rId17"/>
    <p:sldId id="270" r:id="rId18"/>
    <p:sldId id="280" r:id="rId19"/>
    <p:sldId id="271" r:id="rId20"/>
    <p:sldId id="272" r:id="rId21"/>
    <p:sldId id="281" r:id="rId22"/>
    <p:sldId id="273" r:id="rId23"/>
    <p:sldId id="274" r:id="rId24"/>
    <p:sldId id="275" r:id="rId25"/>
    <p:sldId id="276"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Noto Sans" panose="020B0502040504020204" pitchFamily="34"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CF4C04-D0F9-4B17-A9DA-3615156FEB57}" v="14" dt="2023-03-25T08:29:35.6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p:cViewPr varScale="1">
        <p:scale>
          <a:sx n="105" d="100"/>
          <a:sy n="105" d="100"/>
        </p:scale>
        <p:origin x="730" y="6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2.fntdata"/><Relationship Id="rId21" Type="http://schemas.openxmlformats.org/officeDocument/2006/relationships/slide" Target="slides/slide19.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4"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font" Target="fonts/font11.fntdata"/><Relationship Id="rId20" Type="http://schemas.openxmlformats.org/officeDocument/2006/relationships/slide" Target="slides/slide18.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tharva T" userId="768fc03b160846ed" providerId="LiveId" clId="{1ECF4C04-D0F9-4B17-A9DA-3615156FEB57}"/>
    <pc:docChg chg="undo redo custSel addSld delSld modSld sldOrd modMainMaster">
      <pc:chgData name="Atharva T" userId="768fc03b160846ed" providerId="LiveId" clId="{1ECF4C04-D0F9-4B17-A9DA-3615156FEB57}" dt="2023-03-25T08:32:53.471" v="4468" actId="20577"/>
      <pc:docMkLst>
        <pc:docMk/>
      </pc:docMkLst>
      <pc:sldChg chg="addSp delSp modSp mod">
        <pc:chgData name="Atharva T" userId="768fc03b160846ed" providerId="LiveId" clId="{1ECF4C04-D0F9-4B17-A9DA-3615156FEB57}" dt="2023-03-25T08:30:01.505" v="4461" actId="20577"/>
        <pc:sldMkLst>
          <pc:docMk/>
          <pc:sldMk cId="0" sldId="256"/>
        </pc:sldMkLst>
        <pc:spChg chg="mod">
          <ac:chgData name="Atharva T" userId="768fc03b160846ed" providerId="LiveId" clId="{1ECF4C04-D0F9-4B17-A9DA-3615156FEB57}" dt="2023-03-20T18:07:51.616" v="10" actId="255"/>
          <ac:spMkLst>
            <pc:docMk/>
            <pc:sldMk cId="0" sldId="256"/>
            <ac:spMk id="68" creationId="{00000000-0000-0000-0000-000000000000}"/>
          </ac:spMkLst>
        </pc:spChg>
        <pc:spChg chg="mod">
          <ac:chgData name="Atharva T" userId="768fc03b160846ed" providerId="LiveId" clId="{1ECF4C04-D0F9-4B17-A9DA-3615156FEB57}" dt="2023-03-25T08:30:01.505" v="4461" actId="20577"/>
          <ac:spMkLst>
            <pc:docMk/>
            <pc:sldMk cId="0" sldId="256"/>
            <ac:spMk id="69" creationId="{00000000-0000-0000-0000-000000000000}"/>
          </ac:spMkLst>
        </pc:spChg>
        <pc:spChg chg="mod">
          <ac:chgData name="Atharva T" userId="768fc03b160846ed" providerId="LiveId" clId="{1ECF4C04-D0F9-4B17-A9DA-3615156FEB57}" dt="2023-03-20T18:05:12.076" v="2" actId="113"/>
          <ac:spMkLst>
            <pc:docMk/>
            <pc:sldMk cId="0" sldId="256"/>
            <ac:spMk id="74" creationId="{00000000-0000-0000-0000-000000000000}"/>
          </ac:spMkLst>
        </pc:spChg>
        <pc:picChg chg="add mod">
          <ac:chgData name="Atharva T" userId="768fc03b160846ed" providerId="LiveId" clId="{1ECF4C04-D0F9-4B17-A9DA-3615156FEB57}" dt="2023-03-25T08:29:41.599" v="4443" actId="14100"/>
          <ac:picMkLst>
            <pc:docMk/>
            <pc:sldMk cId="0" sldId="256"/>
            <ac:picMk id="3" creationId="{4B9D0176-E826-E12B-1D25-4441C125063D}"/>
          </ac:picMkLst>
        </pc:picChg>
        <pc:picChg chg="del">
          <ac:chgData name="Atharva T" userId="768fc03b160846ed" providerId="LiveId" clId="{1ECF4C04-D0F9-4B17-A9DA-3615156FEB57}" dt="2023-03-20T18:06:06.862" v="4" actId="478"/>
          <ac:picMkLst>
            <pc:docMk/>
            <pc:sldMk cId="0" sldId="256"/>
            <ac:picMk id="75" creationId="{00000000-0000-0000-0000-000000000000}"/>
          </ac:picMkLst>
        </pc:picChg>
      </pc:sldChg>
      <pc:sldChg chg="modSp mod">
        <pc:chgData name="Atharva T" userId="768fc03b160846ed" providerId="LiveId" clId="{1ECF4C04-D0F9-4B17-A9DA-3615156FEB57}" dt="2023-03-25T08:20:56.834" v="4398" actId="20577"/>
        <pc:sldMkLst>
          <pc:docMk/>
          <pc:sldMk cId="0" sldId="258"/>
        </pc:sldMkLst>
        <pc:spChg chg="mod">
          <ac:chgData name="Atharva T" userId="768fc03b160846ed" providerId="LiveId" clId="{1ECF4C04-D0F9-4B17-A9DA-3615156FEB57}" dt="2023-03-25T08:20:56.834" v="4398" actId="20577"/>
          <ac:spMkLst>
            <pc:docMk/>
            <pc:sldMk cId="0" sldId="258"/>
            <ac:spMk id="87" creationId="{00000000-0000-0000-0000-000000000000}"/>
          </ac:spMkLst>
        </pc:spChg>
      </pc:sldChg>
      <pc:sldChg chg="modSp mod">
        <pc:chgData name="Atharva T" userId="768fc03b160846ed" providerId="LiveId" clId="{1ECF4C04-D0F9-4B17-A9DA-3615156FEB57}" dt="2023-03-20T18:15:40.744" v="544" actId="255"/>
        <pc:sldMkLst>
          <pc:docMk/>
          <pc:sldMk cId="0" sldId="259"/>
        </pc:sldMkLst>
        <pc:spChg chg="mod">
          <ac:chgData name="Atharva T" userId="768fc03b160846ed" providerId="LiveId" clId="{1ECF4C04-D0F9-4B17-A9DA-3615156FEB57}" dt="2023-03-20T18:15:40.744" v="544" actId="255"/>
          <ac:spMkLst>
            <pc:docMk/>
            <pc:sldMk cId="0" sldId="259"/>
            <ac:spMk id="93" creationId="{00000000-0000-0000-0000-000000000000}"/>
          </ac:spMkLst>
        </pc:spChg>
      </pc:sldChg>
      <pc:sldChg chg="modSp mod">
        <pc:chgData name="Atharva T" userId="768fc03b160846ed" providerId="LiveId" clId="{1ECF4C04-D0F9-4B17-A9DA-3615156FEB57}" dt="2023-03-25T08:21:41.983" v="4400" actId="20577"/>
        <pc:sldMkLst>
          <pc:docMk/>
          <pc:sldMk cId="0" sldId="263"/>
        </pc:sldMkLst>
        <pc:spChg chg="mod">
          <ac:chgData name="Atharva T" userId="768fc03b160846ed" providerId="LiveId" clId="{1ECF4C04-D0F9-4B17-A9DA-3615156FEB57}" dt="2023-03-25T08:21:41.983" v="4400" actId="20577"/>
          <ac:spMkLst>
            <pc:docMk/>
            <pc:sldMk cId="0" sldId="263"/>
            <ac:spMk id="118" creationId="{00000000-0000-0000-0000-000000000000}"/>
          </ac:spMkLst>
        </pc:spChg>
      </pc:sldChg>
      <pc:sldChg chg="modSp del mod">
        <pc:chgData name="Atharva T" userId="768fc03b160846ed" providerId="LiveId" clId="{1ECF4C04-D0F9-4B17-A9DA-3615156FEB57}" dt="2023-03-20T18:42:32.962" v="1514" actId="2696"/>
        <pc:sldMkLst>
          <pc:docMk/>
          <pc:sldMk cId="0" sldId="264"/>
        </pc:sldMkLst>
        <pc:spChg chg="mod">
          <ac:chgData name="Atharva T" userId="768fc03b160846ed" providerId="LiveId" clId="{1ECF4C04-D0F9-4B17-A9DA-3615156FEB57}" dt="2023-03-20T18:16:56.481" v="559" actId="20577"/>
          <ac:spMkLst>
            <pc:docMk/>
            <pc:sldMk cId="0" sldId="264"/>
            <ac:spMk id="124" creationId="{00000000-0000-0000-0000-000000000000}"/>
          </ac:spMkLst>
        </pc:spChg>
      </pc:sldChg>
      <pc:sldChg chg="modSp mod">
        <pc:chgData name="Atharva T" userId="768fc03b160846ed" providerId="LiveId" clId="{1ECF4C04-D0F9-4B17-A9DA-3615156FEB57}" dt="2023-03-20T18:05:22.644" v="3" actId="27636"/>
        <pc:sldMkLst>
          <pc:docMk/>
          <pc:sldMk cId="0" sldId="265"/>
        </pc:sldMkLst>
        <pc:spChg chg="mod">
          <ac:chgData name="Atharva T" userId="768fc03b160846ed" providerId="LiveId" clId="{1ECF4C04-D0F9-4B17-A9DA-3615156FEB57}" dt="2023-03-20T18:05:22.644" v="3" actId="27636"/>
          <ac:spMkLst>
            <pc:docMk/>
            <pc:sldMk cId="0" sldId="265"/>
            <ac:spMk id="131" creationId="{00000000-0000-0000-0000-000000000000}"/>
          </ac:spMkLst>
        </pc:spChg>
      </pc:sldChg>
      <pc:sldChg chg="addSp delSp modSp mod ord">
        <pc:chgData name="Atharva T" userId="768fc03b160846ed" providerId="LiveId" clId="{1ECF4C04-D0F9-4B17-A9DA-3615156FEB57}" dt="2023-03-21T09:18:14.905" v="3232" actId="20577"/>
        <pc:sldMkLst>
          <pc:docMk/>
          <pc:sldMk cId="0" sldId="266"/>
        </pc:sldMkLst>
        <pc:spChg chg="add mod">
          <ac:chgData name="Atharva T" userId="768fc03b160846ed" providerId="LiveId" clId="{1ECF4C04-D0F9-4B17-A9DA-3615156FEB57}" dt="2023-03-21T09:18:14.905" v="3232" actId="20577"/>
          <ac:spMkLst>
            <pc:docMk/>
            <pc:sldMk cId="0" sldId="266"/>
            <ac:spMk id="3" creationId="{F992A470-820F-2599-6839-1C6196C36B51}"/>
          </ac:spMkLst>
        </pc:spChg>
        <pc:spChg chg="del mod">
          <ac:chgData name="Atharva T" userId="768fc03b160846ed" providerId="LiveId" clId="{1ECF4C04-D0F9-4B17-A9DA-3615156FEB57}" dt="2023-03-21T09:11:10.026" v="3042"/>
          <ac:spMkLst>
            <pc:docMk/>
            <pc:sldMk cId="0" sldId="266"/>
            <ac:spMk id="137" creationId="{00000000-0000-0000-0000-000000000000}"/>
          </ac:spMkLst>
        </pc:spChg>
      </pc:sldChg>
      <pc:sldChg chg="modSp mod">
        <pc:chgData name="Atharva T" userId="768fc03b160846ed" providerId="LiveId" clId="{1ECF4C04-D0F9-4B17-A9DA-3615156FEB57}" dt="2023-03-21T09:20:18.707" v="3276" actId="20577"/>
        <pc:sldMkLst>
          <pc:docMk/>
          <pc:sldMk cId="0" sldId="267"/>
        </pc:sldMkLst>
        <pc:spChg chg="mod">
          <ac:chgData name="Atharva T" userId="768fc03b160846ed" providerId="LiveId" clId="{1ECF4C04-D0F9-4B17-A9DA-3615156FEB57}" dt="2023-03-21T09:19:50.123" v="3262" actId="20577"/>
          <ac:spMkLst>
            <pc:docMk/>
            <pc:sldMk cId="0" sldId="267"/>
            <ac:spMk id="143" creationId="{00000000-0000-0000-0000-000000000000}"/>
          </ac:spMkLst>
        </pc:spChg>
        <pc:spChg chg="mod">
          <ac:chgData name="Atharva T" userId="768fc03b160846ed" providerId="LiveId" clId="{1ECF4C04-D0F9-4B17-A9DA-3615156FEB57}" dt="2023-03-21T09:20:18.707" v="3276" actId="20577"/>
          <ac:spMkLst>
            <pc:docMk/>
            <pc:sldMk cId="0" sldId="267"/>
            <ac:spMk id="144" creationId="{00000000-0000-0000-0000-000000000000}"/>
          </ac:spMkLst>
        </pc:spChg>
      </pc:sldChg>
      <pc:sldChg chg="addSp delSp modSp mod">
        <pc:chgData name="Atharva T" userId="768fc03b160846ed" providerId="LiveId" clId="{1ECF4C04-D0F9-4B17-A9DA-3615156FEB57}" dt="2023-03-21T09:24:29.402" v="3348" actId="14100"/>
        <pc:sldMkLst>
          <pc:docMk/>
          <pc:sldMk cId="0" sldId="268"/>
        </pc:sldMkLst>
        <pc:spChg chg="mod">
          <ac:chgData name="Atharva T" userId="768fc03b160846ed" providerId="LiveId" clId="{1ECF4C04-D0F9-4B17-A9DA-3615156FEB57}" dt="2023-03-21T09:21:46.710" v="3293" actId="20577"/>
          <ac:spMkLst>
            <pc:docMk/>
            <pc:sldMk cId="0" sldId="268"/>
            <ac:spMk id="149" creationId="{00000000-0000-0000-0000-000000000000}"/>
          </ac:spMkLst>
        </pc:spChg>
        <pc:spChg chg="mod">
          <ac:chgData name="Atharva T" userId="768fc03b160846ed" providerId="LiveId" clId="{1ECF4C04-D0F9-4B17-A9DA-3615156FEB57}" dt="2023-03-21T09:21:51.720" v="3294" actId="20577"/>
          <ac:spMkLst>
            <pc:docMk/>
            <pc:sldMk cId="0" sldId="268"/>
            <ac:spMk id="150" creationId="{00000000-0000-0000-0000-000000000000}"/>
          </ac:spMkLst>
        </pc:spChg>
        <pc:picChg chg="add mod modCrop">
          <ac:chgData name="Atharva T" userId="768fc03b160846ed" providerId="LiveId" clId="{1ECF4C04-D0F9-4B17-A9DA-3615156FEB57}" dt="2023-03-21T09:24:23.438" v="3346" actId="14100"/>
          <ac:picMkLst>
            <pc:docMk/>
            <pc:sldMk cId="0" sldId="268"/>
            <ac:picMk id="3" creationId="{F784A055-2038-D6D9-B32B-80573A85B184}"/>
          </ac:picMkLst>
        </pc:picChg>
        <pc:picChg chg="add mod modCrop">
          <ac:chgData name="Atharva T" userId="768fc03b160846ed" providerId="LiveId" clId="{1ECF4C04-D0F9-4B17-A9DA-3615156FEB57}" dt="2023-03-21T09:24:29.402" v="3348" actId="14100"/>
          <ac:picMkLst>
            <pc:docMk/>
            <pc:sldMk cId="0" sldId="268"/>
            <ac:picMk id="5" creationId="{3058AF37-32B1-C2E9-49D2-3326021D4BF7}"/>
          </ac:picMkLst>
        </pc:picChg>
        <pc:picChg chg="del">
          <ac:chgData name="Atharva T" userId="768fc03b160846ed" providerId="LiveId" clId="{1ECF4C04-D0F9-4B17-A9DA-3615156FEB57}" dt="2023-03-21T09:21:08.250" v="3277" actId="478"/>
          <ac:picMkLst>
            <pc:docMk/>
            <pc:sldMk cId="0" sldId="268"/>
            <ac:picMk id="151" creationId="{00000000-0000-0000-0000-000000000000}"/>
          </ac:picMkLst>
        </pc:picChg>
      </pc:sldChg>
      <pc:sldChg chg="del">
        <pc:chgData name="Atharva T" userId="768fc03b160846ed" providerId="LiveId" clId="{1ECF4C04-D0F9-4B17-A9DA-3615156FEB57}" dt="2023-03-21T09:33:44.003" v="3980" actId="2696"/>
        <pc:sldMkLst>
          <pc:docMk/>
          <pc:sldMk cId="0" sldId="269"/>
        </pc:sldMkLst>
      </pc:sldChg>
      <pc:sldChg chg="modSp mod">
        <pc:chgData name="Atharva T" userId="768fc03b160846ed" providerId="LiveId" clId="{1ECF4C04-D0F9-4B17-A9DA-3615156FEB57}" dt="2023-03-25T08:23:14.616" v="4418" actId="20577"/>
        <pc:sldMkLst>
          <pc:docMk/>
          <pc:sldMk cId="0" sldId="270"/>
        </pc:sldMkLst>
        <pc:spChg chg="mod">
          <ac:chgData name="Atharva T" userId="768fc03b160846ed" providerId="LiveId" clId="{1ECF4C04-D0F9-4B17-A9DA-3615156FEB57}" dt="2023-03-25T08:23:14.616" v="4418" actId="20577"/>
          <ac:spMkLst>
            <pc:docMk/>
            <pc:sldMk cId="0" sldId="270"/>
            <ac:spMk id="164" creationId="{00000000-0000-0000-0000-000000000000}"/>
          </ac:spMkLst>
        </pc:spChg>
      </pc:sldChg>
      <pc:sldChg chg="modSp mod">
        <pc:chgData name="Atharva T" userId="768fc03b160846ed" providerId="LiveId" clId="{1ECF4C04-D0F9-4B17-A9DA-3615156FEB57}" dt="2023-03-25T08:23:45.502" v="4422" actId="20577"/>
        <pc:sldMkLst>
          <pc:docMk/>
          <pc:sldMk cId="0" sldId="271"/>
        </pc:sldMkLst>
        <pc:spChg chg="mod">
          <ac:chgData name="Atharva T" userId="768fc03b160846ed" providerId="LiveId" clId="{1ECF4C04-D0F9-4B17-A9DA-3615156FEB57}" dt="2023-03-25T08:23:45.502" v="4422" actId="20577"/>
          <ac:spMkLst>
            <pc:docMk/>
            <pc:sldMk cId="0" sldId="271"/>
            <ac:spMk id="170" creationId="{00000000-0000-0000-0000-000000000000}"/>
          </ac:spMkLst>
        </pc:spChg>
      </pc:sldChg>
      <pc:sldChg chg="addSp delSp modSp mod">
        <pc:chgData name="Atharva T" userId="768fc03b160846ed" providerId="LiveId" clId="{1ECF4C04-D0F9-4B17-A9DA-3615156FEB57}" dt="2023-03-21T16:32:46.392" v="4303" actId="14100"/>
        <pc:sldMkLst>
          <pc:docMk/>
          <pc:sldMk cId="0" sldId="272"/>
        </pc:sldMkLst>
        <pc:spChg chg="mod">
          <ac:chgData name="Atharva T" userId="768fc03b160846ed" providerId="LiveId" clId="{1ECF4C04-D0F9-4B17-A9DA-3615156FEB57}" dt="2023-03-21T16:30:03.446" v="4268" actId="20577"/>
          <ac:spMkLst>
            <pc:docMk/>
            <pc:sldMk cId="0" sldId="272"/>
            <ac:spMk id="180" creationId="{00000000-0000-0000-0000-000000000000}"/>
          </ac:spMkLst>
        </pc:spChg>
        <pc:picChg chg="add mod modCrop">
          <ac:chgData name="Atharva T" userId="768fc03b160846ed" providerId="LiveId" clId="{1ECF4C04-D0F9-4B17-A9DA-3615156FEB57}" dt="2023-03-21T16:31:37.192" v="4287" actId="14100"/>
          <ac:picMkLst>
            <pc:docMk/>
            <pc:sldMk cId="0" sldId="272"/>
            <ac:picMk id="3" creationId="{0FA49A9F-3CBB-2420-A516-6D2ABAA4ECD1}"/>
          </ac:picMkLst>
        </pc:picChg>
        <pc:picChg chg="add mod modCrop">
          <ac:chgData name="Atharva T" userId="768fc03b160846ed" providerId="LiveId" clId="{1ECF4C04-D0F9-4B17-A9DA-3615156FEB57}" dt="2023-03-21T16:31:34.298" v="4286" actId="14100"/>
          <ac:picMkLst>
            <pc:docMk/>
            <pc:sldMk cId="0" sldId="272"/>
            <ac:picMk id="5" creationId="{846E541C-1C4B-03E4-224D-7D39489C2EA8}"/>
          </ac:picMkLst>
        </pc:picChg>
        <pc:picChg chg="add mod modCrop">
          <ac:chgData name="Atharva T" userId="768fc03b160846ed" providerId="LiveId" clId="{1ECF4C04-D0F9-4B17-A9DA-3615156FEB57}" dt="2023-03-21T16:32:17.103" v="4295" actId="14100"/>
          <ac:picMkLst>
            <pc:docMk/>
            <pc:sldMk cId="0" sldId="272"/>
            <ac:picMk id="7" creationId="{3C4C7DFE-8252-531A-FE01-93803CEC6A6D}"/>
          </ac:picMkLst>
        </pc:picChg>
        <pc:picChg chg="add mod modCrop">
          <ac:chgData name="Atharva T" userId="768fc03b160846ed" providerId="LiveId" clId="{1ECF4C04-D0F9-4B17-A9DA-3615156FEB57}" dt="2023-03-21T16:32:46.392" v="4303" actId="14100"/>
          <ac:picMkLst>
            <pc:docMk/>
            <pc:sldMk cId="0" sldId="272"/>
            <ac:picMk id="9" creationId="{46B4BBAE-7A99-241A-28B3-0C9DA844B9A9}"/>
          </ac:picMkLst>
        </pc:picChg>
        <pc:picChg chg="del">
          <ac:chgData name="Atharva T" userId="768fc03b160846ed" providerId="LiveId" clId="{1ECF4C04-D0F9-4B17-A9DA-3615156FEB57}" dt="2023-03-21T16:29:51.929" v="4259" actId="478"/>
          <ac:picMkLst>
            <pc:docMk/>
            <pc:sldMk cId="0" sldId="272"/>
            <ac:picMk id="181" creationId="{00000000-0000-0000-0000-000000000000}"/>
          </ac:picMkLst>
        </pc:picChg>
        <pc:picChg chg="del">
          <ac:chgData name="Atharva T" userId="768fc03b160846ed" providerId="LiveId" clId="{1ECF4C04-D0F9-4B17-A9DA-3615156FEB57}" dt="2023-03-21T16:29:52.584" v="4260" actId="478"/>
          <ac:picMkLst>
            <pc:docMk/>
            <pc:sldMk cId="0" sldId="272"/>
            <ac:picMk id="182" creationId="{00000000-0000-0000-0000-000000000000}"/>
          </ac:picMkLst>
        </pc:picChg>
        <pc:picChg chg="del">
          <ac:chgData name="Atharva T" userId="768fc03b160846ed" providerId="LiveId" clId="{1ECF4C04-D0F9-4B17-A9DA-3615156FEB57}" dt="2023-03-21T16:29:56.223" v="4262" actId="478"/>
          <ac:picMkLst>
            <pc:docMk/>
            <pc:sldMk cId="0" sldId="272"/>
            <ac:picMk id="183" creationId="{00000000-0000-0000-0000-000000000000}"/>
          </ac:picMkLst>
        </pc:picChg>
        <pc:picChg chg="del">
          <ac:chgData name="Atharva T" userId="768fc03b160846ed" providerId="LiveId" clId="{1ECF4C04-D0F9-4B17-A9DA-3615156FEB57}" dt="2023-03-21T16:29:53.109" v="4261" actId="478"/>
          <ac:picMkLst>
            <pc:docMk/>
            <pc:sldMk cId="0" sldId="272"/>
            <ac:picMk id="184" creationId="{00000000-0000-0000-0000-000000000000}"/>
          </ac:picMkLst>
        </pc:picChg>
      </pc:sldChg>
      <pc:sldChg chg="modSp mod">
        <pc:chgData name="Atharva T" userId="768fc03b160846ed" providerId="LiveId" clId="{1ECF4C04-D0F9-4B17-A9DA-3615156FEB57}" dt="2023-03-25T08:24:37.557" v="4435" actId="27636"/>
        <pc:sldMkLst>
          <pc:docMk/>
          <pc:sldMk cId="0" sldId="273"/>
        </pc:sldMkLst>
        <pc:spChg chg="mod">
          <ac:chgData name="Atharva T" userId="768fc03b160846ed" providerId="LiveId" clId="{1ECF4C04-D0F9-4B17-A9DA-3615156FEB57}" dt="2023-03-25T08:24:37.557" v="4435" actId="27636"/>
          <ac:spMkLst>
            <pc:docMk/>
            <pc:sldMk cId="0" sldId="273"/>
            <ac:spMk id="190" creationId="{00000000-0000-0000-0000-000000000000}"/>
          </ac:spMkLst>
        </pc:spChg>
      </pc:sldChg>
      <pc:sldChg chg="modSp mod">
        <pc:chgData name="Atharva T" userId="768fc03b160846ed" providerId="LiveId" clId="{1ECF4C04-D0F9-4B17-A9DA-3615156FEB57}" dt="2023-03-25T08:16:00.963" v="4367" actId="255"/>
        <pc:sldMkLst>
          <pc:docMk/>
          <pc:sldMk cId="0" sldId="274"/>
        </pc:sldMkLst>
        <pc:spChg chg="mod">
          <ac:chgData name="Atharva T" userId="768fc03b160846ed" providerId="LiveId" clId="{1ECF4C04-D0F9-4B17-A9DA-3615156FEB57}" dt="2023-03-25T08:16:00.963" v="4367" actId="255"/>
          <ac:spMkLst>
            <pc:docMk/>
            <pc:sldMk cId="0" sldId="274"/>
            <ac:spMk id="196" creationId="{00000000-0000-0000-0000-000000000000}"/>
          </ac:spMkLst>
        </pc:spChg>
      </pc:sldChg>
      <pc:sldChg chg="modSp mod">
        <pc:chgData name="Atharva T" userId="768fc03b160846ed" providerId="LiveId" clId="{1ECF4C04-D0F9-4B17-A9DA-3615156FEB57}" dt="2023-03-25T08:17:25.402" v="4384" actId="255"/>
        <pc:sldMkLst>
          <pc:docMk/>
          <pc:sldMk cId="0" sldId="275"/>
        </pc:sldMkLst>
        <pc:spChg chg="mod">
          <ac:chgData name="Atharva T" userId="768fc03b160846ed" providerId="LiveId" clId="{1ECF4C04-D0F9-4B17-A9DA-3615156FEB57}" dt="2023-03-25T08:17:25.402" v="4384" actId="255"/>
          <ac:spMkLst>
            <pc:docMk/>
            <pc:sldMk cId="0" sldId="275"/>
            <ac:spMk id="202" creationId="{00000000-0000-0000-0000-000000000000}"/>
          </ac:spMkLst>
        </pc:spChg>
      </pc:sldChg>
      <pc:sldChg chg="modSp add mod">
        <pc:chgData name="Atharva T" userId="768fc03b160846ed" providerId="LiveId" clId="{1ECF4C04-D0F9-4B17-A9DA-3615156FEB57}" dt="2023-03-25T08:22:22.158" v="4412" actId="20577"/>
        <pc:sldMkLst>
          <pc:docMk/>
          <pc:sldMk cId="2622995793" sldId="277"/>
        </pc:sldMkLst>
        <pc:spChg chg="mod">
          <ac:chgData name="Atharva T" userId="768fc03b160846ed" providerId="LiveId" clId="{1ECF4C04-D0F9-4B17-A9DA-3615156FEB57}" dt="2023-03-20T18:22:33.908" v="867" actId="20577"/>
          <ac:spMkLst>
            <pc:docMk/>
            <pc:sldMk cId="2622995793" sldId="277"/>
            <ac:spMk id="117" creationId="{00000000-0000-0000-0000-000000000000}"/>
          </ac:spMkLst>
        </pc:spChg>
        <pc:spChg chg="mod">
          <ac:chgData name="Atharva T" userId="768fc03b160846ed" providerId="LiveId" clId="{1ECF4C04-D0F9-4B17-A9DA-3615156FEB57}" dt="2023-03-25T08:22:22.158" v="4412" actId="20577"/>
          <ac:spMkLst>
            <pc:docMk/>
            <pc:sldMk cId="2622995793" sldId="277"/>
            <ac:spMk id="118" creationId="{00000000-0000-0000-0000-000000000000}"/>
          </ac:spMkLst>
        </pc:spChg>
      </pc:sldChg>
      <pc:sldChg chg="modSp add mod">
        <pc:chgData name="Atharva T" userId="768fc03b160846ed" providerId="LiveId" clId="{1ECF4C04-D0F9-4B17-A9DA-3615156FEB57}" dt="2023-03-21T09:40:30.040" v="4167" actId="20577"/>
        <pc:sldMkLst>
          <pc:docMk/>
          <pc:sldMk cId="1561477396" sldId="278"/>
        </pc:sldMkLst>
        <pc:spChg chg="mod">
          <ac:chgData name="Atharva T" userId="768fc03b160846ed" providerId="LiveId" clId="{1ECF4C04-D0F9-4B17-A9DA-3615156FEB57}" dt="2023-03-20T18:42:59.151" v="1552" actId="20577"/>
          <ac:spMkLst>
            <pc:docMk/>
            <pc:sldMk cId="1561477396" sldId="278"/>
            <ac:spMk id="117" creationId="{00000000-0000-0000-0000-000000000000}"/>
          </ac:spMkLst>
        </pc:spChg>
        <pc:spChg chg="mod">
          <ac:chgData name="Atharva T" userId="768fc03b160846ed" providerId="LiveId" clId="{1ECF4C04-D0F9-4B17-A9DA-3615156FEB57}" dt="2023-03-21T09:40:30.040" v="4167" actId="20577"/>
          <ac:spMkLst>
            <pc:docMk/>
            <pc:sldMk cId="1561477396" sldId="278"/>
            <ac:spMk id="118" creationId="{00000000-0000-0000-0000-000000000000}"/>
          </ac:spMkLst>
        </pc:spChg>
      </pc:sldChg>
      <pc:sldChg chg="modSp add mod">
        <pc:chgData name="Atharva T" userId="768fc03b160846ed" providerId="LiveId" clId="{1ECF4C04-D0F9-4B17-A9DA-3615156FEB57}" dt="2023-03-21T09:40:51.199" v="4172" actId="20577"/>
        <pc:sldMkLst>
          <pc:docMk/>
          <pc:sldMk cId="1108868101" sldId="279"/>
        </pc:sldMkLst>
        <pc:spChg chg="mod">
          <ac:chgData name="Atharva T" userId="768fc03b160846ed" providerId="LiveId" clId="{1ECF4C04-D0F9-4B17-A9DA-3615156FEB57}" dt="2023-03-21T09:40:51.199" v="4172" actId="20577"/>
          <ac:spMkLst>
            <pc:docMk/>
            <pc:sldMk cId="1108868101" sldId="279"/>
            <ac:spMk id="143" creationId="{00000000-0000-0000-0000-000000000000}"/>
          </ac:spMkLst>
        </pc:spChg>
        <pc:spChg chg="mod">
          <ac:chgData name="Atharva T" userId="768fc03b160846ed" providerId="LiveId" clId="{1ECF4C04-D0F9-4B17-A9DA-3615156FEB57}" dt="2023-03-21T09:33:32.729" v="3979" actId="113"/>
          <ac:spMkLst>
            <pc:docMk/>
            <pc:sldMk cId="1108868101" sldId="279"/>
            <ac:spMk id="144" creationId="{00000000-0000-0000-0000-000000000000}"/>
          </ac:spMkLst>
        </pc:spChg>
      </pc:sldChg>
      <pc:sldChg chg="modSp add mod">
        <pc:chgData name="Atharva T" userId="768fc03b160846ed" providerId="LiveId" clId="{1ECF4C04-D0F9-4B17-A9DA-3615156FEB57}" dt="2023-03-21T09:42:43.811" v="4214" actId="20577"/>
        <pc:sldMkLst>
          <pc:docMk/>
          <pc:sldMk cId="3585037742" sldId="280"/>
        </pc:sldMkLst>
        <pc:spChg chg="mod">
          <ac:chgData name="Atharva T" userId="768fc03b160846ed" providerId="LiveId" clId="{1ECF4C04-D0F9-4B17-A9DA-3615156FEB57}" dt="2023-03-21T09:42:43.811" v="4214" actId="20577"/>
          <ac:spMkLst>
            <pc:docMk/>
            <pc:sldMk cId="3585037742" sldId="280"/>
            <ac:spMk id="164" creationId="{00000000-0000-0000-0000-000000000000}"/>
          </ac:spMkLst>
        </pc:spChg>
      </pc:sldChg>
      <pc:sldChg chg="addSp delSp modSp add mod">
        <pc:chgData name="Atharva T" userId="768fc03b160846ed" providerId="LiveId" clId="{1ECF4C04-D0F9-4B17-A9DA-3615156FEB57}" dt="2023-03-21T16:34:45.348" v="4348" actId="1076"/>
        <pc:sldMkLst>
          <pc:docMk/>
          <pc:sldMk cId="2867309122" sldId="281"/>
        </pc:sldMkLst>
        <pc:spChg chg="del">
          <ac:chgData name="Atharva T" userId="768fc03b160846ed" providerId="LiveId" clId="{1ECF4C04-D0F9-4B17-A9DA-3615156FEB57}" dt="2023-03-21T16:33:39.038" v="4309" actId="478"/>
          <ac:spMkLst>
            <pc:docMk/>
            <pc:sldMk cId="2867309122" sldId="281"/>
            <ac:spMk id="176" creationId="{00000000-0000-0000-0000-000000000000}"/>
          </ac:spMkLst>
        </pc:spChg>
        <pc:spChg chg="del mod">
          <ac:chgData name="Atharva T" userId="768fc03b160846ed" providerId="LiveId" clId="{1ECF4C04-D0F9-4B17-A9DA-3615156FEB57}" dt="2023-03-21T16:33:43.256" v="4312" actId="478"/>
          <ac:spMkLst>
            <pc:docMk/>
            <pc:sldMk cId="2867309122" sldId="281"/>
            <ac:spMk id="177" creationId="{00000000-0000-0000-0000-000000000000}"/>
          </ac:spMkLst>
        </pc:spChg>
        <pc:spChg chg="mod">
          <ac:chgData name="Atharva T" userId="768fc03b160846ed" providerId="LiveId" clId="{1ECF4C04-D0F9-4B17-A9DA-3615156FEB57}" dt="2023-03-21T16:34:36.305" v="4337" actId="20577"/>
          <ac:spMkLst>
            <pc:docMk/>
            <pc:sldMk cId="2867309122" sldId="281"/>
            <ac:spMk id="179" creationId="{00000000-0000-0000-0000-000000000000}"/>
          </ac:spMkLst>
        </pc:spChg>
        <pc:spChg chg="mod">
          <ac:chgData name="Atharva T" userId="768fc03b160846ed" providerId="LiveId" clId="{1ECF4C04-D0F9-4B17-A9DA-3615156FEB57}" dt="2023-03-21T16:34:45.348" v="4348" actId="1076"/>
          <ac:spMkLst>
            <pc:docMk/>
            <pc:sldMk cId="2867309122" sldId="281"/>
            <ac:spMk id="180" creationId="{00000000-0000-0000-0000-000000000000}"/>
          </ac:spMkLst>
        </pc:spChg>
        <pc:picChg chg="del">
          <ac:chgData name="Atharva T" userId="768fc03b160846ed" providerId="LiveId" clId="{1ECF4C04-D0F9-4B17-A9DA-3615156FEB57}" dt="2023-03-21T16:33:35.945" v="4307" actId="478"/>
          <ac:picMkLst>
            <pc:docMk/>
            <pc:sldMk cId="2867309122" sldId="281"/>
            <ac:picMk id="3" creationId="{0FA49A9F-3CBB-2420-A516-6D2ABAA4ECD1}"/>
          </ac:picMkLst>
        </pc:picChg>
        <pc:picChg chg="add mod modCrop">
          <ac:chgData name="Atharva T" userId="768fc03b160846ed" providerId="LiveId" clId="{1ECF4C04-D0F9-4B17-A9DA-3615156FEB57}" dt="2023-03-21T16:34:01.655" v="4316" actId="1076"/>
          <ac:picMkLst>
            <pc:docMk/>
            <pc:sldMk cId="2867309122" sldId="281"/>
            <ac:picMk id="4" creationId="{471024C7-523F-5107-D1C3-6DD6BA96041C}"/>
          </ac:picMkLst>
        </pc:picChg>
        <pc:picChg chg="del">
          <ac:chgData name="Atharva T" userId="768fc03b160846ed" providerId="LiveId" clId="{1ECF4C04-D0F9-4B17-A9DA-3615156FEB57}" dt="2023-03-21T16:33:35.201" v="4306" actId="478"/>
          <ac:picMkLst>
            <pc:docMk/>
            <pc:sldMk cId="2867309122" sldId="281"/>
            <ac:picMk id="5" creationId="{846E541C-1C4B-03E4-224D-7D39489C2EA8}"/>
          </ac:picMkLst>
        </pc:picChg>
        <pc:picChg chg="del">
          <ac:chgData name="Atharva T" userId="768fc03b160846ed" providerId="LiveId" clId="{1ECF4C04-D0F9-4B17-A9DA-3615156FEB57}" dt="2023-03-21T16:33:36.501" v="4308" actId="478"/>
          <ac:picMkLst>
            <pc:docMk/>
            <pc:sldMk cId="2867309122" sldId="281"/>
            <ac:picMk id="7" creationId="{3C4C7DFE-8252-531A-FE01-93803CEC6A6D}"/>
          </ac:picMkLst>
        </pc:picChg>
        <pc:picChg chg="add mod modCrop">
          <ac:chgData name="Atharva T" userId="768fc03b160846ed" providerId="LiveId" clId="{1ECF4C04-D0F9-4B17-A9DA-3615156FEB57}" dt="2023-03-21T16:34:25.583" v="4320" actId="1076"/>
          <ac:picMkLst>
            <pc:docMk/>
            <pc:sldMk cId="2867309122" sldId="281"/>
            <ac:picMk id="8" creationId="{B7D55866-B02F-ED63-DA73-FC0F3D09F2E0}"/>
          </ac:picMkLst>
        </pc:picChg>
        <pc:picChg chg="del">
          <ac:chgData name="Atharva T" userId="768fc03b160846ed" providerId="LiveId" clId="{1ECF4C04-D0F9-4B17-A9DA-3615156FEB57}" dt="2023-03-21T16:33:34.172" v="4305" actId="478"/>
          <ac:picMkLst>
            <pc:docMk/>
            <pc:sldMk cId="2867309122" sldId="281"/>
            <ac:picMk id="9" creationId="{46B4BBAE-7A99-241A-28B3-0C9DA844B9A9}"/>
          </ac:picMkLst>
        </pc:picChg>
      </pc:sldChg>
      <pc:sldMasterChg chg="modSp mod addSldLayout modSldLayout">
        <pc:chgData name="Atharva T" userId="768fc03b160846ed" providerId="LiveId" clId="{1ECF4C04-D0F9-4B17-A9DA-3615156FEB57}" dt="2023-03-25T08:32:53.471" v="4468" actId="20577"/>
        <pc:sldMasterMkLst>
          <pc:docMk/>
          <pc:sldMasterMk cId="0" sldId="2147483662"/>
        </pc:sldMasterMkLst>
        <pc:spChg chg="mod">
          <ac:chgData name="Atharva T" userId="768fc03b160846ed" providerId="LiveId" clId="{1ECF4C04-D0F9-4B17-A9DA-3615156FEB57}" dt="2023-03-25T08:32:53.471" v="4468" actId="20577"/>
          <ac:spMkLst>
            <pc:docMk/>
            <pc:sldMasterMk cId="0" sldId="2147483662"/>
            <ac:spMk id="54" creationId="{00000000-0000-0000-0000-000000000000}"/>
          </ac:spMkLst>
        </pc:spChg>
        <pc:sldLayoutChg chg="modSp mod">
          <pc:chgData name="Atharva T" userId="768fc03b160846ed" providerId="LiveId" clId="{1ECF4C04-D0F9-4B17-A9DA-3615156FEB57}" dt="2023-03-25T08:32:06.740" v="4463" actId="20577"/>
          <pc:sldLayoutMkLst>
            <pc:docMk/>
            <pc:sldMasterMk cId="0" sldId="2147483662"/>
            <pc:sldLayoutMk cId="0" sldId="2147483660"/>
          </pc:sldLayoutMkLst>
          <pc:spChg chg="mod">
            <ac:chgData name="Atharva T" userId="768fc03b160846ed" providerId="LiveId" clId="{1ECF4C04-D0F9-4B17-A9DA-3615156FEB57}" dt="2023-03-25T08:32:06.740" v="4463" actId="20577"/>
            <ac:spMkLst>
              <pc:docMk/>
              <pc:sldMasterMk cId="0" sldId="2147483662"/>
              <pc:sldLayoutMk cId="0" sldId="2147483660"/>
              <ac:spMk id="62" creationId="{00000000-0000-0000-0000-000000000000}"/>
            </ac:spMkLst>
          </pc:spChg>
        </pc:sldLayoutChg>
        <pc:sldLayoutChg chg="new mod replId">
          <pc:chgData name="Atharva T" userId="768fc03b160846ed" providerId="LiveId" clId="{1ECF4C04-D0F9-4B17-A9DA-3615156FEB57}" dt="2023-03-25T08:32:32.969" v="4464" actId="11236"/>
          <pc:sldLayoutMkLst>
            <pc:docMk/>
            <pc:sldMasterMk cId="0" sldId="2147483662"/>
            <pc:sldLayoutMk cId="4057666345" sldId="214748366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d8ab0526fa_2_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g1d8ab0526fa_2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d8ab0526fa_2_5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g1d8ab0526fa_2_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08517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d8ab0526fa_2_7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4" name="Google Shape;134;g1d8ab0526fa_2_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d8ab0526fa_2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g1d8ab0526fa_2_6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128" name="Google Shape;128;g1d8ab0526fa_2_6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12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d8ab0526fa_2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g1d8ab0526fa_2_7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1" name="Google Shape;141;g1d8ab0526fa_2_7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d8ab0526fa_2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g1d8ab0526fa_2_7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1" name="Google Shape;141;g1d8ab0526fa_2_7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
              <a:t>14</a:t>
            </a:fld>
            <a:endParaRPr/>
          </a:p>
        </p:txBody>
      </p:sp>
    </p:spTree>
    <p:extLst>
      <p:ext uri="{BB962C8B-B14F-4D97-AF65-F5344CB8AC3E}">
        <p14:creationId xmlns:p14="http://schemas.microsoft.com/office/powerpoint/2010/main" val="3648828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d8ab0526fa_2_8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g1d8ab0526fa_2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d8ab0526fa_2_9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g1d8ab0526fa_2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d8ab0526fa_2_9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g1d8ab0526fa_2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94488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d8ab0526fa_2_10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7" name="Google Shape;167;g1d8ab0526fa_2_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d8ab0526fa_2_10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g1d8ab0526fa_2_1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d8ab0526fa_2_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g1d8ab0526fa_2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d8ab0526fa_2_10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g1d8ab0526fa_2_1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54988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d8ab0526fa_2_1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g1d8ab0526fa_2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d8ab0526fa_2_1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3" name="Google Shape;193;g1d8ab0526fa_2_1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d8ab0526fa_2_1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9" name="Google Shape;199;g1d8ab0526fa_2_1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d8ab0526fa_2_1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5" name="Google Shape;205;g1d8ab0526fa_2_1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d8ab0526fa_2_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4" name="Google Shape;84;g1d8ab0526fa_2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d8ab0526fa_2_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 name="Google Shape;90;g1d8ab0526fa_2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d8ab0526fa_2_4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g1d8ab0526fa_2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d8ab0526fa_2_4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g1d8ab0526fa_2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d8ab0526fa_2_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d8ab0526fa_2_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d8ab0526fa_2_5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g1d8ab0526fa_2_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d8ab0526fa_2_5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g1d8ab0526fa_2_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98893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lt1"/>
        </a:solidFill>
        <a:effectLst/>
      </p:bgPr>
    </p:bg>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952500" y="841772"/>
            <a:ext cx="7208520" cy="1444229"/>
          </a:xfrm>
          <a:prstGeom prst="rect">
            <a:avLst/>
          </a:prstGeom>
          <a:solidFill>
            <a:srgbClr val="336699"/>
          </a:solid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lt1"/>
              </a:buClr>
              <a:buSzPts val="4500"/>
              <a:buFont typeface="Times New Roman"/>
              <a:buNone/>
              <a:defRPr sz="4500" b="1" cap="none">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8" name="Google Shape;58;p14"/>
          <p:cNvSpPr txBox="1"/>
          <p:nvPr/>
        </p:nvSpPr>
        <p:spPr>
          <a:xfrm>
            <a:off x="0" y="1"/>
            <a:ext cx="9144000" cy="193963"/>
          </a:xfrm>
          <a:prstGeom prst="rect">
            <a:avLst/>
          </a:prstGeom>
          <a:solidFill>
            <a:srgbClr val="993366"/>
          </a:solidFill>
          <a:ln>
            <a:noFill/>
          </a:ln>
        </p:spPr>
        <p:txBody>
          <a:bodyPr spcFirstLastPara="1" wrap="square" lIns="68575" tIns="34275" rIns="68575" bIns="34275" anchor="b" anchorCtr="0">
            <a:normAutofit fontScale="25000" lnSpcReduction="20000"/>
          </a:bodyPr>
          <a:lstStyle/>
          <a:p>
            <a:pPr marL="0" marR="0" lvl="0" indent="0" algn="ctr" rtl="0">
              <a:lnSpc>
                <a:spcPct val="90000"/>
              </a:lnSpc>
              <a:spcBef>
                <a:spcPts val="0"/>
              </a:spcBef>
              <a:spcAft>
                <a:spcPts val="0"/>
              </a:spcAft>
              <a:buClr>
                <a:schemeClr val="dk1"/>
              </a:buClr>
              <a:buSzPct val="100000"/>
              <a:buFont typeface="Times New Roman"/>
              <a:buNone/>
            </a:pPr>
            <a:endParaRPr sz="4500" b="0" i="0" u="none" strike="noStrike" cap="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B6B4F-2405-2DF2-9AF1-CCBA5A5B1AE8}"/>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4057666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0" y="193964"/>
            <a:ext cx="9144000" cy="588818"/>
          </a:xfrm>
          <a:prstGeom prst="rect">
            <a:avLst/>
          </a:prstGeom>
          <a:solidFill>
            <a:srgbClr val="1F3864"/>
          </a:solid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3300"/>
              <a:buFont typeface="Times New Roman"/>
              <a:buNone/>
              <a:defRPr b="0" cap="none">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1" name="Google Shape;61;p15"/>
          <p:cNvSpPr txBox="1">
            <a:spLocks noGrp="1"/>
          </p:cNvSpPr>
          <p:nvPr>
            <p:ph type="body" idx="1"/>
          </p:nvPr>
        </p:nvSpPr>
        <p:spPr>
          <a:xfrm>
            <a:off x="427760" y="1085201"/>
            <a:ext cx="7886700" cy="3263504"/>
          </a:xfrm>
          <a:prstGeom prst="rect">
            <a:avLst/>
          </a:prstGeom>
          <a:noFill/>
          <a:ln>
            <a:noFill/>
          </a:ln>
        </p:spPr>
        <p:txBody>
          <a:bodyPr spcFirstLastPara="1" wrap="square" lIns="68575" tIns="34275" rIns="68575" bIns="34275" anchor="t" anchorCtr="0">
            <a:normAutofit/>
          </a:bodyPr>
          <a:lstStyle>
            <a:lvl1pPr marL="457200" lvl="0" indent="-361950" algn="l">
              <a:lnSpc>
                <a:spcPct val="90000"/>
              </a:lnSpc>
              <a:spcBef>
                <a:spcPts val="800"/>
              </a:spcBef>
              <a:spcAft>
                <a:spcPts val="0"/>
              </a:spcAft>
              <a:buClr>
                <a:schemeClr val="dk1"/>
              </a:buClr>
              <a:buSzPts val="2100"/>
              <a:buFont typeface="Noto Sans"/>
              <a:buChar char="⮚"/>
              <a:defRPr/>
            </a:lvl1pPr>
            <a:lvl2pPr marL="914400" lvl="1" indent="-317500" algn="l">
              <a:lnSpc>
                <a:spcPct val="90000"/>
              </a:lnSpc>
              <a:spcBef>
                <a:spcPts val="400"/>
              </a:spcBef>
              <a:spcAft>
                <a:spcPts val="0"/>
              </a:spcAft>
              <a:buClr>
                <a:schemeClr val="dk1"/>
              </a:buClr>
              <a:buSzPts val="1400"/>
              <a:buChar char="•"/>
              <a:defRPr/>
            </a:lvl2pPr>
            <a:lvl3pPr marL="1371600" lvl="2" indent="-323850" algn="l">
              <a:lnSpc>
                <a:spcPct val="90000"/>
              </a:lnSpc>
              <a:spcBef>
                <a:spcPts val="400"/>
              </a:spcBef>
              <a:spcAft>
                <a:spcPts val="0"/>
              </a:spcAft>
              <a:buClr>
                <a:schemeClr val="dk1"/>
              </a:buClr>
              <a:buSzPts val="1500"/>
              <a:buFont typeface="Courier New"/>
              <a:buChar char="o"/>
              <a:defRPr/>
            </a:lvl3pPr>
            <a:lvl4pPr marL="1828800" lvl="3" indent="-317500" algn="l">
              <a:lnSpc>
                <a:spcPct val="90000"/>
              </a:lnSpc>
              <a:spcBef>
                <a:spcPts val="400"/>
              </a:spcBef>
              <a:spcAft>
                <a:spcPts val="0"/>
              </a:spcAft>
              <a:buClr>
                <a:schemeClr val="dk1"/>
              </a:buClr>
              <a:buSzPts val="1400"/>
              <a:buFont typeface="Noto Sans"/>
              <a:buChar char="▪"/>
              <a:defRPr/>
            </a:lvl4pPr>
            <a:lvl5pPr marL="2286000" lvl="4" indent="-317500" algn="l">
              <a:lnSpc>
                <a:spcPct val="90000"/>
              </a:lnSpc>
              <a:spcBef>
                <a:spcPts val="400"/>
              </a:spcBef>
              <a:spcAft>
                <a:spcPts val="0"/>
              </a:spcAft>
              <a:buClr>
                <a:schemeClr val="dk1"/>
              </a:buClr>
              <a:buSzPts val="1400"/>
              <a:buFont typeface="Noto Sans"/>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dirty="0"/>
          </a:p>
        </p:txBody>
      </p:sp>
      <p:sp>
        <p:nvSpPr>
          <p:cNvPr id="62" name="Google Shape;62;p15"/>
          <p:cNvSpPr txBox="1"/>
          <p:nvPr/>
        </p:nvSpPr>
        <p:spPr>
          <a:xfrm>
            <a:off x="0" y="1"/>
            <a:ext cx="9144000" cy="193963"/>
          </a:xfrm>
          <a:prstGeom prst="rect">
            <a:avLst/>
          </a:prstGeom>
          <a:solidFill>
            <a:srgbClr val="993366"/>
          </a:solidFill>
          <a:ln>
            <a:noFill/>
          </a:ln>
        </p:spPr>
        <p:txBody>
          <a:bodyPr spcFirstLastPara="1" wrap="square" lIns="68575" tIns="34275" rIns="68575" bIns="34275" anchor="b" anchorCtr="0">
            <a:normAutofit fontScale="25000" lnSpcReduction="20000"/>
          </a:bodyPr>
          <a:lstStyle/>
          <a:p>
            <a:pPr marL="0" marR="0" lvl="0" indent="0" algn="ctr" rtl="0">
              <a:lnSpc>
                <a:spcPct val="90000"/>
              </a:lnSpc>
              <a:spcBef>
                <a:spcPts val="0"/>
              </a:spcBef>
              <a:spcAft>
                <a:spcPts val="0"/>
              </a:spcAft>
              <a:buClr>
                <a:schemeClr val="dk1"/>
              </a:buClr>
              <a:buSzPct val="100000"/>
              <a:buFont typeface="Times New Roman"/>
              <a:buNone/>
            </a:pPr>
            <a:r>
              <a:rPr lang="en-US" sz="4500" b="1" i="0" u="none" strike="noStrike" cap="none" dirty="0">
                <a:solidFill>
                  <a:schemeClr val="dk1"/>
                </a:solidFill>
                <a:latin typeface="Times New Roman"/>
                <a:ea typeface="Times New Roman"/>
                <a:cs typeface="Times New Roman"/>
                <a:sym typeface="Times New Roman"/>
              </a:rPr>
              <a:t>A </a:t>
            </a:r>
            <a:r>
              <a:rPr lang="en-US" sz="4500" b="1" i="0" u="none" strike="noStrike" cap="none" dirty="0" err="1">
                <a:solidFill>
                  <a:schemeClr val="dk1"/>
                </a:solidFill>
                <a:latin typeface="Times New Roman"/>
                <a:ea typeface="Times New Roman"/>
                <a:cs typeface="Times New Roman"/>
                <a:sym typeface="Times New Roman"/>
              </a:rPr>
              <a:t>Makespan</a:t>
            </a:r>
            <a:r>
              <a:rPr lang="en-US" sz="4500" b="1" i="0" u="none" strike="noStrike" cap="none" dirty="0">
                <a:solidFill>
                  <a:schemeClr val="dk1"/>
                </a:solidFill>
                <a:latin typeface="Times New Roman"/>
                <a:ea typeface="Times New Roman"/>
                <a:cs typeface="Times New Roman"/>
                <a:sym typeface="Times New Roman"/>
              </a:rPr>
              <a:t> and Energy-Aware Scheduling Algorithm for Workflows under Reliability Constraint on a Multiprocessor Platform</a:t>
            </a:r>
          </a:p>
        </p:txBody>
      </p:sp>
      <p:pic>
        <p:nvPicPr>
          <p:cNvPr id="63" name="Google Shape;63;p15"/>
          <p:cNvPicPr preferRelativeResize="0"/>
          <p:nvPr/>
        </p:nvPicPr>
        <p:blipFill rotWithShape="1">
          <a:blip r:embed="rId2">
            <a:alphaModFix/>
          </a:blip>
          <a:srcRect/>
          <a:stretch/>
        </p:blipFill>
        <p:spPr>
          <a:xfrm>
            <a:off x="8519174" y="4272365"/>
            <a:ext cx="624826" cy="62482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Times New Roman"/>
                <a:ea typeface="Times New Roman"/>
                <a:cs typeface="Times New Roman"/>
                <a:sym typeface="Times New Roman"/>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Times New Roman"/>
                <a:ea typeface="Times New Roman"/>
                <a:cs typeface="Times New Roman"/>
                <a:sym typeface="Times New Roman"/>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Times New Roman"/>
                <a:ea typeface="Times New Roman"/>
                <a:cs typeface="Times New Roman"/>
                <a:sym typeface="Times New Roman"/>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Times New Roman"/>
                <a:ea typeface="Times New Roman"/>
                <a:cs typeface="Times New Roman"/>
                <a:sym typeface="Times New Roman"/>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2" name="Google Shape;52;p13"/>
          <p:cNvSpPr txBox="1"/>
          <p:nvPr/>
        </p:nvSpPr>
        <p:spPr>
          <a:xfrm>
            <a:off x="0" y="4937760"/>
            <a:ext cx="4572000" cy="205740"/>
          </a:xfrm>
          <a:prstGeom prst="rect">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Times New Roman"/>
                <a:ea typeface="Times New Roman"/>
                <a:cs typeface="Times New Roman"/>
                <a:sym typeface="Times New Roman"/>
              </a:rPr>
              <a:t>Atharva Tekawade, Suman Banerjee</a:t>
            </a:r>
            <a:endParaRPr sz="1200" b="0" i="0" u="none" strike="noStrike" cap="none">
              <a:solidFill>
                <a:schemeClr val="dk1"/>
              </a:solidFill>
              <a:latin typeface="Times New Roman"/>
              <a:ea typeface="Times New Roman"/>
              <a:cs typeface="Times New Roman"/>
              <a:sym typeface="Times New Roman"/>
            </a:endParaRPr>
          </a:p>
        </p:txBody>
      </p:sp>
      <p:sp>
        <p:nvSpPr>
          <p:cNvPr id="53" name="Google Shape;53;p13"/>
          <p:cNvSpPr txBox="1">
            <a:spLocks noGrp="1"/>
          </p:cNvSpPr>
          <p:nvPr>
            <p:ph type="title"/>
          </p:nvPr>
        </p:nvSpPr>
        <p:spPr>
          <a:xfrm>
            <a:off x="0" y="796909"/>
            <a:ext cx="9144000" cy="450271"/>
          </a:xfrm>
          <a:prstGeom prst="rect">
            <a:avLst/>
          </a:prstGeom>
          <a:solidFill>
            <a:srgbClr val="7B7B7B"/>
          </a:solid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Times New Roman"/>
              <a:buNone/>
              <a:defRPr sz="33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13"/>
          <p:cNvSpPr txBox="1"/>
          <p:nvPr/>
        </p:nvSpPr>
        <p:spPr>
          <a:xfrm>
            <a:off x="4572000" y="4937760"/>
            <a:ext cx="3782291" cy="205740"/>
          </a:xfrm>
          <a:prstGeom prst="rect">
            <a:avLst/>
          </a:prstGeom>
          <a:solidFill>
            <a:srgbClr val="00B05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latin typeface="Times New Roman"/>
                <a:ea typeface="Times New Roman"/>
                <a:cs typeface="Times New Roman"/>
                <a:sym typeface="Times New Roman"/>
              </a:rPr>
              <a:t>Paper ID</a:t>
            </a:r>
            <a:r>
              <a:rPr lang="en" sz="1200" b="0" i="0" u="none" strike="noStrike" cap="none">
                <a:solidFill>
                  <a:schemeClr val="dk1"/>
                </a:solidFill>
                <a:latin typeface="Times New Roman"/>
                <a:ea typeface="Times New Roman"/>
                <a:cs typeface="Times New Roman"/>
                <a:sym typeface="Times New Roman"/>
              </a:rPr>
              <a:t>: </a:t>
            </a:r>
            <a:r>
              <a:rPr lang="en" sz="1200">
                <a:solidFill>
                  <a:srgbClr val="1F1F1F"/>
                </a:solidFill>
                <a:highlight>
                  <a:srgbClr val="FFFFFF"/>
                </a:highlight>
                <a:latin typeface="Roboto"/>
                <a:ea typeface="Roboto"/>
                <a:cs typeface="Roboto"/>
                <a:sym typeface="Roboto"/>
              </a:rPr>
              <a:t>1265</a:t>
            </a:r>
            <a:endParaRPr sz="1200" b="0" i="0" u="none" strike="noStrike" cap="none" dirty="0">
              <a:solidFill>
                <a:schemeClr val="dk1"/>
              </a:solidFill>
              <a:latin typeface="Times New Roman"/>
              <a:ea typeface="Times New Roman"/>
              <a:cs typeface="Times New Roman"/>
              <a:sym typeface="Times New Roman"/>
            </a:endParaRPr>
          </a:p>
        </p:txBody>
      </p:sp>
      <p:sp>
        <p:nvSpPr>
          <p:cNvPr id="55" name="Google Shape;55;p13"/>
          <p:cNvSpPr txBox="1"/>
          <p:nvPr/>
        </p:nvSpPr>
        <p:spPr>
          <a:xfrm>
            <a:off x="8354291" y="4937760"/>
            <a:ext cx="789709" cy="205740"/>
          </a:xfrm>
          <a:prstGeom prst="rect">
            <a:avLst/>
          </a:prstGeom>
          <a:solidFill>
            <a:srgbClr val="222A3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 sz="1200" b="1" i="0" u="none" strike="noStrike" cap="none">
                <a:solidFill>
                  <a:schemeClr val="accent2"/>
                </a:solidFill>
                <a:latin typeface="Times New Roman"/>
                <a:ea typeface="Times New Roman"/>
                <a:cs typeface="Times New Roman"/>
                <a:sym typeface="Times New Roman"/>
              </a:rPr>
              <a:t>‹#›</a:t>
            </a:fld>
            <a:endParaRPr sz="1200" b="1" i="0" u="none" strike="noStrike" cap="none">
              <a:solidFill>
                <a:schemeClr val="accent2"/>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59" r:id="rId1"/>
    <p:sldLayoutId id="2147483663" r:id="rId2"/>
    <p:sldLayoutId id="2147483660"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4.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6"/>
          <p:cNvSpPr txBox="1">
            <a:spLocks noGrp="1"/>
          </p:cNvSpPr>
          <p:nvPr>
            <p:ph type="ctrTitle"/>
          </p:nvPr>
        </p:nvSpPr>
        <p:spPr>
          <a:xfrm>
            <a:off x="1033219" y="1297356"/>
            <a:ext cx="7208550" cy="530550"/>
          </a:xfrm>
          <a:prstGeom prst="rect">
            <a:avLst/>
          </a:prstGeom>
          <a:solidFill>
            <a:schemeClr val="accent4"/>
          </a:solidFill>
          <a:ln>
            <a:noFill/>
          </a:ln>
        </p:spPr>
        <p:txBody>
          <a:bodyPr spcFirstLastPara="1" wrap="square" lIns="68575" tIns="34275" rIns="68575" bIns="34275" anchor="b" anchorCtr="0">
            <a:noAutofit/>
          </a:bodyPr>
          <a:lstStyle/>
          <a:p>
            <a:pPr marL="0" lvl="0" indent="0" algn="ctr" rtl="0">
              <a:lnSpc>
                <a:spcPct val="115000"/>
              </a:lnSpc>
              <a:spcBef>
                <a:spcPts val="1800"/>
              </a:spcBef>
              <a:spcAft>
                <a:spcPts val="0"/>
              </a:spcAft>
              <a:buSzPts val="4500"/>
              <a:buNone/>
            </a:pPr>
            <a:r>
              <a:rPr lang="en-US" sz="2000" dirty="0"/>
              <a:t>The 38th ACM/SIGAPP Symposium On Applied Computing</a:t>
            </a:r>
            <a:endParaRPr lang="en-IN" sz="2000" dirty="0"/>
          </a:p>
        </p:txBody>
      </p:sp>
      <p:sp>
        <p:nvSpPr>
          <p:cNvPr id="69" name="Google Shape;69;p16"/>
          <p:cNvSpPr txBox="1"/>
          <p:nvPr/>
        </p:nvSpPr>
        <p:spPr>
          <a:xfrm>
            <a:off x="3866700" y="4708690"/>
            <a:ext cx="1247100" cy="2385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dirty="0">
                <a:solidFill>
                  <a:srgbClr val="002060"/>
                </a:solidFill>
                <a:latin typeface="Times New Roman"/>
                <a:ea typeface="Times New Roman"/>
                <a:cs typeface="Times New Roman"/>
                <a:sym typeface="Times New Roman"/>
              </a:rPr>
              <a:t>Ma</a:t>
            </a:r>
            <a:r>
              <a:rPr lang="en" sz="1100" b="1" dirty="0">
                <a:solidFill>
                  <a:srgbClr val="002060"/>
                </a:solidFill>
                <a:latin typeface="Times New Roman"/>
                <a:ea typeface="Times New Roman"/>
                <a:cs typeface="Times New Roman"/>
                <a:sym typeface="Times New Roman"/>
              </a:rPr>
              <a:t>rch 29</a:t>
            </a:r>
            <a:r>
              <a:rPr lang="en" sz="1100" b="1" i="0" u="none" strike="noStrike" cap="none" dirty="0">
                <a:solidFill>
                  <a:srgbClr val="002060"/>
                </a:solidFill>
                <a:latin typeface="Times New Roman"/>
                <a:ea typeface="Times New Roman"/>
                <a:cs typeface="Times New Roman"/>
                <a:sym typeface="Times New Roman"/>
              </a:rPr>
              <a:t>, 202</a:t>
            </a:r>
            <a:r>
              <a:rPr lang="en" sz="1100" b="1" dirty="0">
                <a:solidFill>
                  <a:srgbClr val="002060"/>
                </a:solidFill>
                <a:latin typeface="Times New Roman"/>
                <a:ea typeface="Times New Roman"/>
                <a:cs typeface="Times New Roman"/>
                <a:sym typeface="Times New Roman"/>
              </a:rPr>
              <a:t>3</a:t>
            </a:r>
            <a:endParaRPr sz="1100" b="1" i="0" u="none" strike="noStrike" cap="none" dirty="0">
              <a:solidFill>
                <a:srgbClr val="002060"/>
              </a:solidFill>
              <a:latin typeface="Times New Roman"/>
              <a:ea typeface="Times New Roman"/>
              <a:cs typeface="Times New Roman"/>
              <a:sym typeface="Times New Roman"/>
            </a:endParaRPr>
          </a:p>
        </p:txBody>
      </p:sp>
      <p:sp>
        <p:nvSpPr>
          <p:cNvPr id="70" name="Google Shape;70;p16"/>
          <p:cNvSpPr txBox="1"/>
          <p:nvPr/>
        </p:nvSpPr>
        <p:spPr>
          <a:xfrm>
            <a:off x="207825" y="3565013"/>
            <a:ext cx="3574800" cy="969750"/>
          </a:xfrm>
          <a:prstGeom prst="rect">
            <a:avLst/>
          </a:prstGeom>
          <a:noFill/>
          <a:ln>
            <a:noFill/>
          </a:ln>
        </p:spPr>
        <p:txBody>
          <a:bodyPr spcFirstLastPara="1" wrap="square" lIns="68575" tIns="68575" rIns="68575" bIns="6857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400" b="1" i="0" u="sng" strike="noStrike" cap="none" dirty="0">
                <a:solidFill>
                  <a:srgbClr val="000000"/>
                </a:solidFill>
                <a:latin typeface="Times New Roman"/>
                <a:ea typeface="Times New Roman"/>
                <a:cs typeface="Times New Roman"/>
                <a:sym typeface="Times New Roman"/>
              </a:rPr>
              <a:t>Atharva Tekawade</a:t>
            </a:r>
            <a:endParaRPr sz="1400" b="1" i="0" u="sng"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100"/>
              <a:buFont typeface="Arial"/>
              <a:buNone/>
            </a:pPr>
            <a:r>
              <a:rPr lang="en" sz="1400" b="0" i="0" u="none" strike="noStrike" cap="none" dirty="0">
                <a:solidFill>
                  <a:srgbClr val="000000"/>
                </a:solidFill>
                <a:latin typeface="Times New Roman"/>
                <a:ea typeface="Times New Roman"/>
                <a:cs typeface="Times New Roman"/>
                <a:sym typeface="Times New Roman"/>
              </a:rPr>
              <a:t>Undergraduate Research Fellow, Dept. of CSE</a:t>
            </a:r>
            <a:endParaRPr sz="14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100"/>
              <a:buFont typeface="Arial"/>
              <a:buNone/>
            </a:pPr>
            <a:r>
              <a:rPr lang="en" sz="1400" b="0" i="0" u="none" strike="noStrike" cap="none" dirty="0">
                <a:solidFill>
                  <a:srgbClr val="000000"/>
                </a:solidFill>
                <a:latin typeface="Times New Roman"/>
                <a:ea typeface="Times New Roman"/>
                <a:cs typeface="Times New Roman"/>
                <a:sym typeface="Times New Roman"/>
              </a:rPr>
              <a:t>Indian Institute of Technology Jammu</a:t>
            </a:r>
            <a:endParaRPr sz="14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100"/>
              <a:buFont typeface="Arial"/>
              <a:buNone/>
            </a:pPr>
            <a:r>
              <a:rPr lang="en" sz="1400" b="0" i="0" u="none" strike="noStrike" cap="none" dirty="0">
                <a:solidFill>
                  <a:srgbClr val="000000"/>
                </a:solidFill>
                <a:latin typeface="Times New Roman"/>
                <a:ea typeface="Times New Roman"/>
                <a:cs typeface="Times New Roman"/>
                <a:sym typeface="Times New Roman"/>
              </a:rPr>
              <a:t>Jammu and Kashmir, India</a:t>
            </a:r>
            <a:endParaRPr sz="1400" b="0" i="0" u="none" strike="noStrike" cap="none" dirty="0">
              <a:solidFill>
                <a:srgbClr val="000000"/>
              </a:solidFill>
              <a:latin typeface="Times New Roman"/>
              <a:ea typeface="Times New Roman"/>
              <a:cs typeface="Times New Roman"/>
              <a:sym typeface="Times New Roman"/>
            </a:endParaRPr>
          </a:p>
        </p:txBody>
      </p:sp>
      <p:sp>
        <p:nvSpPr>
          <p:cNvPr id="71" name="Google Shape;71;p16"/>
          <p:cNvSpPr txBox="1"/>
          <p:nvPr/>
        </p:nvSpPr>
        <p:spPr>
          <a:xfrm>
            <a:off x="6079827" y="3565010"/>
            <a:ext cx="2826675" cy="969750"/>
          </a:xfrm>
          <a:prstGeom prst="rect">
            <a:avLst/>
          </a:prstGeom>
          <a:noFill/>
          <a:ln>
            <a:noFill/>
          </a:ln>
        </p:spPr>
        <p:txBody>
          <a:bodyPr spcFirstLastPara="1" wrap="square" lIns="68575" tIns="68575" rIns="68575" bIns="6857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chemeClr val="dk1"/>
                </a:solidFill>
                <a:latin typeface="Times New Roman"/>
                <a:ea typeface="Times New Roman"/>
                <a:cs typeface="Times New Roman"/>
                <a:sym typeface="Times New Roman"/>
              </a:rPr>
              <a:t>Suman Banerjee</a:t>
            </a:r>
            <a:endParaRPr sz="14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chemeClr val="dk1"/>
                </a:solidFill>
                <a:latin typeface="Times New Roman"/>
                <a:ea typeface="Times New Roman"/>
                <a:cs typeface="Times New Roman"/>
                <a:sym typeface="Times New Roman"/>
              </a:rPr>
              <a:t>Asst. Professor, Dept. of CSE</a:t>
            </a:r>
            <a:endParaRPr sz="14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chemeClr val="dk1"/>
                </a:solidFill>
                <a:latin typeface="Times New Roman"/>
                <a:ea typeface="Times New Roman"/>
                <a:cs typeface="Times New Roman"/>
                <a:sym typeface="Times New Roman"/>
              </a:rPr>
              <a:t>Indian Institute of Technology Jammu</a:t>
            </a:r>
            <a:endParaRPr sz="14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chemeClr val="dk1"/>
                </a:solidFill>
                <a:latin typeface="Times New Roman"/>
                <a:ea typeface="Times New Roman"/>
                <a:cs typeface="Times New Roman"/>
                <a:sym typeface="Times New Roman"/>
              </a:rPr>
              <a:t>Jammu and Kashmir, India</a:t>
            </a:r>
            <a:endParaRPr sz="1400" b="0" i="0" u="none" strike="noStrike" cap="none">
              <a:solidFill>
                <a:schemeClr val="dk1"/>
              </a:solidFill>
              <a:latin typeface="Times New Roman"/>
              <a:ea typeface="Times New Roman"/>
              <a:cs typeface="Times New Roman"/>
              <a:sym typeface="Times New Roman"/>
            </a:endParaRPr>
          </a:p>
        </p:txBody>
      </p:sp>
      <p:sp>
        <p:nvSpPr>
          <p:cNvPr id="72" name="Google Shape;72;p16"/>
          <p:cNvSpPr txBox="1"/>
          <p:nvPr/>
        </p:nvSpPr>
        <p:spPr>
          <a:xfrm>
            <a:off x="6106497" y="3565009"/>
            <a:ext cx="2773350" cy="346275"/>
          </a:xfrm>
          <a:prstGeom prst="rect">
            <a:avLst/>
          </a:prstGeom>
          <a:noFill/>
          <a:ln>
            <a:noFill/>
          </a:ln>
        </p:spPr>
        <p:txBody>
          <a:bodyPr spcFirstLastPara="1" wrap="square" lIns="68575" tIns="68575" rIns="68575" bIns="68575" anchor="t" anchorCtr="0">
            <a:sp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chemeClr val="dk1"/>
              </a:solidFill>
              <a:latin typeface="Times New Roman"/>
              <a:ea typeface="Times New Roman"/>
              <a:cs typeface="Times New Roman"/>
              <a:sym typeface="Times New Roman"/>
            </a:endParaRPr>
          </a:p>
        </p:txBody>
      </p:sp>
      <p:pic>
        <p:nvPicPr>
          <p:cNvPr id="73" name="Google Shape;73;p16"/>
          <p:cNvPicPr preferRelativeResize="0"/>
          <p:nvPr/>
        </p:nvPicPr>
        <p:blipFill rotWithShape="1">
          <a:blip r:embed="rId3">
            <a:alphaModFix/>
          </a:blip>
          <a:srcRect/>
          <a:stretch/>
        </p:blipFill>
        <p:spPr>
          <a:xfrm>
            <a:off x="7500956" y="328161"/>
            <a:ext cx="1528744" cy="808219"/>
          </a:xfrm>
          <a:prstGeom prst="rect">
            <a:avLst/>
          </a:prstGeom>
          <a:noFill/>
          <a:ln>
            <a:noFill/>
          </a:ln>
        </p:spPr>
      </p:pic>
      <p:sp>
        <p:nvSpPr>
          <p:cNvPr id="74" name="Google Shape;74;p16"/>
          <p:cNvSpPr txBox="1"/>
          <p:nvPr/>
        </p:nvSpPr>
        <p:spPr>
          <a:xfrm>
            <a:off x="631819" y="2045080"/>
            <a:ext cx="8011350" cy="1454214"/>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2600"/>
              <a:buFont typeface="Arial"/>
              <a:buNone/>
            </a:pPr>
            <a:r>
              <a:rPr lang="en-US" sz="3000" b="1" dirty="0"/>
              <a:t>A Makespan and Energy-Aware Scheduling Algorithm for Workflows under Reliability Constraint on a Multiprocessor Platform</a:t>
            </a:r>
            <a:endParaRPr sz="3000" b="1" i="0" u="none" strike="noStrike" cap="none" dirty="0">
              <a:solidFill>
                <a:srgbClr val="000000"/>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4B9D0176-E826-E12B-1D25-4441C125063D}"/>
              </a:ext>
            </a:extLst>
          </p:cNvPr>
          <p:cNvPicPr>
            <a:picLocks noChangeAspect="1"/>
          </p:cNvPicPr>
          <p:nvPr/>
        </p:nvPicPr>
        <p:blipFill>
          <a:blip r:embed="rId4"/>
          <a:stretch>
            <a:fillRect/>
          </a:stretch>
        </p:blipFill>
        <p:spPr>
          <a:xfrm>
            <a:off x="207825" y="250568"/>
            <a:ext cx="1133475" cy="88581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0" y="193964"/>
            <a:ext cx="9144000" cy="588825"/>
          </a:xfrm>
          <a:prstGeom prst="rect">
            <a:avLst/>
          </a:prstGeom>
          <a:solidFill>
            <a:srgbClr val="1F3864"/>
          </a:solid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FFFFF"/>
              </a:buClr>
              <a:buSzPts val="3300"/>
              <a:buFont typeface="Times New Roman"/>
              <a:buNone/>
            </a:pPr>
            <a:r>
              <a:rPr lang="en" dirty="0">
                <a:solidFill>
                  <a:srgbClr val="FFFFFF"/>
                </a:solidFill>
              </a:rPr>
              <a:t>Achieveing the reliability constraint</a:t>
            </a:r>
            <a:endParaRPr dirty="0">
              <a:solidFill>
                <a:srgbClr val="FFFFFF"/>
              </a:solidFill>
            </a:endParaRPr>
          </a:p>
        </p:txBody>
      </p:sp>
      <p:sp>
        <p:nvSpPr>
          <p:cNvPr id="118" name="Google Shape;118;p23"/>
          <p:cNvSpPr txBox="1"/>
          <p:nvPr/>
        </p:nvSpPr>
        <p:spPr>
          <a:xfrm>
            <a:off x="310597" y="1133184"/>
            <a:ext cx="8147700" cy="4776662"/>
          </a:xfrm>
          <a:prstGeom prst="rect">
            <a:avLst/>
          </a:prstGeom>
          <a:noFill/>
          <a:ln>
            <a:noFill/>
          </a:ln>
        </p:spPr>
        <p:txBody>
          <a:bodyPr spcFirstLastPara="1" wrap="square" lIns="68575" tIns="34275" rIns="68575" bIns="34275" anchor="t" anchorCtr="0">
            <a:spAutoFit/>
          </a:bodyPr>
          <a:lstStyle/>
          <a:p>
            <a:pPr marL="0" marR="0" lvl="0" indent="0" algn="just" rtl="0">
              <a:lnSpc>
                <a:spcPct val="115000"/>
              </a:lnSpc>
              <a:spcBef>
                <a:spcPts val="0"/>
              </a:spcBef>
              <a:spcAft>
                <a:spcPts val="0"/>
              </a:spcAft>
              <a:buClr>
                <a:srgbClr val="000000"/>
              </a:buClr>
              <a:buSzPts val="1500"/>
              <a:buFont typeface="Arial"/>
              <a:buNone/>
            </a:pPr>
            <a:endParaRPr sz="1400" b="0" i="0" u="none" strike="noStrike" cap="none" dirty="0">
              <a:solidFill>
                <a:schemeClr val="dk1"/>
              </a:solidFill>
              <a:latin typeface="Times New Roman"/>
              <a:ea typeface="Times New Roman"/>
              <a:cs typeface="Times New Roman"/>
              <a:sym typeface="Times New Roman"/>
            </a:endParaRPr>
          </a:p>
          <a:p>
            <a:pPr marL="342900" marR="0" lvl="0" indent="-260350" algn="just" rtl="0">
              <a:lnSpc>
                <a:spcPct val="115000"/>
              </a:lnSpc>
              <a:spcBef>
                <a:spcPts val="0"/>
              </a:spcBef>
              <a:spcAft>
                <a:spcPts val="0"/>
              </a:spcAft>
              <a:buClr>
                <a:schemeClr val="dk1"/>
              </a:buClr>
              <a:buSzPts val="1500"/>
              <a:buFont typeface="Times New Roman"/>
              <a:buChar char="➢"/>
            </a:pPr>
            <a:r>
              <a:rPr lang="en-US" sz="1400" b="0" i="0" u="none" strike="noStrike" cap="none" dirty="0">
                <a:solidFill>
                  <a:srgbClr val="000000"/>
                </a:solidFill>
                <a:latin typeface="Times New Roman"/>
                <a:ea typeface="Times New Roman"/>
                <a:cs typeface="Times New Roman"/>
                <a:sym typeface="Times New Roman"/>
              </a:rPr>
              <a:t>Given a reliability constraint </a:t>
            </a:r>
            <a:r>
              <a:rPr lang="en" sz="1400" b="1" i="0" u="none" strike="noStrike" cap="none" dirty="0">
                <a:solidFill>
                  <a:srgbClr val="000000"/>
                </a:solidFill>
                <a:latin typeface="Times New Roman"/>
                <a:ea typeface="Times New Roman"/>
                <a:cs typeface="Times New Roman"/>
                <a:sym typeface="Times New Roman"/>
              </a:rPr>
              <a:t>R</a:t>
            </a:r>
            <a:r>
              <a:rPr lang="en" sz="1400" b="1" i="0" u="none" strike="noStrike" cap="none" baseline="-25000" dirty="0">
                <a:solidFill>
                  <a:srgbClr val="000000"/>
                </a:solidFill>
                <a:latin typeface="Times New Roman"/>
                <a:ea typeface="Times New Roman"/>
                <a:cs typeface="Times New Roman"/>
                <a:sym typeface="Times New Roman"/>
              </a:rPr>
              <a:t>req</a:t>
            </a:r>
            <a:r>
              <a:rPr lang="en-US" sz="1400" b="0" i="0" u="none" strike="noStrike" cap="none" dirty="0">
                <a:solidFill>
                  <a:srgbClr val="000000"/>
                </a:solidFill>
                <a:latin typeface="Times New Roman"/>
                <a:ea typeface="Times New Roman"/>
                <a:cs typeface="Times New Roman"/>
                <a:sym typeface="Times New Roman"/>
              </a:rPr>
              <a:t> we wi</a:t>
            </a:r>
            <a:r>
              <a:rPr lang="en-US" dirty="0">
                <a:latin typeface="Times New Roman"/>
                <a:ea typeface="Times New Roman"/>
                <a:cs typeface="Times New Roman"/>
                <a:sym typeface="Times New Roman"/>
              </a:rPr>
              <a:t>ll distribute it among the tasks, </a:t>
            </a:r>
            <a:r>
              <a:rPr lang="en-US" dirty="0" err="1">
                <a:latin typeface="Times New Roman"/>
                <a:ea typeface="Times New Roman"/>
                <a:cs typeface="Times New Roman"/>
                <a:sym typeface="Times New Roman"/>
              </a:rPr>
              <a:t>s.t.</a:t>
            </a:r>
            <a:r>
              <a:rPr lang="en-US" dirty="0">
                <a:latin typeface="Times New Roman"/>
                <a:ea typeface="Times New Roman"/>
                <a:cs typeface="Times New Roman"/>
                <a:sym typeface="Times New Roman"/>
              </a:rPr>
              <a:t> each task has to satisfy a target value </a:t>
            </a:r>
            <a:r>
              <a:rPr lang="en-US" sz="1400" b="0" i="0" u="none" strike="noStrike" cap="none" dirty="0" err="1">
                <a:solidFill>
                  <a:srgbClr val="000000"/>
                </a:solidFill>
                <a:latin typeface="Times New Roman"/>
                <a:ea typeface="Times New Roman"/>
                <a:cs typeface="Times New Roman"/>
                <a:sym typeface="Times New Roman"/>
              </a:rPr>
              <a:t>R</a:t>
            </a:r>
            <a:r>
              <a:rPr lang="en-US" baseline="30000" dirty="0" err="1">
                <a:latin typeface="Times New Roman"/>
                <a:ea typeface="Times New Roman"/>
                <a:cs typeface="Times New Roman"/>
                <a:sym typeface="Times New Roman"/>
              </a:rPr>
              <a:t>non</a:t>
            </a:r>
            <a:r>
              <a:rPr lang="en-US" baseline="30000" dirty="0">
                <a:latin typeface="Times New Roman"/>
                <a:ea typeface="Times New Roman"/>
                <a:cs typeface="Times New Roman"/>
                <a:sym typeface="Times New Roman"/>
              </a:rPr>
              <a:t>-fault tolerant</a:t>
            </a:r>
            <a:r>
              <a:rPr lang="en-US" sz="1400" b="0" i="0" u="none" strike="noStrike" cap="none" dirty="0">
                <a:solidFill>
                  <a:srgbClr val="000000"/>
                </a:solidFill>
                <a:latin typeface="Times New Roman"/>
                <a:ea typeface="Times New Roman"/>
                <a:cs typeface="Times New Roman"/>
                <a:sym typeface="Times New Roman"/>
              </a:rPr>
              <a:t> </a:t>
            </a:r>
            <a:r>
              <a:rPr lang="en-US" sz="1400" b="0" i="0" u="none" strike="noStrike" cap="none" baseline="-25000" dirty="0">
                <a:solidFill>
                  <a:srgbClr val="000000"/>
                </a:solidFill>
                <a:latin typeface="Times New Roman"/>
                <a:ea typeface="Times New Roman"/>
                <a:cs typeface="Times New Roman"/>
                <a:sym typeface="Times New Roman"/>
              </a:rPr>
              <a:t>vi, target</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s.t.</a:t>
            </a:r>
            <a:r>
              <a:rPr lang="en-US" dirty="0">
                <a:latin typeface="Times New Roman"/>
                <a:ea typeface="Times New Roman"/>
                <a:cs typeface="Times New Roman"/>
                <a:sym typeface="Times New Roman"/>
              </a:rPr>
              <a:t> </a:t>
            </a:r>
            <a:r>
              <a:rPr lang="en-US" sz="1400" b="1" dirty="0">
                <a:solidFill>
                  <a:schemeClr val="dk1"/>
                </a:solidFill>
              </a:rPr>
              <a:t>𝚷 </a:t>
            </a:r>
            <a:r>
              <a:rPr lang="en-US" sz="1400" b="0" i="0" u="none" strike="noStrike" cap="none" dirty="0" err="1">
                <a:solidFill>
                  <a:srgbClr val="000000"/>
                </a:solidFill>
                <a:latin typeface="Times New Roman"/>
                <a:ea typeface="Times New Roman"/>
                <a:cs typeface="Times New Roman"/>
                <a:sym typeface="Times New Roman"/>
              </a:rPr>
              <a:t>R</a:t>
            </a:r>
            <a:r>
              <a:rPr lang="en-US" baseline="30000" dirty="0" err="1">
                <a:latin typeface="Times New Roman"/>
                <a:ea typeface="Times New Roman"/>
                <a:cs typeface="Times New Roman"/>
                <a:sym typeface="Times New Roman"/>
              </a:rPr>
              <a:t>non</a:t>
            </a:r>
            <a:r>
              <a:rPr lang="en-US" baseline="30000" dirty="0">
                <a:latin typeface="Times New Roman"/>
                <a:ea typeface="Times New Roman"/>
                <a:cs typeface="Times New Roman"/>
                <a:sym typeface="Times New Roman"/>
              </a:rPr>
              <a:t>-fault tolerant</a:t>
            </a:r>
            <a:r>
              <a:rPr lang="en-US" sz="1400" b="0" i="0" u="none" strike="noStrike" cap="none" dirty="0">
                <a:solidFill>
                  <a:srgbClr val="000000"/>
                </a:solidFill>
                <a:latin typeface="Times New Roman"/>
                <a:ea typeface="Times New Roman"/>
                <a:cs typeface="Times New Roman"/>
                <a:sym typeface="Times New Roman"/>
              </a:rPr>
              <a:t> </a:t>
            </a:r>
            <a:r>
              <a:rPr lang="en-US" sz="1400" b="0" i="0" u="none" strike="noStrike" cap="none" baseline="-25000" dirty="0">
                <a:solidFill>
                  <a:srgbClr val="000000"/>
                </a:solidFill>
                <a:latin typeface="Times New Roman"/>
                <a:ea typeface="Times New Roman"/>
                <a:cs typeface="Times New Roman"/>
                <a:sym typeface="Times New Roman"/>
              </a:rPr>
              <a:t>vi, target</a:t>
            </a:r>
            <a:r>
              <a:rPr lang="en-US" sz="1400" b="1" dirty="0">
                <a:solidFill>
                  <a:schemeClr val="dk1"/>
                </a:solidFill>
              </a:rPr>
              <a:t>  </a:t>
            </a:r>
            <a:r>
              <a:rPr lang="en-US" sz="1400" dirty="0">
                <a:solidFill>
                  <a:schemeClr val="dk1"/>
                </a:solidFill>
              </a:rPr>
              <a:t>&gt;=</a:t>
            </a:r>
            <a:r>
              <a:rPr lang="en-US" sz="1400" b="1" dirty="0">
                <a:solidFill>
                  <a:schemeClr val="dk1"/>
                </a:solidFill>
              </a:rPr>
              <a:t> </a:t>
            </a:r>
            <a:r>
              <a:rPr lang="en" sz="1400" i="0" u="none" strike="noStrike" cap="none" dirty="0">
                <a:solidFill>
                  <a:srgbClr val="000000"/>
                </a:solidFill>
                <a:latin typeface="Times New Roman"/>
                <a:ea typeface="Times New Roman"/>
                <a:cs typeface="Times New Roman"/>
                <a:sym typeface="Times New Roman"/>
              </a:rPr>
              <a:t>R</a:t>
            </a:r>
            <a:r>
              <a:rPr lang="en" sz="1400" i="0" u="none" strike="noStrike" cap="none" baseline="-25000" dirty="0">
                <a:solidFill>
                  <a:srgbClr val="000000"/>
                </a:solidFill>
                <a:latin typeface="Times New Roman"/>
                <a:ea typeface="Times New Roman"/>
                <a:cs typeface="Times New Roman"/>
                <a:sym typeface="Times New Roman"/>
              </a:rPr>
              <a:t>req</a:t>
            </a:r>
            <a:r>
              <a:rPr lang="en-US" sz="1400" b="1" dirty="0">
                <a:solidFill>
                  <a:schemeClr val="dk1"/>
                </a:solidFill>
              </a:rPr>
              <a:t>. </a:t>
            </a:r>
            <a:r>
              <a:rPr lang="en-US" sz="1400" dirty="0">
                <a:solidFill>
                  <a:schemeClr val="dk1"/>
                </a:solidFill>
              </a:rPr>
              <a:t>Effectively, if we ensure that each unassigned task can satisfy its respective target value then the overall constraint can be satisfied.</a:t>
            </a:r>
          </a:p>
          <a:p>
            <a:pPr marL="82550" marR="0" lvl="0" algn="just" rtl="0">
              <a:lnSpc>
                <a:spcPct val="115000"/>
              </a:lnSpc>
              <a:spcBef>
                <a:spcPts val="0"/>
              </a:spcBef>
              <a:spcAft>
                <a:spcPts val="0"/>
              </a:spcAft>
              <a:buClr>
                <a:schemeClr val="dk1"/>
              </a:buClr>
              <a:buSzPts val="1500"/>
            </a:pPr>
            <a:endParaRPr lang="en-US" sz="1400" dirty="0">
              <a:solidFill>
                <a:schemeClr val="dk1"/>
              </a:solidFill>
            </a:endParaRPr>
          </a:p>
          <a:p>
            <a:pPr marL="342900" marR="0" lvl="0" indent="-260350" algn="just" rtl="0">
              <a:lnSpc>
                <a:spcPct val="115000"/>
              </a:lnSpc>
              <a:spcBef>
                <a:spcPts val="0"/>
              </a:spcBef>
              <a:spcAft>
                <a:spcPts val="0"/>
              </a:spcAft>
              <a:buClr>
                <a:schemeClr val="dk1"/>
              </a:buClr>
              <a:buSzPts val="1500"/>
              <a:buFont typeface="Times New Roman"/>
              <a:buChar char="➢"/>
            </a:pPr>
            <a:r>
              <a:rPr lang="en-IN" sz="1400" b="0" i="0" u="none" strike="noStrike" cap="none" dirty="0">
                <a:solidFill>
                  <a:srgbClr val="000000"/>
                </a:solidFill>
                <a:latin typeface="Times New Roman"/>
                <a:ea typeface="Times New Roman"/>
                <a:cs typeface="Times New Roman"/>
                <a:sym typeface="Times New Roman"/>
              </a:rPr>
              <a:t>The target value for each task will be decided on two factors: </a:t>
            </a:r>
            <a:r>
              <a:rPr lang="en" sz="1400" i="0" u="none" strike="noStrike" cap="none" dirty="0">
                <a:solidFill>
                  <a:srgbClr val="000000"/>
                </a:solidFill>
                <a:latin typeface="Times New Roman"/>
                <a:ea typeface="Times New Roman"/>
                <a:cs typeface="Times New Roman"/>
                <a:sym typeface="Times New Roman"/>
              </a:rPr>
              <a:t>R</a:t>
            </a:r>
            <a:r>
              <a:rPr lang="en" sz="1400" i="0" u="none" strike="noStrike" cap="none" baseline="-25000" dirty="0">
                <a:solidFill>
                  <a:srgbClr val="000000"/>
                </a:solidFill>
                <a:latin typeface="Times New Roman"/>
                <a:ea typeface="Times New Roman"/>
                <a:cs typeface="Times New Roman"/>
                <a:sym typeface="Times New Roman"/>
              </a:rPr>
              <a:t>req</a:t>
            </a:r>
            <a:r>
              <a:rPr lang="en-IN" sz="1400" i="0" u="none" strike="noStrike" cap="none" dirty="0">
                <a:solidFill>
                  <a:srgbClr val="000000"/>
                </a:solidFill>
                <a:latin typeface="Times New Roman"/>
                <a:ea typeface="Times New Roman"/>
                <a:cs typeface="Times New Roman"/>
                <a:sym typeface="Times New Roman"/>
              </a:rPr>
              <a:t> </a:t>
            </a:r>
            <a:r>
              <a:rPr lang="en-IN" sz="1400" b="0" i="0" u="none" strike="noStrike" cap="none" dirty="0">
                <a:solidFill>
                  <a:srgbClr val="000000"/>
                </a:solidFill>
                <a:latin typeface="Times New Roman"/>
                <a:ea typeface="Times New Roman"/>
                <a:cs typeface="Times New Roman"/>
                <a:sym typeface="Times New Roman"/>
              </a:rPr>
              <a:t>and </a:t>
            </a:r>
            <a:r>
              <a:rPr lang="en-US" sz="1400" b="0" i="0" u="none" strike="noStrike" cap="none" dirty="0">
                <a:solidFill>
                  <a:srgbClr val="000000"/>
                </a:solidFill>
                <a:latin typeface="Times New Roman"/>
                <a:ea typeface="Times New Roman"/>
                <a:cs typeface="Times New Roman"/>
                <a:sym typeface="Times New Roman"/>
              </a:rPr>
              <a:t>R </a:t>
            </a:r>
            <a:r>
              <a:rPr lang="en-US" sz="1400" b="0" i="0" u="none" strike="noStrike" cap="none" baseline="-25000" dirty="0" err="1">
                <a:solidFill>
                  <a:srgbClr val="000000"/>
                </a:solidFill>
                <a:latin typeface="Times New Roman"/>
                <a:ea typeface="Times New Roman"/>
                <a:cs typeface="Times New Roman"/>
                <a:sym typeface="Times New Roman"/>
              </a:rPr>
              <a:t>vi,</a:t>
            </a:r>
            <a:r>
              <a:rPr lang="en-US" baseline="-25000" dirty="0" err="1">
                <a:latin typeface="Times New Roman"/>
                <a:ea typeface="Times New Roman"/>
                <a:cs typeface="Times New Roman"/>
                <a:sym typeface="Times New Roman"/>
              </a:rPr>
              <a:t>max</a:t>
            </a:r>
            <a:r>
              <a:rPr lang="en-IN" sz="1400" b="0" i="0" u="none" strike="noStrike" cap="none" dirty="0">
                <a:solidFill>
                  <a:srgbClr val="000000"/>
                </a:solidFill>
                <a:latin typeface="Times New Roman"/>
                <a:ea typeface="Times New Roman"/>
                <a:cs typeface="Times New Roman"/>
                <a:sym typeface="Times New Roman"/>
              </a:rPr>
              <a:t> </a:t>
            </a:r>
            <a:r>
              <a:rPr lang="en-IN" dirty="0">
                <a:latin typeface="Times New Roman"/>
                <a:ea typeface="Times New Roman"/>
                <a:cs typeface="Times New Roman"/>
                <a:sym typeface="Times New Roman"/>
              </a:rPr>
              <a:t>.as shown below </a:t>
            </a:r>
          </a:p>
          <a:p>
            <a:pPr marL="82550" algn="just">
              <a:lnSpc>
                <a:spcPct val="115000"/>
              </a:lnSpc>
              <a:buClr>
                <a:schemeClr val="dk1"/>
              </a:buClr>
              <a:buSzPts val="1500"/>
            </a:pPr>
            <a:r>
              <a:rPr lang="en-IN" sz="1400" b="0" i="0" u="none" strike="noStrike" cap="none" dirty="0">
                <a:solidFill>
                  <a:srgbClr val="000000"/>
                </a:solidFill>
                <a:latin typeface="Times New Roman"/>
                <a:ea typeface="Times New Roman"/>
                <a:cs typeface="Times New Roman"/>
                <a:sym typeface="Times New Roman"/>
              </a:rPr>
              <a:t> </a:t>
            </a:r>
            <a:r>
              <a:rPr lang="en-US" sz="1400" b="0" i="0" u="none" strike="noStrike" cap="none" dirty="0" err="1">
                <a:solidFill>
                  <a:srgbClr val="000000"/>
                </a:solidFill>
                <a:latin typeface="Times New Roman"/>
                <a:ea typeface="Times New Roman"/>
                <a:cs typeface="Times New Roman"/>
                <a:sym typeface="Times New Roman"/>
              </a:rPr>
              <a:t>R</a:t>
            </a:r>
            <a:r>
              <a:rPr lang="en-US" baseline="30000" dirty="0" err="1">
                <a:latin typeface="Times New Roman"/>
                <a:ea typeface="Times New Roman"/>
                <a:cs typeface="Times New Roman"/>
                <a:sym typeface="Times New Roman"/>
              </a:rPr>
              <a:t>non</a:t>
            </a:r>
            <a:r>
              <a:rPr lang="en-US" baseline="30000" dirty="0">
                <a:latin typeface="Times New Roman"/>
                <a:ea typeface="Times New Roman"/>
                <a:cs typeface="Times New Roman"/>
                <a:sym typeface="Times New Roman"/>
              </a:rPr>
              <a:t>-fault tolerant</a:t>
            </a:r>
            <a:r>
              <a:rPr lang="en-US" sz="1400" b="0" i="0" u="none" strike="noStrike" cap="none" dirty="0">
                <a:solidFill>
                  <a:srgbClr val="000000"/>
                </a:solidFill>
                <a:latin typeface="Times New Roman"/>
                <a:ea typeface="Times New Roman"/>
                <a:cs typeface="Times New Roman"/>
                <a:sym typeface="Times New Roman"/>
              </a:rPr>
              <a:t> </a:t>
            </a:r>
            <a:r>
              <a:rPr lang="en-US" sz="1400" b="0" i="0" u="none" strike="noStrike" cap="none" baseline="-25000" dirty="0">
                <a:solidFill>
                  <a:srgbClr val="000000"/>
                </a:solidFill>
                <a:latin typeface="Times New Roman"/>
                <a:ea typeface="Times New Roman"/>
                <a:cs typeface="Times New Roman"/>
                <a:sym typeface="Times New Roman"/>
              </a:rPr>
              <a:t>vi, target</a:t>
            </a:r>
            <a:r>
              <a:rPr lang="en-IN" sz="1400" b="0" i="0" u="none" strike="noStrike" cap="none" dirty="0">
                <a:solidFill>
                  <a:srgbClr val="000000"/>
                </a:solidFill>
                <a:latin typeface="Times New Roman"/>
                <a:ea typeface="Times New Roman"/>
                <a:cs typeface="Times New Roman"/>
                <a:sym typeface="Times New Roman"/>
              </a:rPr>
              <a:t> = </a:t>
            </a:r>
            <a:r>
              <a:rPr lang="en" sz="1400" i="0" u="none" strike="noStrike" cap="none" dirty="0">
                <a:solidFill>
                  <a:srgbClr val="000000"/>
                </a:solidFill>
                <a:latin typeface="Times New Roman"/>
                <a:ea typeface="Times New Roman"/>
                <a:cs typeface="Times New Roman"/>
                <a:sym typeface="Times New Roman"/>
              </a:rPr>
              <a:t>R</a:t>
            </a:r>
            <a:r>
              <a:rPr lang="en" sz="1400" i="0" u="none" strike="noStrike" cap="none" baseline="-25000" dirty="0">
                <a:solidFill>
                  <a:srgbClr val="000000"/>
                </a:solidFill>
                <a:latin typeface="Times New Roman"/>
                <a:ea typeface="Times New Roman"/>
                <a:cs typeface="Times New Roman"/>
                <a:sym typeface="Times New Roman"/>
              </a:rPr>
              <a:t>req</a:t>
            </a:r>
            <a:r>
              <a:rPr lang="en" sz="1400" b="1" i="0" u="none" strike="noStrike" cap="none" baseline="-25000" dirty="0">
                <a:solidFill>
                  <a:srgbClr val="000000"/>
                </a:solidFill>
                <a:latin typeface="Times New Roman"/>
                <a:ea typeface="Times New Roman"/>
                <a:cs typeface="Times New Roman"/>
                <a:sym typeface="Times New Roman"/>
              </a:rPr>
              <a:t> </a:t>
            </a:r>
            <a:r>
              <a:rPr lang="en-US" baseline="44000" dirty="0">
                <a:latin typeface="Times New Roman"/>
                <a:ea typeface="Times New Roman"/>
                <a:cs typeface="Times New Roman"/>
                <a:sym typeface="Times New Roman"/>
              </a:rPr>
              <a:t>log </a:t>
            </a:r>
            <a:r>
              <a:rPr lang="en-US" baseline="15000" dirty="0" err="1">
                <a:latin typeface="Times New Roman"/>
                <a:ea typeface="Times New Roman"/>
                <a:cs typeface="Times New Roman"/>
                <a:sym typeface="Times New Roman"/>
              </a:rPr>
              <a:t>Rmax</a:t>
            </a:r>
            <a:r>
              <a:rPr lang="en-US" baseline="44000" dirty="0">
                <a:latin typeface="Times New Roman"/>
                <a:ea typeface="Times New Roman"/>
                <a:cs typeface="Times New Roman"/>
                <a:sym typeface="Times New Roman"/>
              </a:rPr>
              <a:t> </a:t>
            </a:r>
            <a:r>
              <a:rPr lang="en-US" sz="1400" b="0" i="0" u="none" strike="noStrike" cap="none" baseline="44000" dirty="0">
                <a:solidFill>
                  <a:srgbClr val="000000"/>
                </a:solidFill>
                <a:latin typeface="Times New Roman"/>
                <a:ea typeface="Times New Roman"/>
                <a:cs typeface="Times New Roman"/>
                <a:sym typeface="Times New Roman"/>
              </a:rPr>
              <a:t>R </a:t>
            </a:r>
            <a:r>
              <a:rPr lang="en-US" sz="1400" b="0" i="0" u="none" strike="noStrike" cap="none" baseline="12000" dirty="0" err="1">
                <a:solidFill>
                  <a:srgbClr val="000000"/>
                </a:solidFill>
                <a:latin typeface="Times New Roman"/>
                <a:ea typeface="Times New Roman"/>
                <a:cs typeface="Times New Roman"/>
                <a:sym typeface="Times New Roman"/>
              </a:rPr>
              <a:t>vi,</a:t>
            </a:r>
            <a:r>
              <a:rPr lang="en-US" baseline="12000" dirty="0" err="1">
                <a:latin typeface="Times New Roman"/>
                <a:ea typeface="Times New Roman"/>
                <a:cs typeface="Times New Roman"/>
                <a:sym typeface="Times New Roman"/>
              </a:rPr>
              <a:t>max</a:t>
            </a:r>
            <a:r>
              <a:rPr lang="en-US" baseline="2000" dirty="0">
                <a:latin typeface="Times New Roman"/>
                <a:ea typeface="Times New Roman"/>
                <a:cs typeface="Times New Roman"/>
                <a:sym typeface="Times New Roman"/>
              </a:rPr>
              <a:t> </a:t>
            </a:r>
            <a:r>
              <a:rPr lang="en-US" sz="1400" b="0" i="0" u="none" strike="noStrike" cap="none" baseline="2000" dirty="0">
                <a:solidFill>
                  <a:srgbClr val="000000"/>
                </a:solidFill>
                <a:latin typeface="Times New Roman"/>
                <a:ea typeface="Times New Roman"/>
                <a:cs typeface="Times New Roman"/>
                <a:sym typeface="Times New Roman"/>
              </a:rPr>
              <a:t> </a:t>
            </a:r>
            <a:r>
              <a:rPr lang="en-US" sz="1400" b="0" i="0" u="none" strike="noStrike" cap="none" dirty="0">
                <a:solidFill>
                  <a:srgbClr val="000000"/>
                </a:solidFill>
                <a:latin typeface="Times New Roman"/>
                <a:ea typeface="Times New Roman"/>
                <a:cs typeface="Times New Roman"/>
                <a:sym typeface="Times New Roman"/>
              </a:rPr>
              <a:t>where R </a:t>
            </a:r>
            <a:r>
              <a:rPr lang="en-US" sz="1400" b="0" i="0" u="none" strike="noStrike" cap="none" baseline="-25000" dirty="0" err="1">
                <a:solidFill>
                  <a:srgbClr val="000000"/>
                </a:solidFill>
                <a:latin typeface="Times New Roman"/>
                <a:ea typeface="Times New Roman"/>
                <a:cs typeface="Times New Roman"/>
                <a:sym typeface="Times New Roman"/>
              </a:rPr>
              <a:t>vi,</a:t>
            </a:r>
            <a:r>
              <a:rPr lang="en-US" baseline="-25000" dirty="0" err="1">
                <a:latin typeface="Times New Roman"/>
                <a:ea typeface="Times New Roman"/>
                <a:cs typeface="Times New Roman"/>
                <a:sym typeface="Times New Roman"/>
              </a:rPr>
              <a:t>max</a:t>
            </a:r>
            <a:r>
              <a:rPr lang="en-US" baseline="-25000" dirty="0">
                <a:latin typeface="Times New Roman"/>
                <a:ea typeface="Times New Roman"/>
                <a:cs typeface="Times New Roman"/>
                <a:sym typeface="Times New Roman"/>
              </a:rPr>
              <a:t> </a:t>
            </a:r>
            <a:r>
              <a:rPr lang="en-US" sz="1400" b="0" i="0" u="none" strike="noStrike" cap="none" dirty="0">
                <a:solidFill>
                  <a:srgbClr val="000000"/>
                </a:solidFill>
                <a:latin typeface="Times New Roman"/>
                <a:ea typeface="Times New Roman"/>
                <a:cs typeface="Times New Roman"/>
                <a:sym typeface="Times New Roman"/>
              </a:rPr>
              <a:t>, R </a:t>
            </a:r>
            <a:r>
              <a:rPr lang="en-US" baseline="-25000" dirty="0">
                <a:latin typeface="Times New Roman"/>
                <a:ea typeface="Times New Roman"/>
                <a:cs typeface="Times New Roman"/>
                <a:sym typeface="Times New Roman"/>
              </a:rPr>
              <a:t>max</a:t>
            </a:r>
            <a:r>
              <a:rPr lang="en-US" sz="1400" b="0" i="0" u="none" strike="noStrike" cap="none" dirty="0">
                <a:solidFill>
                  <a:srgbClr val="000000"/>
                </a:solidFill>
                <a:latin typeface="Times New Roman"/>
                <a:ea typeface="Times New Roman"/>
                <a:cs typeface="Times New Roman"/>
                <a:sym typeface="Times New Roman"/>
              </a:rPr>
              <a:t> denote the maximum values for either the non-fault tolerant or  fault-tolerant case. It is easy to verify that </a:t>
            </a:r>
            <a:r>
              <a:rPr lang="en-US" sz="1400" b="1" dirty="0">
                <a:solidFill>
                  <a:schemeClr val="dk1"/>
                </a:solidFill>
              </a:rPr>
              <a:t>𝚷 </a:t>
            </a:r>
            <a:r>
              <a:rPr lang="en-US" sz="1400" b="0" i="0" u="none" strike="noStrike" cap="none" dirty="0" err="1">
                <a:solidFill>
                  <a:srgbClr val="000000"/>
                </a:solidFill>
                <a:latin typeface="Times New Roman"/>
                <a:ea typeface="Times New Roman"/>
                <a:cs typeface="Times New Roman"/>
                <a:sym typeface="Times New Roman"/>
              </a:rPr>
              <a:t>R</a:t>
            </a:r>
            <a:r>
              <a:rPr lang="en-US" baseline="30000" dirty="0" err="1">
                <a:latin typeface="Times New Roman"/>
                <a:ea typeface="Times New Roman"/>
                <a:cs typeface="Times New Roman"/>
                <a:sym typeface="Times New Roman"/>
              </a:rPr>
              <a:t>non</a:t>
            </a:r>
            <a:r>
              <a:rPr lang="en-US" baseline="30000" dirty="0">
                <a:latin typeface="Times New Roman"/>
                <a:ea typeface="Times New Roman"/>
                <a:cs typeface="Times New Roman"/>
                <a:sym typeface="Times New Roman"/>
              </a:rPr>
              <a:t>-fault tolerant</a:t>
            </a:r>
            <a:r>
              <a:rPr lang="en-US" sz="1400" b="0" i="0" u="none" strike="noStrike" cap="none" dirty="0">
                <a:solidFill>
                  <a:srgbClr val="000000"/>
                </a:solidFill>
                <a:latin typeface="Times New Roman"/>
                <a:ea typeface="Times New Roman"/>
                <a:cs typeface="Times New Roman"/>
                <a:sym typeface="Times New Roman"/>
              </a:rPr>
              <a:t> </a:t>
            </a:r>
            <a:r>
              <a:rPr lang="en-US" sz="1400" b="0" i="0" u="none" strike="noStrike" cap="none" baseline="-25000" dirty="0">
                <a:solidFill>
                  <a:srgbClr val="000000"/>
                </a:solidFill>
                <a:latin typeface="Times New Roman"/>
                <a:ea typeface="Times New Roman"/>
                <a:cs typeface="Times New Roman"/>
                <a:sym typeface="Times New Roman"/>
              </a:rPr>
              <a:t>vi, target</a:t>
            </a:r>
            <a:r>
              <a:rPr lang="en-US" sz="1400" b="1" dirty="0">
                <a:solidFill>
                  <a:schemeClr val="dk1"/>
                </a:solidFill>
              </a:rPr>
              <a:t>  </a:t>
            </a:r>
            <a:r>
              <a:rPr lang="en-US" sz="1400" dirty="0">
                <a:solidFill>
                  <a:schemeClr val="dk1"/>
                </a:solidFill>
              </a:rPr>
              <a:t>=</a:t>
            </a:r>
            <a:r>
              <a:rPr lang="en-US" sz="1400" b="1" dirty="0">
                <a:solidFill>
                  <a:schemeClr val="dk1"/>
                </a:solidFill>
              </a:rPr>
              <a:t> </a:t>
            </a:r>
            <a:r>
              <a:rPr lang="en" sz="1400" i="0" u="none" strike="noStrike" cap="none" dirty="0">
                <a:solidFill>
                  <a:srgbClr val="000000"/>
                </a:solidFill>
                <a:latin typeface="Times New Roman"/>
                <a:ea typeface="Times New Roman"/>
                <a:cs typeface="Times New Roman"/>
                <a:sym typeface="Times New Roman"/>
              </a:rPr>
              <a:t>R</a:t>
            </a:r>
            <a:r>
              <a:rPr lang="en" sz="1400" i="0" u="none" strike="noStrike" cap="none" baseline="-25000" dirty="0">
                <a:solidFill>
                  <a:srgbClr val="000000"/>
                </a:solidFill>
                <a:latin typeface="Times New Roman"/>
                <a:ea typeface="Times New Roman"/>
                <a:cs typeface="Times New Roman"/>
                <a:sym typeface="Times New Roman"/>
              </a:rPr>
              <a:t>req</a:t>
            </a:r>
            <a:r>
              <a:rPr lang="en-US" sz="1400" b="0" i="0" u="none" strike="noStrike" cap="none" dirty="0">
                <a:solidFill>
                  <a:srgbClr val="000000"/>
                </a:solidFill>
                <a:latin typeface="Times New Roman"/>
                <a:ea typeface="Times New Roman"/>
                <a:cs typeface="Times New Roman"/>
                <a:sym typeface="Times New Roman"/>
              </a:rPr>
              <a:t>. </a:t>
            </a:r>
          </a:p>
          <a:p>
            <a:pPr marL="342900" marR="0" lvl="0" indent="-260350" algn="just" rtl="0">
              <a:lnSpc>
                <a:spcPct val="115000"/>
              </a:lnSpc>
              <a:spcBef>
                <a:spcPts val="0"/>
              </a:spcBef>
              <a:spcAft>
                <a:spcPts val="0"/>
              </a:spcAft>
              <a:buClr>
                <a:schemeClr val="dk1"/>
              </a:buClr>
              <a:buSzPts val="1500"/>
              <a:buFont typeface="Times New Roman"/>
              <a:buChar char="➢"/>
            </a:pPr>
            <a:endParaRPr lang="en-US" sz="1400" dirty="0">
              <a:solidFill>
                <a:schemeClr val="dk1"/>
              </a:solidFill>
            </a:endParaRPr>
          </a:p>
          <a:p>
            <a:pPr marL="342900" indent="-260350" algn="just">
              <a:lnSpc>
                <a:spcPct val="115000"/>
              </a:lnSpc>
              <a:buClr>
                <a:schemeClr val="dk1"/>
              </a:buClr>
              <a:buSzPts val="1500"/>
              <a:buFont typeface="Times New Roman"/>
              <a:buChar char="➢"/>
            </a:pPr>
            <a:r>
              <a:rPr lang="en-US" sz="1400" b="0" i="0" u="none" strike="noStrike" cap="none" dirty="0">
                <a:solidFill>
                  <a:srgbClr val="000000"/>
                </a:solidFill>
                <a:latin typeface="Times New Roman"/>
                <a:ea typeface="Times New Roman"/>
                <a:cs typeface="Times New Roman"/>
                <a:sym typeface="Times New Roman"/>
              </a:rPr>
              <a:t>Basically, the target is set in proportional to its max value of </a:t>
            </a:r>
            <a:r>
              <a:rPr lang="en" sz="1400" b="1" i="0" u="none" strike="noStrike" cap="none" dirty="0">
                <a:solidFill>
                  <a:srgbClr val="000000"/>
                </a:solidFill>
                <a:latin typeface="Times New Roman"/>
                <a:ea typeface="Times New Roman"/>
                <a:cs typeface="Times New Roman"/>
                <a:sym typeface="Times New Roman"/>
              </a:rPr>
              <a:t>R</a:t>
            </a:r>
            <a:r>
              <a:rPr lang="en" sz="1400" b="1" i="0" u="none" strike="noStrike" cap="none" baseline="-25000" dirty="0">
                <a:solidFill>
                  <a:srgbClr val="000000"/>
                </a:solidFill>
                <a:latin typeface="Times New Roman"/>
                <a:ea typeface="Times New Roman"/>
                <a:cs typeface="Times New Roman"/>
                <a:sym typeface="Times New Roman"/>
              </a:rPr>
              <a:t>req</a:t>
            </a:r>
            <a:r>
              <a:rPr lang="en-US" sz="1400" b="0" i="0" u="none" strike="noStrike" cap="none" dirty="0">
                <a:solidFill>
                  <a:srgbClr val="000000"/>
                </a:solidFill>
                <a:latin typeface="Times New Roman"/>
                <a:ea typeface="Times New Roman"/>
                <a:cs typeface="Times New Roman"/>
                <a:sym typeface="Times New Roman"/>
              </a:rPr>
              <a:t> . </a:t>
            </a:r>
          </a:p>
          <a:p>
            <a:pPr marL="82550" algn="just">
              <a:lnSpc>
                <a:spcPct val="115000"/>
              </a:lnSpc>
              <a:buClr>
                <a:schemeClr val="dk1"/>
              </a:buClr>
              <a:buSzPts val="1500"/>
            </a:pPr>
            <a:endParaRPr lang="en-US" dirty="0">
              <a:latin typeface="Times New Roman"/>
              <a:ea typeface="Times New Roman"/>
              <a:cs typeface="Times New Roman"/>
              <a:sym typeface="Times New Roman"/>
            </a:endParaRPr>
          </a:p>
          <a:p>
            <a:pPr marL="82550" algn="just">
              <a:lnSpc>
                <a:spcPct val="115000"/>
              </a:lnSpc>
              <a:buClr>
                <a:schemeClr val="dk1"/>
              </a:buClr>
              <a:buSzPts val="1500"/>
            </a:pPr>
            <a:endParaRPr lang="en-US" dirty="0">
              <a:latin typeface="Times New Roman"/>
              <a:ea typeface="Times New Roman"/>
              <a:cs typeface="Times New Roman"/>
              <a:sym typeface="Times New Roman"/>
            </a:endParaRPr>
          </a:p>
          <a:p>
            <a:pPr marL="82550" algn="just">
              <a:lnSpc>
                <a:spcPct val="115000"/>
              </a:lnSpc>
              <a:buClr>
                <a:schemeClr val="dk1"/>
              </a:buClr>
              <a:buSzPts val="1500"/>
            </a:pPr>
            <a:r>
              <a:rPr lang="en-US" sz="1400" dirty="0">
                <a:solidFill>
                  <a:schemeClr val="dk1"/>
                </a:solidFill>
                <a:latin typeface="Times New Roman"/>
                <a:ea typeface="Times New Roman"/>
                <a:cs typeface="Times New Roman"/>
                <a:sym typeface="Times New Roman"/>
              </a:rPr>
              <a:t>The formal proof is based on induction on the number of tasks.</a:t>
            </a:r>
          </a:p>
          <a:p>
            <a:pPr marL="82550" marR="0" lvl="0" algn="just" rtl="0">
              <a:lnSpc>
                <a:spcPct val="115000"/>
              </a:lnSpc>
              <a:spcBef>
                <a:spcPts val="0"/>
              </a:spcBef>
              <a:spcAft>
                <a:spcPts val="0"/>
              </a:spcAft>
              <a:buClr>
                <a:schemeClr val="dk1"/>
              </a:buClr>
              <a:buSzPts val="1500"/>
            </a:pPr>
            <a:endParaRPr lang="en-US" baseline="-25000" dirty="0">
              <a:latin typeface="Times New Roman"/>
              <a:ea typeface="Times New Roman"/>
              <a:cs typeface="Times New Roman"/>
              <a:sym typeface="Times New Roman"/>
            </a:endParaRPr>
          </a:p>
          <a:p>
            <a:pPr marL="76200" marR="0" lvl="0" indent="0" algn="just" rtl="0">
              <a:lnSpc>
                <a:spcPct val="115000"/>
              </a:lnSpc>
              <a:spcBef>
                <a:spcPts val="0"/>
              </a:spcBef>
              <a:spcAft>
                <a:spcPts val="0"/>
              </a:spcAft>
              <a:buNone/>
            </a:pPr>
            <a:endParaRPr sz="1400" b="0" i="0" u="none" strike="noStrike" cap="none" dirty="0">
              <a:solidFill>
                <a:srgbClr val="000000"/>
              </a:solidFill>
              <a:latin typeface="Times New Roman"/>
              <a:ea typeface="Times New Roman"/>
              <a:cs typeface="Times New Roman"/>
              <a:sym typeface="Times New Roman"/>
            </a:endParaRPr>
          </a:p>
          <a:p>
            <a:pPr marL="82550" marR="0" lvl="0" algn="just" rtl="0">
              <a:lnSpc>
                <a:spcPct val="115000"/>
              </a:lnSpc>
              <a:spcBef>
                <a:spcPts val="0"/>
              </a:spcBef>
              <a:spcAft>
                <a:spcPts val="0"/>
              </a:spcAft>
              <a:buClr>
                <a:schemeClr val="dk1"/>
              </a:buClr>
              <a:buSzPts val="1500"/>
            </a:pPr>
            <a:endParaRPr lang="en-US" baseline="-25000" dirty="0">
              <a:latin typeface="Times New Roman"/>
              <a:ea typeface="Times New Roman"/>
              <a:cs typeface="Times New Roman"/>
              <a:sym typeface="Times New Roman"/>
            </a:endParaRPr>
          </a:p>
          <a:p>
            <a:pPr marL="342900" marR="0" lvl="0" indent="-260350" algn="just" rtl="0">
              <a:lnSpc>
                <a:spcPct val="115000"/>
              </a:lnSpc>
              <a:spcBef>
                <a:spcPts val="0"/>
              </a:spcBef>
              <a:spcAft>
                <a:spcPts val="0"/>
              </a:spcAft>
              <a:buClr>
                <a:schemeClr val="dk1"/>
              </a:buClr>
              <a:buSzPts val="1500"/>
              <a:buFont typeface="Times New Roman"/>
              <a:buChar char="➢"/>
            </a:pPr>
            <a:endParaRPr lang="en-US" b="0" i="0" u="none" strike="noStrike" cap="none" baseline="30000" dirty="0">
              <a:solidFill>
                <a:srgbClr val="000000"/>
              </a:solidFill>
              <a:latin typeface="Times New Roman"/>
              <a:ea typeface="Times New Roman"/>
              <a:cs typeface="Times New Roman"/>
              <a:sym typeface="Times New Roman"/>
            </a:endParaRPr>
          </a:p>
          <a:p>
            <a:pPr marL="342900" indent="-260350" algn="just">
              <a:lnSpc>
                <a:spcPct val="115000"/>
              </a:lnSpc>
              <a:buClr>
                <a:schemeClr val="dk1"/>
              </a:buClr>
              <a:buSzPts val="1500"/>
              <a:buFont typeface="Times New Roman"/>
              <a:buChar char="➢"/>
            </a:pPr>
            <a:endParaRPr dirty="0"/>
          </a:p>
          <a:p>
            <a:pPr marL="76200" marR="0" lvl="0" indent="0" algn="just" rtl="0">
              <a:lnSpc>
                <a:spcPct val="115000"/>
              </a:lnSpc>
              <a:spcBef>
                <a:spcPts val="0"/>
              </a:spcBef>
              <a:spcAft>
                <a:spcPts val="0"/>
              </a:spcAft>
              <a:buNone/>
            </a:pPr>
            <a:endParaRPr sz="1400" b="0" i="0" u="none" strike="noStrike" cap="none" dirty="0">
              <a:solidFill>
                <a:srgbClr val="000000"/>
              </a:solidFill>
              <a:latin typeface="Times New Roman"/>
              <a:ea typeface="Times New Roman"/>
              <a:cs typeface="Times New Roman"/>
              <a:sym typeface="Times New Roman"/>
            </a:endParaRPr>
          </a:p>
          <a:p>
            <a:pPr marL="76200" marR="0" lvl="0" indent="0" algn="just" rtl="0">
              <a:lnSpc>
                <a:spcPct val="115000"/>
              </a:lnSpc>
              <a:spcBef>
                <a:spcPts val="0"/>
              </a:spcBef>
              <a:spcAft>
                <a:spcPts val="0"/>
              </a:spcAft>
              <a:buNone/>
            </a:pPr>
            <a:endParaRPr sz="1400" b="0" i="0" u="none" strike="noStrike" cap="none"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561477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0" y="193964"/>
            <a:ext cx="9144000" cy="588825"/>
          </a:xfrm>
          <a:prstGeom prst="rect">
            <a:avLst/>
          </a:prstGeom>
          <a:solidFill>
            <a:srgbClr val="1F3864"/>
          </a:solid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FFFFF"/>
              </a:buClr>
              <a:buSzPts val="3300"/>
              <a:buFont typeface="Times New Roman"/>
              <a:buNone/>
            </a:pPr>
            <a:r>
              <a:rPr lang="en">
                <a:solidFill>
                  <a:srgbClr val="FFFFFF"/>
                </a:solidFill>
              </a:rPr>
              <a:t>Problem Formulation</a:t>
            </a:r>
            <a:endParaRPr>
              <a:solidFill>
                <a:srgbClr val="FFFFFF"/>
              </a:solidFill>
            </a:endParaRPr>
          </a:p>
        </p:txBody>
      </p:sp>
      <p:sp>
        <p:nvSpPr>
          <p:cNvPr id="3" name="TextBox 2">
            <a:extLst>
              <a:ext uri="{FF2B5EF4-FFF2-40B4-BE49-F238E27FC236}">
                <a16:creationId xmlns:a16="http://schemas.microsoft.com/office/drawing/2014/main" id="{F992A470-820F-2599-6839-1C6196C36B51}"/>
              </a:ext>
            </a:extLst>
          </p:cNvPr>
          <p:cNvSpPr txBox="1"/>
          <p:nvPr/>
        </p:nvSpPr>
        <p:spPr>
          <a:xfrm>
            <a:off x="468351" y="1687508"/>
            <a:ext cx="8370849" cy="2302362"/>
          </a:xfrm>
          <a:prstGeom prst="rect">
            <a:avLst/>
          </a:prstGeom>
          <a:noFill/>
        </p:spPr>
        <p:txBody>
          <a:bodyPr wrap="square">
            <a:spAutoFit/>
          </a:bodyPr>
          <a:lstStyle/>
          <a:p>
            <a:pPr marL="82550" lvl="1" algn="just">
              <a:lnSpc>
                <a:spcPct val="115000"/>
              </a:lnSpc>
              <a:buClr>
                <a:schemeClr val="dk1"/>
              </a:buClr>
              <a:buSzPts val="1500"/>
            </a:pPr>
            <a:r>
              <a:rPr lang="en-US" dirty="0">
                <a:solidFill>
                  <a:schemeClr val="dk1"/>
                </a:solidFill>
                <a:latin typeface="Times New Roman"/>
                <a:ea typeface="Times New Roman"/>
                <a:cs typeface="Times New Roman"/>
                <a:sym typeface="Times New Roman"/>
              </a:rPr>
              <a:t>Depending on the reliability constraint, we use the appropriate algorithm.</a:t>
            </a:r>
          </a:p>
          <a:p>
            <a:pPr marL="368300" lvl="1" indent="-285750" algn="just">
              <a:lnSpc>
                <a:spcPct val="115000"/>
              </a:lnSpc>
              <a:buClr>
                <a:schemeClr val="dk1"/>
              </a:buClr>
              <a:buSzPts val="1500"/>
              <a:buFont typeface="Wingdings" panose="05000000000000000000" pitchFamily="2" charset="2"/>
              <a:buChar char="Ø"/>
            </a:pPr>
            <a:r>
              <a:rPr lang="en-US" dirty="0">
                <a:solidFill>
                  <a:schemeClr val="dk1"/>
                </a:solidFill>
                <a:latin typeface="Times New Roman"/>
                <a:ea typeface="Times New Roman"/>
                <a:cs typeface="Times New Roman"/>
                <a:sym typeface="Times New Roman"/>
              </a:rPr>
              <a:t>If </a:t>
            </a:r>
            <a:r>
              <a:rPr lang="en" sz="1400" i="0" u="none" strike="noStrike" cap="none" dirty="0">
                <a:solidFill>
                  <a:srgbClr val="000000"/>
                </a:solidFill>
                <a:latin typeface="Times New Roman"/>
                <a:ea typeface="Times New Roman"/>
                <a:cs typeface="Times New Roman"/>
                <a:sym typeface="Times New Roman"/>
              </a:rPr>
              <a:t>R</a:t>
            </a:r>
            <a:r>
              <a:rPr lang="en" sz="1400" i="0" u="none" strike="noStrike" cap="none" baseline="-25000" dirty="0">
                <a:solidFill>
                  <a:srgbClr val="000000"/>
                </a:solidFill>
                <a:latin typeface="Times New Roman"/>
                <a:ea typeface="Times New Roman"/>
                <a:cs typeface="Times New Roman"/>
                <a:sym typeface="Times New Roman"/>
              </a:rPr>
              <a:t>req </a:t>
            </a:r>
            <a:r>
              <a:rPr lang="en-US" dirty="0">
                <a:solidFill>
                  <a:schemeClr val="dk1"/>
                </a:solidFill>
                <a:latin typeface="Times New Roman"/>
                <a:ea typeface="Times New Roman"/>
                <a:cs typeface="Times New Roman"/>
                <a:sym typeface="Times New Roman"/>
              </a:rPr>
              <a:t>&lt;= </a:t>
            </a:r>
            <a:r>
              <a:rPr lang="en-US" sz="1400" b="0" i="0" u="none" strike="noStrike" cap="none" dirty="0" err="1">
                <a:solidFill>
                  <a:srgbClr val="000000"/>
                </a:solidFill>
                <a:latin typeface="Times New Roman"/>
                <a:ea typeface="Times New Roman"/>
                <a:cs typeface="Times New Roman"/>
                <a:sym typeface="Times New Roman"/>
              </a:rPr>
              <a:t>R</a:t>
            </a:r>
            <a:r>
              <a:rPr lang="en-US" baseline="30000" dirty="0" err="1">
                <a:latin typeface="Times New Roman"/>
                <a:ea typeface="Times New Roman"/>
                <a:cs typeface="Times New Roman"/>
                <a:sym typeface="Times New Roman"/>
              </a:rPr>
              <a:t>non</a:t>
            </a:r>
            <a:r>
              <a:rPr lang="en-US" baseline="30000" dirty="0">
                <a:latin typeface="Times New Roman"/>
                <a:ea typeface="Times New Roman"/>
                <a:cs typeface="Times New Roman"/>
                <a:sym typeface="Times New Roman"/>
              </a:rPr>
              <a:t>-fault tolerant</a:t>
            </a:r>
            <a:r>
              <a:rPr lang="en-US" sz="1400" b="0" i="0" u="none" strike="noStrike" cap="none" dirty="0">
                <a:solidFill>
                  <a:srgbClr val="000000"/>
                </a:solidFill>
                <a:latin typeface="Times New Roman"/>
                <a:ea typeface="Times New Roman"/>
                <a:cs typeface="Times New Roman"/>
                <a:sym typeface="Times New Roman"/>
              </a:rPr>
              <a:t> </a:t>
            </a:r>
            <a:r>
              <a:rPr lang="en-US" sz="1400" b="0" i="0" u="none" strike="noStrike" cap="none" baseline="-25000" dirty="0">
                <a:solidFill>
                  <a:srgbClr val="000000"/>
                </a:solidFill>
                <a:latin typeface="Times New Roman"/>
                <a:ea typeface="Times New Roman"/>
                <a:cs typeface="Times New Roman"/>
                <a:sym typeface="Times New Roman"/>
              </a:rPr>
              <a:t>max</a:t>
            </a:r>
            <a:r>
              <a:rPr lang="en-US" dirty="0">
                <a:solidFill>
                  <a:schemeClr val="dk1"/>
                </a:solidFill>
                <a:latin typeface="Times New Roman"/>
                <a:ea typeface="Times New Roman"/>
                <a:cs typeface="Times New Roman"/>
                <a:sym typeface="Times New Roman"/>
              </a:rPr>
              <a:t> : In</a:t>
            </a:r>
            <a:r>
              <a:rPr lang="en-US" dirty="0"/>
              <a:t> this case, we focus on non-fault tolerant scheduling by assigning each task to a unique processor. The problem we study here is to minimize </a:t>
            </a:r>
            <a:r>
              <a:rPr lang="en-US" dirty="0" err="1"/>
              <a:t>makespan</a:t>
            </a:r>
            <a:r>
              <a:rPr lang="en-US" dirty="0"/>
              <a:t> and energy consumption, and the algorithm is known as MERT.</a:t>
            </a:r>
          </a:p>
          <a:p>
            <a:pPr marL="368300" lvl="1" indent="-285750" algn="just">
              <a:lnSpc>
                <a:spcPct val="115000"/>
              </a:lnSpc>
              <a:buClr>
                <a:schemeClr val="dk1"/>
              </a:buClr>
              <a:buSzPts val="1500"/>
              <a:buFont typeface="Wingdings" panose="05000000000000000000" pitchFamily="2" charset="2"/>
              <a:buChar char="Ø"/>
            </a:pPr>
            <a:r>
              <a:rPr lang="en-US" dirty="0"/>
              <a:t>Else if </a:t>
            </a:r>
            <a:r>
              <a:rPr lang="en-US" sz="1400" b="0" i="0" u="none" strike="noStrike" cap="none" dirty="0" err="1">
                <a:solidFill>
                  <a:srgbClr val="000000"/>
                </a:solidFill>
                <a:latin typeface="Times New Roman"/>
                <a:ea typeface="Times New Roman"/>
                <a:cs typeface="Times New Roman"/>
                <a:sym typeface="Times New Roman"/>
              </a:rPr>
              <a:t>R</a:t>
            </a:r>
            <a:r>
              <a:rPr lang="en-US" baseline="30000" dirty="0" err="1">
                <a:latin typeface="Times New Roman"/>
                <a:ea typeface="Times New Roman"/>
                <a:cs typeface="Times New Roman"/>
                <a:sym typeface="Times New Roman"/>
              </a:rPr>
              <a:t>non</a:t>
            </a:r>
            <a:r>
              <a:rPr lang="en-US" baseline="30000" dirty="0">
                <a:latin typeface="Times New Roman"/>
                <a:ea typeface="Times New Roman"/>
                <a:cs typeface="Times New Roman"/>
                <a:sym typeface="Times New Roman"/>
              </a:rPr>
              <a:t>-fault tolerant</a:t>
            </a:r>
            <a:r>
              <a:rPr lang="en-US" sz="1400" b="0" i="0" u="none" strike="noStrike" cap="none" dirty="0">
                <a:solidFill>
                  <a:srgbClr val="000000"/>
                </a:solidFill>
                <a:latin typeface="Times New Roman"/>
                <a:ea typeface="Times New Roman"/>
                <a:cs typeface="Times New Roman"/>
                <a:sym typeface="Times New Roman"/>
              </a:rPr>
              <a:t> </a:t>
            </a:r>
            <a:r>
              <a:rPr lang="en-US" sz="1400" b="0" i="0" u="none" strike="noStrike" cap="none" baseline="-25000" dirty="0">
                <a:solidFill>
                  <a:srgbClr val="000000"/>
                </a:solidFill>
                <a:latin typeface="Times New Roman"/>
                <a:ea typeface="Times New Roman"/>
                <a:cs typeface="Times New Roman"/>
                <a:sym typeface="Times New Roman"/>
              </a:rPr>
              <a:t>max</a:t>
            </a:r>
            <a:r>
              <a:rPr lang="en-US" dirty="0">
                <a:solidFill>
                  <a:schemeClr val="dk1"/>
                </a:solidFill>
                <a:latin typeface="Times New Roman"/>
                <a:ea typeface="Times New Roman"/>
                <a:cs typeface="Times New Roman"/>
                <a:sym typeface="Times New Roman"/>
              </a:rPr>
              <a:t> &lt; </a:t>
            </a:r>
            <a:r>
              <a:rPr lang="en" sz="1400" i="0" u="none" strike="noStrike" cap="none" dirty="0">
                <a:solidFill>
                  <a:srgbClr val="000000"/>
                </a:solidFill>
                <a:latin typeface="Times New Roman"/>
                <a:ea typeface="Times New Roman"/>
                <a:cs typeface="Times New Roman"/>
                <a:sym typeface="Times New Roman"/>
              </a:rPr>
              <a:t>R</a:t>
            </a:r>
            <a:r>
              <a:rPr lang="en" sz="1400" i="0" u="none" strike="noStrike" cap="none" baseline="-25000" dirty="0">
                <a:solidFill>
                  <a:srgbClr val="000000"/>
                </a:solidFill>
                <a:latin typeface="Times New Roman"/>
                <a:ea typeface="Times New Roman"/>
                <a:cs typeface="Times New Roman"/>
                <a:sym typeface="Times New Roman"/>
              </a:rPr>
              <a:t>req </a:t>
            </a:r>
            <a:r>
              <a:rPr lang="en-US" dirty="0"/>
              <a:t>&lt;= </a:t>
            </a:r>
            <a:r>
              <a:rPr lang="en-US" sz="1400" b="0" i="0" u="none" strike="noStrike" cap="none" dirty="0" err="1">
                <a:solidFill>
                  <a:srgbClr val="000000"/>
                </a:solidFill>
                <a:latin typeface="Times New Roman"/>
                <a:ea typeface="Times New Roman"/>
                <a:cs typeface="Times New Roman"/>
                <a:sym typeface="Times New Roman"/>
              </a:rPr>
              <a:t>R</a:t>
            </a:r>
            <a:r>
              <a:rPr lang="en-US" baseline="30000" dirty="0" err="1">
                <a:latin typeface="Times New Roman"/>
                <a:ea typeface="Times New Roman"/>
                <a:cs typeface="Times New Roman"/>
                <a:sym typeface="Times New Roman"/>
              </a:rPr>
              <a:t>fault</a:t>
            </a:r>
            <a:r>
              <a:rPr lang="en-US" baseline="30000" dirty="0">
                <a:latin typeface="Times New Roman"/>
                <a:ea typeface="Times New Roman"/>
                <a:cs typeface="Times New Roman"/>
                <a:sym typeface="Times New Roman"/>
              </a:rPr>
              <a:t> tolerant</a:t>
            </a:r>
            <a:r>
              <a:rPr lang="en-US" sz="1400" b="0" i="0" u="none" strike="noStrike" cap="none" dirty="0">
                <a:solidFill>
                  <a:srgbClr val="000000"/>
                </a:solidFill>
                <a:latin typeface="Times New Roman"/>
                <a:ea typeface="Times New Roman"/>
                <a:cs typeface="Times New Roman"/>
                <a:sym typeface="Times New Roman"/>
              </a:rPr>
              <a:t> </a:t>
            </a:r>
            <a:r>
              <a:rPr lang="en-US" sz="1400" b="0" i="0" u="none" strike="noStrike" cap="none" baseline="-25000" dirty="0">
                <a:solidFill>
                  <a:srgbClr val="000000"/>
                </a:solidFill>
                <a:latin typeface="Times New Roman"/>
                <a:ea typeface="Times New Roman"/>
                <a:cs typeface="Times New Roman"/>
                <a:sym typeface="Times New Roman"/>
              </a:rPr>
              <a:t>max </a:t>
            </a:r>
            <a:r>
              <a:rPr lang="en-US" dirty="0"/>
              <a:t>: In this case, we focus on fault-tolerant scheduling by assigning each task to multiple processors. The problem we study here is that of minimizing energy consumption, and the algorithm is known as EAFTS.</a:t>
            </a:r>
          </a:p>
          <a:p>
            <a:pPr marL="368300" lvl="1" indent="-285750" algn="just">
              <a:lnSpc>
                <a:spcPct val="115000"/>
              </a:lnSpc>
              <a:buClr>
                <a:schemeClr val="dk1"/>
              </a:buClr>
              <a:buSzPts val="1500"/>
              <a:buFont typeface="Wingdings" panose="05000000000000000000" pitchFamily="2" charset="2"/>
              <a:buChar char="Ø"/>
            </a:pPr>
            <a:r>
              <a:rPr lang="en-US" dirty="0"/>
              <a:t>Else No possible allocation can satisfy the given constraint in this case.</a:t>
            </a:r>
            <a:endParaRPr lang="en-US" dirty="0">
              <a:latin typeface="Times New Roman"/>
              <a:cs typeface="Times New Roman"/>
              <a:sym typeface="Times New Roman"/>
            </a:endParaRPr>
          </a:p>
          <a:p>
            <a:pPr marL="368300" lvl="1" indent="-285750" algn="just">
              <a:lnSpc>
                <a:spcPct val="115000"/>
              </a:lnSpc>
              <a:buClr>
                <a:schemeClr val="dk1"/>
              </a:buClr>
              <a:buSzPts val="1500"/>
              <a:buFont typeface="Wingdings" panose="05000000000000000000" pitchFamily="2" charset="2"/>
              <a:buChar char="Ø"/>
            </a:pPr>
            <a:endParaRPr lang="en-US" dirty="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0" y="193964"/>
            <a:ext cx="9144000" cy="588818"/>
          </a:xfrm>
          <a:prstGeom prst="rect">
            <a:avLst/>
          </a:prstGeom>
          <a:solidFill>
            <a:srgbClr val="1F3864"/>
          </a:solid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lt1"/>
              </a:buClr>
              <a:buSzPts val="3300"/>
              <a:buFont typeface="Times New Roman"/>
              <a:buNone/>
            </a:pPr>
            <a:r>
              <a:rPr lang="en"/>
              <a:t>Task Wait Time</a:t>
            </a:r>
            <a:endParaRPr/>
          </a:p>
        </p:txBody>
      </p:sp>
      <p:sp>
        <p:nvSpPr>
          <p:cNvPr id="131" name="Google Shape;131;p25"/>
          <p:cNvSpPr txBox="1">
            <a:spLocks noGrp="1"/>
          </p:cNvSpPr>
          <p:nvPr>
            <p:ph type="body" idx="1"/>
          </p:nvPr>
        </p:nvSpPr>
        <p:spPr>
          <a:xfrm>
            <a:off x="427760" y="1085201"/>
            <a:ext cx="7886700" cy="3263504"/>
          </a:xfrm>
          <a:prstGeom prst="rect">
            <a:avLst/>
          </a:prstGeom>
          <a:noFill/>
          <a:ln>
            <a:noFill/>
          </a:ln>
        </p:spPr>
        <p:txBody>
          <a:bodyPr spcFirstLastPara="1" wrap="square" lIns="68575" tIns="34275" rIns="68575" bIns="34275" anchor="t" anchorCtr="0">
            <a:normAutofit fontScale="92500"/>
          </a:bodyPr>
          <a:lstStyle/>
          <a:p>
            <a:pPr marL="38100" lvl="0" indent="0" algn="l" rtl="0">
              <a:lnSpc>
                <a:spcPct val="90000"/>
              </a:lnSpc>
              <a:spcBef>
                <a:spcPts val="800"/>
              </a:spcBef>
              <a:spcAft>
                <a:spcPts val="0"/>
              </a:spcAft>
              <a:buSzPct val="109523"/>
              <a:buNone/>
            </a:pPr>
            <a:r>
              <a:rPr lang="en"/>
              <a:t>Given a workflow G(V, E), the wait time of a task is defined as the amount of time for which a task is allocated to a processor:</a:t>
            </a:r>
            <a:endParaRPr/>
          </a:p>
          <a:p>
            <a:pPr marL="38100" lvl="0" indent="0" algn="l" rtl="0">
              <a:lnSpc>
                <a:spcPct val="90000"/>
              </a:lnSpc>
              <a:spcBef>
                <a:spcPts val="800"/>
              </a:spcBef>
              <a:spcAft>
                <a:spcPts val="0"/>
              </a:spcAft>
              <a:buSzPct val="109523"/>
              <a:buNone/>
            </a:pPr>
            <a:r>
              <a:rPr lang="en" b="1"/>
              <a:t> W(v</a:t>
            </a:r>
            <a:r>
              <a:rPr lang="en" b="1" baseline="-25000"/>
              <a:t>i</a:t>
            </a:r>
            <a:r>
              <a:rPr lang="en" b="1"/>
              <a:t>) = max </a:t>
            </a:r>
            <a:r>
              <a:rPr lang="en" b="1" baseline="-25000"/>
              <a:t>vj∈pred(vi)</a:t>
            </a:r>
            <a:r>
              <a:rPr lang="en" b="1"/>
              <a:t> {w(v</a:t>
            </a:r>
            <a:r>
              <a:rPr lang="en" b="1" baseline="-25000"/>
              <a:t>j</a:t>
            </a:r>
            <a:r>
              <a:rPr lang="en" b="1"/>
              <a:t> , v</a:t>
            </a:r>
            <a:r>
              <a:rPr lang="en" b="1" baseline="-25000"/>
              <a:t>i</a:t>
            </a:r>
            <a:r>
              <a:rPr lang="en" b="1"/>
              <a:t>)} + TE(v</a:t>
            </a:r>
            <a:r>
              <a:rPr lang="en" b="1" baseline="-25000"/>
              <a:t>i</a:t>
            </a:r>
            <a:r>
              <a:rPr lang="en" b="1"/>
              <a:t>)</a:t>
            </a:r>
            <a:endParaRPr/>
          </a:p>
          <a:p>
            <a:pPr marL="38100" lvl="0" indent="0" algn="l" rtl="0">
              <a:lnSpc>
                <a:spcPct val="90000"/>
              </a:lnSpc>
              <a:spcBef>
                <a:spcPts val="800"/>
              </a:spcBef>
              <a:spcAft>
                <a:spcPts val="0"/>
              </a:spcAft>
              <a:buSzPct val="109523"/>
              <a:buNone/>
            </a:pPr>
            <a:r>
              <a:rPr lang="en"/>
              <a:t>The first part of the above equation gives an idea of how much time a task has to remain idle on a processor till all the output(s) from all its predecessor task(s) are received.</a:t>
            </a:r>
            <a:endParaRPr/>
          </a:p>
          <a:p>
            <a:pPr marL="38100" lvl="0" indent="0" algn="l" rtl="0">
              <a:lnSpc>
                <a:spcPct val="90000"/>
              </a:lnSpc>
              <a:spcBef>
                <a:spcPts val="800"/>
              </a:spcBef>
              <a:spcAft>
                <a:spcPts val="0"/>
              </a:spcAft>
              <a:buSzPct val="109523"/>
              <a:buNone/>
            </a:pPr>
            <a:r>
              <a:rPr lang="en"/>
              <a:t>The second part is the average execution time over all the processors.</a:t>
            </a:r>
            <a:endParaRPr/>
          </a:p>
          <a:p>
            <a:pPr marL="38100" lvl="0" indent="0" algn="l" rtl="0">
              <a:lnSpc>
                <a:spcPct val="90000"/>
              </a:lnSpc>
              <a:spcBef>
                <a:spcPts val="800"/>
              </a:spcBef>
              <a:spcAft>
                <a:spcPts val="0"/>
              </a:spcAft>
              <a:buSzPct val="109523"/>
              <a:buNone/>
            </a:pPr>
            <a:r>
              <a:rPr lang="en"/>
              <a:t>Naturally, tasks having longer waiting time are prone to be on their allocated processor for longer durations. Thus, to make the makespan shorter, better idea is to allocate these tasks to the processors with lower finish time.</a:t>
            </a:r>
            <a:endParaRPr/>
          </a:p>
          <a:p>
            <a:pPr marL="38100" lvl="0" indent="0" algn="l" rtl="0">
              <a:lnSpc>
                <a:spcPct val="90000"/>
              </a:lnSpc>
              <a:spcBef>
                <a:spcPts val="800"/>
              </a:spcBef>
              <a:spcAft>
                <a:spcPts val="0"/>
              </a:spcAft>
              <a:buSzPct val="109523"/>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0" y="193964"/>
            <a:ext cx="9144000" cy="588825"/>
          </a:xfrm>
          <a:prstGeom prst="rect">
            <a:avLst/>
          </a:prstGeom>
          <a:solidFill>
            <a:srgbClr val="1F3864"/>
          </a:solid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3300"/>
              <a:buNone/>
            </a:pPr>
            <a:r>
              <a:rPr lang="en" dirty="0"/>
              <a:t>MERT</a:t>
            </a:r>
            <a:endParaRPr dirty="0"/>
          </a:p>
        </p:txBody>
      </p:sp>
      <p:sp>
        <p:nvSpPr>
          <p:cNvPr id="144" name="Google Shape;144;p27"/>
          <p:cNvSpPr txBox="1"/>
          <p:nvPr/>
        </p:nvSpPr>
        <p:spPr>
          <a:xfrm>
            <a:off x="163744" y="881569"/>
            <a:ext cx="8531775" cy="5416857"/>
          </a:xfrm>
          <a:prstGeom prst="rect">
            <a:avLst/>
          </a:prstGeom>
          <a:noFill/>
          <a:ln>
            <a:noFill/>
          </a:ln>
        </p:spPr>
        <p:txBody>
          <a:bodyPr spcFirstLastPara="1" wrap="square" lIns="68575" tIns="68575" rIns="68575" bIns="68575" anchor="t" anchorCtr="0">
            <a:spAutoFit/>
          </a:bodyPr>
          <a:lstStyle/>
          <a:p>
            <a:pPr marL="342900" marR="0" lvl="0" indent="-260350" algn="just" rtl="0">
              <a:lnSpc>
                <a:spcPct val="100000"/>
              </a:lnSpc>
              <a:spcBef>
                <a:spcPts val="0"/>
              </a:spcBef>
              <a:spcAft>
                <a:spcPts val="0"/>
              </a:spcAft>
              <a:buClr>
                <a:srgbClr val="000000"/>
              </a:buClr>
              <a:buSzPts val="1500"/>
              <a:buFont typeface="Times New Roman"/>
              <a:buChar char="➢"/>
            </a:pPr>
            <a:r>
              <a:rPr lang="en" sz="1400" b="0" i="0" u="none" strike="noStrike" cap="none" dirty="0">
                <a:solidFill>
                  <a:srgbClr val="000000"/>
                </a:solidFill>
                <a:latin typeface="Times New Roman"/>
                <a:ea typeface="Times New Roman"/>
                <a:cs typeface="Times New Roman"/>
                <a:sym typeface="Times New Roman"/>
              </a:rPr>
              <a:t>We follow a list-scheduling approach which is known to be an effective and efficient method to solve DAG scheduling problems.</a:t>
            </a:r>
            <a:endParaRPr sz="14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a:ea typeface="Times New Roman"/>
              <a:cs typeface="Times New Roman"/>
              <a:sym typeface="Times New Roman"/>
            </a:endParaRPr>
          </a:p>
          <a:p>
            <a:pPr marL="342900" marR="0" lvl="0" indent="-260350" algn="just" rtl="0">
              <a:lnSpc>
                <a:spcPct val="100000"/>
              </a:lnSpc>
              <a:spcBef>
                <a:spcPts val="0"/>
              </a:spcBef>
              <a:spcAft>
                <a:spcPts val="0"/>
              </a:spcAft>
              <a:buClr>
                <a:srgbClr val="000000"/>
              </a:buClr>
              <a:buSzPts val="1500"/>
              <a:buFont typeface="Times New Roman"/>
              <a:buChar char="➢"/>
            </a:pPr>
            <a:r>
              <a:rPr lang="en" sz="1400" b="0" i="0" u="none" strike="noStrike" cap="none" dirty="0">
                <a:solidFill>
                  <a:srgbClr val="000000"/>
                </a:solidFill>
                <a:latin typeface="Times New Roman"/>
                <a:ea typeface="Times New Roman"/>
                <a:cs typeface="Times New Roman"/>
                <a:sym typeface="Times New Roman"/>
              </a:rPr>
              <a:t>It occurs two phases: </a:t>
            </a:r>
            <a:endParaRPr sz="1400" b="0" i="0" u="none" strike="noStrike" cap="none" dirty="0">
              <a:solidFill>
                <a:srgbClr val="000000"/>
              </a:solidFill>
              <a:latin typeface="Times New Roman"/>
              <a:ea typeface="Times New Roman"/>
              <a:cs typeface="Times New Roman"/>
              <a:sym typeface="Times New Roman"/>
            </a:endParaRPr>
          </a:p>
          <a:p>
            <a:pPr marL="34290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a:ea typeface="Times New Roman"/>
              <a:cs typeface="Times New Roman"/>
              <a:sym typeface="Times New Roman"/>
            </a:endParaRPr>
          </a:p>
          <a:p>
            <a:pPr marL="342900" marR="0" lvl="0" indent="-234950" algn="just" rtl="0">
              <a:lnSpc>
                <a:spcPct val="100000"/>
              </a:lnSpc>
              <a:spcBef>
                <a:spcPts val="0"/>
              </a:spcBef>
              <a:spcAft>
                <a:spcPts val="0"/>
              </a:spcAft>
              <a:buClr>
                <a:srgbClr val="000000"/>
              </a:buClr>
              <a:buSzPts val="1100"/>
              <a:buFont typeface="Arial"/>
              <a:buChar char="➢"/>
            </a:pPr>
            <a:r>
              <a:rPr lang="en" sz="1500" b="1" i="1" u="none" strike="noStrike" cap="none" dirty="0">
                <a:solidFill>
                  <a:srgbClr val="000000"/>
                </a:solidFill>
                <a:latin typeface="Arial"/>
                <a:ea typeface="Arial"/>
                <a:cs typeface="Arial"/>
                <a:sym typeface="Arial"/>
              </a:rPr>
              <a:t>Task Ordering</a:t>
            </a:r>
            <a:r>
              <a:rPr lang="en" sz="1500" b="0" i="0" u="none" strike="noStrike" cap="none" dirty="0">
                <a:solidFill>
                  <a:srgbClr val="000000"/>
                </a:solidFill>
                <a:latin typeface="Arial"/>
                <a:ea typeface="Arial"/>
                <a:cs typeface="Arial"/>
                <a:sym typeface="Arial"/>
              </a:rPr>
              <a:t>:</a:t>
            </a:r>
            <a:r>
              <a:rPr lang="en" sz="1100" b="0" i="0" u="none" strike="noStrike" cap="none" dirty="0">
                <a:solidFill>
                  <a:srgbClr val="000000"/>
                </a:solidFill>
                <a:latin typeface="Arial"/>
                <a:ea typeface="Arial"/>
                <a:cs typeface="Arial"/>
                <a:sym typeface="Arial"/>
              </a:rPr>
              <a:t> </a:t>
            </a:r>
            <a:r>
              <a:rPr lang="en" sz="1400" b="0" i="0" u="none" strike="noStrike" cap="none" dirty="0">
                <a:solidFill>
                  <a:srgbClr val="000000"/>
                </a:solidFill>
                <a:latin typeface="Arial"/>
                <a:ea typeface="Arial"/>
                <a:cs typeface="Arial"/>
                <a:sym typeface="Arial"/>
              </a:rPr>
              <a:t>The tasks are ordered based on rank. The rank of a task is calculated recursively by travelling the DAG in a bottom-up fashion: </a:t>
            </a:r>
            <a:r>
              <a:rPr lang="en" sz="1400" b="1" i="0" u="none" strike="noStrike" cap="none" dirty="0">
                <a:solidFill>
                  <a:srgbClr val="000000"/>
                </a:solidFill>
                <a:latin typeface="Arial"/>
                <a:ea typeface="Arial"/>
                <a:cs typeface="Arial"/>
                <a:sym typeface="Arial"/>
              </a:rPr>
              <a:t>Rank(v</a:t>
            </a:r>
            <a:r>
              <a:rPr lang="en" sz="1400" b="1" i="0" u="none" strike="noStrike" cap="none" baseline="-25000" dirty="0">
                <a:solidFill>
                  <a:srgbClr val="000000"/>
                </a:solidFill>
                <a:latin typeface="Arial"/>
                <a:ea typeface="Arial"/>
                <a:cs typeface="Arial"/>
                <a:sym typeface="Arial"/>
              </a:rPr>
              <a:t>i</a:t>
            </a:r>
            <a:r>
              <a:rPr lang="en" sz="1400" b="1" i="0" u="none" strike="noStrike" cap="none" dirty="0">
                <a:solidFill>
                  <a:srgbClr val="000000"/>
                </a:solidFill>
                <a:latin typeface="Arial"/>
                <a:ea typeface="Arial"/>
                <a:cs typeface="Arial"/>
                <a:sym typeface="Arial"/>
              </a:rPr>
              <a:t>) = max</a:t>
            </a:r>
            <a:r>
              <a:rPr lang="en" sz="1400" b="1" i="0" u="none" strike="noStrike" cap="none" baseline="-25000" dirty="0">
                <a:solidFill>
                  <a:srgbClr val="000000"/>
                </a:solidFill>
                <a:latin typeface="Arial"/>
                <a:ea typeface="Arial"/>
                <a:cs typeface="Arial"/>
                <a:sym typeface="Arial"/>
              </a:rPr>
              <a:t>vj in succ(vi)</a:t>
            </a:r>
            <a:r>
              <a:rPr lang="en" sz="1400" b="1" i="0" u="none" strike="noStrike" cap="none" dirty="0">
                <a:solidFill>
                  <a:srgbClr val="000000"/>
                </a:solidFill>
                <a:latin typeface="Arial"/>
                <a:ea typeface="Arial"/>
                <a:cs typeface="Arial"/>
                <a:sym typeface="Arial"/>
              </a:rPr>
              <a:t> {Rank(v</a:t>
            </a:r>
            <a:r>
              <a:rPr lang="en" sz="1400" b="1" i="0" u="none" strike="noStrike" cap="none" baseline="-25000" dirty="0">
                <a:solidFill>
                  <a:srgbClr val="000000"/>
                </a:solidFill>
                <a:latin typeface="Arial"/>
                <a:ea typeface="Arial"/>
                <a:cs typeface="Arial"/>
                <a:sym typeface="Arial"/>
              </a:rPr>
              <a:t>j</a:t>
            </a:r>
            <a:r>
              <a:rPr lang="en" sz="1400" b="1" i="0" u="none" strike="noStrike" cap="none" dirty="0">
                <a:solidFill>
                  <a:srgbClr val="000000"/>
                </a:solidFill>
                <a:latin typeface="Arial"/>
                <a:ea typeface="Arial"/>
                <a:cs typeface="Arial"/>
                <a:sym typeface="Arial"/>
              </a:rPr>
              <a:t>) + w(vi, vj)} + TE(v</a:t>
            </a:r>
            <a:r>
              <a:rPr lang="en" sz="1400" b="1" i="0" u="none" strike="noStrike" cap="none" baseline="-25000" dirty="0">
                <a:solidFill>
                  <a:srgbClr val="000000"/>
                </a:solidFill>
                <a:latin typeface="Arial"/>
                <a:ea typeface="Arial"/>
                <a:cs typeface="Arial"/>
                <a:sym typeface="Arial"/>
              </a:rPr>
              <a:t>i</a:t>
            </a:r>
            <a:r>
              <a:rPr lang="en" sz="1400" b="1" i="0" u="none" strike="noStrike" cap="none" dirty="0">
                <a:solidFill>
                  <a:srgbClr val="000000"/>
                </a:solidFill>
                <a:latin typeface="Arial"/>
                <a:ea typeface="Arial"/>
                <a:cs typeface="Arial"/>
                <a:sym typeface="Arial"/>
              </a:rPr>
              <a:t>)</a:t>
            </a:r>
            <a:r>
              <a:rPr lang="en" sz="1400" b="0" i="0" u="none" strike="noStrike" cap="none" dirty="0">
                <a:solidFill>
                  <a:srgbClr val="000000"/>
                </a:solidFill>
                <a:latin typeface="Arial"/>
                <a:ea typeface="Arial"/>
                <a:cs typeface="Arial"/>
                <a:sym typeface="Arial"/>
              </a:rPr>
              <a:t>where</a:t>
            </a:r>
            <a:r>
              <a:rPr lang="en" sz="1400" b="1" i="0" u="none" strike="noStrike" cap="none" dirty="0">
                <a:solidFill>
                  <a:srgbClr val="000000"/>
                </a:solidFill>
                <a:latin typeface="Arial"/>
                <a:ea typeface="Arial"/>
                <a:cs typeface="Arial"/>
                <a:sym typeface="Arial"/>
              </a:rPr>
              <a:t> TE(v</a:t>
            </a:r>
            <a:r>
              <a:rPr lang="en" sz="1400" b="1" i="0" u="none" strike="noStrike" cap="none" baseline="-25000" dirty="0">
                <a:solidFill>
                  <a:srgbClr val="000000"/>
                </a:solidFill>
                <a:latin typeface="Arial"/>
                <a:ea typeface="Arial"/>
                <a:cs typeface="Arial"/>
                <a:sym typeface="Arial"/>
              </a:rPr>
              <a:t>i</a:t>
            </a:r>
            <a:r>
              <a:rPr lang="en" sz="1400" b="1" i="0" u="none" strike="noStrike" cap="none" dirty="0">
                <a:solidFill>
                  <a:srgbClr val="000000"/>
                </a:solidFill>
                <a:latin typeface="Arial"/>
                <a:ea typeface="Arial"/>
                <a:cs typeface="Arial"/>
                <a:sym typeface="Arial"/>
              </a:rPr>
              <a:t>) </a:t>
            </a:r>
            <a:r>
              <a:rPr lang="en" sz="1400" b="0" i="0" u="none" strike="noStrike" cap="none" dirty="0">
                <a:solidFill>
                  <a:srgbClr val="000000"/>
                </a:solidFill>
                <a:latin typeface="Arial"/>
                <a:ea typeface="Arial"/>
                <a:cs typeface="Arial"/>
                <a:sym typeface="Arial"/>
              </a:rPr>
              <a:t>is the mean time of executing v</a:t>
            </a:r>
            <a:r>
              <a:rPr lang="en" sz="1400" b="0" i="0" u="none" strike="noStrike" cap="none" baseline="-25000" dirty="0">
                <a:solidFill>
                  <a:srgbClr val="000000"/>
                </a:solidFill>
                <a:latin typeface="Arial"/>
                <a:ea typeface="Arial"/>
                <a:cs typeface="Arial"/>
                <a:sym typeface="Arial"/>
              </a:rPr>
              <a:t>i</a:t>
            </a:r>
            <a:r>
              <a:rPr lang="en" sz="1400" b="0" i="0" u="none" strike="noStrike" cap="none" dirty="0">
                <a:solidFill>
                  <a:srgbClr val="000000"/>
                </a:solidFill>
                <a:latin typeface="Arial"/>
                <a:ea typeface="Arial"/>
                <a:cs typeface="Arial"/>
                <a:sym typeface="Arial"/>
              </a:rPr>
              <a:t> over all processors </a:t>
            </a:r>
            <a:r>
              <a:rPr lang="en" sz="1400" b="0" i="0" u="none" strike="noStrike" cap="none" dirty="0">
                <a:solidFill>
                  <a:schemeClr val="dk1"/>
                </a:solidFill>
                <a:latin typeface="Arial"/>
                <a:ea typeface="Arial"/>
                <a:cs typeface="Arial"/>
                <a:sym typeface="Arial"/>
              </a:rPr>
              <a:t>Basically the rank gives an estimate of the time to execute tasks from v</a:t>
            </a:r>
            <a:r>
              <a:rPr lang="en" sz="1400" b="0" i="0" u="none" strike="noStrike" cap="none" baseline="-25000" dirty="0">
                <a:solidFill>
                  <a:schemeClr val="dk1"/>
                </a:solidFill>
                <a:latin typeface="Arial"/>
                <a:ea typeface="Arial"/>
                <a:cs typeface="Arial"/>
                <a:sym typeface="Arial"/>
              </a:rPr>
              <a:t>i</a:t>
            </a:r>
            <a:r>
              <a:rPr lang="en" sz="1400" b="0" i="0" u="none" strike="noStrike" cap="none" dirty="0">
                <a:solidFill>
                  <a:schemeClr val="dk1"/>
                </a:solidFill>
                <a:latin typeface="Arial"/>
                <a:ea typeface="Arial"/>
                <a:cs typeface="Arial"/>
                <a:sym typeface="Arial"/>
              </a:rPr>
              <a:t> to v</a:t>
            </a:r>
            <a:r>
              <a:rPr lang="en" sz="1400" b="0" i="0" u="none" strike="noStrike" cap="none" baseline="-25000" dirty="0">
                <a:solidFill>
                  <a:schemeClr val="dk1"/>
                </a:solidFill>
                <a:latin typeface="Arial"/>
                <a:ea typeface="Arial"/>
                <a:cs typeface="Arial"/>
                <a:sym typeface="Arial"/>
              </a:rPr>
              <a:t>n</a:t>
            </a:r>
            <a:r>
              <a:rPr lang="en" sz="1400" b="0" i="0" u="none" strike="noStrike" cap="none" dirty="0">
                <a:solidFill>
                  <a:schemeClr val="dk1"/>
                </a:solidFill>
                <a:latin typeface="Arial"/>
                <a:ea typeface="Arial"/>
                <a:cs typeface="Arial"/>
                <a:sym typeface="Arial"/>
              </a:rPr>
              <a:t>. The tasks are ordered are in decreasing order of rank values. This ensures that a task always occurs before any of its successors</a:t>
            </a:r>
            <a:r>
              <a:rPr lang="en" sz="1100" b="0" i="0" u="none" strike="noStrike" cap="none" dirty="0">
                <a:solidFill>
                  <a:schemeClr val="dk1"/>
                </a:solidFill>
                <a:latin typeface="Arial"/>
                <a:ea typeface="Arial"/>
                <a:cs typeface="Arial"/>
                <a:sym typeface="Arial"/>
              </a:rPr>
              <a:t>.</a:t>
            </a:r>
            <a:endParaRPr sz="11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342900" marR="0" lvl="0" indent="-234950" algn="just" rtl="0">
              <a:lnSpc>
                <a:spcPct val="100000"/>
              </a:lnSpc>
              <a:spcBef>
                <a:spcPts val="0"/>
              </a:spcBef>
              <a:spcAft>
                <a:spcPts val="0"/>
              </a:spcAft>
              <a:buClr>
                <a:schemeClr val="dk1"/>
              </a:buClr>
              <a:buSzPts val="1100"/>
              <a:buFont typeface="Arial"/>
              <a:buChar char="➢"/>
            </a:pPr>
            <a:r>
              <a:rPr lang="en" sz="1500" b="1" i="1" u="none" strike="noStrike" cap="none" dirty="0">
                <a:solidFill>
                  <a:schemeClr val="dk1"/>
                </a:solidFill>
                <a:latin typeface="Arial"/>
                <a:ea typeface="Arial"/>
                <a:cs typeface="Arial"/>
                <a:sym typeface="Arial"/>
              </a:rPr>
              <a:t>Processor allocation</a:t>
            </a:r>
            <a:r>
              <a:rPr lang="en" sz="1500" b="0" i="0" u="none" strike="noStrike" cap="none" dirty="0">
                <a:solidFill>
                  <a:schemeClr val="dk1"/>
                </a:solidFill>
                <a:latin typeface="Arial"/>
                <a:ea typeface="Arial"/>
                <a:cs typeface="Arial"/>
                <a:sym typeface="Arial"/>
              </a:rPr>
              <a:t>:</a:t>
            </a:r>
            <a:r>
              <a:rPr lang="en" sz="1500" b="0" i="0" u="none" strike="noStrike" cap="none" dirty="0">
                <a:solidFill>
                  <a:srgbClr val="000000"/>
                </a:solidFill>
                <a:latin typeface="Arial"/>
                <a:ea typeface="Arial"/>
                <a:cs typeface="Arial"/>
                <a:sym typeface="Arial"/>
              </a:rPr>
              <a:t> </a:t>
            </a:r>
            <a:r>
              <a:rPr lang="en" sz="1400" b="0" i="0" u="none" strike="noStrike" cap="none" dirty="0">
                <a:solidFill>
                  <a:srgbClr val="000000"/>
                </a:solidFill>
                <a:latin typeface="Times New Roman"/>
                <a:ea typeface="Times New Roman"/>
                <a:cs typeface="Times New Roman"/>
                <a:sym typeface="Times New Roman"/>
              </a:rPr>
              <a:t>We sort the tasks based on decreasing order of their waiting time in an array W[]. Then, we allocate the first (0 ≤ l ≤ n) tasks based on a weighted normalized linear combination of task’s finish time with weight α and execution time with weight (1 − α),   where the normalization is done using min-max normalization. The remaining tasks are allocated on the basis of their energy consumption.</a:t>
            </a:r>
            <a:endParaRPr sz="1100" dirty="0"/>
          </a:p>
          <a:p>
            <a:pPr marL="342900" marR="0" lvl="0" indent="-165100" algn="just" rtl="0">
              <a:lnSpc>
                <a:spcPct val="100000"/>
              </a:lnSpc>
              <a:spcBef>
                <a:spcPts val="0"/>
              </a:spcBef>
              <a:spcAft>
                <a:spcPts val="0"/>
              </a:spcAft>
              <a:buClr>
                <a:schemeClr val="dk1"/>
              </a:buClr>
              <a:buSzPts val="1100"/>
              <a:buFont typeface="Arial"/>
              <a:buNone/>
            </a:pPr>
            <a:endParaRPr sz="1400" b="0" i="0" u="none" strike="noStrike" cap="none" dirty="0">
              <a:solidFill>
                <a:schemeClr val="dk1"/>
              </a:solidFill>
              <a:latin typeface="Times New Roman"/>
              <a:ea typeface="Times New Roman"/>
              <a:cs typeface="Times New Roman"/>
              <a:sym typeface="Times New Roman"/>
            </a:endParaRPr>
          </a:p>
          <a:p>
            <a:pPr marL="101600" marR="0" lvl="0" indent="0" algn="just" rtl="0">
              <a:lnSpc>
                <a:spcPct val="100000"/>
              </a:lnSpc>
              <a:spcBef>
                <a:spcPts val="0"/>
              </a:spcBef>
              <a:spcAft>
                <a:spcPts val="0"/>
              </a:spcAft>
              <a:buNone/>
            </a:pPr>
            <a:r>
              <a:rPr lang="en" sz="1400" b="0" i="0" u="none" strike="noStrike" cap="none" dirty="0">
                <a:solidFill>
                  <a:schemeClr val="dk1"/>
                </a:solidFill>
                <a:latin typeface="Times New Roman"/>
                <a:ea typeface="Times New Roman"/>
                <a:cs typeface="Times New Roman"/>
                <a:sym typeface="Times New Roman"/>
              </a:rPr>
              <a:t>Lastly we use the SOEA method [5] for assigning frequencies to processors. This </a:t>
            </a:r>
            <a:r>
              <a:rPr lang="en" sz="1400" b="0" i="0" u="none" strike="noStrike" cap="none" dirty="0">
                <a:solidFill>
                  <a:srgbClr val="000000"/>
                </a:solidFill>
                <a:latin typeface="Times New Roman"/>
                <a:ea typeface="Times New Roman"/>
                <a:cs typeface="Times New Roman"/>
                <a:sym typeface="Times New Roman"/>
              </a:rPr>
              <a:t>method that gives the optimum energy consumption under a given reliability constraint and processor allocation.</a:t>
            </a:r>
            <a:endParaRPr sz="1400" b="0" i="0" u="none" strike="noStrike" cap="none" dirty="0">
              <a:solidFill>
                <a:schemeClr val="dk1"/>
              </a:solidFill>
              <a:latin typeface="Times New Roman"/>
              <a:ea typeface="Times New Roman"/>
              <a:cs typeface="Times New Roman"/>
              <a:sym typeface="Times New Roman"/>
            </a:endParaRPr>
          </a:p>
          <a:p>
            <a:pPr marL="68580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34290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a:ea typeface="Times New Roman"/>
              <a:cs typeface="Times New Roman"/>
              <a:sym typeface="Times New Roman"/>
            </a:endParaRPr>
          </a:p>
          <a:p>
            <a:pPr marL="215900" marR="0" lvl="0" indent="-165100" algn="just" rtl="0">
              <a:lnSpc>
                <a:spcPct val="100000"/>
              </a:lnSpc>
              <a:spcBef>
                <a:spcPts val="0"/>
              </a:spcBef>
              <a:spcAft>
                <a:spcPts val="0"/>
              </a:spcAft>
              <a:buClr>
                <a:schemeClr val="dk1"/>
              </a:buClr>
              <a:buSzPts val="800"/>
              <a:buFont typeface="Noto Sans"/>
              <a:buNone/>
            </a:pPr>
            <a:endParaRPr sz="1400" b="0" i="0" u="none" strike="noStrike" cap="none" dirty="0">
              <a:solidFill>
                <a:srgbClr val="000000"/>
              </a:solidFill>
              <a:latin typeface="Times New Roman"/>
              <a:ea typeface="Times New Roman"/>
              <a:cs typeface="Times New Roman"/>
              <a:sym typeface="Times New Roman"/>
            </a:endParaRPr>
          </a:p>
          <a:p>
            <a:pPr marL="215900" marR="0" lvl="0" indent="-165100" algn="just" rtl="0">
              <a:lnSpc>
                <a:spcPct val="100000"/>
              </a:lnSpc>
              <a:spcBef>
                <a:spcPts val="0"/>
              </a:spcBef>
              <a:spcAft>
                <a:spcPts val="0"/>
              </a:spcAft>
              <a:buClr>
                <a:schemeClr val="dk1"/>
              </a:buClr>
              <a:buSzPts val="800"/>
              <a:buFont typeface="Noto Sans"/>
              <a:buNone/>
            </a:pPr>
            <a:endParaRPr sz="1400" b="0" i="0" u="none" strike="noStrike" cap="none" dirty="0">
              <a:solidFill>
                <a:srgbClr val="000000"/>
              </a:solidFill>
              <a:latin typeface="Times New Roman"/>
              <a:ea typeface="Times New Roman"/>
              <a:cs typeface="Times New Roman"/>
              <a:sym typeface="Times New Roman"/>
            </a:endParaRPr>
          </a:p>
          <a:p>
            <a:pPr marL="215900" marR="0" lvl="0" indent="-165100" algn="just" rtl="0">
              <a:lnSpc>
                <a:spcPct val="100000"/>
              </a:lnSpc>
              <a:spcBef>
                <a:spcPts val="0"/>
              </a:spcBef>
              <a:spcAft>
                <a:spcPts val="0"/>
              </a:spcAft>
              <a:buClr>
                <a:schemeClr val="dk1"/>
              </a:buClr>
              <a:buSzPts val="800"/>
              <a:buFont typeface="Noto Sans"/>
              <a:buNone/>
            </a:pPr>
            <a:endParaRPr sz="1400" b="0" i="0" u="none" strike="noStrike" cap="none" dirty="0">
              <a:solidFill>
                <a:srgbClr val="000000"/>
              </a:solidFill>
              <a:latin typeface="Times New Roman"/>
              <a:ea typeface="Times New Roman"/>
              <a:cs typeface="Times New Roman"/>
              <a:sym typeface="Times New Roman"/>
            </a:endParaRPr>
          </a:p>
          <a:p>
            <a:pPr marL="215900" marR="0" lvl="0" indent="-165100" algn="just" rtl="0">
              <a:lnSpc>
                <a:spcPct val="100000"/>
              </a:lnSpc>
              <a:spcBef>
                <a:spcPts val="0"/>
              </a:spcBef>
              <a:spcAft>
                <a:spcPts val="0"/>
              </a:spcAft>
              <a:buClr>
                <a:schemeClr val="dk1"/>
              </a:buClr>
              <a:buSzPts val="800"/>
              <a:buFont typeface="Noto Sans"/>
              <a:buNone/>
            </a:pPr>
            <a:endParaRPr sz="1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0" y="193964"/>
            <a:ext cx="9144000" cy="588825"/>
          </a:xfrm>
          <a:prstGeom prst="rect">
            <a:avLst/>
          </a:prstGeom>
          <a:solidFill>
            <a:srgbClr val="1F3864"/>
          </a:solid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3300"/>
              <a:buNone/>
            </a:pPr>
            <a:r>
              <a:rPr lang="en" dirty="0"/>
              <a:t>EAFTS &amp; FA</a:t>
            </a:r>
            <a:endParaRPr dirty="0"/>
          </a:p>
        </p:txBody>
      </p:sp>
      <p:sp>
        <p:nvSpPr>
          <p:cNvPr id="144" name="Google Shape;144;p27"/>
          <p:cNvSpPr txBox="1"/>
          <p:nvPr/>
        </p:nvSpPr>
        <p:spPr>
          <a:xfrm>
            <a:off x="163744" y="881569"/>
            <a:ext cx="8531775" cy="4555083"/>
          </a:xfrm>
          <a:prstGeom prst="rect">
            <a:avLst/>
          </a:prstGeom>
          <a:noFill/>
          <a:ln>
            <a:noFill/>
          </a:ln>
        </p:spPr>
        <p:txBody>
          <a:bodyPr spcFirstLastPara="1" wrap="square" lIns="68575" tIns="68575" rIns="68575" bIns="68575" anchor="t" anchorCtr="0">
            <a:spAutoFit/>
          </a:bodyPr>
          <a:lstStyle/>
          <a:p>
            <a:pPr marL="34290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a:ea typeface="Times New Roman"/>
              <a:cs typeface="Times New Roman"/>
              <a:sym typeface="Times New Roman"/>
            </a:endParaRPr>
          </a:p>
          <a:p>
            <a:pPr marL="342900" marR="0" lvl="0" indent="-234950" algn="just" rtl="0">
              <a:lnSpc>
                <a:spcPct val="100000"/>
              </a:lnSpc>
              <a:spcBef>
                <a:spcPts val="0"/>
              </a:spcBef>
              <a:spcAft>
                <a:spcPts val="0"/>
              </a:spcAft>
              <a:buClr>
                <a:srgbClr val="000000"/>
              </a:buClr>
              <a:buSzPts val="1100"/>
              <a:buFont typeface="Arial"/>
              <a:buChar char="➢"/>
            </a:pPr>
            <a:r>
              <a:rPr lang="en" sz="1500" b="1" i="1" u="none" strike="noStrike" cap="none" dirty="0">
                <a:solidFill>
                  <a:srgbClr val="000000"/>
                </a:solidFill>
                <a:latin typeface="Arial"/>
                <a:ea typeface="Arial"/>
                <a:cs typeface="Arial"/>
                <a:sym typeface="Arial"/>
              </a:rPr>
              <a:t>Task Ordering</a:t>
            </a:r>
            <a:r>
              <a:rPr lang="en" sz="1500" b="0" i="0" u="none" strike="noStrike" cap="none" dirty="0">
                <a:solidFill>
                  <a:srgbClr val="000000"/>
                </a:solidFill>
                <a:latin typeface="Arial"/>
                <a:ea typeface="Arial"/>
                <a:cs typeface="Arial"/>
                <a:sym typeface="Arial"/>
              </a:rPr>
              <a:t>:</a:t>
            </a:r>
            <a:r>
              <a:rPr lang="en" sz="1100" b="0" i="0" u="none" strike="noStrike" cap="none" dirty="0">
                <a:solidFill>
                  <a:srgbClr val="000000"/>
                </a:solidFill>
                <a:latin typeface="Arial"/>
                <a:ea typeface="Arial"/>
                <a:cs typeface="Arial"/>
                <a:sym typeface="Arial"/>
              </a:rPr>
              <a:t> </a:t>
            </a:r>
            <a:r>
              <a:rPr lang="en-IN" sz="1400" b="0" i="0" u="none" strike="noStrike" cap="none" dirty="0">
                <a:solidFill>
                  <a:srgbClr val="000000"/>
                </a:solidFill>
                <a:latin typeface="Arial"/>
                <a:ea typeface="Arial"/>
                <a:cs typeface="Arial"/>
                <a:sym typeface="Arial"/>
              </a:rPr>
              <a:t>Remains same as before.</a:t>
            </a:r>
            <a:endParaRPr sz="11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342900" marR="0" lvl="0" indent="-234950" algn="just" rtl="0">
              <a:lnSpc>
                <a:spcPct val="100000"/>
              </a:lnSpc>
              <a:spcBef>
                <a:spcPts val="0"/>
              </a:spcBef>
              <a:spcAft>
                <a:spcPts val="0"/>
              </a:spcAft>
              <a:buClr>
                <a:schemeClr val="dk1"/>
              </a:buClr>
              <a:buSzPts val="1100"/>
              <a:buFont typeface="Arial"/>
              <a:buChar char="➢"/>
            </a:pPr>
            <a:r>
              <a:rPr lang="en" sz="1500" b="1" i="1" u="none" strike="noStrike" cap="none" dirty="0">
                <a:solidFill>
                  <a:schemeClr val="dk1"/>
                </a:solidFill>
                <a:latin typeface="Arial"/>
                <a:ea typeface="Arial"/>
                <a:cs typeface="Arial"/>
                <a:sym typeface="Arial"/>
              </a:rPr>
              <a:t>Processor allocation</a:t>
            </a:r>
            <a:r>
              <a:rPr lang="en" sz="1500" b="0" i="0" u="none" strike="noStrike" cap="none" dirty="0">
                <a:solidFill>
                  <a:schemeClr val="dk1"/>
                </a:solidFill>
                <a:latin typeface="Arial"/>
                <a:ea typeface="Arial"/>
                <a:cs typeface="Arial"/>
                <a:sym typeface="Arial"/>
              </a:rPr>
              <a:t>: </a:t>
            </a:r>
            <a:r>
              <a:rPr lang="en-US" dirty="0"/>
              <a:t>Sort the processors in increasing order of their energy consumption for task vi . And then, pick the processors one-by-one until the reliability target is achieved.</a:t>
            </a:r>
          </a:p>
          <a:p>
            <a:pPr marL="107950" marR="0" lvl="0" algn="just" rtl="0">
              <a:lnSpc>
                <a:spcPct val="100000"/>
              </a:lnSpc>
              <a:spcBef>
                <a:spcPts val="0"/>
              </a:spcBef>
              <a:spcAft>
                <a:spcPts val="0"/>
              </a:spcAft>
              <a:buClr>
                <a:schemeClr val="dk1"/>
              </a:buClr>
              <a:buSzPts val="1100"/>
            </a:pPr>
            <a:endParaRPr lang="en-US" dirty="0"/>
          </a:p>
          <a:p>
            <a:pPr marL="342900" indent="-234950" algn="just">
              <a:buClr>
                <a:schemeClr val="dk1"/>
              </a:buClr>
              <a:buSzPts val="1100"/>
              <a:buFont typeface="Arial"/>
              <a:buChar char="➢"/>
            </a:pPr>
            <a:r>
              <a:rPr lang="en-US" b="1" i="1" dirty="0"/>
              <a:t>Frequency Allocation: </a:t>
            </a:r>
            <a:r>
              <a:rPr lang="en-US" sz="1400" b="0" i="0" u="none" strike="noStrike" cap="none" dirty="0">
                <a:solidFill>
                  <a:schemeClr val="dk1"/>
                </a:solidFill>
                <a:latin typeface="Times New Roman"/>
                <a:ea typeface="Times New Roman"/>
                <a:cs typeface="Times New Roman"/>
                <a:sym typeface="Times New Roman"/>
              </a:rPr>
              <a:t>For assigning frequencies to processors, we propose a new method FA because SOEA only works for the case when a single processor is allocated to each task. The procedure is as follows: </a:t>
            </a:r>
            <a:r>
              <a:rPr lang="en-US" dirty="0"/>
              <a:t>For a processor </a:t>
            </a:r>
            <a:r>
              <a:rPr lang="en-US" dirty="0" err="1"/>
              <a:t>uij</a:t>
            </a:r>
            <a:r>
              <a:rPr lang="en-US" dirty="0"/>
              <a:t> running at some frequency </a:t>
            </a:r>
            <a:r>
              <a:rPr lang="en-US" dirty="0" err="1"/>
              <a:t>fij</a:t>
            </a:r>
            <a:r>
              <a:rPr lang="en-US" dirty="0"/>
              <a:t> , we try to find the frequency f ′ </a:t>
            </a:r>
            <a:r>
              <a:rPr lang="en-US" dirty="0" err="1"/>
              <a:t>ij</a:t>
            </a:r>
            <a:r>
              <a:rPr lang="en-US" dirty="0"/>
              <a:t> </a:t>
            </a:r>
            <a:r>
              <a:rPr lang="en-US" dirty="0" err="1"/>
              <a:t>s.t.</a:t>
            </a:r>
            <a:r>
              <a:rPr lang="en-US" dirty="0"/>
              <a:t> the overall reliability is brought down to exactly </a:t>
            </a:r>
            <a:r>
              <a:rPr lang="en-US" sz="1400" i="0" u="none" strike="noStrike" cap="none" dirty="0" err="1">
                <a:solidFill>
                  <a:srgbClr val="000000"/>
                </a:solidFill>
                <a:latin typeface="Times New Roman"/>
                <a:ea typeface="Times New Roman"/>
                <a:cs typeface="Times New Roman"/>
                <a:sym typeface="Times New Roman"/>
              </a:rPr>
              <a:t>R</a:t>
            </a:r>
            <a:r>
              <a:rPr lang="en-US" sz="1400" i="0" u="none" strike="noStrike" cap="none" baseline="-25000" dirty="0" err="1">
                <a:solidFill>
                  <a:srgbClr val="000000"/>
                </a:solidFill>
                <a:latin typeface="Times New Roman"/>
                <a:ea typeface="Times New Roman"/>
                <a:cs typeface="Times New Roman"/>
                <a:sym typeface="Times New Roman"/>
              </a:rPr>
              <a:t>req</a:t>
            </a:r>
            <a:r>
              <a:rPr lang="en-US" dirty="0"/>
              <a:t> by keeping all the other frequencies the same. Then the processor bringing max. drop in energy is selected and its frequency is reduced. The new freq. f ′ </a:t>
            </a:r>
            <a:r>
              <a:rPr lang="en-US" dirty="0" err="1"/>
              <a:t>ij</a:t>
            </a:r>
            <a:r>
              <a:rPr lang="en-US" dirty="0"/>
              <a:t>  can be effectively found by binary search as </a:t>
            </a:r>
            <a:r>
              <a:rPr lang="en-US" b="1" dirty="0"/>
              <a:t>R</a:t>
            </a:r>
            <a:r>
              <a:rPr lang="en-US" dirty="0"/>
              <a:t> is an increasing function of f.</a:t>
            </a:r>
            <a:endParaRPr lang="en-US" sz="1400" b="0" i="0" u="none" strike="noStrike" cap="none" dirty="0">
              <a:solidFill>
                <a:schemeClr val="dk1"/>
              </a:solidFill>
              <a:latin typeface="Times New Roman"/>
              <a:ea typeface="Times New Roman"/>
              <a:cs typeface="Times New Roman"/>
              <a:sym typeface="Times New Roman"/>
            </a:endParaRPr>
          </a:p>
          <a:p>
            <a:pPr marL="342900" marR="0" lvl="0" indent="-234950" algn="just" rtl="0">
              <a:lnSpc>
                <a:spcPct val="100000"/>
              </a:lnSpc>
              <a:spcBef>
                <a:spcPts val="0"/>
              </a:spcBef>
              <a:spcAft>
                <a:spcPts val="0"/>
              </a:spcAft>
              <a:buClr>
                <a:schemeClr val="dk1"/>
              </a:buClr>
              <a:buSzPts val="1100"/>
              <a:buFont typeface="Arial"/>
              <a:buChar char="➢"/>
            </a:pPr>
            <a:endParaRPr lang="en-US" dirty="0"/>
          </a:p>
          <a:p>
            <a:pPr marL="107950" marR="0" lvl="0" algn="just" rtl="0">
              <a:lnSpc>
                <a:spcPct val="100000"/>
              </a:lnSpc>
              <a:spcBef>
                <a:spcPts val="0"/>
              </a:spcBef>
              <a:spcAft>
                <a:spcPts val="0"/>
              </a:spcAft>
              <a:buClr>
                <a:schemeClr val="dk1"/>
              </a:buClr>
              <a:buSzPts val="1100"/>
            </a:pPr>
            <a:endParaRPr sz="1400" b="0" i="0" u="none" strike="noStrike" cap="none" dirty="0">
              <a:solidFill>
                <a:schemeClr val="dk1"/>
              </a:solidFill>
              <a:latin typeface="Times New Roman"/>
              <a:ea typeface="Times New Roman"/>
              <a:cs typeface="Times New Roman"/>
              <a:sym typeface="Times New Roman"/>
            </a:endParaRPr>
          </a:p>
          <a:p>
            <a:pPr marL="68580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34290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a:ea typeface="Times New Roman"/>
              <a:cs typeface="Times New Roman"/>
              <a:sym typeface="Times New Roman"/>
            </a:endParaRPr>
          </a:p>
          <a:p>
            <a:pPr marL="215900" marR="0" lvl="0" indent="-165100" algn="just" rtl="0">
              <a:lnSpc>
                <a:spcPct val="100000"/>
              </a:lnSpc>
              <a:spcBef>
                <a:spcPts val="0"/>
              </a:spcBef>
              <a:spcAft>
                <a:spcPts val="0"/>
              </a:spcAft>
              <a:buClr>
                <a:schemeClr val="dk1"/>
              </a:buClr>
              <a:buSzPts val="800"/>
              <a:buFont typeface="Noto Sans"/>
              <a:buNone/>
            </a:pPr>
            <a:endParaRPr sz="1400" b="0" i="0" u="none" strike="noStrike" cap="none" dirty="0">
              <a:solidFill>
                <a:srgbClr val="000000"/>
              </a:solidFill>
              <a:latin typeface="Times New Roman"/>
              <a:ea typeface="Times New Roman"/>
              <a:cs typeface="Times New Roman"/>
              <a:sym typeface="Times New Roman"/>
            </a:endParaRPr>
          </a:p>
          <a:p>
            <a:pPr marL="215900" marR="0" lvl="0" indent="-165100" algn="just" rtl="0">
              <a:lnSpc>
                <a:spcPct val="100000"/>
              </a:lnSpc>
              <a:spcBef>
                <a:spcPts val="0"/>
              </a:spcBef>
              <a:spcAft>
                <a:spcPts val="0"/>
              </a:spcAft>
              <a:buClr>
                <a:schemeClr val="dk1"/>
              </a:buClr>
              <a:buSzPts val="800"/>
              <a:buFont typeface="Noto Sans"/>
              <a:buNone/>
            </a:pPr>
            <a:endParaRPr sz="1400" b="0" i="0" u="none" strike="noStrike" cap="none" dirty="0">
              <a:solidFill>
                <a:srgbClr val="000000"/>
              </a:solidFill>
              <a:latin typeface="Times New Roman"/>
              <a:ea typeface="Times New Roman"/>
              <a:cs typeface="Times New Roman"/>
              <a:sym typeface="Times New Roman"/>
            </a:endParaRPr>
          </a:p>
          <a:p>
            <a:pPr marL="215900" marR="0" lvl="0" indent="-165100" algn="just" rtl="0">
              <a:lnSpc>
                <a:spcPct val="100000"/>
              </a:lnSpc>
              <a:spcBef>
                <a:spcPts val="0"/>
              </a:spcBef>
              <a:spcAft>
                <a:spcPts val="0"/>
              </a:spcAft>
              <a:buClr>
                <a:schemeClr val="dk1"/>
              </a:buClr>
              <a:buSzPts val="800"/>
              <a:buFont typeface="Noto Sans"/>
              <a:buNone/>
            </a:pPr>
            <a:endParaRPr sz="1400" b="0" i="0" u="none" strike="noStrike" cap="none" dirty="0">
              <a:solidFill>
                <a:srgbClr val="000000"/>
              </a:solidFill>
              <a:latin typeface="Times New Roman"/>
              <a:ea typeface="Times New Roman"/>
              <a:cs typeface="Times New Roman"/>
              <a:sym typeface="Times New Roman"/>
            </a:endParaRPr>
          </a:p>
          <a:p>
            <a:pPr marL="215900" marR="0" lvl="0" indent="-165100" algn="just" rtl="0">
              <a:lnSpc>
                <a:spcPct val="100000"/>
              </a:lnSpc>
              <a:spcBef>
                <a:spcPts val="0"/>
              </a:spcBef>
              <a:spcAft>
                <a:spcPts val="0"/>
              </a:spcAft>
              <a:buClr>
                <a:schemeClr val="dk1"/>
              </a:buClr>
              <a:buSzPts val="800"/>
              <a:buFont typeface="Noto Sans"/>
              <a:buNone/>
            </a:pPr>
            <a:endParaRPr sz="1400" b="0" i="0" u="none" strike="noStrike" cap="none"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08868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title"/>
          </p:nvPr>
        </p:nvSpPr>
        <p:spPr>
          <a:xfrm>
            <a:off x="0" y="193964"/>
            <a:ext cx="9144000" cy="588818"/>
          </a:xfrm>
          <a:prstGeom prst="rect">
            <a:avLst/>
          </a:prstGeom>
          <a:solidFill>
            <a:srgbClr val="1F3864"/>
          </a:solid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lt1"/>
              </a:buClr>
              <a:buSzPts val="3300"/>
              <a:buFont typeface="Times New Roman"/>
              <a:buNone/>
            </a:pPr>
            <a:r>
              <a:rPr lang="en" dirty="0"/>
              <a:t>Pseudocode</a:t>
            </a:r>
            <a:endParaRPr dirty="0"/>
          </a:p>
        </p:txBody>
      </p:sp>
      <p:sp>
        <p:nvSpPr>
          <p:cNvPr id="150" name="Google Shape;150;p28"/>
          <p:cNvSpPr txBox="1">
            <a:spLocks noGrp="1"/>
          </p:cNvSpPr>
          <p:nvPr>
            <p:ph type="body" idx="1"/>
          </p:nvPr>
        </p:nvSpPr>
        <p:spPr>
          <a:xfrm>
            <a:off x="427760" y="1085201"/>
            <a:ext cx="3060234" cy="3263504"/>
          </a:xfrm>
          <a:prstGeom prst="rect">
            <a:avLst/>
          </a:prstGeom>
          <a:noFill/>
          <a:ln>
            <a:noFill/>
          </a:ln>
        </p:spPr>
        <p:txBody>
          <a:bodyPr spcFirstLastPara="1" wrap="square" lIns="68575" tIns="34275" rIns="68575" bIns="34275" anchor="t" anchorCtr="0">
            <a:normAutofit/>
          </a:bodyPr>
          <a:lstStyle/>
          <a:p>
            <a:pPr marL="38100" lvl="0" indent="0" algn="l" rtl="0">
              <a:lnSpc>
                <a:spcPct val="90000"/>
              </a:lnSpc>
              <a:spcBef>
                <a:spcPts val="800"/>
              </a:spcBef>
              <a:spcAft>
                <a:spcPts val="0"/>
              </a:spcAft>
              <a:buSzPts val="2100"/>
              <a:buNone/>
            </a:pPr>
            <a:endParaRPr dirty="0"/>
          </a:p>
        </p:txBody>
      </p:sp>
      <p:pic>
        <p:nvPicPr>
          <p:cNvPr id="3" name="Picture 2">
            <a:extLst>
              <a:ext uri="{FF2B5EF4-FFF2-40B4-BE49-F238E27FC236}">
                <a16:creationId xmlns:a16="http://schemas.microsoft.com/office/drawing/2014/main" id="{F784A055-2038-D6D9-B32B-80573A85B184}"/>
              </a:ext>
            </a:extLst>
          </p:cNvPr>
          <p:cNvPicPr>
            <a:picLocks noChangeAspect="1"/>
          </p:cNvPicPr>
          <p:nvPr/>
        </p:nvPicPr>
        <p:blipFill rotWithShape="1">
          <a:blip r:embed="rId3"/>
          <a:srcRect l="43415" t="27172" r="24471" b="32502"/>
          <a:stretch/>
        </p:blipFill>
        <p:spPr>
          <a:xfrm>
            <a:off x="312234" y="1018294"/>
            <a:ext cx="4064381" cy="3263504"/>
          </a:xfrm>
          <a:prstGeom prst="rect">
            <a:avLst/>
          </a:prstGeom>
        </p:spPr>
      </p:pic>
      <p:pic>
        <p:nvPicPr>
          <p:cNvPr id="5" name="Picture 4">
            <a:extLst>
              <a:ext uri="{FF2B5EF4-FFF2-40B4-BE49-F238E27FC236}">
                <a16:creationId xmlns:a16="http://schemas.microsoft.com/office/drawing/2014/main" id="{3058AF37-32B1-C2E9-49D2-3326021D4BF7}"/>
              </a:ext>
            </a:extLst>
          </p:cNvPr>
          <p:cNvPicPr>
            <a:picLocks noChangeAspect="1"/>
          </p:cNvPicPr>
          <p:nvPr/>
        </p:nvPicPr>
        <p:blipFill rotWithShape="1">
          <a:blip r:embed="rId4"/>
          <a:srcRect l="43932" t="43609" r="24017" b="22507"/>
          <a:stretch/>
        </p:blipFill>
        <p:spPr>
          <a:xfrm>
            <a:off x="4572001" y="1085201"/>
            <a:ext cx="4064380" cy="319659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0" y="193964"/>
            <a:ext cx="9144000" cy="588825"/>
          </a:xfrm>
          <a:prstGeom prst="rect">
            <a:avLst/>
          </a:prstGeom>
          <a:solidFill>
            <a:srgbClr val="1F3864"/>
          </a:solid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FFFFF"/>
              </a:buClr>
              <a:buSzPts val="3300"/>
              <a:buFont typeface="Times New Roman"/>
              <a:buNone/>
            </a:pPr>
            <a:r>
              <a:rPr lang="en">
                <a:solidFill>
                  <a:srgbClr val="FFFFFF"/>
                </a:solidFill>
              </a:rPr>
              <a:t>Baseline Methods</a:t>
            </a:r>
            <a:endParaRPr>
              <a:solidFill>
                <a:srgbClr val="FFFFFF"/>
              </a:solidFill>
            </a:endParaRPr>
          </a:p>
        </p:txBody>
      </p:sp>
      <p:sp>
        <p:nvSpPr>
          <p:cNvPr id="164" name="Google Shape;164;p30"/>
          <p:cNvSpPr txBox="1"/>
          <p:nvPr/>
        </p:nvSpPr>
        <p:spPr>
          <a:xfrm>
            <a:off x="310597" y="1133184"/>
            <a:ext cx="8147700" cy="3838713"/>
          </a:xfrm>
          <a:prstGeom prst="rect">
            <a:avLst/>
          </a:prstGeom>
          <a:noFill/>
          <a:ln>
            <a:noFill/>
          </a:ln>
        </p:spPr>
        <p:txBody>
          <a:bodyPr spcFirstLastPara="1" wrap="square" lIns="68575" tIns="34275" rIns="68575" bIns="34275" anchor="t" anchorCtr="0">
            <a:spAutoFit/>
          </a:bodyPr>
          <a:lstStyle/>
          <a:p>
            <a:pPr marL="215900" marR="0" lvl="0" indent="-209550" algn="just" rtl="0">
              <a:lnSpc>
                <a:spcPct val="115000"/>
              </a:lnSpc>
              <a:spcBef>
                <a:spcPts val="0"/>
              </a:spcBef>
              <a:spcAft>
                <a:spcPts val="0"/>
              </a:spcAft>
              <a:buClr>
                <a:srgbClr val="000000"/>
              </a:buClr>
              <a:buSzPts val="1500"/>
              <a:buFont typeface="Noto Sans"/>
              <a:buChar char="➢"/>
            </a:pPr>
            <a:r>
              <a:rPr lang="en" sz="1400" b="1" i="0" u="none" strike="noStrike" cap="none" dirty="0">
                <a:solidFill>
                  <a:srgbClr val="000000"/>
                </a:solidFill>
                <a:latin typeface="Times New Roman"/>
                <a:ea typeface="Times New Roman"/>
                <a:cs typeface="Times New Roman"/>
                <a:sym typeface="Times New Roman"/>
              </a:rPr>
              <a:t>Out Degree Scheduling (ODS) [6]: </a:t>
            </a:r>
            <a:r>
              <a:rPr lang="en" sz="1400" b="0" i="0" u="none" strike="noStrike" cap="none" dirty="0">
                <a:solidFill>
                  <a:srgbClr val="000000"/>
                </a:solidFill>
                <a:latin typeface="Times New Roman"/>
                <a:ea typeface="Times New Roman"/>
                <a:cs typeface="Times New Roman"/>
                <a:sym typeface="Times New Roman"/>
              </a:rPr>
              <a:t>This is one of the state-of-the-art algorithm for workflow scheduling in multiprocessor system that takes makespan, energy and reliability into consideration by allocating task nodes based on their out-degree. </a:t>
            </a:r>
          </a:p>
          <a:p>
            <a:pPr marL="215900" marR="0" lvl="0" indent="-209550" algn="just" rtl="0">
              <a:lnSpc>
                <a:spcPct val="115000"/>
              </a:lnSpc>
              <a:spcBef>
                <a:spcPts val="0"/>
              </a:spcBef>
              <a:spcAft>
                <a:spcPts val="0"/>
              </a:spcAft>
              <a:buClr>
                <a:srgbClr val="000000"/>
              </a:buClr>
              <a:buSzPts val="1500"/>
              <a:buFont typeface="Noto Sans"/>
              <a:buChar char="➢"/>
            </a:pPr>
            <a:r>
              <a:rPr lang="en" sz="1400" b="1" i="0" u="none" strike="noStrike" cap="none" dirty="0">
                <a:solidFill>
                  <a:srgbClr val="000000"/>
                </a:solidFill>
                <a:latin typeface="Times New Roman"/>
                <a:ea typeface="Times New Roman"/>
                <a:cs typeface="Times New Roman"/>
                <a:sym typeface="Times New Roman"/>
              </a:rPr>
              <a:t>Energy Efficient Scheduling with Reliability Goal (ESRG) [12]:</a:t>
            </a:r>
            <a:r>
              <a:rPr lang="en" sz="1400" b="0" i="0" u="none" strike="noStrike" cap="none" dirty="0">
                <a:solidFill>
                  <a:srgbClr val="000000"/>
                </a:solidFill>
                <a:latin typeface="Times New Roman"/>
                <a:ea typeface="Times New Roman"/>
                <a:cs typeface="Times New Roman"/>
                <a:sym typeface="Times New Roman"/>
              </a:rPr>
              <a:t> This is another state-of-the-art algorithm that minimizes for energy under reliability constraint. Many existing studies have also compared their results with this method. </a:t>
            </a:r>
            <a:r>
              <a:rPr lang="en-US" dirty="0"/>
              <a:t>It determines both processor and frequency allocation together.</a:t>
            </a:r>
            <a:endParaRPr dirty="0"/>
          </a:p>
          <a:p>
            <a:pPr marL="215900" marR="0" lvl="0" indent="-209550" algn="just" rtl="0">
              <a:lnSpc>
                <a:spcPct val="115000"/>
              </a:lnSpc>
              <a:spcBef>
                <a:spcPts val="0"/>
              </a:spcBef>
              <a:spcAft>
                <a:spcPts val="0"/>
              </a:spcAft>
              <a:buClr>
                <a:schemeClr val="dk1"/>
              </a:buClr>
              <a:buSzPts val="1500"/>
              <a:buFont typeface="Times New Roman"/>
              <a:buChar char="➢"/>
            </a:pPr>
            <a:r>
              <a:rPr lang="en-US" b="1" dirty="0"/>
              <a:t>Minimizing Resource Consumption Cost with Reliability Goal (MRCRG)</a:t>
            </a:r>
            <a:r>
              <a:rPr lang="en" sz="1400" b="1" i="0" u="none" strike="noStrike" cap="none" dirty="0">
                <a:solidFill>
                  <a:srgbClr val="000000"/>
                </a:solidFill>
                <a:latin typeface="Times New Roman"/>
                <a:ea typeface="Times New Roman"/>
                <a:cs typeface="Times New Roman"/>
                <a:sym typeface="Times New Roman"/>
              </a:rPr>
              <a:t> [11]:</a:t>
            </a:r>
            <a:r>
              <a:rPr lang="en" sz="1400" b="0" i="0" u="none" strike="noStrike" cap="none" dirty="0">
                <a:solidFill>
                  <a:srgbClr val="000000"/>
                </a:solidFill>
                <a:latin typeface="Times New Roman"/>
                <a:ea typeface="Times New Roman"/>
                <a:cs typeface="Times New Roman"/>
                <a:sym typeface="Times New Roman"/>
              </a:rPr>
              <a:t> </a:t>
            </a:r>
            <a:r>
              <a:rPr lang="en-US" dirty="0"/>
              <a:t>This is another state-of-the-art algorithm that minimizes resource cost under reliability constraint. As in [12] we can modify the algorithm to reduce energy consumption instead of resource cost.</a:t>
            </a:r>
          </a:p>
          <a:p>
            <a:pPr marL="215900" marR="0" lvl="0" indent="-209550" algn="just" rtl="0">
              <a:lnSpc>
                <a:spcPct val="115000"/>
              </a:lnSpc>
              <a:spcBef>
                <a:spcPts val="0"/>
              </a:spcBef>
              <a:spcAft>
                <a:spcPts val="0"/>
              </a:spcAft>
              <a:buClr>
                <a:schemeClr val="dk1"/>
              </a:buClr>
              <a:buSzPts val="1500"/>
              <a:buFont typeface="Times New Roman"/>
              <a:buChar char="➢"/>
            </a:pPr>
            <a:r>
              <a:rPr lang="en" sz="1400" b="1" i="0" u="none" strike="noStrike" cap="none" dirty="0">
                <a:solidFill>
                  <a:srgbClr val="000000"/>
                </a:solidFill>
                <a:latin typeface="Times New Roman"/>
                <a:ea typeface="Times New Roman"/>
                <a:cs typeface="Times New Roman"/>
                <a:sym typeface="Times New Roman"/>
              </a:rPr>
              <a:t>Maximum Reliability (MR) [6], [13]: </a:t>
            </a:r>
            <a:r>
              <a:rPr lang="en" sz="1400" b="0" i="0" u="none" strike="noStrike" cap="none" dirty="0">
                <a:solidFill>
                  <a:srgbClr val="000000"/>
                </a:solidFill>
                <a:latin typeface="Times New Roman"/>
                <a:ea typeface="Times New Roman"/>
                <a:cs typeface="Times New Roman"/>
                <a:sym typeface="Times New Roman"/>
              </a:rPr>
              <a:t>As the name suggests, this algorithm assigns each task to the processor that leads to the maximum reliability(R</a:t>
            </a:r>
            <a:r>
              <a:rPr lang="en" sz="1400" b="0" i="0" u="none" strike="noStrike" cap="none" baseline="-25000" dirty="0">
                <a:solidFill>
                  <a:srgbClr val="000000"/>
                </a:solidFill>
                <a:latin typeface="Times New Roman"/>
                <a:ea typeface="Times New Roman"/>
                <a:cs typeface="Times New Roman"/>
                <a:sym typeface="Times New Roman"/>
              </a:rPr>
              <a:t>vi,max</a:t>
            </a:r>
            <a:r>
              <a:rPr lang="en" sz="1400" b="0" i="0" u="none" strike="noStrike" cap="none" dirty="0">
                <a:solidFill>
                  <a:srgbClr val="000000"/>
                </a:solidFill>
                <a:latin typeface="Times New Roman"/>
                <a:ea typeface="Times New Roman"/>
                <a:cs typeface="Times New Roman"/>
                <a:sym typeface="Times New Roman"/>
              </a:rPr>
              <a:t>) without considering makespan or energy consumption.</a:t>
            </a:r>
          </a:p>
          <a:p>
            <a:pPr marL="6350" marR="0" lvl="0" algn="just" rtl="0">
              <a:lnSpc>
                <a:spcPct val="115000"/>
              </a:lnSpc>
              <a:spcBef>
                <a:spcPts val="0"/>
              </a:spcBef>
              <a:spcAft>
                <a:spcPts val="0"/>
              </a:spcAft>
              <a:buClr>
                <a:schemeClr val="dk1"/>
              </a:buClr>
              <a:buSzPts val="1500"/>
            </a:pPr>
            <a:r>
              <a:rPr lang="en" sz="1500" b="0" i="0" u="none" strike="noStrike" cap="none" dirty="0">
                <a:solidFill>
                  <a:schemeClr val="dk1"/>
                </a:solidFill>
                <a:latin typeface="Times New Roman"/>
                <a:ea typeface="Times New Roman"/>
                <a:cs typeface="Times New Roman"/>
                <a:sym typeface="Times New Roman"/>
              </a:rPr>
              <a:t> </a:t>
            </a:r>
          </a:p>
          <a:p>
            <a:pPr marL="6350" marR="0" lvl="0" algn="just" rtl="0">
              <a:lnSpc>
                <a:spcPct val="115000"/>
              </a:lnSpc>
              <a:spcBef>
                <a:spcPts val="0"/>
              </a:spcBef>
              <a:spcAft>
                <a:spcPts val="0"/>
              </a:spcAft>
              <a:buClr>
                <a:schemeClr val="dk1"/>
              </a:buClr>
              <a:buSzPts val="1500"/>
            </a:pPr>
            <a:r>
              <a:rPr lang="en" sz="1500" b="0" i="0" u="none" strike="noStrike" cap="none" dirty="0">
                <a:solidFill>
                  <a:schemeClr val="dk1"/>
                </a:solidFill>
                <a:latin typeface="Times New Roman"/>
                <a:ea typeface="Times New Roman"/>
                <a:cs typeface="Times New Roman"/>
                <a:sym typeface="Times New Roman"/>
              </a:rPr>
              <a:t>     Other than ESRG, we use SOEA for all other methods to determine frequencies.</a:t>
            </a:r>
            <a:endParaRPr sz="1500" b="0" i="0" u="none" strike="noStrike" cap="none" dirty="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1500"/>
              <a:buFont typeface="Arial"/>
              <a:buNone/>
            </a:pPr>
            <a:endParaRPr sz="15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0" y="193964"/>
            <a:ext cx="9144000" cy="588825"/>
          </a:xfrm>
          <a:prstGeom prst="rect">
            <a:avLst/>
          </a:prstGeom>
          <a:solidFill>
            <a:srgbClr val="1F3864"/>
          </a:solid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FFFFF"/>
              </a:buClr>
              <a:buSzPts val="3300"/>
              <a:buFont typeface="Times New Roman"/>
              <a:buNone/>
            </a:pPr>
            <a:r>
              <a:rPr lang="en">
                <a:solidFill>
                  <a:srgbClr val="FFFFFF"/>
                </a:solidFill>
              </a:rPr>
              <a:t>Baseline Methods</a:t>
            </a:r>
            <a:endParaRPr>
              <a:solidFill>
                <a:srgbClr val="FFFFFF"/>
              </a:solidFill>
            </a:endParaRPr>
          </a:p>
        </p:txBody>
      </p:sp>
      <p:sp>
        <p:nvSpPr>
          <p:cNvPr id="164" name="Google Shape;164;p30"/>
          <p:cNvSpPr txBox="1"/>
          <p:nvPr/>
        </p:nvSpPr>
        <p:spPr>
          <a:xfrm>
            <a:off x="310597" y="1133184"/>
            <a:ext cx="8147700" cy="2546821"/>
          </a:xfrm>
          <a:prstGeom prst="rect">
            <a:avLst/>
          </a:prstGeom>
          <a:noFill/>
          <a:ln>
            <a:noFill/>
          </a:ln>
        </p:spPr>
        <p:txBody>
          <a:bodyPr spcFirstLastPara="1" wrap="square" lIns="68575" tIns="34275" rIns="68575" bIns="34275" anchor="t" anchorCtr="0">
            <a:spAutoFit/>
          </a:bodyPr>
          <a:lstStyle/>
          <a:p>
            <a:pPr marL="215900" marR="0" lvl="0" indent="-209550" algn="just" rtl="0">
              <a:lnSpc>
                <a:spcPct val="115000"/>
              </a:lnSpc>
              <a:spcBef>
                <a:spcPts val="0"/>
              </a:spcBef>
              <a:spcAft>
                <a:spcPts val="0"/>
              </a:spcAft>
              <a:buClr>
                <a:srgbClr val="000000"/>
              </a:buClr>
              <a:buSzPts val="1500"/>
              <a:buFont typeface="Noto Sans"/>
              <a:buChar char="➢"/>
            </a:pPr>
            <a:r>
              <a:rPr lang="en-US" b="1" dirty="0"/>
              <a:t>Energy-Efficient Fault-Tolerant Scheduling (EFSRG) [12]: </a:t>
            </a:r>
            <a:r>
              <a:rPr lang="en-US" dirty="0"/>
              <a:t>This is a state-of-the-art algorithm that minimizes energy consumption under reliability constraint considering fault tolerance. It determines both processor and frequency allocation together.</a:t>
            </a:r>
          </a:p>
          <a:p>
            <a:pPr marL="215900" marR="0" lvl="0" indent="-209550" algn="just" rtl="0">
              <a:lnSpc>
                <a:spcPct val="115000"/>
              </a:lnSpc>
              <a:spcBef>
                <a:spcPts val="0"/>
              </a:spcBef>
              <a:spcAft>
                <a:spcPts val="0"/>
              </a:spcAft>
              <a:buClr>
                <a:srgbClr val="000000"/>
              </a:buClr>
              <a:buSzPts val="1500"/>
              <a:buFont typeface="Noto Sans"/>
              <a:buChar char="➢"/>
            </a:pPr>
            <a:r>
              <a:rPr lang="en-US" b="1" dirty="0" err="1"/>
              <a:t>MaxRe</a:t>
            </a:r>
            <a:r>
              <a:rPr lang="en-US" b="1" dirty="0"/>
              <a:t> [17]: </a:t>
            </a:r>
            <a:r>
              <a:rPr lang="en-US" dirty="0"/>
              <a:t>This is a state-of-the-art algorithm that minimizes the number of active replicas under a reliability constraint by assuming each task should have the same reliability target = R </a:t>
            </a:r>
            <a:r>
              <a:rPr lang="en-US" baseline="30000" dirty="0"/>
              <a:t>1/n </a:t>
            </a:r>
            <a:r>
              <a:rPr lang="en-US" baseline="-25000" dirty="0"/>
              <a:t>req</a:t>
            </a:r>
            <a:r>
              <a:rPr lang="en-US" dirty="0"/>
              <a:t> .</a:t>
            </a:r>
          </a:p>
          <a:p>
            <a:pPr marL="215900" marR="0" lvl="0" indent="-209550" algn="just" rtl="0">
              <a:lnSpc>
                <a:spcPct val="115000"/>
              </a:lnSpc>
              <a:spcBef>
                <a:spcPts val="0"/>
              </a:spcBef>
              <a:spcAft>
                <a:spcPts val="0"/>
              </a:spcAft>
              <a:buClr>
                <a:srgbClr val="000000"/>
              </a:buClr>
              <a:buSzPts val="1500"/>
              <a:buFont typeface="Noto Sans"/>
              <a:buChar char="➢"/>
            </a:pPr>
            <a:r>
              <a:rPr lang="en-US" b="1" dirty="0"/>
              <a:t>RR [16]: </a:t>
            </a:r>
            <a:r>
              <a:rPr lang="en-US" dirty="0"/>
              <a:t>This is a slight improvement of </a:t>
            </a:r>
            <a:r>
              <a:rPr lang="en-US" dirty="0" err="1"/>
              <a:t>MaxRe</a:t>
            </a:r>
            <a:r>
              <a:rPr lang="en-US" dirty="0"/>
              <a:t> that minimizes the number of active replicas under a reliability constraint by assuming all the unassigned tasks have the same reliability target </a:t>
            </a:r>
          </a:p>
          <a:p>
            <a:pPr marL="6350" marR="0" lvl="0" algn="just" rtl="0">
              <a:lnSpc>
                <a:spcPct val="115000"/>
              </a:lnSpc>
              <a:spcBef>
                <a:spcPts val="0"/>
              </a:spcBef>
              <a:spcAft>
                <a:spcPts val="0"/>
              </a:spcAft>
              <a:buClr>
                <a:srgbClr val="000000"/>
              </a:buClr>
              <a:buSzPts val="1500"/>
            </a:pPr>
            <a:r>
              <a:rPr lang="en-US" dirty="0"/>
              <a:t>     = R </a:t>
            </a:r>
            <a:r>
              <a:rPr lang="en-US" baseline="30000" dirty="0"/>
              <a:t>1/n </a:t>
            </a:r>
            <a:r>
              <a:rPr lang="en-US" baseline="-25000" dirty="0"/>
              <a:t>req</a:t>
            </a:r>
            <a:r>
              <a:rPr lang="en-US" dirty="0"/>
              <a:t> .</a:t>
            </a:r>
          </a:p>
          <a:p>
            <a:pPr marL="6350" marR="0" lvl="0" algn="just" rtl="0">
              <a:lnSpc>
                <a:spcPct val="115000"/>
              </a:lnSpc>
              <a:spcBef>
                <a:spcPts val="0"/>
              </a:spcBef>
              <a:spcAft>
                <a:spcPts val="0"/>
              </a:spcAft>
              <a:buClr>
                <a:srgbClr val="000000"/>
              </a:buClr>
              <a:buSzPts val="1500"/>
            </a:pPr>
            <a:r>
              <a:rPr lang="en-US" dirty="0">
                <a:solidFill>
                  <a:schemeClr val="dk1"/>
                </a:solidFill>
                <a:latin typeface="Times New Roman"/>
                <a:ea typeface="Times New Roman"/>
                <a:cs typeface="Times New Roman"/>
                <a:sym typeface="Times New Roman"/>
              </a:rPr>
              <a:t>     </a:t>
            </a:r>
          </a:p>
          <a:p>
            <a:pPr marL="6350" marR="0" lvl="0" algn="just" rtl="0">
              <a:lnSpc>
                <a:spcPct val="115000"/>
              </a:lnSpc>
              <a:spcBef>
                <a:spcPts val="0"/>
              </a:spcBef>
              <a:spcAft>
                <a:spcPts val="0"/>
              </a:spcAft>
              <a:buClr>
                <a:srgbClr val="000000"/>
              </a:buClr>
              <a:buSzPts val="1500"/>
            </a:pPr>
            <a:r>
              <a:rPr lang="en-US" b="0" i="0" u="none" strike="noStrike" cap="none" dirty="0">
                <a:solidFill>
                  <a:schemeClr val="dk1"/>
                </a:solidFill>
                <a:latin typeface="Times New Roman"/>
                <a:ea typeface="Times New Roman"/>
                <a:cs typeface="Times New Roman"/>
                <a:sym typeface="Times New Roman"/>
              </a:rPr>
              <a:t>      </a:t>
            </a:r>
            <a:r>
              <a:rPr lang="en" sz="1400" b="0" i="0" u="none" strike="noStrike" cap="none" dirty="0">
                <a:solidFill>
                  <a:schemeClr val="dk1"/>
                </a:solidFill>
                <a:latin typeface="Times New Roman"/>
                <a:ea typeface="Times New Roman"/>
                <a:cs typeface="Times New Roman"/>
                <a:sym typeface="Times New Roman"/>
              </a:rPr>
              <a:t> Other than EFSRG, we use FA for all other methods to determine frequencies.</a:t>
            </a:r>
            <a:endParaRPr b="0" i="0" u="none" strike="noStrike" cap="none"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585037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0" y="193964"/>
            <a:ext cx="9144000" cy="588818"/>
          </a:xfrm>
          <a:prstGeom prst="rect">
            <a:avLst/>
          </a:prstGeom>
          <a:solidFill>
            <a:srgbClr val="1F3864"/>
          </a:solid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lt1"/>
              </a:buClr>
              <a:buSzPts val="3300"/>
              <a:buFont typeface="Times New Roman"/>
              <a:buNone/>
            </a:pPr>
            <a:r>
              <a:rPr lang="en"/>
              <a:t>Experimental Description</a:t>
            </a:r>
            <a:endParaRPr/>
          </a:p>
        </p:txBody>
      </p:sp>
      <p:sp>
        <p:nvSpPr>
          <p:cNvPr id="170" name="Google Shape;170;p31"/>
          <p:cNvSpPr txBox="1"/>
          <p:nvPr/>
        </p:nvSpPr>
        <p:spPr>
          <a:xfrm>
            <a:off x="277556" y="929149"/>
            <a:ext cx="8018412" cy="3218895"/>
          </a:xfrm>
          <a:prstGeom prst="rect">
            <a:avLst/>
          </a:prstGeom>
          <a:noFill/>
          <a:ln>
            <a:noFill/>
          </a:ln>
        </p:spPr>
        <p:txBody>
          <a:bodyPr spcFirstLastPara="1" wrap="square" lIns="68575" tIns="34275" rIns="68575" bIns="34275" anchor="t" anchorCtr="0">
            <a:normAutofit fontScale="92500" lnSpcReduction="20000"/>
          </a:bodyPr>
          <a:lstStyle/>
          <a:p>
            <a:pPr marL="0" marR="0" lvl="0" indent="0" algn="just" rtl="0">
              <a:lnSpc>
                <a:spcPct val="95000"/>
              </a:lnSpc>
              <a:spcBef>
                <a:spcPts val="0"/>
              </a:spcBef>
              <a:spcAft>
                <a:spcPts val="0"/>
              </a:spcAft>
              <a:buClr>
                <a:srgbClr val="6F6F74"/>
              </a:buClr>
              <a:buSzPct val="128571"/>
              <a:buFont typeface="Noto Sans"/>
              <a:buNone/>
            </a:pPr>
            <a:endParaRPr sz="1400" b="0" i="0" u="none" strike="noStrike" cap="none" dirty="0">
              <a:solidFill>
                <a:srgbClr val="000000"/>
              </a:solidFill>
              <a:latin typeface="Times New Roman"/>
              <a:ea typeface="Times New Roman"/>
              <a:cs typeface="Times New Roman"/>
              <a:sym typeface="Times New Roman"/>
            </a:endParaRPr>
          </a:p>
          <a:p>
            <a:pPr marL="342900" marR="0" lvl="0" indent="-271780" algn="just" rtl="0">
              <a:lnSpc>
                <a:spcPct val="95000"/>
              </a:lnSpc>
              <a:spcBef>
                <a:spcPts val="1200"/>
              </a:spcBef>
              <a:spcAft>
                <a:spcPts val="0"/>
              </a:spcAft>
              <a:buClr>
                <a:schemeClr val="dk1"/>
              </a:buClr>
              <a:buSzPct val="114285"/>
              <a:buFont typeface="Times New Roman"/>
              <a:buChar char="➢"/>
            </a:pPr>
            <a:r>
              <a:rPr lang="en" sz="1400" b="0" i="0" u="none" strike="noStrike" cap="none" dirty="0">
                <a:solidFill>
                  <a:srgbClr val="000000"/>
                </a:solidFill>
                <a:latin typeface="Times New Roman"/>
                <a:ea typeface="Times New Roman"/>
                <a:cs typeface="Times New Roman"/>
                <a:sym typeface="Times New Roman"/>
              </a:rPr>
              <a:t>We perform the experimental evaluation of our proposed scheduling algorithm on the FFT, and GE workflows which are widely used in literature for comparison [6], [11], [12]. </a:t>
            </a:r>
            <a:endParaRPr sz="1100" dirty="0"/>
          </a:p>
          <a:p>
            <a:pPr marL="76200" marR="0" lvl="0" indent="0" algn="just" rtl="0">
              <a:lnSpc>
                <a:spcPct val="95000"/>
              </a:lnSpc>
              <a:spcBef>
                <a:spcPts val="1200"/>
              </a:spcBef>
              <a:spcAft>
                <a:spcPts val="0"/>
              </a:spcAft>
              <a:buNone/>
            </a:pPr>
            <a:endParaRPr sz="1400" b="0" i="0" u="none" strike="noStrike" cap="none" dirty="0">
              <a:solidFill>
                <a:srgbClr val="000000"/>
              </a:solidFill>
              <a:latin typeface="Times New Roman"/>
              <a:ea typeface="Times New Roman"/>
              <a:cs typeface="Times New Roman"/>
              <a:sym typeface="Times New Roman"/>
            </a:endParaRPr>
          </a:p>
          <a:p>
            <a:pPr marL="342900" marR="0" lvl="0" indent="-271780" algn="just" rtl="0">
              <a:lnSpc>
                <a:spcPct val="95000"/>
              </a:lnSpc>
              <a:spcBef>
                <a:spcPts val="1200"/>
              </a:spcBef>
              <a:spcAft>
                <a:spcPts val="0"/>
              </a:spcAft>
              <a:buClr>
                <a:schemeClr val="dk1"/>
              </a:buClr>
              <a:buSzPct val="114285"/>
              <a:buFont typeface="Times New Roman"/>
              <a:buChar char="➢"/>
            </a:pPr>
            <a:r>
              <a:rPr lang="en" sz="1400" b="0" i="0" u="none" strike="noStrike" cap="none" dirty="0">
                <a:solidFill>
                  <a:srgbClr val="000000"/>
                </a:solidFill>
                <a:latin typeface="Times New Roman"/>
                <a:ea typeface="Times New Roman"/>
                <a:cs typeface="Times New Roman"/>
                <a:sym typeface="Times New Roman"/>
              </a:rPr>
              <a:t>We implement the proposed solution approach with on a workbench system with i5 10</a:t>
            </a:r>
            <a:r>
              <a:rPr lang="en" sz="1400" b="0" i="0" u="none" strike="noStrike" cap="none" baseline="30000" dirty="0">
                <a:solidFill>
                  <a:srgbClr val="000000"/>
                </a:solidFill>
                <a:latin typeface="Times New Roman"/>
                <a:ea typeface="Times New Roman"/>
                <a:cs typeface="Times New Roman"/>
                <a:sym typeface="Times New Roman"/>
              </a:rPr>
              <a:t>th</a:t>
            </a:r>
            <a:r>
              <a:rPr lang="en" sz="1400" b="0" i="0" u="none" strike="noStrike" cap="none" dirty="0">
                <a:solidFill>
                  <a:srgbClr val="000000"/>
                </a:solidFill>
                <a:latin typeface="Times New Roman"/>
                <a:ea typeface="Times New Roman"/>
                <a:cs typeface="Times New Roman"/>
                <a:sym typeface="Times New Roman"/>
              </a:rPr>
              <a:t> generation processor and 32GB memory in Python 3.8.10. </a:t>
            </a:r>
            <a:endParaRPr sz="1100" dirty="0"/>
          </a:p>
          <a:p>
            <a:pPr marL="76200" marR="0" lvl="0" indent="0" algn="just" rtl="0">
              <a:lnSpc>
                <a:spcPct val="95000"/>
              </a:lnSpc>
              <a:spcBef>
                <a:spcPts val="1200"/>
              </a:spcBef>
              <a:spcAft>
                <a:spcPts val="0"/>
              </a:spcAft>
              <a:buNone/>
            </a:pPr>
            <a:endParaRPr sz="1400" b="0" i="0" u="none" strike="noStrike" cap="none" dirty="0">
              <a:solidFill>
                <a:srgbClr val="000000"/>
              </a:solidFill>
              <a:latin typeface="Times New Roman"/>
              <a:ea typeface="Times New Roman"/>
              <a:cs typeface="Times New Roman"/>
              <a:sym typeface="Times New Roman"/>
            </a:endParaRPr>
          </a:p>
          <a:p>
            <a:pPr marL="342900" marR="0" lvl="0" indent="-271780" algn="just" rtl="0">
              <a:lnSpc>
                <a:spcPct val="95000"/>
              </a:lnSpc>
              <a:spcBef>
                <a:spcPts val="1200"/>
              </a:spcBef>
              <a:spcAft>
                <a:spcPts val="0"/>
              </a:spcAft>
              <a:buClr>
                <a:schemeClr val="dk1"/>
              </a:buClr>
              <a:buSzPct val="114285"/>
              <a:buFont typeface="Times New Roman"/>
              <a:buChar char="➢"/>
            </a:pPr>
            <a:r>
              <a:rPr lang="en" sz="1400" b="0" i="0" u="none" strike="noStrike" cap="none" dirty="0">
                <a:solidFill>
                  <a:srgbClr val="000000"/>
                </a:solidFill>
                <a:latin typeface="Times New Roman"/>
                <a:ea typeface="Times New Roman"/>
                <a:cs typeface="Times New Roman"/>
                <a:sym typeface="Times New Roman"/>
              </a:rPr>
              <a:t>System parameters are taken from [6] which reflect the real world characteristics, such as for Intel Mobile Pentium III and ARM Cortex-A9.</a:t>
            </a:r>
            <a:endParaRPr sz="1400" b="0" i="0" u="none" strike="noStrike" cap="none" dirty="0">
              <a:solidFill>
                <a:srgbClr val="000000"/>
              </a:solidFill>
              <a:latin typeface="Times New Roman"/>
              <a:ea typeface="Times New Roman"/>
              <a:cs typeface="Times New Roman"/>
              <a:sym typeface="Times New Roman"/>
            </a:endParaRPr>
          </a:p>
          <a:p>
            <a:pPr marL="342900" marR="0" lvl="0" indent="-177800" algn="just" rtl="0">
              <a:lnSpc>
                <a:spcPct val="95000"/>
              </a:lnSpc>
              <a:spcBef>
                <a:spcPts val="1200"/>
              </a:spcBef>
              <a:spcAft>
                <a:spcPts val="0"/>
              </a:spcAft>
              <a:buClr>
                <a:schemeClr val="dk1"/>
              </a:buClr>
              <a:buSzPct val="114285"/>
              <a:buFont typeface="Times New Roman"/>
              <a:buNone/>
            </a:pPr>
            <a:endParaRPr sz="1400" b="0" i="0" u="none" strike="noStrike" cap="none" dirty="0">
              <a:solidFill>
                <a:srgbClr val="000000"/>
              </a:solidFill>
              <a:latin typeface="Times New Roman"/>
              <a:ea typeface="Times New Roman"/>
              <a:cs typeface="Times New Roman"/>
              <a:sym typeface="Times New Roman"/>
            </a:endParaRPr>
          </a:p>
          <a:p>
            <a:pPr marL="342900" marR="0" lvl="0" indent="-271780" algn="just" rtl="0">
              <a:lnSpc>
                <a:spcPct val="95000"/>
              </a:lnSpc>
              <a:spcBef>
                <a:spcPts val="1200"/>
              </a:spcBef>
              <a:spcAft>
                <a:spcPts val="0"/>
              </a:spcAft>
              <a:buClr>
                <a:schemeClr val="dk1"/>
              </a:buClr>
              <a:buSzPct val="114285"/>
              <a:buFont typeface="Times New Roman"/>
              <a:buChar char="➢"/>
            </a:pPr>
            <a:r>
              <a:rPr lang="en" sz="1400" b="0" i="0" u="none" strike="noStrike" cap="none" dirty="0">
                <a:solidFill>
                  <a:srgbClr val="000000"/>
                </a:solidFill>
                <a:latin typeface="Times New Roman"/>
                <a:ea typeface="Times New Roman"/>
                <a:cs typeface="Times New Roman"/>
                <a:sym typeface="Times New Roman"/>
              </a:rPr>
              <a:t>The reliability constraints for each experiment are set as η · </a:t>
            </a:r>
            <a:r>
              <a:rPr lang="en-US" sz="1400" b="0" i="0" u="none" strike="noStrike" cap="none" dirty="0" err="1">
                <a:solidFill>
                  <a:srgbClr val="000000"/>
                </a:solidFill>
                <a:latin typeface="Times New Roman"/>
                <a:ea typeface="Times New Roman"/>
                <a:cs typeface="Times New Roman"/>
                <a:sym typeface="Times New Roman"/>
              </a:rPr>
              <a:t>R</a:t>
            </a:r>
            <a:r>
              <a:rPr lang="en-US" baseline="30000" dirty="0" err="1">
                <a:latin typeface="Times New Roman"/>
                <a:ea typeface="Times New Roman"/>
                <a:cs typeface="Times New Roman"/>
                <a:sym typeface="Times New Roman"/>
              </a:rPr>
              <a:t>non</a:t>
            </a:r>
            <a:r>
              <a:rPr lang="en-US" baseline="30000" dirty="0">
                <a:latin typeface="Times New Roman"/>
                <a:ea typeface="Times New Roman"/>
                <a:cs typeface="Times New Roman"/>
                <a:sym typeface="Times New Roman"/>
              </a:rPr>
              <a:t>-fault tolerant</a:t>
            </a:r>
            <a:r>
              <a:rPr lang="en-US" sz="1400" b="0" i="0" u="none" strike="noStrike" cap="none" dirty="0">
                <a:solidFill>
                  <a:srgbClr val="000000"/>
                </a:solidFill>
                <a:latin typeface="Times New Roman"/>
                <a:ea typeface="Times New Roman"/>
                <a:cs typeface="Times New Roman"/>
                <a:sym typeface="Times New Roman"/>
              </a:rPr>
              <a:t> </a:t>
            </a:r>
            <a:r>
              <a:rPr lang="en-US" baseline="-25000" dirty="0">
                <a:latin typeface="Times New Roman"/>
                <a:ea typeface="Times New Roman"/>
                <a:cs typeface="Times New Roman"/>
                <a:sym typeface="Times New Roman"/>
              </a:rPr>
              <a:t>max</a:t>
            </a:r>
            <a:r>
              <a:rPr lang="en-US" sz="1400" b="1" dirty="0">
                <a:solidFill>
                  <a:schemeClr val="dk1"/>
                </a:solidFill>
              </a:rPr>
              <a:t> </a:t>
            </a:r>
            <a:r>
              <a:rPr lang="en" sz="1400" b="0" i="0" u="none" strike="noStrike" cap="none" dirty="0">
                <a:solidFill>
                  <a:srgbClr val="000000"/>
                </a:solidFill>
                <a:latin typeface="Times New Roman"/>
                <a:ea typeface="Times New Roman"/>
                <a:cs typeface="Times New Roman"/>
                <a:sym typeface="Times New Roman"/>
              </a:rPr>
              <a:t>, </a:t>
            </a:r>
          </a:p>
          <a:p>
            <a:pPr marL="71120" marR="0" lvl="0" algn="just" rtl="0">
              <a:lnSpc>
                <a:spcPct val="95000"/>
              </a:lnSpc>
              <a:spcBef>
                <a:spcPts val="1200"/>
              </a:spcBef>
              <a:spcAft>
                <a:spcPts val="0"/>
              </a:spcAft>
              <a:buClr>
                <a:schemeClr val="dk1"/>
              </a:buClr>
              <a:buSzPct val="114285"/>
            </a:pPr>
            <a:r>
              <a:rPr lang="en" sz="1400" b="0" i="0" u="none" strike="noStrike" cap="none" dirty="0">
                <a:solidFill>
                  <a:srgbClr val="000000"/>
                </a:solidFill>
                <a:latin typeface="Times New Roman"/>
                <a:ea typeface="Times New Roman"/>
                <a:cs typeface="Times New Roman"/>
                <a:sym typeface="Times New Roman"/>
              </a:rPr>
              <a:t>where η &lt;= </a:t>
            </a:r>
            <a:r>
              <a:rPr lang="en-US" sz="1400" b="0" i="0" u="none" strike="noStrike" cap="none" dirty="0" err="1">
                <a:solidFill>
                  <a:srgbClr val="000000"/>
                </a:solidFill>
                <a:latin typeface="Times New Roman"/>
                <a:ea typeface="Times New Roman"/>
                <a:cs typeface="Times New Roman"/>
                <a:sym typeface="Times New Roman"/>
              </a:rPr>
              <a:t>R</a:t>
            </a:r>
            <a:r>
              <a:rPr lang="en-US" baseline="30000" dirty="0" err="1">
                <a:latin typeface="Times New Roman"/>
                <a:ea typeface="Times New Roman"/>
                <a:cs typeface="Times New Roman"/>
                <a:sym typeface="Times New Roman"/>
              </a:rPr>
              <a:t>fault</a:t>
            </a:r>
            <a:r>
              <a:rPr lang="en-US" baseline="30000" dirty="0">
                <a:latin typeface="Times New Roman"/>
                <a:ea typeface="Times New Roman"/>
                <a:cs typeface="Times New Roman"/>
                <a:sym typeface="Times New Roman"/>
              </a:rPr>
              <a:t> tolerant</a:t>
            </a:r>
            <a:r>
              <a:rPr lang="en-US" sz="1400" b="0" i="0" u="none" strike="noStrike" cap="none" dirty="0">
                <a:solidFill>
                  <a:srgbClr val="000000"/>
                </a:solidFill>
                <a:latin typeface="Times New Roman"/>
                <a:ea typeface="Times New Roman"/>
                <a:cs typeface="Times New Roman"/>
                <a:sym typeface="Times New Roman"/>
              </a:rPr>
              <a:t> </a:t>
            </a:r>
            <a:r>
              <a:rPr lang="en-US" baseline="-25000" dirty="0">
                <a:latin typeface="Times New Roman"/>
                <a:ea typeface="Times New Roman"/>
                <a:cs typeface="Times New Roman"/>
                <a:sym typeface="Times New Roman"/>
              </a:rPr>
              <a:t>max</a:t>
            </a:r>
            <a:r>
              <a:rPr lang="en" sz="1400" b="0" i="0" u="none" strike="noStrike" cap="none" dirty="0">
                <a:solidFill>
                  <a:srgbClr val="000000"/>
                </a:solidFill>
                <a:latin typeface="Times New Roman"/>
                <a:ea typeface="Times New Roman"/>
                <a:cs typeface="Times New Roman"/>
                <a:sym typeface="Times New Roman"/>
              </a:rPr>
              <a:t> / </a:t>
            </a:r>
            <a:r>
              <a:rPr lang="en-US" sz="1100" b="0" i="0" u="none" strike="noStrike" cap="none" dirty="0" err="1">
                <a:solidFill>
                  <a:srgbClr val="000000"/>
                </a:solidFill>
                <a:latin typeface="Times New Roman"/>
                <a:ea typeface="Times New Roman"/>
                <a:cs typeface="Times New Roman"/>
                <a:sym typeface="Times New Roman"/>
              </a:rPr>
              <a:t>R</a:t>
            </a:r>
            <a:r>
              <a:rPr lang="en-US" sz="1100" baseline="30000" dirty="0" err="1">
                <a:latin typeface="Times New Roman"/>
                <a:ea typeface="Times New Roman"/>
                <a:cs typeface="Times New Roman"/>
                <a:sym typeface="Times New Roman"/>
              </a:rPr>
              <a:t>non</a:t>
            </a:r>
            <a:r>
              <a:rPr lang="en-US" sz="1100" baseline="30000" dirty="0">
                <a:latin typeface="Times New Roman"/>
                <a:ea typeface="Times New Roman"/>
                <a:cs typeface="Times New Roman"/>
                <a:sym typeface="Times New Roman"/>
              </a:rPr>
              <a:t>-fault tolerant</a:t>
            </a:r>
            <a:r>
              <a:rPr lang="en-US" sz="1100" b="0" i="0" u="none" strike="noStrike" cap="none" dirty="0">
                <a:solidFill>
                  <a:srgbClr val="000000"/>
                </a:solidFill>
                <a:latin typeface="Times New Roman"/>
                <a:ea typeface="Times New Roman"/>
                <a:cs typeface="Times New Roman"/>
                <a:sym typeface="Times New Roman"/>
              </a:rPr>
              <a:t> </a:t>
            </a:r>
            <a:r>
              <a:rPr lang="en-US" sz="1100" baseline="-25000" dirty="0">
                <a:latin typeface="Times New Roman"/>
                <a:ea typeface="Times New Roman"/>
                <a:cs typeface="Times New Roman"/>
                <a:sym typeface="Times New Roman"/>
              </a:rPr>
              <a:t>max</a:t>
            </a:r>
            <a:r>
              <a:rPr lang="en-US" sz="1100" b="1" dirty="0">
                <a:solidFill>
                  <a:schemeClr val="dk1"/>
                </a:solidFill>
              </a:rPr>
              <a:t> </a:t>
            </a:r>
            <a:endParaRPr sz="11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0" y="193964"/>
            <a:ext cx="9144000" cy="588818"/>
          </a:xfrm>
          <a:prstGeom prst="rect">
            <a:avLst/>
          </a:prstGeom>
          <a:solidFill>
            <a:srgbClr val="1F3864"/>
          </a:solid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lt1"/>
              </a:buClr>
              <a:buSzPts val="3300"/>
              <a:buFont typeface="Times New Roman"/>
              <a:buNone/>
            </a:pPr>
            <a:r>
              <a:rPr lang="en"/>
              <a:t>Results</a:t>
            </a:r>
            <a:endParaRPr/>
          </a:p>
        </p:txBody>
      </p:sp>
      <p:sp>
        <p:nvSpPr>
          <p:cNvPr id="176" name="Google Shape;176;p32"/>
          <p:cNvSpPr txBox="1"/>
          <p:nvPr/>
        </p:nvSpPr>
        <p:spPr>
          <a:xfrm>
            <a:off x="1270964" y="2512745"/>
            <a:ext cx="2141550" cy="195938"/>
          </a:xfrm>
          <a:prstGeom prst="rect">
            <a:avLst/>
          </a:prstGeom>
          <a:noFill/>
          <a:ln>
            <a:noFill/>
          </a:ln>
        </p:spPr>
        <p:txBody>
          <a:bodyPr spcFirstLastPara="1" wrap="square" lIns="68575" tIns="34275" rIns="68575" bIns="34275" anchor="t" anchorCtr="0">
            <a:spAutoFit/>
          </a:bodyPr>
          <a:lstStyle/>
          <a:p>
            <a:pPr marL="0" marR="0" lvl="0" indent="0" algn="ctr" rtl="0">
              <a:lnSpc>
                <a:spcPct val="61111"/>
              </a:lnSpc>
              <a:spcBef>
                <a:spcPts val="0"/>
              </a:spcBef>
              <a:spcAft>
                <a:spcPts val="0"/>
              </a:spcAft>
              <a:buClr>
                <a:srgbClr val="000000"/>
              </a:buClr>
              <a:buSzPts val="1400"/>
              <a:buFont typeface="Arial"/>
              <a:buNone/>
            </a:pPr>
            <a:r>
              <a:rPr lang="en" sz="1400" b="0" i="0" u="none" strike="noStrike" cap="none">
                <a:solidFill>
                  <a:schemeClr val="dk1"/>
                </a:solidFill>
                <a:latin typeface="Times New Roman"/>
                <a:ea typeface="Times New Roman"/>
                <a:cs typeface="Times New Roman"/>
                <a:sym typeface="Times New Roman"/>
              </a:rPr>
              <a:t>(a) FFT: ‘Makespan’</a:t>
            </a:r>
            <a:endParaRPr sz="1400" b="0" i="0" u="none" strike="noStrike" cap="none">
              <a:solidFill>
                <a:schemeClr val="dk1"/>
              </a:solidFill>
              <a:latin typeface="Times New Roman"/>
              <a:ea typeface="Times New Roman"/>
              <a:cs typeface="Times New Roman"/>
              <a:sym typeface="Times New Roman"/>
            </a:endParaRPr>
          </a:p>
        </p:txBody>
      </p:sp>
      <p:sp>
        <p:nvSpPr>
          <p:cNvPr id="177" name="Google Shape;177;p32"/>
          <p:cNvSpPr txBox="1"/>
          <p:nvPr/>
        </p:nvSpPr>
        <p:spPr>
          <a:xfrm>
            <a:off x="5414003" y="2452930"/>
            <a:ext cx="2141550" cy="195938"/>
          </a:xfrm>
          <a:prstGeom prst="rect">
            <a:avLst/>
          </a:prstGeom>
          <a:noFill/>
          <a:ln>
            <a:noFill/>
          </a:ln>
        </p:spPr>
        <p:txBody>
          <a:bodyPr spcFirstLastPara="1" wrap="square" lIns="68575" tIns="34275" rIns="68575" bIns="34275" anchor="t" anchorCtr="0">
            <a:spAutoFit/>
          </a:bodyPr>
          <a:lstStyle/>
          <a:p>
            <a:pPr marL="0" marR="0" lvl="0" indent="0" algn="ctr" rtl="0">
              <a:lnSpc>
                <a:spcPct val="61111"/>
              </a:lnSpc>
              <a:spcBef>
                <a:spcPts val="0"/>
              </a:spcBef>
              <a:spcAft>
                <a:spcPts val="0"/>
              </a:spcAft>
              <a:buClr>
                <a:srgbClr val="000000"/>
              </a:buClr>
              <a:buSzPts val="1400"/>
              <a:buFont typeface="Arial"/>
              <a:buNone/>
            </a:pPr>
            <a:r>
              <a:rPr lang="en" sz="1400" b="0" i="0" u="none" strike="noStrike" cap="none">
                <a:solidFill>
                  <a:schemeClr val="dk1"/>
                </a:solidFill>
                <a:latin typeface="Times New Roman"/>
                <a:ea typeface="Times New Roman"/>
                <a:cs typeface="Times New Roman"/>
                <a:sym typeface="Times New Roman"/>
              </a:rPr>
              <a:t>(b) FFT: ‘Energy’</a:t>
            </a:r>
            <a:endParaRPr sz="1400" b="0" i="0" u="none" strike="noStrike" cap="none">
              <a:solidFill>
                <a:schemeClr val="dk1"/>
              </a:solidFill>
              <a:latin typeface="Times New Roman"/>
              <a:ea typeface="Times New Roman"/>
              <a:cs typeface="Times New Roman"/>
              <a:sym typeface="Times New Roman"/>
            </a:endParaRPr>
          </a:p>
        </p:txBody>
      </p:sp>
      <p:sp>
        <p:nvSpPr>
          <p:cNvPr id="178" name="Google Shape;178;p32"/>
          <p:cNvSpPr txBox="1"/>
          <p:nvPr/>
        </p:nvSpPr>
        <p:spPr>
          <a:xfrm>
            <a:off x="208648" y="4380194"/>
            <a:ext cx="2141550" cy="323100"/>
          </a:xfrm>
          <a:prstGeom prst="rect">
            <a:avLst/>
          </a:prstGeom>
          <a:noFill/>
          <a:ln>
            <a:noFill/>
          </a:ln>
        </p:spPr>
        <p:txBody>
          <a:bodyPr spcFirstLastPara="1" wrap="square" lIns="68575" tIns="34275" rIns="68575" bIns="34275" anchor="t" anchorCtr="0">
            <a:spAutoFit/>
          </a:bodyPr>
          <a:lstStyle/>
          <a:p>
            <a:pPr marL="0" marR="0" lvl="0" indent="0" algn="l" rtl="0">
              <a:lnSpc>
                <a:spcPct val="61111"/>
              </a:lnSpc>
              <a:spcBef>
                <a:spcPts val="0"/>
              </a:spcBef>
              <a:spcAft>
                <a:spcPts val="0"/>
              </a:spcAft>
              <a:buClr>
                <a:srgbClr val="000000"/>
              </a:buClr>
              <a:buSzPts val="1400"/>
              <a:buFont typeface="Arial"/>
              <a:buNone/>
            </a:pPr>
            <a:endParaRPr sz="1400" b="0" i="0" u="none" strike="noStrike" cap="none">
              <a:solidFill>
                <a:schemeClr val="dk1"/>
              </a:solidFill>
              <a:latin typeface="Times New Roman"/>
              <a:ea typeface="Times New Roman"/>
              <a:cs typeface="Times New Roman"/>
              <a:sym typeface="Times New Roman"/>
            </a:endParaRPr>
          </a:p>
          <a:p>
            <a:pPr marL="0" marR="0" lvl="0" indent="0" algn="ctr" rtl="0">
              <a:lnSpc>
                <a:spcPct val="61111"/>
              </a:lnSpc>
              <a:spcBef>
                <a:spcPts val="0"/>
              </a:spcBef>
              <a:spcAft>
                <a:spcPts val="0"/>
              </a:spcAft>
              <a:buClr>
                <a:srgbClr val="000000"/>
              </a:buClr>
              <a:buSzPts val="1400"/>
              <a:buFont typeface="Arial"/>
              <a:buNone/>
            </a:pPr>
            <a:endParaRPr sz="1400" b="0" i="0" u="none" strike="noStrike" cap="none">
              <a:solidFill>
                <a:schemeClr val="dk1"/>
              </a:solidFill>
              <a:latin typeface="Times New Roman"/>
              <a:ea typeface="Times New Roman"/>
              <a:cs typeface="Times New Roman"/>
              <a:sym typeface="Times New Roman"/>
            </a:endParaRPr>
          </a:p>
        </p:txBody>
      </p:sp>
      <p:sp>
        <p:nvSpPr>
          <p:cNvPr id="179" name="Google Shape;179;p32"/>
          <p:cNvSpPr txBox="1"/>
          <p:nvPr/>
        </p:nvSpPr>
        <p:spPr>
          <a:xfrm>
            <a:off x="1359676" y="4366313"/>
            <a:ext cx="2141550" cy="196200"/>
          </a:xfrm>
          <a:prstGeom prst="rect">
            <a:avLst/>
          </a:prstGeom>
          <a:noFill/>
          <a:ln>
            <a:noFill/>
          </a:ln>
        </p:spPr>
        <p:txBody>
          <a:bodyPr spcFirstLastPara="1" wrap="square" lIns="68575" tIns="34275" rIns="68575" bIns="34275" anchor="t" anchorCtr="0">
            <a:spAutoFit/>
          </a:bodyPr>
          <a:lstStyle/>
          <a:p>
            <a:pPr marL="0" marR="0" lvl="0" indent="0" algn="ctr" rtl="0">
              <a:lnSpc>
                <a:spcPct val="61111"/>
              </a:lnSpc>
              <a:spcBef>
                <a:spcPts val="0"/>
              </a:spcBef>
              <a:spcAft>
                <a:spcPts val="0"/>
              </a:spcAft>
              <a:buClr>
                <a:srgbClr val="000000"/>
              </a:buClr>
              <a:buSzPts val="1400"/>
              <a:buFont typeface="Arial"/>
              <a:buNone/>
            </a:pPr>
            <a:r>
              <a:rPr lang="en" sz="1400" b="0" i="0" u="none" strike="noStrike" cap="none">
                <a:solidFill>
                  <a:schemeClr val="dk1"/>
                </a:solidFill>
                <a:latin typeface="Times New Roman"/>
                <a:ea typeface="Times New Roman"/>
                <a:cs typeface="Times New Roman"/>
                <a:sym typeface="Times New Roman"/>
              </a:rPr>
              <a:t>(a) GE: ‘Makespan’</a:t>
            </a:r>
            <a:endParaRPr sz="1400" b="0" i="0" u="none" strike="noStrike" cap="none">
              <a:solidFill>
                <a:schemeClr val="dk1"/>
              </a:solidFill>
              <a:latin typeface="Times New Roman"/>
              <a:ea typeface="Times New Roman"/>
              <a:cs typeface="Times New Roman"/>
              <a:sym typeface="Times New Roman"/>
            </a:endParaRPr>
          </a:p>
        </p:txBody>
      </p:sp>
      <p:sp>
        <p:nvSpPr>
          <p:cNvPr id="180" name="Google Shape;180;p32"/>
          <p:cNvSpPr txBox="1"/>
          <p:nvPr/>
        </p:nvSpPr>
        <p:spPr>
          <a:xfrm>
            <a:off x="5723029" y="4405184"/>
            <a:ext cx="2141550" cy="200666"/>
          </a:xfrm>
          <a:prstGeom prst="rect">
            <a:avLst/>
          </a:prstGeom>
          <a:noFill/>
          <a:ln>
            <a:noFill/>
          </a:ln>
        </p:spPr>
        <p:txBody>
          <a:bodyPr spcFirstLastPara="1" wrap="square" lIns="68575" tIns="34275" rIns="68575" bIns="34275" anchor="t" anchorCtr="0">
            <a:spAutoFit/>
          </a:bodyPr>
          <a:lstStyle/>
          <a:p>
            <a:pPr marL="0" marR="0" lvl="0" indent="0" algn="ctr" rtl="0">
              <a:lnSpc>
                <a:spcPct val="61111"/>
              </a:lnSpc>
              <a:spcBef>
                <a:spcPts val="0"/>
              </a:spcBef>
              <a:spcAft>
                <a:spcPts val="0"/>
              </a:spcAft>
              <a:buClr>
                <a:srgbClr val="000000"/>
              </a:buClr>
              <a:buSzPts val="1400"/>
              <a:buFont typeface="Arial"/>
              <a:buNone/>
            </a:pPr>
            <a:r>
              <a:rPr lang="en" sz="1400" b="0" i="0" u="none" strike="noStrike" cap="none" dirty="0">
                <a:solidFill>
                  <a:schemeClr val="dk1"/>
                </a:solidFill>
                <a:latin typeface="Times New Roman"/>
                <a:ea typeface="Times New Roman"/>
                <a:cs typeface="Times New Roman"/>
                <a:sym typeface="Times New Roman"/>
              </a:rPr>
              <a:t>(b) </a:t>
            </a:r>
            <a:r>
              <a:rPr lang="en" dirty="0">
                <a:solidFill>
                  <a:schemeClr val="dk1"/>
                </a:solidFill>
                <a:latin typeface="Times New Roman"/>
                <a:ea typeface="Times New Roman"/>
                <a:cs typeface="Times New Roman"/>
                <a:sym typeface="Times New Roman"/>
              </a:rPr>
              <a:t>GE</a:t>
            </a:r>
            <a:r>
              <a:rPr lang="en" sz="1400" b="0" i="0" u="none" strike="noStrike" cap="none" dirty="0">
                <a:solidFill>
                  <a:schemeClr val="dk1"/>
                </a:solidFill>
                <a:latin typeface="Times New Roman"/>
                <a:ea typeface="Times New Roman"/>
                <a:cs typeface="Times New Roman"/>
                <a:sym typeface="Times New Roman"/>
              </a:rPr>
              <a:t>: ‘Energy’</a:t>
            </a:r>
            <a:endParaRPr sz="1400" b="0" i="0" u="none" strike="noStrike" cap="none" dirty="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0FA49A9F-3CBB-2420-A516-6D2ABAA4ECD1}"/>
              </a:ext>
            </a:extLst>
          </p:cNvPr>
          <p:cNvPicPr>
            <a:picLocks noChangeAspect="1"/>
          </p:cNvPicPr>
          <p:nvPr/>
        </p:nvPicPr>
        <p:blipFill rotWithShape="1">
          <a:blip r:embed="rId3"/>
          <a:srcRect l="34716" t="29196" r="31463" b="21518"/>
          <a:stretch/>
        </p:blipFill>
        <p:spPr>
          <a:xfrm>
            <a:off x="5658324" y="996232"/>
            <a:ext cx="2898378" cy="1248260"/>
          </a:xfrm>
          <a:prstGeom prst="rect">
            <a:avLst/>
          </a:prstGeom>
        </p:spPr>
      </p:pic>
      <p:pic>
        <p:nvPicPr>
          <p:cNvPr id="5" name="Picture 4">
            <a:extLst>
              <a:ext uri="{FF2B5EF4-FFF2-40B4-BE49-F238E27FC236}">
                <a16:creationId xmlns:a16="http://schemas.microsoft.com/office/drawing/2014/main" id="{846E541C-1C4B-03E4-224D-7D39489C2EA8}"/>
              </a:ext>
            </a:extLst>
          </p:cNvPr>
          <p:cNvPicPr>
            <a:picLocks noChangeAspect="1"/>
          </p:cNvPicPr>
          <p:nvPr/>
        </p:nvPicPr>
        <p:blipFill rotWithShape="1">
          <a:blip r:embed="rId4"/>
          <a:srcRect l="32520" t="29774" r="33659" b="22216"/>
          <a:stretch/>
        </p:blipFill>
        <p:spPr>
          <a:xfrm>
            <a:off x="1424731" y="892477"/>
            <a:ext cx="3092605" cy="1424068"/>
          </a:xfrm>
          <a:prstGeom prst="rect">
            <a:avLst/>
          </a:prstGeom>
        </p:spPr>
      </p:pic>
      <p:pic>
        <p:nvPicPr>
          <p:cNvPr id="7" name="Picture 6">
            <a:extLst>
              <a:ext uri="{FF2B5EF4-FFF2-40B4-BE49-F238E27FC236}">
                <a16:creationId xmlns:a16="http://schemas.microsoft.com/office/drawing/2014/main" id="{3C4C7DFE-8252-531A-FE01-93803CEC6A6D}"/>
              </a:ext>
            </a:extLst>
          </p:cNvPr>
          <p:cNvPicPr>
            <a:picLocks noChangeAspect="1"/>
          </p:cNvPicPr>
          <p:nvPr/>
        </p:nvPicPr>
        <p:blipFill rotWithShape="1">
          <a:blip r:embed="rId5"/>
          <a:srcRect l="21788" t="31219" r="43496" b="20939"/>
          <a:stretch/>
        </p:blipFill>
        <p:spPr>
          <a:xfrm>
            <a:off x="5658323" y="2708683"/>
            <a:ext cx="2930061" cy="1610333"/>
          </a:xfrm>
          <a:prstGeom prst="rect">
            <a:avLst/>
          </a:prstGeom>
        </p:spPr>
      </p:pic>
      <p:pic>
        <p:nvPicPr>
          <p:cNvPr id="9" name="Picture 8">
            <a:extLst>
              <a:ext uri="{FF2B5EF4-FFF2-40B4-BE49-F238E27FC236}">
                <a16:creationId xmlns:a16="http://schemas.microsoft.com/office/drawing/2014/main" id="{46B4BBAE-7A99-241A-28B3-0C9DA844B9A9}"/>
              </a:ext>
            </a:extLst>
          </p:cNvPr>
          <p:cNvPicPr>
            <a:picLocks noChangeAspect="1"/>
          </p:cNvPicPr>
          <p:nvPr/>
        </p:nvPicPr>
        <p:blipFill rotWithShape="1">
          <a:blip r:embed="rId5"/>
          <a:srcRect l="61709" t="30352" r="3741" b="21084"/>
          <a:stretch/>
        </p:blipFill>
        <p:spPr>
          <a:xfrm>
            <a:off x="1424731" y="2708682"/>
            <a:ext cx="3092605" cy="161033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0" y="193964"/>
            <a:ext cx="9144000" cy="588818"/>
          </a:xfrm>
          <a:prstGeom prst="rect">
            <a:avLst/>
          </a:prstGeom>
          <a:solidFill>
            <a:srgbClr val="1F3864"/>
          </a:solid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lt1"/>
              </a:buClr>
              <a:buSzPts val="3300"/>
              <a:buFont typeface="Times New Roman"/>
              <a:buNone/>
            </a:pPr>
            <a:r>
              <a:rPr lang="en"/>
              <a:t>Outline</a:t>
            </a:r>
            <a:endParaRPr/>
          </a:p>
        </p:txBody>
      </p:sp>
      <p:sp>
        <p:nvSpPr>
          <p:cNvPr id="81" name="Google Shape;81;p17"/>
          <p:cNvSpPr txBox="1">
            <a:spLocks noGrp="1"/>
          </p:cNvSpPr>
          <p:nvPr>
            <p:ph type="body" idx="1"/>
          </p:nvPr>
        </p:nvSpPr>
        <p:spPr>
          <a:xfrm>
            <a:off x="427760" y="1085201"/>
            <a:ext cx="7886700" cy="3263504"/>
          </a:xfrm>
          <a:prstGeom prst="rect">
            <a:avLst/>
          </a:prstGeom>
          <a:noFill/>
          <a:ln>
            <a:noFill/>
          </a:ln>
        </p:spPr>
        <p:txBody>
          <a:bodyPr spcFirstLastPara="1" wrap="square" lIns="68575" tIns="34275" rIns="68575" bIns="34275" anchor="t" anchorCtr="0">
            <a:noAutofit/>
          </a:bodyPr>
          <a:lstStyle/>
          <a:p>
            <a:pPr marL="254000" lvl="0" indent="-234950" algn="l" rtl="0">
              <a:lnSpc>
                <a:spcPct val="130000"/>
              </a:lnSpc>
              <a:spcBef>
                <a:spcPts val="0"/>
              </a:spcBef>
              <a:spcAft>
                <a:spcPts val="0"/>
              </a:spcAft>
              <a:buClr>
                <a:schemeClr val="dk1"/>
              </a:buClr>
              <a:buSzPts val="1500"/>
              <a:buChar char="➢"/>
            </a:pPr>
            <a:r>
              <a:rPr lang="en" sz="1700"/>
              <a:t>Introduction</a:t>
            </a:r>
            <a:endParaRPr/>
          </a:p>
          <a:p>
            <a:pPr marL="254000" lvl="0" indent="-234950" algn="l" rtl="0">
              <a:lnSpc>
                <a:spcPct val="130000"/>
              </a:lnSpc>
              <a:spcBef>
                <a:spcPts val="0"/>
              </a:spcBef>
              <a:spcAft>
                <a:spcPts val="0"/>
              </a:spcAft>
              <a:buClr>
                <a:schemeClr val="dk1"/>
              </a:buClr>
              <a:buSzPts val="1500"/>
              <a:buChar char="➢"/>
            </a:pPr>
            <a:r>
              <a:rPr lang="en" sz="1700"/>
              <a:t>Our Contributions</a:t>
            </a:r>
            <a:endParaRPr sz="1700"/>
          </a:p>
          <a:p>
            <a:pPr marL="254000" lvl="0" indent="-247650" algn="l" rtl="0">
              <a:lnSpc>
                <a:spcPct val="130000"/>
              </a:lnSpc>
              <a:spcBef>
                <a:spcPts val="0"/>
              </a:spcBef>
              <a:spcAft>
                <a:spcPts val="0"/>
              </a:spcAft>
              <a:buSzPts val="1700"/>
              <a:buChar char="➢"/>
            </a:pPr>
            <a:r>
              <a:rPr lang="en" sz="1700"/>
              <a:t>Systems Model</a:t>
            </a:r>
            <a:endParaRPr sz="1700"/>
          </a:p>
          <a:p>
            <a:pPr marL="254000" lvl="0" indent="-247650" algn="l" rtl="0">
              <a:lnSpc>
                <a:spcPct val="130000"/>
              </a:lnSpc>
              <a:spcBef>
                <a:spcPts val="0"/>
              </a:spcBef>
              <a:spcAft>
                <a:spcPts val="0"/>
              </a:spcAft>
              <a:buSzPts val="1700"/>
              <a:buChar char="➢"/>
            </a:pPr>
            <a:r>
              <a:rPr lang="en" sz="1700"/>
              <a:t>Problem Definition</a:t>
            </a:r>
            <a:endParaRPr sz="1700"/>
          </a:p>
          <a:p>
            <a:pPr marL="254000" lvl="0" indent="-234950" algn="l" rtl="0">
              <a:lnSpc>
                <a:spcPct val="130000"/>
              </a:lnSpc>
              <a:spcBef>
                <a:spcPts val="800"/>
              </a:spcBef>
              <a:spcAft>
                <a:spcPts val="0"/>
              </a:spcAft>
              <a:buClr>
                <a:schemeClr val="dk1"/>
              </a:buClr>
              <a:buSzPts val="1500"/>
              <a:buChar char="➢"/>
            </a:pPr>
            <a:r>
              <a:rPr lang="en" sz="1700"/>
              <a:t>Proposed Solution Approach</a:t>
            </a:r>
            <a:endParaRPr sz="1700"/>
          </a:p>
          <a:p>
            <a:pPr marL="254000" lvl="0" indent="-234950" algn="l" rtl="0">
              <a:lnSpc>
                <a:spcPct val="130000"/>
              </a:lnSpc>
              <a:spcBef>
                <a:spcPts val="800"/>
              </a:spcBef>
              <a:spcAft>
                <a:spcPts val="0"/>
              </a:spcAft>
              <a:buClr>
                <a:schemeClr val="dk1"/>
              </a:buClr>
              <a:buSzPts val="1500"/>
              <a:buChar char="➢"/>
            </a:pPr>
            <a:r>
              <a:rPr lang="en" sz="1700"/>
              <a:t>Results</a:t>
            </a:r>
            <a:endParaRPr sz="1700"/>
          </a:p>
          <a:p>
            <a:pPr marL="254000" lvl="0" indent="-234950" algn="l" rtl="0">
              <a:lnSpc>
                <a:spcPct val="130000"/>
              </a:lnSpc>
              <a:spcBef>
                <a:spcPts val="800"/>
              </a:spcBef>
              <a:spcAft>
                <a:spcPts val="0"/>
              </a:spcAft>
              <a:buClr>
                <a:schemeClr val="dk1"/>
              </a:buClr>
              <a:buSzPts val="1500"/>
              <a:buChar char="➢"/>
            </a:pPr>
            <a:r>
              <a:rPr lang="en" sz="1700"/>
              <a:t>Conclusion &amp; Future work</a:t>
            </a:r>
            <a:endParaRPr sz="1700"/>
          </a:p>
          <a:p>
            <a:pPr marL="254000" lvl="0" indent="-234950" algn="l" rtl="0">
              <a:lnSpc>
                <a:spcPct val="130000"/>
              </a:lnSpc>
              <a:spcBef>
                <a:spcPts val="800"/>
              </a:spcBef>
              <a:spcAft>
                <a:spcPts val="0"/>
              </a:spcAft>
              <a:buClr>
                <a:schemeClr val="dk1"/>
              </a:buClr>
              <a:buSzPts val="1500"/>
              <a:buChar char="➢"/>
            </a:pPr>
            <a:r>
              <a:rPr lang="en" sz="1700"/>
              <a:t>References</a:t>
            </a:r>
            <a:endParaRPr sz="17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1"/>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0" y="193964"/>
            <a:ext cx="9144000" cy="588818"/>
          </a:xfrm>
          <a:prstGeom prst="rect">
            <a:avLst/>
          </a:prstGeom>
          <a:solidFill>
            <a:srgbClr val="1F3864"/>
          </a:solid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lt1"/>
              </a:buClr>
              <a:buSzPts val="3300"/>
              <a:buFont typeface="Times New Roman"/>
              <a:buNone/>
            </a:pPr>
            <a:r>
              <a:rPr lang="en"/>
              <a:t>Results</a:t>
            </a:r>
            <a:endParaRPr/>
          </a:p>
        </p:txBody>
      </p:sp>
      <p:sp>
        <p:nvSpPr>
          <p:cNvPr id="178" name="Google Shape;178;p32"/>
          <p:cNvSpPr txBox="1"/>
          <p:nvPr/>
        </p:nvSpPr>
        <p:spPr>
          <a:xfrm>
            <a:off x="208648" y="4380194"/>
            <a:ext cx="2141550" cy="323100"/>
          </a:xfrm>
          <a:prstGeom prst="rect">
            <a:avLst/>
          </a:prstGeom>
          <a:noFill/>
          <a:ln>
            <a:noFill/>
          </a:ln>
        </p:spPr>
        <p:txBody>
          <a:bodyPr spcFirstLastPara="1" wrap="square" lIns="68575" tIns="34275" rIns="68575" bIns="34275" anchor="t" anchorCtr="0">
            <a:spAutoFit/>
          </a:bodyPr>
          <a:lstStyle/>
          <a:p>
            <a:pPr marL="0" marR="0" lvl="0" indent="0" algn="l" rtl="0">
              <a:lnSpc>
                <a:spcPct val="61111"/>
              </a:lnSpc>
              <a:spcBef>
                <a:spcPts val="0"/>
              </a:spcBef>
              <a:spcAft>
                <a:spcPts val="0"/>
              </a:spcAft>
              <a:buClr>
                <a:srgbClr val="000000"/>
              </a:buClr>
              <a:buSzPts val="1400"/>
              <a:buFont typeface="Arial"/>
              <a:buNone/>
            </a:pPr>
            <a:endParaRPr sz="1400" b="0" i="0" u="none" strike="noStrike" cap="none">
              <a:solidFill>
                <a:schemeClr val="dk1"/>
              </a:solidFill>
              <a:latin typeface="Times New Roman"/>
              <a:ea typeface="Times New Roman"/>
              <a:cs typeface="Times New Roman"/>
              <a:sym typeface="Times New Roman"/>
            </a:endParaRPr>
          </a:p>
          <a:p>
            <a:pPr marL="0" marR="0" lvl="0" indent="0" algn="ctr" rtl="0">
              <a:lnSpc>
                <a:spcPct val="61111"/>
              </a:lnSpc>
              <a:spcBef>
                <a:spcPts val="0"/>
              </a:spcBef>
              <a:spcAft>
                <a:spcPts val="0"/>
              </a:spcAft>
              <a:buClr>
                <a:srgbClr val="000000"/>
              </a:buClr>
              <a:buSzPts val="1400"/>
              <a:buFont typeface="Arial"/>
              <a:buNone/>
            </a:pPr>
            <a:endParaRPr sz="1400" b="0" i="0" u="none" strike="noStrike" cap="none">
              <a:solidFill>
                <a:schemeClr val="dk1"/>
              </a:solidFill>
              <a:latin typeface="Times New Roman"/>
              <a:ea typeface="Times New Roman"/>
              <a:cs typeface="Times New Roman"/>
              <a:sym typeface="Times New Roman"/>
            </a:endParaRPr>
          </a:p>
        </p:txBody>
      </p:sp>
      <p:sp>
        <p:nvSpPr>
          <p:cNvPr id="179" name="Google Shape;179;p32"/>
          <p:cNvSpPr txBox="1"/>
          <p:nvPr/>
        </p:nvSpPr>
        <p:spPr>
          <a:xfrm>
            <a:off x="1359676" y="4366313"/>
            <a:ext cx="2141550" cy="200666"/>
          </a:xfrm>
          <a:prstGeom prst="rect">
            <a:avLst/>
          </a:prstGeom>
          <a:noFill/>
          <a:ln>
            <a:noFill/>
          </a:ln>
        </p:spPr>
        <p:txBody>
          <a:bodyPr spcFirstLastPara="1" wrap="square" lIns="68575" tIns="34275" rIns="68575" bIns="34275" anchor="t" anchorCtr="0">
            <a:spAutoFit/>
          </a:bodyPr>
          <a:lstStyle/>
          <a:p>
            <a:pPr marL="0" marR="0" lvl="0" indent="0" algn="ctr" rtl="0">
              <a:lnSpc>
                <a:spcPct val="61111"/>
              </a:lnSpc>
              <a:spcBef>
                <a:spcPts val="0"/>
              </a:spcBef>
              <a:spcAft>
                <a:spcPts val="0"/>
              </a:spcAft>
              <a:buClr>
                <a:srgbClr val="000000"/>
              </a:buClr>
              <a:buSzPts val="1400"/>
              <a:buFont typeface="Arial"/>
              <a:buNone/>
            </a:pPr>
            <a:r>
              <a:rPr lang="en" sz="1400" b="0" i="0" u="none" strike="noStrike" cap="none" dirty="0">
                <a:solidFill>
                  <a:schemeClr val="dk1"/>
                </a:solidFill>
                <a:latin typeface="Times New Roman"/>
                <a:ea typeface="Times New Roman"/>
                <a:cs typeface="Times New Roman"/>
                <a:sym typeface="Times New Roman"/>
              </a:rPr>
              <a:t>(a) </a:t>
            </a:r>
            <a:r>
              <a:rPr lang="en" dirty="0">
                <a:solidFill>
                  <a:schemeClr val="dk1"/>
                </a:solidFill>
                <a:latin typeface="Times New Roman"/>
                <a:ea typeface="Times New Roman"/>
                <a:cs typeface="Times New Roman"/>
                <a:sym typeface="Times New Roman"/>
              </a:rPr>
              <a:t>FFT</a:t>
            </a:r>
            <a:endParaRPr sz="1400" b="0" i="0" u="none" strike="noStrike" cap="none" dirty="0">
              <a:solidFill>
                <a:schemeClr val="dk1"/>
              </a:solidFill>
              <a:latin typeface="Times New Roman"/>
              <a:ea typeface="Times New Roman"/>
              <a:cs typeface="Times New Roman"/>
              <a:sym typeface="Times New Roman"/>
            </a:endParaRPr>
          </a:p>
        </p:txBody>
      </p:sp>
      <p:sp>
        <p:nvSpPr>
          <p:cNvPr id="180" name="Google Shape;180;p32"/>
          <p:cNvSpPr txBox="1"/>
          <p:nvPr/>
        </p:nvSpPr>
        <p:spPr>
          <a:xfrm>
            <a:off x="5642774" y="4366313"/>
            <a:ext cx="2141550" cy="200666"/>
          </a:xfrm>
          <a:prstGeom prst="rect">
            <a:avLst/>
          </a:prstGeom>
          <a:noFill/>
          <a:ln>
            <a:noFill/>
          </a:ln>
        </p:spPr>
        <p:txBody>
          <a:bodyPr spcFirstLastPara="1" wrap="square" lIns="68575" tIns="34275" rIns="68575" bIns="34275" anchor="t" anchorCtr="0">
            <a:spAutoFit/>
          </a:bodyPr>
          <a:lstStyle/>
          <a:p>
            <a:pPr marL="0" marR="0" lvl="0" indent="0" algn="ctr" rtl="0">
              <a:lnSpc>
                <a:spcPct val="61111"/>
              </a:lnSpc>
              <a:spcBef>
                <a:spcPts val="0"/>
              </a:spcBef>
              <a:spcAft>
                <a:spcPts val="0"/>
              </a:spcAft>
              <a:buClr>
                <a:srgbClr val="000000"/>
              </a:buClr>
              <a:buSzPts val="1400"/>
              <a:buFont typeface="Arial"/>
              <a:buNone/>
            </a:pPr>
            <a:r>
              <a:rPr lang="en" sz="1400" b="0" i="0" u="none" strike="noStrike" cap="none" dirty="0">
                <a:solidFill>
                  <a:schemeClr val="dk1"/>
                </a:solidFill>
                <a:latin typeface="Times New Roman"/>
                <a:ea typeface="Times New Roman"/>
                <a:cs typeface="Times New Roman"/>
                <a:sym typeface="Times New Roman"/>
              </a:rPr>
              <a:t>(b) </a:t>
            </a:r>
            <a:r>
              <a:rPr lang="en" dirty="0">
                <a:solidFill>
                  <a:schemeClr val="dk1"/>
                </a:solidFill>
                <a:latin typeface="Times New Roman"/>
                <a:ea typeface="Times New Roman"/>
                <a:cs typeface="Times New Roman"/>
                <a:sym typeface="Times New Roman"/>
              </a:rPr>
              <a:t>GE</a:t>
            </a:r>
            <a:endParaRPr sz="1400" b="0" i="0" u="none" strike="noStrike" cap="none" dirty="0">
              <a:solidFill>
                <a:schemeClr val="dk1"/>
              </a:solidFill>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471024C7-523F-5107-D1C3-6DD6BA96041C}"/>
              </a:ext>
            </a:extLst>
          </p:cNvPr>
          <p:cNvPicPr>
            <a:picLocks noChangeAspect="1"/>
          </p:cNvPicPr>
          <p:nvPr/>
        </p:nvPicPr>
        <p:blipFill rotWithShape="1">
          <a:blip r:embed="rId3"/>
          <a:srcRect l="23415" t="20380" r="37412" b="21518"/>
          <a:stretch/>
        </p:blipFill>
        <p:spPr>
          <a:xfrm>
            <a:off x="639453" y="1237005"/>
            <a:ext cx="3581995" cy="2988527"/>
          </a:xfrm>
          <a:prstGeom prst="rect">
            <a:avLst/>
          </a:prstGeom>
        </p:spPr>
      </p:pic>
      <p:pic>
        <p:nvPicPr>
          <p:cNvPr id="8" name="Picture 7">
            <a:extLst>
              <a:ext uri="{FF2B5EF4-FFF2-40B4-BE49-F238E27FC236}">
                <a16:creationId xmlns:a16="http://schemas.microsoft.com/office/drawing/2014/main" id="{B7D55866-B02F-ED63-DA73-FC0F3D09F2E0}"/>
              </a:ext>
            </a:extLst>
          </p:cNvPr>
          <p:cNvPicPr>
            <a:picLocks noChangeAspect="1"/>
          </p:cNvPicPr>
          <p:nvPr/>
        </p:nvPicPr>
        <p:blipFill rotWithShape="1">
          <a:blip r:embed="rId4"/>
          <a:srcRect l="31544" t="20235" r="27155" b="20506"/>
          <a:stretch/>
        </p:blipFill>
        <p:spPr>
          <a:xfrm>
            <a:off x="4445619" y="1177532"/>
            <a:ext cx="3776547" cy="3048000"/>
          </a:xfrm>
          <a:prstGeom prst="rect">
            <a:avLst/>
          </a:prstGeom>
        </p:spPr>
      </p:pic>
    </p:spTree>
    <p:extLst>
      <p:ext uri="{BB962C8B-B14F-4D97-AF65-F5344CB8AC3E}">
        <p14:creationId xmlns:p14="http://schemas.microsoft.com/office/powerpoint/2010/main" val="2867309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3"/>
          <p:cNvSpPr txBox="1">
            <a:spLocks noGrp="1"/>
          </p:cNvSpPr>
          <p:nvPr>
            <p:ph type="title"/>
          </p:nvPr>
        </p:nvSpPr>
        <p:spPr>
          <a:xfrm>
            <a:off x="0" y="193964"/>
            <a:ext cx="9144000" cy="588818"/>
          </a:xfrm>
          <a:prstGeom prst="rect">
            <a:avLst/>
          </a:prstGeom>
          <a:solidFill>
            <a:srgbClr val="1F3864"/>
          </a:solid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lt1"/>
              </a:buClr>
              <a:buSzPts val="3300"/>
              <a:buFont typeface="Times New Roman"/>
              <a:buNone/>
            </a:pPr>
            <a:r>
              <a:rPr lang="en"/>
              <a:t>Conclusion &amp; Future work</a:t>
            </a:r>
            <a:endParaRPr/>
          </a:p>
        </p:txBody>
      </p:sp>
      <p:sp>
        <p:nvSpPr>
          <p:cNvPr id="190" name="Google Shape;190;p33"/>
          <p:cNvSpPr txBox="1"/>
          <p:nvPr/>
        </p:nvSpPr>
        <p:spPr>
          <a:xfrm>
            <a:off x="350063" y="969806"/>
            <a:ext cx="7460775" cy="3970575"/>
          </a:xfrm>
          <a:prstGeom prst="rect">
            <a:avLst/>
          </a:prstGeom>
          <a:noFill/>
          <a:ln>
            <a:noFill/>
          </a:ln>
        </p:spPr>
        <p:txBody>
          <a:bodyPr spcFirstLastPara="1" wrap="square" lIns="68575" tIns="34275" rIns="68575" bIns="34275" anchor="t" anchorCtr="0">
            <a:normAutofit/>
          </a:bodyPr>
          <a:lstStyle/>
          <a:p>
            <a:pPr marL="139700" marR="0" lvl="0" indent="-133350" algn="just" rtl="0">
              <a:lnSpc>
                <a:spcPct val="115000"/>
              </a:lnSpc>
              <a:spcBef>
                <a:spcPts val="0"/>
              </a:spcBef>
              <a:spcAft>
                <a:spcPts val="0"/>
              </a:spcAft>
              <a:buClr>
                <a:srgbClr val="000000"/>
              </a:buClr>
              <a:buSzPts val="1500"/>
              <a:buFont typeface="Times New Roman"/>
              <a:buChar char="➢"/>
            </a:pPr>
            <a:r>
              <a:rPr lang="en" sz="1500" b="0" i="0" u="none" strike="noStrike" cap="none" dirty="0">
                <a:solidFill>
                  <a:srgbClr val="000000"/>
                </a:solidFill>
                <a:latin typeface="Arial"/>
                <a:ea typeface="Arial"/>
                <a:cs typeface="Arial"/>
                <a:sym typeface="Arial"/>
              </a:rPr>
              <a:t>In this paper, we have proposed a scheduling algorithm for workflows in a multiprocessor system whose goal is to minimize makespan and energy consumption subject to reliability constraint.</a:t>
            </a:r>
            <a:endParaRPr sz="1100" dirty="0"/>
          </a:p>
          <a:p>
            <a:pPr marL="0" marR="0" lvl="0" indent="0" algn="just" rtl="0">
              <a:lnSpc>
                <a:spcPct val="115000"/>
              </a:lnSpc>
              <a:spcBef>
                <a:spcPts val="0"/>
              </a:spcBef>
              <a:spcAft>
                <a:spcPts val="0"/>
              </a:spcAft>
              <a:buNone/>
            </a:pPr>
            <a:endParaRPr sz="1500" b="0" i="0" u="none" strike="noStrike" cap="none" dirty="0">
              <a:solidFill>
                <a:srgbClr val="000000"/>
              </a:solidFill>
              <a:latin typeface="Times New Roman"/>
              <a:ea typeface="Times New Roman"/>
              <a:cs typeface="Times New Roman"/>
              <a:sym typeface="Times New Roman"/>
            </a:endParaRPr>
          </a:p>
          <a:p>
            <a:pPr marL="139700" marR="0" lvl="0" indent="-133350" algn="just" rtl="0">
              <a:lnSpc>
                <a:spcPct val="115000"/>
              </a:lnSpc>
              <a:spcBef>
                <a:spcPts val="0"/>
              </a:spcBef>
              <a:spcAft>
                <a:spcPts val="0"/>
              </a:spcAft>
              <a:buClr>
                <a:srgbClr val="000000"/>
              </a:buClr>
              <a:buSzPts val="1500"/>
              <a:buFont typeface="Times New Roman"/>
              <a:buChar char="➢"/>
            </a:pPr>
            <a:r>
              <a:rPr lang="en" sz="1500" b="0" i="0" u="none" strike="noStrike" cap="none" dirty="0">
                <a:solidFill>
                  <a:srgbClr val="000000"/>
                </a:solidFill>
                <a:latin typeface="Arial"/>
                <a:ea typeface="Arial"/>
                <a:cs typeface="Arial"/>
                <a:sym typeface="Arial"/>
              </a:rPr>
              <a:t>We perform a number of experiments with real-world workflows to show the effectiveness of the proposed solution approach. </a:t>
            </a:r>
          </a:p>
          <a:p>
            <a:pPr marL="6350" marR="0" lvl="0" algn="just" rtl="0">
              <a:lnSpc>
                <a:spcPct val="115000"/>
              </a:lnSpc>
              <a:spcBef>
                <a:spcPts val="0"/>
              </a:spcBef>
              <a:spcAft>
                <a:spcPts val="0"/>
              </a:spcAft>
              <a:buClr>
                <a:srgbClr val="000000"/>
              </a:buClr>
              <a:buSzPts val="1500"/>
            </a:pPr>
            <a:endParaRPr lang="en" sz="1500" b="0" i="0" u="none" strike="noStrike" cap="none" dirty="0">
              <a:solidFill>
                <a:srgbClr val="000000"/>
              </a:solidFill>
              <a:latin typeface="Arial"/>
              <a:ea typeface="Arial"/>
              <a:cs typeface="Arial"/>
              <a:sym typeface="Arial"/>
            </a:endParaRPr>
          </a:p>
          <a:p>
            <a:pPr marL="139700" lvl="0" indent="-133350" algn="just">
              <a:lnSpc>
                <a:spcPct val="115000"/>
              </a:lnSpc>
              <a:buSzPts val="1500"/>
              <a:buFont typeface="Times New Roman"/>
              <a:buChar char="➢"/>
            </a:pPr>
            <a:r>
              <a:rPr lang="en-US" sz="1900" dirty="0"/>
              <a:t>The future study on this problem will focus on developing more efficient solution approaches.</a:t>
            </a:r>
            <a:endParaRPr sz="1900" dirty="0"/>
          </a:p>
          <a:p>
            <a:pPr marL="139700" marR="0" lvl="0" indent="-38100" algn="just" rtl="0">
              <a:lnSpc>
                <a:spcPct val="115000"/>
              </a:lnSpc>
              <a:spcBef>
                <a:spcPts val="0"/>
              </a:spcBef>
              <a:spcAft>
                <a:spcPts val="0"/>
              </a:spcAft>
              <a:buClr>
                <a:srgbClr val="000000"/>
              </a:buClr>
              <a:buSzPts val="1500"/>
              <a:buFont typeface="Times New Roman"/>
              <a:buNone/>
            </a:pPr>
            <a:endParaRPr sz="1500" b="0" i="0" u="none" strike="noStrike" cap="none" dirty="0">
              <a:solidFill>
                <a:srgbClr val="000000"/>
              </a:solidFill>
              <a:latin typeface="Times New Roman"/>
              <a:ea typeface="Times New Roman"/>
              <a:cs typeface="Times New Roman"/>
              <a:sym typeface="Times New Roman"/>
            </a:endParaRPr>
          </a:p>
          <a:p>
            <a:pPr marL="76200" marR="0" lvl="0" indent="0" algn="just" rtl="0">
              <a:lnSpc>
                <a:spcPct val="115000"/>
              </a:lnSpc>
              <a:spcBef>
                <a:spcPts val="1200"/>
              </a:spcBef>
              <a:spcAft>
                <a:spcPts val="0"/>
              </a:spcAft>
              <a:buClr>
                <a:srgbClr val="6F6F74"/>
              </a:buClr>
              <a:buSzPts val="1200"/>
              <a:buFont typeface="Noto Sans"/>
              <a:buNone/>
            </a:pPr>
            <a:endParaRPr sz="15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fade">
                                      <p:cBhvr>
                                        <p:cTn id="7" dur="1"/>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a:spLocks noGrp="1"/>
          </p:cNvSpPr>
          <p:nvPr>
            <p:ph type="title"/>
          </p:nvPr>
        </p:nvSpPr>
        <p:spPr>
          <a:xfrm>
            <a:off x="0" y="193964"/>
            <a:ext cx="9144000" cy="588818"/>
          </a:xfrm>
          <a:prstGeom prst="rect">
            <a:avLst/>
          </a:prstGeom>
          <a:solidFill>
            <a:srgbClr val="1F3864"/>
          </a:solid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lt1"/>
              </a:buClr>
              <a:buSzPts val="3300"/>
              <a:buFont typeface="Times New Roman"/>
              <a:buNone/>
            </a:pPr>
            <a:r>
              <a:rPr lang="en"/>
              <a:t>References</a:t>
            </a:r>
            <a:endParaRPr/>
          </a:p>
        </p:txBody>
      </p:sp>
      <p:sp>
        <p:nvSpPr>
          <p:cNvPr id="196" name="Google Shape;196;p34"/>
          <p:cNvSpPr txBox="1">
            <a:spLocks noGrp="1"/>
          </p:cNvSpPr>
          <p:nvPr>
            <p:ph type="body" idx="1"/>
          </p:nvPr>
        </p:nvSpPr>
        <p:spPr>
          <a:xfrm>
            <a:off x="233275" y="944881"/>
            <a:ext cx="8677449" cy="4046220"/>
          </a:xfrm>
          <a:prstGeom prst="rect">
            <a:avLst/>
          </a:prstGeom>
          <a:noFill/>
          <a:ln>
            <a:noFill/>
          </a:ln>
        </p:spPr>
        <p:txBody>
          <a:bodyPr spcFirstLastPara="1" wrap="square" lIns="68575" tIns="34275" rIns="68575" bIns="34275" anchor="t" anchorCtr="0">
            <a:normAutofit fontScale="25000" lnSpcReduction="20000"/>
          </a:bodyPr>
          <a:lstStyle/>
          <a:p>
            <a:pPr marL="381000" lvl="0" indent="-347662" algn="just" rtl="0">
              <a:lnSpc>
                <a:spcPct val="100000"/>
              </a:lnSpc>
              <a:spcBef>
                <a:spcPts val="0"/>
              </a:spcBef>
              <a:spcAft>
                <a:spcPts val="0"/>
              </a:spcAft>
              <a:buClr>
                <a:srgbClr val="000000"/>
              </a:buClr>
              <a:buSzPct val="100000"/>
              <a:buFont typeface="Calibri"/>
              <a:buAutoNum type="arabicPeriod"/>
            </a:pPr>
            <a:r>
              <a:rPr lang="en-IN" sz="4400" dirty="0" err="1"/>
              <a:t>Bolchini</a:t>
            </a:r>
            <a:r>
              <a:rPr lang="en-IN" sz="4400" dirty="0"/>
              <a:t>, C., Miele, A.: Reliability-driven system-level synthesis for mixed-critical embedded systems. IEEE Transactions on Computers 62(12), 2489–2502 (2012) </a:t>
            </a:r>
          </a:p>
          <a:p>
            <a:pPr marL="381000" lvl="0" indent="-347662" algn="just" rtl="0">
              <a:lnSpc>
                <a:spcPct val="100000"/>
              </a:lnSpc>
              <a:spcBef>
                <a:spcPts val="0"/>
              </a:spcBef>
              <a:spcAft>
                <a:spcPts val="0"/>
              </a:spcAft>
              <a:buClr>
                <a:srgbClr val="000000"/>
              </a:buClr>
              <a:buSzPct val="100000"/>
              <a:buFont typeface="Calibri"/>
              <a:buAutoNum type="arabicPeriod"/>
            </a:pPr>
            <a:r>
              <a:rPr lang="en-US" sz="4400" dirty="0"/>
              <a:t>Bruno, J.L.: Computer and job-shop scheduling theory. Wiley (1976)</a:t>
            </a:r>
            <a:r>
              <a:rPr lang="en" sz="4400" dirty="0"/>
              <a:t>.</a:t>
            </a:r>
            <a:endParaRPr sz="4400" dirty="0"/>
          </a:p>
          <a:p>
            <a:pPr marL="381000" lvl="0" indent="-347662" algn="just" rtl="0">
              <a:lnSpc>
                <a:spcPct val="100000"/>
              </a:lnSpc>
              <a:spcBef>
                <a:spcPts val="0"/>
              </a:spcBef>
              <a:spcAft>
                <a:spcPts val="0"/>
              </a:spcAft>
              <a:buClr>
                <a:srgbClr val="000000"/>
              </a:buClr>
              <a:buSzPct val="100000"/>
              <a:buFont typeface="Calibri"/>
              <a:buAutoNum type="arabicPeriod"/>
            </a:pPr>
            <a:r>
              <a:rPr lang="en-IN" sz="4400" dirty="0"/>
              <a:t>Chang, W., </a:t>
            </a:r>
            <a:r>
              <a:rPr lang="en-IN" sz="4400" dirty="0" err="1"/>
              <a:t>Pr¨obstl</a:t>
            </a:r>
            <a:r>
              <a:rPr lang="en-IN" sz="4400" dirty="0"/>
              <a:t>, A., Goswami, D., Zamani, M., Chakraborty, S.: Battery-and aging-aware embedded control systems for electric vehicles. In: 2014 IEEE </a:t>
            </a:r>
            <a:r>
              <a:rPr lang="en-IN" sz="4400" dirty="0" err="1"/>
              <a:t>RealTime</a:t>
            </a:r>
            <a:r>
              <a:rPr lang="en-IN" sz="4400" dirty="0"/>
              <a:t> Systems Symposium. pp. 238–248. IEEE (2014</a:t>
            </a:r>
            <a:r>
              <a:rPr lang="en" sz="4400" dirty="0"/>
              <a:t>).</a:t>
            </a:r>
            <a:endParaRPr sz="4400" dirty="0"/>
          </a:p>
          <a:p>
            <a:pPr marL="381000" lvl="0" indent="-347662" algn="just" rtl="0">
              <a:lnSpc>
                <a:spcPct val="100000"/>
              </a:lnSpc>
              <a:spcBef>
                <a:spcPts val="0"/>
              </a:spcBef>
              <a:spcAft>
                <a:spcPts val="0"/>
              </a:spcAft>
              <a:buClr>
                <a:srgbClr val="000000"/>
              </a:buClr>
              <a:buSzPct val="100000"/>
              <a:buFont typeface="Calibri"/>
              <a:buAutoNum type="arabicPeriod"/>
            </a:pPr>
            <a:r>
              <a:rPr lang="en-US" sz="4400" dirty="0"/>
              <a:t>Dogan, A., </a:t>
            </a:r>
            <a:r>
              <a:rPr lang="en-US" sz="4400" dirty="0" err="1"/>
              <a:t>Ozguner</a:t>
            </a:r>
            <a:r>
              <a:rPr lang="en-US" sz="4400" dirty="0"/>
              <a:t>, F.: Matching and scheduling algorithms for minimizing execution time and failure probability of applications in heterogeneous computing. IEEE Transactions on Parallel and Distributed Systems 13(3), 308–323 (2002)</a:t>
            </a:r>
            <a:r>
              <a:rPr lang="en" sz="4400" dirty="0"/>
              <a:t> .</a:t>
            </a:r>
            <a:endParaRPr sz="4400" dirty="0"/>
          </a:p>
          <a:p>
            <a:pPr marL="381000" lvl="0" indent="-347662" algn="just" rtl="0">
              <a:lnSpc>
                <a:spcPct val="100000"/>
              </a:lnSpc>
              <a:spcBef>
                <a:spcPts val="0"/>
              </a:spcBef>
              <a:spcAft>
                <a:spcPts val="0"/>
              </a:spcAft>
              <a:buClr>
                <a:srgbClr val="000000"/>
              </a:buClr>
              <a:buSzPct val="100000"/>
              <a:buFont typeface="Calibri"/>
              <a:buAutoNum type="arabicPeriod"/>
            </a:pPr>
            <a:r>
              <a:rPr lang="en-IN" sz="4400" dirty="0" err="1"/>
              <a:t>Hassija</a:t>
            </a:r>
            <a:r>
              <a:rPr lang="en-IN" sz="4400" dirty="0"/>
              <a:t>, V., </a:t>
            </a:r>
            <a:r>
              <a:rPr lang="en-IN" sz="4400" dirty="0" err="1"/>
              <a:t>Chamola</a:t>
            </a:r>
            <a:r>
              <a:rPr lang="en-IN" sz="4400" dirty="0"/>
              <a:t>, V., Han, G., Rodrigues, J.J., </a:t>
            </a:r>
            <a:r>
              <a:rPr lang="en-IN" sz="4400" dirty="0" err="1"/>
              <a:t>Guizani</a:t>
            </a:r>
            <a:r>
              <a:rPr lang="en-IN" sz="4400" dirty="0"/>
              <a:t>, M.: </a:t>
            </a:r>
            <a:r>
              <a:rPr lang="en-IN" sz="4400" dirty="0" err="1"/>
              <a:t>Dagiov</a:t>
            </a:r>
            <a:r>
              <a:rPr lang="en-IN" sz="4400" dirty="0"/>
              <a:t>: A framework for vehicle to vehicle communication using directed acyclic graph and game theory. IEEE Transactions on Vehicular Technology 69(4), 4182–4191 (2020)</a:t>
            </a:r>
            <a:r>
              <a:rPr lang="en" sz="4400" dirty="0"/>
              <a:t>.</a:t>
            </a:r>
            <a:endParaRPr sz="4400" dirty="0"/>
          </a:p>
          <a:p>
            <a:pPr marL="381000" lvl="0" indent="-347662" algn="just" rtl="0">
              <a:lnSpc>
                <a:spcPct val="100000"/>
              </a:lnSpc>
              <a:spcBef>
                <a:spcPts val="0"/>
              </a:spcBef>
              <a:spcAft>
                <a:spcPts val="0"/>
              </a:spcAft>
              <a:buClr>
                <a:srgbClr val="000000"/>
              </a:buClr>
              <a:buSzPct val="100000"/>
              <a:buFont typeface="Calibri"/>
              <a:buAutoNum type="arabicPeriod"/>
            </a:pPr>
            <a:r>
              <a:rPr lang="en-IN" sz="4400" dirty="0"/>
              <a:t>Huang, J., Li, R., Jiao, X., Jiang, Y., Chang, W.: Dynamic </a:t>
            </a:r>
            <a:r>
              <a:rPr lang="en-IN" sz="4400" dirty="0" err="1"/>
              <a:t>dag</a:t>
            </a:r>
            <a:r>
              <a:rPr lang="en-IN" sz="4400" dirty="0"/>
              <a:t> scheduling on multiprocessor systems: reliability, energy, and </a:t>
            </a:r>
            <a:r>
              <a:rPr lang="en-IN" sz="4400" dirty="0" err="1"/>
              <a:t>makespan</a:t>
            </a:r>
            <a:r>
              <a:rPr lang="en-IN" sz="4400" dirty="0"/>
              <a:t>. IEEE Transactions on Computer-Aided Design of Integrated Circuits and Systems 39(11), 3336–3347 (2020) </a:t>
            </a:r>
            <a:r>
              <a:rPr lang="en" sz="4400" dirty="0"/>
              <a:t>.</a:t>
            </a:r>
            <a:endParaRPr sz="4400" dirty="0"/>
          </a:p>
          <a:p>
            <a:pPr marL="381000" lvl="0" indent="-347662" algn="just" rtl="0">
              <a:lnSpc>
                <a:spcPct val="100000"/>
              </a:lnSpc>
              <a:spcBef>
                <a:spcPts val="0"/>
              </a:spcBef>
              <a:spcAft>
                <a:spcPts val="0"/>
              </a:spcAft>
              <a:buClr>
                <a:srgbClr val="000000"/>
              </a:buClr>
              <a:buSzPct val="100000"/>
              <a:buFont typeface="Calibri"/>
              <a:buAutoNum type="arabicPeriod"/>
            </a:pPr>
            <a:r>
              <a:rPr lang="en-IN" sz="4400" dirty="0"/>
              <a:t>Ma, Y., Zhou, J., </a:t>
            </a:r>
            <a:r>
              <a:rPr lang="en-IN" sz="4400" dirty="0" err="1"/>
              <a:t>Chantem</a:t>
            </a:r>
            <a:r>
              <a:rPr lang="en-IN" sz="4400" dirty="0"/>
              <a:t>, T., Dick, R.P., Wang, S., Hu, X.S.: Online resource management for improving reliability of real-time systems on “big–little” type </a:t>
            </a:r>
            <a:r>
              <a:rPr lang="en-IN" sz="4400" dirty="0" err="1"/>
              <a:t>mpsocs</a:t>
            </a:r>
            <a:r>
              <a:rPr lang="en-IN" sz="4400" dirty="0"/>
              <a:t>. IEEE Transactions on Computer-Aided Design of Integrated Circuits and Systems 39(1), 88–100 (2018) </a:t>
            </a:r>
            <a:r>
              <a:rPr lang="en" sz="4400" dirty="0"/>
              <a:t>.</a:t>
            </a:r>
            <a:endParaRPr sz="4400" dirty="0"/>
          </a:p>
          <a:p>
            <a:pPr marL="381000" lvl="0" indent="-347662" algn="just" rtl="0">
              <a:lnSpc>
                <a:spcPct val="100000"/>
              </a:lnSpc>
              <a:spcBef>
                <a:spcPts val="0"/>
              </a:spcBef>
              <a:spcAft>
                <a:spcPts val="0"/>
              </a:spcAft>
              <a:buClr>
                <a:srgbClr val="000000"/>
              </a:buClr>
              <a:buSzPct val="100000"/>
              <a:buFont typeface="Calibri"/>
              <a:buAutoNum type="arabicPeriod"/>
            </a:pPr>
            <a:r>
              <a:rPr lang="en-IN" sz="4400" dirty="0" err="1"/>
              <a:t>Sahner</a:t>
            </a:r>
            <a:r>
              <a:rPr lang="en-IN" sz="4400" dirty="0"/>
              <a:t>, R.A., Trivedi, K.S.: Performance and reliability analysis using directed acyclic graphs. IEEE Transactions on Software Engineering (10), 1105–1114 (1987) .</a:t>
            </a:r>
          </a:p>
          <a:p>
            <a:pPr marL="381000" lvl="0" indent="-347662" algn="just" rtl="0">
              <a:lnSpc>
                <a:spcPct val="100000"/>
              </a:lnSpc>
              <a:spcBef>
                <a:spcPts val="0"/>
              </a:spcBef>
              <a:spcAft>
                <a:spcPts val="0"/>
              </a:spcAft>
              <a:buClr>
                <a:srgbClr val="000000"/>
              </a:buClr>
              <a:buSzPct val="100000"/>
              <a:buFont typeface="Calibri"/>
              <a:buAutoNum type="arabicPeriod"/>
            </a:pPr>
            <a:r>
              <a:rPr lang="en-US" sz="4400" dirty="0"/>
              <a:t>Tang, X., Li, K., </a:t>
            </a:r>
            <a:r>
              <a:rPr lang="en-US" sz="4400" dirty="0" err="1"/>
              <a:t>Qiu</a:t>
            </a:r>
            <a:r>
              <a:rPr lang="en-US" sz="4400" dirty="0"/>
              <a:t>, M., Sha, E.H.M.: A hierarchical reliability-driven scheduling algorithm in grid systems. Journal of Parallel and Distributed Computing 72(4), 525–535 (2012)</a:t>
            </a:r>
            <a:r>
              <a:rPr lang="en" sz="4400" dirty="0"/>
              <a:t>.</a:t>
            </a:r>
            <a:endParaRPr sz="4400" dirty="0"/>
          </a:p>
          <a:p>
            <a:pPr marL="381000" lvl="0" indent="-347662" algn="just" rtl="0">
              <a:lnSpc>
                <a:spcPct val="100000"/>
              </a:lnSpc>
              <a:spcBef>
                <a:spcPts val="0"/>
              </a:spcBef>
              <a:spcAft>
                <a:spcPts val="0"/>
              </a:spcAft>
              <a:buClr>
                <a:srgbClr val="000000"/>
              </a:buClr>
              <a:buSzPct val="100000"/>
              <a:buFont typeface="Calibri"/>
              <a:buAutoNum type="arabicPeriod"/>
            </a:pPr>
            <a:r>
              <a:rPr lang="en" sz="4300" dirty="0"/>
              <a:t>Topcuoglu, H., Hariri, S., Wu, M.Y.: Performance-effective and low-complexity task scheduling for heterogeneous computing. IEEE transactions on parallel and distributed systems 13(3), 260–274 (2002).</a:t>
            </a:r>
            <a:endParaRPr sz="4300" dirty="0"/>
          </a:p>
          <a:p>
            <a:pPr marL="381000" lvl="0" indent="-347662" algn="just" rtl="0">
              <a:lnSpc>
                <a:spcPct val="100000"/>
              </a:lnSpc>
              <a:spcBef>
                <a:spcPts val="0"/>
              </a:spcBef>
              <a:spcAft>
                <a:spcPts val="0"/>
              </a:spcAft>
              <a:buClr>
                <a:srgbClr val="000000"/>
              </a:buClr>
              <a:buSzPct val="100000"/>
              <a:buFont typeface="Calibri"/>
              <a:buAutoNum type="arabicPeriod"/>
            </a:pPr>
            <a:r>
              <a:rPr lang="en" sz="4300" dirty="0"/>
              <a:t>Xie, G., Chen, Y., Liu, Y., Wei, Y., Li, R., Li, K.: Resource consumption cost minimization of reliable parallel applications on heterogeneous embedded systems. IEEE Transactions on Industrial Informatics 13(4), 1629–1640 (2016) .</a:t>
            </a:r>
            <a:endParaRPr sz="4300" dirty="0"/>
          </a:p>
          <a:p>
            <a:pPr marL="381000" lvl="0" indent="-347662" algn="just" rtl="0">
              <a:lnSpc>
                <a:spcPct val="100000"/>
              </a:lnSpc>
              <a:spcBef>
                <a:spcPts val="0"/>
              </a:spcBef>
              <a:spcAft>
                <a:spcPts val="0"/>
              </a:spcAft>
              <a:buClr>
                <a:srgbClr val="000000"/>
              </a:buClr>
              <a:buSzPct val="100000"/>
              <a:buFont typeface="Calibri"/>
              <a:buAutoNum type="arabicPeriod"/>
            </a:pPr>
            <a:r>
              <a:rPr lang="en" sz="4300" dirty="0"/>
              <a:t>Xie, G., Chen, Y., Xiao, X., Xu, C., Li, R., Li, K.: Energy-efficient fault-tolerant scheduling of reliable parallel applications on heterogeneous distributed embedded systems. IEEE Transactions on Sustainable Computing 3(3), 167–181 (2017) .</a:t>
            </a:r>
            <a:endParaRPr sz="4300" dirty="0"/>
          </a:p>
          <a:p>
            <a:pPr marL="381000" lvl="0" indent="-347662" algn="just" rtl="0">
              <a:lnSpc>
                <a:spcPct val="100000"/>
              </a:lnSpc>
              <a:spcBef>
                <a:spcPts val="0"/>
              </a:spcBef>
              <a:spcAft>
                <a:spcPts val="0"/>
              </a:spcAft>
              <a:buClr>
                <a:srgbClr val="000000"/>
              </a:buClr>
              <a:buSzPct val="100000"/>
              <a:buFont typeface="Calibri"/>
              <a:buAutoNum type="arabicPeriod"/>
            </a:pPr>
            <a:r>
              <a:rPr lang="en" sz="4300" dirty="0"/>
              <a:t>Xie, G., Zeng, G., Chen, Y., Bai, Y., Zhou, Z., Li, R., Li, K.: Minimizing redundancy to satisfy reliability requirement for a parallel application on heterogeneous service-oriented systems. IEEE Transactions on Services Computing 13(5), 871– 886 (2017) .</a:t>
            </a:r>
            <a:endParaRPr sz="4300" dirty="0"/>
          </a:p>
          <a:p>
            <a:pPr marL="381000" lvl="0" indent="-279400" algn="just" rtl="0">
              <a:lnSpc>
                <a:spcPct val="100000"/>
              </a:lnSpc>
              <a:spcBef>
                <a:spcPts val="0"/>
              </a:spcBef>
              <a:spcAft>
                <a:spcPts val="0"/>
              </a:spcAft>
              <a:buClr>
                <a:srgbClr val="000000"/>
              </a:buClr>
              <a:buSzPct val="136363"/>
              <a:buFont typeface="Calibri"/>
              <a:buNone/>
            </a:pPr>
            <a:endParaRPr sz="1100" dirty="0">
              <a:solidFill>
                <a:srgbClr val="000000"/>
              </a:solidFill>
            </a:endParaRPr>
          </a:p>
          <a:p>
            <a:pPr marL="381000" lvl="0" indent="-279400" algn="just" rtl="0">
              <a:lnSpc>
                <a:spcPct val="100000"/>
              </a:lnSpc>
              <a:spcBef>
                <a:spcPts val="0"/>
              </a:spcBef>
              <a:spcAft>
                <a:spcPts val="0"/>
              </a:spcAft>
              <a:buClr>
                <a:srgbClr val="000000"/>
              </a:buClr>
              <a:buSzPct val="136363"/>
              <a:buFont typeface="Calibri"/>
              <a:buNone/>
            </a:pPr>
            <a:endParaRPr sz="1100" dirty="0">
              <a:solidFill>
                <a:srgbClr val="000000"/>
              </a:solidFill>
            </a:endParaRPr>
          </a:p>
          <a:p>
            <a:pPr marL="381000" lvl="0" indent="-279400" algn="just" rtl="0">
              <a:lnSpc>
                <a:spcPct val="100000"/>
              </a:lnSpc>
              <a:spcBef>
                <a:spcPts val="0"/>
              </a:spcBef>
              <a:spcAft>
                <a:spcPts val="0"/>
              </a:spcAft>
              <a:buClr>
                <a:srgbClr val="000000"/>
              </a:buClr>
              <a:buSzPct val="136363"/>
              <a:buFont typeface="Calibri"/>
              <a:buNone/>
            </a:pPr>
            <a:endParaRPr sz="1100" dirty="0">
              <a:solidFill>
                <a:srgbClr val="000000"/>
              </a:solidFill>
            </a:endParaRPr>
          </a:p>
          <a:p>
            <a:pPr marL="381000" lvl="0" indent="-279400" algn="just" rtl="0">
              <a:lnSpc>
                <a:spcPct val="100000"/>
              </a:lnSpc>
              <a:spcBef>
                <a:spcPts val="0"/>
              </a:spcBef>
              <a:spcAft>
                <a:spcPts val="0"/>
              </a:spcAft>
              <a:buClr>
                <a:srgbClr val="000000"/>
              </a:buClr>
              <a:buSzPct val="136363"/>
              <a:buFont typeface="Calibri"/>
              <a:buNone/>
            </a:pPr>
            <a:endParaRPr sz="1100" dirty="0">
              <a:solidFill>
                <a:srgbClr val="000000"/>
              </a:solidFill>
            </a:endParaRPr>
          </a:p>
          <a:p>
            <a:pPr marL="381000" lvl="0" indent="-279400" algn="just" rtl="0">
              <a:lnSpc>
                <a:spcPct val="100000"/>
              </a:lnSpc>
              <a:spcBef>
                <a:spcPts val="0"/>
              </a:spcBef>
              <a:spcAft>
                <a:spcPts val="0"/>
              </a:spcAft>
              <a:buClr>
                <a:srgbClr val="000000"/>
              </a:buClr>
              <a:buSzPct val="136363"/>
              <a:buFont typeface="Calibri"/>
              <a:buNone/>
            </a:pPr>
            <a:endParaRPr sz="1100" dirty="0">
              <a:solidFill>
                <a:srgbClr val="000000"/>
              </a:solidFill>
            </a:endParaRPr>
          </a:p>
          <a:p>
            <a:pPr marL="381000" lvl="0" indent="-279400" algn="just" rtl="0">
              <a:lnSpc>
                <a:spcPct val="100000"/>
              </a:lnSpc>
              <a:spcBef>
                <a:spcPts val="0"/>
              </a:spcBef>
              <a:spcAft>
                <a:spcPts val="0"/>
              </a:spcAft>
              <a:buClr>
                <a:srgbClr val="000000"/>
              </a:buClr>
              <a:buSzPct val="136363"/>
              <a:buFont typeface="Calibri"/>
              <a:buNone/>
            </a:pPr>
            <a:endParaRPr sz="1100" dirty="0">
              <a:solidFill>
                <a:srgbClr val="000000"/>
              </a:solidFill>
            </a:endParaRPr>
          </a:p>
          <a:p>
            <a:pPr marL="381000" lvl="0" indent="-279400" algn="just" rtl="0">
              <a:lnSpc>
                <a:spcPct val="100000"/>
              </a:lnSpc>
              <a:spcBef>
                <a:spcPts val="0"/>
              </a:spcBef>
              <a:spcAft>
                <a:spcPts val="0"/>
              </a:spcAft>
              <a:buClr>
                <a:srgbClr val="000000"/>
              </a:buClr>
              <a:buSzPct val="136363"/>
              <a:buFont typeface="Calibri"/>
              <a:buNone/>
            </a:pPr>
            <a:endParaRPr sz="1100" dirty="0">
              <a:solidFill>
                <a:srgbClr val="000000"/>
              </a:solidFill>
            </a:endParaRPr>
          </a:p>
          <a:p>
            <a:pPr marL="381000" lvl="0" indent="-279400" algn="just" rtl="0">
              <a:lnSpc>
                <a:spcPct val="100000"/>
              </a:lnSpc>
              <a:spcBef>
                <a:spcPts val="0"/>
              </a:spcBef>
              <a:spcAft>
                <a:spcPts val="0"/>
              </a:spcAft>
              <a:buClr>
                <a:srgbClr val="000000"/>
              </a:buClr>
              <a:buSzPct val="136363"/>
              <a:buFont typeface="Calibri"/>
              <a:buNone/>
            </a:pPr>
            <a:endParaRPr sz="1100" dirty="0">
              <a:solidFill>
                <a:srgbClr val="000000"/>
              </a:solidFill>
            </a:endParaRPr>
          </a:p>
          <a:p>
            <a:pPr marL="381000" lvl="0" indent="-279400" algn="just" rtl="0">
              <a:lnSpc>
                <a:spcPct val="100000"/>
              </a:lnSpc>
              <a:spcBef>
                <a:spcPts val="0"/>
              </a:spcBef>
              <a:spcAft>
                <a:spcPts val="0"/>
              </a:spcAft>
              <a:buClr>
                <a:srgbClr val="000000"/>
              </a:buClr>
              <a:buSzPct val="136363"/>
              <a:buFont typeface="Calibri"/>
              <a:buNone/>
            </a:pPr>
            <a:endParaRPr sz="1100" dirty="0">
              <a:solidFill>
                <a:srgbClr val="000000"/>
              </a:solidFill>
            </a:endParaRPr>
          </a:p>
          <a:p>
            <a:pPr marL="381000" lvl="0" indent="-279400" algn="just" rtl="0">
              <a:lnSpc>
                <a:spcPct val="100000"/>
              </a:lnSpc>
              <a:spcBef>
                <a:spcPts val="0"/>
              </a:spcBef>
              <a:spcAft>
                <a:spcPts val="0"/>
              </a:spcAft>
              <a:buClr>
                <a:srgbClr val="000000"/>
              </a:buClr>
              <a:buSzPct val="136363"/>
              <a:buFont typeface="Calibri"/>
              <a:buNone/>
            </a:pPr>
            <a:endParaRPr sz="1100" dirty="0">
              <a:solidFill>
                <a:srgbClr val="000000"/>
              </a:solidFill>
            </a:endParaRPr>
          </a:p>
          <a:p>
            <a:pPr marL="381000" lvl="0" indent="-279400" algn="just" rtl="0">
              <a:lnSpc>
                <a:spcPct val="100000"/>
              </a:lnSpc>
              <a:spcBef>
                <a:spcPts val="0"/>
              </a:spcBef>
              <a:spcAft>
                <a:spcPts val="0"/>
              </a:spcAft>
              <a:buClr>
                <a:srgbClr val="000000"/>
              </a:buClr>
              <a:buSzPct val="136363"/>
              <a:buFont typeface="Calibri"/>
              <a:buNone/>
            </a:pPr>
            <a:endParaRPr sz="1100" dirty="0">
              <a:solidFill>
                <a:srgbClr val="000000"/>
              </a:solidFill>
            </a:endParaRPr>
          </a:p>
          <a:p>
            <a:pPr marL="381000" lvl="0" indent="-279400" algn="just" rtl="0">
              <a:lnSpc>
                <a:spcPct val="100000"/>
              </a:lnSpc>
              <a:spcBef>
                <a:spcPts val="0"/>
              </a:spcBef>
              <a:spcAft>
                <a:spcPts val="0"/>
              </a:spcAft>
              <a:buClr>
                <a:srgbClr val="000000"/>
              </a:buClr>
              <a:buSzPct val="136363"/>
              <a:buFont typeface="Calibri"/>
              <a:buNone/>
            </a:pPr>
            <a:endParaRPr sz="1100" dirty="0">
              <a:solidFill>
                <a:srgbClr val="000000"/>
              </a:solidFill>
            </a:endParaRPr>
          </a:p>
          <a:p>
            <a:pPr marL="381000" lvl="0" indent="-279400" algn="just" rtl="0">
              <a:lnSpc>
                <a:spcPct val="100000"/>
              </a:lnSpc>
              <a:spcBef>
                <a:spcPts val="0"/>
              </a:spcBef>
              <a:spcAft>
                <a:spcPts val="0"/>
              </a:spcAft>
              <a:buClr>
                <a:srgbClr val="000000"/>
              </a:buClr>
              <a:buSzPct val="136363"/>
              <a:buFont typeface="Calibri"/>
              <a:buNone/>
            </a:pPr>
            <a:endParaRPr sz="1100" dirty="0">
              <a:solidFill>
                <a:srgbClr val="000000"/>
              </a:solidFill>
            </a:endParaRPr>
          </a:p>
          <a:p>
            <a:pPr marL="381000" lvl="0" indent="-279400" algn="just" rtl="0">
              <a:lnSpc>
                <a:spcPct val="100000"/>
              </a:lnSpc>
              <a:spcBef>
                <a:spcPts val="0"/>
              </a:spcBef>
              <a:spcAft>
                <a:spcPts val="0"/>
              </a:spcAft>
              <a:buClr>
                <a:srgbClr val="000000"/>
              </a:buClr>
              <a:buSzPct val="136363"/>
              <a:buFont typeface="Calibri"/>
              <a:buNone/>
            </a:pPr>
            <a:endParaRPr sz="1100" dirty="0">
              <a:solidFill>
                <a:srgbClr val="000000"/>
              </a:solidFill>
            </a:endParaRPr>
          </a:p>
          <a:p>
            <a:pPr marL="381000" lvl="0" indent="-279400" algn="just" rtl="0">
              <a:lnSpc>
                <a:spcPct val="100000"/>
              </a:lnSpc>
              <a:spcBef>
                <a:spcPts val="0"/>
              </a:spcBef>
              <a:spcAft>
                <a:spcPts val="0"/>
              </a:spcAft>
              <a:buClr>
                <a:srgbClr val="000000"/>
              </a:buClr>
              <a:buSzPct val="136363"/>
              <a:buFont typeface="Calibri"/>
              <a:buNone/>
            </a:pPr>
            <a:endParaRPr sz="1100" dirty="0">
              <a:solidFill>
                <a:srgbClr val="000000"/>
              </a:solidFill>
            </a:endParaRPr>
          </a:p>
          <a:p>
            <a:pPr marL="381000" lvl="0" indent="-279400" algn="just" rtl="0">
              <a:lnSpc>
                <a:spcPct val="100000"/>
              </a:lnSpc>
              <a:spcBef>
                <a:spcPts val="0"/>
              </a:spcBef>
              <a:spcAft>
                <a:spcPts val="0"/>
              </a:spcAft>
              <a:buClr>
                <a:srgbClr val="000000"/>
              </a:buClr>
              <a:buSzPct val="136363"/>
              <a:buFont typeface="Calibri"/>
              <a:buNone/>
            </a:pPr>
            <a:endParaRPr sz="1100" dirty="0">
              <a:solidFill>
                <a:srgbClr val="000000"/>
              </a:solidFill>
            </a:endParaRPr>
          </a:p>
          <a:p>
            <a:pPr marL="381000" lvl="0" indent="-279400" algn="just" rtl="0">
              <a:lnSpc>
                <a:spcPct val="100000"/>
              </a:lnSpc>
              <a:spcBef>
                <a:spcPts val="0"/>
              </a:spcBef>
              <a:spcAft>
                <a:spcPts val="0"/>
              </a:spcAft>
              <a:buClr>
                <a:srgbClr val="000000"/>
              </a:buClr>
              <a:buSzPct val="100000"/>
              <a:buFont typeface="Calibri"/>
              <a:buNone/>
            </a:pPr>
            <a:endParaRPr sz="1500" dirty="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5"/>
          <p:cNvSpPr txBox="1">
            <a:spLocks noGrp="1"/>
          </p:cNvSpPr>
          <p:nvPr>
            <p:ph type="title"/>
          </p:nvPr>
        </p:nvSpPr>
        <p:spPr>
          <a:xfrm>
            <a:off x="0" y="193964"/>
            <a:ext cx="9144000" cy="588818"/>
          </a:xfrm>
          <a:prstGeom prst="rect">
            <a:avLst/>
          </a:prstGeom>
          <a:solidFill>
            <a:srgbClr val="1F3864"/>
          </a:solid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lt1"/>
              </a:buClr>
              <a:buSzPts val="3300"/>
              <a:buFont typeface="Times New Roman"/>
              <a:buNone/>
            </a:pPr>
            <a:r>
              <a:rPr lang="en"/>
              <a:t>References</a:t>
            </a:r>
            <a:endParaRPr/>
          </a:p>
        </p:txBody>
      </p:sp>
      <p:sp>
        <p:nvSpPr>
          <p:cNvPr id="202" name="Google Shape;202;p35"/>
          <p:cNvSpPr txBox="1">
            <a:spLocks noGrp="1"/>
          </p:cNvSpPr>
          <p:nvPr>
            <p:ph type="body" idx="1"/>
          </p:nvPr>
        </p:nvSpPr>
        <p:spPr>
          <a:xfrm>
            <a:off x="154824" y="906086"/>
            <a:ext cx="8834351" cy="4046220"/>
          </a:xfrm>
          <a:prstGeom prst="rect">
            <a:avLst/>
          </a:prstGeom>
          <a:noFill/>
          <a:ln>
            <a:noFill/>
          </a:ln>
        </p:spPr>
        <p:txBody>
          <a:bodyPr spcFirstLastPara="1" wrap="square" lIns="68575" tIns="34275" rIns="68575" bIns="34275" anchor="t" anchorCtr="0">
            <a:normAutofit/>
          </a:bodyPr>
          <a:lstStyle/>
          <a:p>
            <a:pPr marL="419100" lvl="0" indent="-336550" algn="l" rtl="0">
              <a:lnSpc>
                <a:spcPct val="100000"/>
              </a:lnSpc>
              <a:spcBef>
                <a:spcPts val="800"/>
              </a:spcBef>
              <a:spcAft>
                <a:spcPts val="0"/>
              </a:spcAft>
              <a:buClr>
                <a:srgbClr val="000000"/>
              </a:buClr>
              <a:buSzPts val="1500"/>
              <a:buFont typeface="Arial"/>
              <a:buAutoNum type="arabicPeriod" startAt="14"/>
            </a:pPr>
            <a:r>
              <a:rPr lang="en-IN" sz="1100" dirty="0"/>
              <a:t>Yang, L., Zhong, C., Yang, Q., Zou, W., </a:t>
            </a:r>
            <a:r>
              <a:rPr lang="en-IN" sz="1100" dirty="0" err="1"/>
              <a:t>Fathalla</a:t>
            </a:r>
            <a:r>
              <a:rPr lang="en-IN" sz="1100" dirty="0"/>
              <a:t>, A.: Task offloading for directed acyclic graph applications based on edge computing in industrial internet. Information Sciences 540, 51–68 (2020).</a:t>
            </a:r>
          </a:p>
          <a:p>
            <a:pPr marL="419100" lvl="0" indent="-336550" algn="l" rtl="0">
              <a:lnSpc>
                <a:spcPct val="100000"/>
              </a:lnSpc>
              <a:spcBef>
                <a:spcPts val="800"/>
              </a:spcBef>
              <a:spcAft>
                <a:spcPts val="0"/>
              </a:spcAft>
              <a:buClr>
                <a:srgbClr val="000000"/>
              </a:buClr>
              <a:buSzPts val="1500"/>
              <a:buFont typeface="Arial"/>
              <a:buAutoNum type="arabicPeriod" startAt="14"/>
            </a:pPr>
            <a:r>
              <a:rPr lang="en-US" sz="1100" dirty="0"/>
              <a:t>Zhao, B., Aydin, H., Zhu, D.: On maximizing reliability of real-time embedded applications under hard energy constraint. IEEE Transactions on Industrial Informatics 6(3), 316–328 (2010).</a:t>
            </a:r>
          </a:p>
          <a:p>
            <a:pPr marL="419100" lvl="0" indent="-336550" algn="l" rtl="0">
              <a:lnSpc>
                <a:spcPct val="100000"/>
              </a:lnSpc>
              <a:spcBef>
                <a:spcPts val="800"/>
              </a:spcBef>
              <a:spcAft>
                <a:spcPts val="0"/>
              </a:spcAft>
              <a:buClr>
                <a:srgbClr val="000000"/>
              </a:buClr>
              <a:buSzPts val="1500"/>
              <a:buFont typeface="Arial"/>
              <a:buAutoNum type="arabicPeriod" startAt="14"/>
            </a:pPr>
            <a:r>
              <a:rPr lang="en-US" sz="1100" dirty="0"/>
              <a:t>Zhao, L., Ren, Y., Sakurai, K.: Reliable workflow scheduling with less resource redundancy. Parallel Computing 39(10), 567–585 (2013) .</a:t>
            </a:r>
          </a:p>
          <a:p>
            <a:pPr marL="419100" lvl="0" indent="-336550" algn="l" rtl="0">
              <a:lnSpc>
                <a:spcPct val="100000"/>
              </a:lnSpc>
              <a:spcBef>
                <a:spcPts val="800"/>
              </a:spcBef>
              <a:spcAft>
                <a:spcPts val="0"/>
              </a:spcAft>
              <a:buClr>
                <a:srgbClr val="000000"/>
              </a:buClr>
              <a:buSzPts val="1500"/>
              <a:buFont typeface="Arial"/>
              <a:buAutoNum type="arabicPeriod" startAt="14"/>
            </a:pPr>
            <a:r>
              <a:rPr lang="en-IN" sz="1100" dirty="0"/>
              <a:t>Zhao, L., Ren, Y., Xiang, Y., Sakurai, K.: Fault-tolerant scheduling with dynamic number of replicas in heterogeneous systems. In: 2010 IEEE 12th International Conference on High Performance Computing and Communications (HPCC). pp. 434–441. IEEE (2010)</a:t>
            </a:r>
            <a:r>
              <a:rPr lang="en" sz="1100" dirty="0"/>
              <a:t>. </a:t>
            </a:r>
            <a:endParaRPr sz="11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6"/>
          <p:cNvSpPr/>
          <p:nvPr/>
        </p:nvSpPr>
        <p:spPr>
          <a:xfrm>
            <a:off x="2180869" y="1548101"/>
            <a:ext cx="5381550" cy="1196325"/>
          </a:xfrm>
          <a:prstGeom prst="rect">
            <a:avLst/>
          </a:prstGeom>
          <a:noFill/>
          <a:ln>
            <a:noFill/>
          </a:ln>
        </p:spPr>
        <p:txBody>
          <a:bodyPr spcFirstLastPara="1" wrap="square" lIns="68575" tIns="34275" rIns="68575" bIns="34275" anchor="t" anchorCtr="0">
            <a:noAutofit/>
          </a:bodyPr>
          <a:lstStyle/>
          <a:p>
            <a:pPr marL="0" marR="0" lvl="0" indent="0" algn="l" rtl="0">
              <a:lnSpc>
                <a:spcPct val="107000"/>
              </a:lnSpc>
              <a:spcBef>
                <a:spcPts val="0"/>
              </a:spcBef>
              <a:spcAft>
                <a:spcPts val="0"/>
              </a:spcAft>
              <a:buClr>
                <a:srgbClr val="000000"/>
              </a:buClr>
              <a:buSzPts val="7200"/>
              <a:buFont typeface="Arial"/>
              <a:buNone/>
            </a:pPr>
            <a:r>
              <a:rPr lang="en" sz="7200" b="1" i="1" u="none" strike="noStrike" cap="none">
                <a:solidFill>
                  <a:srgbClr val="262626"/>
                </a:solidFill>
                <a:latin typeface="Times New Roman"/>
                <a:ea typeface="Times New Roman"/>
                <a:cs typeface="Times New Roman"/>
                <a:sym typeface="Times New Roman"/>
              </a:rPr>
              <a:t>Thank You!!!</a:t>
            </a:r>
            <a:endParaRPr sz="7200" b="1" i="0" u="none" strike="noStrike" cap="none">
              <a:solidFill>
                <a:srgbClr val="262626"/>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0" y="193964"/>
            <a:ext cx="9144000" cy="588818"/>
          </a:xfrm>
          <a:prstGeom prst="rect">
            <a:avLst/>
          </a:prstGeom>
          <a:solidFill>
            <a:srgbClr val="1F3864"/>
          </a:solid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lt1"/>
              </a:buClr>
              <a:buSzPts val="3300"/>
              <a:buFont typeface="Times New Roman"/>
              <a:buNone/>
            </a:pPr>
            <a:r>
              <a:rPr lang="en"/>
              <a:t>Introduction</a:t>
            </a:r>
            <a:endParaRPr/>
          </a:p>
        </p:txBody>
      </p:sp>
      <p:sp>
        <p:nvSpPr>
          <p:cNvPr id="87" name="Google Shape;87;p18"/>
          <p:cNvSpPr txBox="1"/>
          <p:nvPr/>
        </p:nvSpPr>
        <p:spPr>
          <a:xfrm>
            <a:off x="219488" y="874350"/>
            <a:ext cx="8590725" cy="3488637"/>
          </a:xfrm>
          <a:prstGeom prst="rect">
            <a:avLst/>
          </a:prstGeom>
          <a:noFill/>
          <a:ln>
            <a:noFill/>
          </a:ln>
        </p:spPr>
        <p:txBody>
          <a:bodyPr spcFirstLastPara="1" wrap="square" lIns="68575" tIns="68575" rIns="68575" bIns="68575" anchor="t" anchorCtr="0">
            <a:spAutoFit/>
          </a:bodyPr>
          <a:lstStyle/>
          <a:p>
            <a:pPr marL="342900" marR="0" lvl="0" indent="-260350" algn="just" rtl="0">
              <a:lnSpc>
                <a:spcPct val="115000"/>
              </a:lnSpc>
              <a:spcBef>
                <a:spcPts val="0"/>
              </a:spcBef>
              <a:spcAft>
                <a:spcPts val="0"/>
              </a:spcAft>
              <a:buClr>
                <a:srgbClr val="000000"/>
              </a:buClr>
              <a:buSzPts val="1500"/>
              <a:buFont typeface="Times New Roman"/>
              <a:buChar char="➢"/>
            </a:pPr>
            <a:r>
              <a:rPr lang="en-US" dirty="0"/>
              <a:t>Many real-time embedded applications, in the domains of automotive [1], avionics [8], industrial automation [14], and communication networks [5] can be modeled as a directed acyclic graph and </a:t>
            </a:r>
            <a:r>
              <a:rPr lang="en-US" b="0" i="0" u="none" strike="noStrike" cap="none" dirty="0">
                <a:solidFill>
                  <a:srgbClr val="000000"/>
                </a:solidFill>
                <a:latin typeface="Times New Roman"/>
                <a:ea typeface="Times New Roman"/>
                <a:cs typeface="Times New Roman"/>
                <a:sym typeface="Times New Roman"/>
              </a:rPr>
              <a:t>requires multiprocessor systems to execute. </a:t>
            </a:r>
            <a:endParaRPr lang="en-US" dirty="0"/>
          </a:p>
          <a:p>
            <a:pPr marL="76200" marR="0" lvl="0" indent="0" algn="just" rtl="0">
              <a:lnSpc>
                <a:spcPct val="115000"/>
              </a:lnSpc>
              <a:spcBef>
                <a:spcPts val="0"/>
              </a:spcBef>
              <a:spcAft>
                <a:spcPts val="0"/>
              </a:spcAft>
              <a:buNone/>
            </a:pPr>
            <a:r>
              <a:rPr lang="en" sz="1400" b="0" i="0" u="none" strike="noStrike" cap="none" dirty="0">
                <a:solidFill>
                  <a:srgbClr val="000000"/>
                </a:solidFill>
                <a:latin typeface="Times New Roman"/>
                <a:ea typeface="Times New Roman"/>
                <a:cs typeface="Times New Roman"/>
                <a:sym typeface="Times New Roman"/>
              </a:rPr>
              <a:t>      </a:t>
            </a:r>
            <a:endParaRPr sz="1400" b="0" i="0" u="none" strike="noStrike" cap="none" dirty="0">
              <a:solidFill>
                <a:srgbClr val="000000"/>
              </a:solidFill>
              <a:latin typeface="Times New Roman"/>
              <a:ea typeface="Times New Roman"/>
              <a:cs typeface="Times New Roman"/>
              <a:sym typeface="Times New Roman"/>
            </a:endParaRPr>
          </a:p>
          <a:p>
            <a:pPr marL="342900" marR="0" lvl="0" indent="-260350" algn="just" rtl="0">
              <a:lnSpc>
                <a:spcPct val="115000"/>
              </a:lnSpc>
              <a:spcBef>
                <a:spcPts val="0"/>
              </a:spcBef>
              <a:spcAft>
                <a:spcPts val="0"/>
              </a:spcAft>
              <a:buClr>
                <a:srgbClr val="000000"/>
              </a:buClr>
              <a:buSzPts val="1500"/>
              <a:buFont typeface="Times New Roman"/>
              <a:buChar char="➢"/>
            </a:pPr>
            <a:r>
              <a:rPr lang="en" sz="1400" b="0" i="0" u="none" strike="noStrike" cap="none" dirty="0">
                <a:solidFill>
                  <a:srgbClr val="000000"/>
                </a:solidFill>
                <a:latin typeface="Times New Roman"/>
                <a:ea typeface="Times New Roman"/>
                <a:cs typeface="Times New Roman"/>
                <a:sym typeface="Times New Roman"/>
              </a:rPr>
              <a:t>As there are inherent dependency among the tasks, so failure of one task may leads to the failure of the entire workflow. Hence, reliability is a very important criteria that one scheduling algorithm needs to fulfill.</a:t>
            </a:r>
            <a:endParaRPr sz="1100" dirty="0"/>
          </a:p>
          <a:p>
            <a:pPr marL="76200" marR="0" lvl="0" indent="0" algn="just" rtl="0">
              <a:lnSpc>
                <a:spcPct val="115000"/>
              </a:lnSpc>
              <a:spcBef>
                <a:spcPts val="0"/>
              </a:spcBef>
              <a:spcAft>
                <a:spcPts val="0"/>
              </a:spcAft>
              <a:buNone/>
            </a:pPr>
            <a:endParaRPr sz="1400" b="0" i="0" u="none" strike="noStrike" cap="none" dirty="0">
              <a:solidFill>
                <a:srgbClr val="000000"/>
              </a:solidFill>
              <a:latin typeface="Times New Roman"/>
              <a:ea typeface="Times New Roman"/>
              <a:cs typeface="Times New Roman"/>
              <a:sym typeface="Times New Roman"/>
            </a:endParaRPr>
          </a:p>
          <a:p>
            <a:pPr marL="342900" marR="0" lvl="0" indent="-260350" algn="just" rtl="0">
              <a:lnSpc>
                <a:spcPct val="115000"/>
              </a:lnSpc>
              <a:spcBef>
                <a:spcPts val="0"/>
              </a:spcBef>
              <a:spcAft>
                <a:spcPts val="0"/>
              </a:spcAft>
              <a:buClr>
                <a:srgbClr val="000000"/>
              </a:buClr>
              <a:buSzPts val="1500"/>
              <a:buFont typeface="Times New Roman"/>
              <a:buChar char="➢"/>
            </a:pPr>
            <a:r>
              <a:rPr lang="en" sz="1400" b="0" i="0" u="none" strike="noStrike" cap="none" dirty="0">
                <a:solidFill>
                  <a:srgbClr val="000000"/>
                </a:solidFill>
                <a:latin typeface="Times New Roman"/>
                <a:ea typeface="Times New Roman"/>
                <a:cs typeface="Times New Roman"/>
                <a:sym typeface="Times New Roman"/>
              </a:rPr>
              <a:t>Another important criteria of a scheduling algorithm is to minimize the energy consumption. More importantly, this criteria become prevalent for battery operated devices where the availability of energy is limited such as mobile robots, drones etc. </a:t>
            </a:r>
            <a:endParaRPr sz="1100" dirty="0"/>
          </a:p>
          <a:p>
            <a:pPr marL="76200" marR="0" lvl="0" indent="0" algn="just" rtl="0">
              <a:lnSpc>
                <a:spcPct val="115000"/>
              </a:lnSpc>
              <a:spcBef>
                <a:spcPts val="0"/>
              </a:spcBef>
              <a:spcAft>
                <a:spcPts val="0"/>
              </a:spcAft>
              <a:buNone/>
            </a:pPr>
            <a:endParaRPr sz="1400" b="0" i="0" u="none" strike="noStrike" cap="none" dirty="0">
              <a:solidFill>
                <a:srgbClr val="000000"/>
              </a:solidFill>
              <a:latin typeface="Times New Roman"/>
              <a:ea typeface="Times New Roman"/>
              <a:cs typeface="Times New Roman"/>
              <a:sym typeface="Times New Roman"/>
            </a:endParaRPr>
          </a:p>
          <a:p>
            <a:pPr marL="76200" marR="0" lvl="0" indent="0" algn="just" rtl="0">
              <a:lnSpc>
                <a:spcPct val="3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a:ea typeface="Times New Roman"/>
              <a:cs typeface="Times New Roman"/>
              <a:sym typeface="Times New Roman"/>
            </a:endParaRPr>
          </a:p>
          <a:p>
            <a:pPr marL="342900" marR="0" lvl="0" indent="-260350" algn="just" rtl="0">
              <a:lnSpc>
                <a:spcPct val="115000"/>
              </a:lnSpc>
              <a:spcBef>
                <a:spcPts val="0"/>
              </a:spcBef>
              <a:spcAft>
                <a:spcPts val="0"/>
              </a:spcAft>
              <a:buClr>
                <a:srgbClr val="000000"/>
              </a:buClr>
              <a:buSzPts val="1500"/>
              <a:buFont typeface="Times New Roman"/>
              <a:buChar char="➢"/>
            </a:pPr>
            <a:r>
              <a:rPr lang="en" sz="1400" b="0" i="0" u="none" strike="noStrike" cap="none" dirty="0">
                <a:solidFill>
                  <a:srgbClr val="000000"/>
                </a:solidFill>
                <a:latin typeface="Times New Roman"/>
                <a:ea typeface="Times New Roman"/>
                <a:cs typeface="Times New Roman"/>
                <a:sym typeface="Times New Roman"/>
              </a:rPr>
              <a:t>Hence, developing energy efficient and reliable scheduling algorithms remains an important research directions.</a:t>
            </a:r>
            <a:endParaRPr sz="1400" b="0" i="0" u="none" strike="noStrike" cap="none" dirty="0">
              <a:solidFill>
                <a:srgbClr val="000000"/>
              </a:solidFill>
              <a:latin typeface="Times New Roman"/>
              <a:ea typeface="Times New Roman"/>
              <a:cs typeface="Times New Roman"/>
              <a:sym typeface="Times New Roman"/>
            </a:endParaRPr>
          </a:p>
          <a:p>
            <a:pPr marL="76200" marR="0" lvl="0" indent="0" algn="just" rtl="0">
              <a:lnSpc>
                <a:spcPct val="3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0" y="193964"/>
            <a:ext cx="9144000" cy="588818"/>
          </a:xfrm>
          <a:prstGeom prst="rect">
            <a:avLst/>
          </a:prstGeom>
          <a:solidFill>
            <a:srgbClr val="1F3864"/>
          </a:solid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lt1"/>
              </a:buClr>
              <a:buSzPts val="3300"/>
              <a:buFont typeface="Times New Roman"/>
              <a:buNone/>
            </a:pPr>
            <a:r>
              <a:rPr lang="en" dirty="0"/>
              <a:t>Our Contributions</a:t>
            </a:r>
            <a:endParaRPr dirty="0"/>
          </a:p>
        </p:txBody>
      </p:sp>
      <p:sp>
        <p:nvSpPr>
          <p:cNvPr id="93" name="Google Shape;93;p19"/>
          <p:cNvSpPr txBox="1">
            <a:spLocks noGrp="1"/>
          </p:cNvSpPr>
          <p:nvPr>
            <p:ph type="body" idx="1"/>
          </p:nvPr>
        </p:nvSpPr>
        <p:spPr>
          <a:xfrm>
            <a:off x="190969" y="875437"/>
            <a:ext cx="8045325" cy="3858300"/>
          </a:xfrm>
          <a:prstGeom prst="rect">
            <a:avLst/>
          </a:prstGeom>
          <a:noFill/>
          <a:ln>
            <a:noFill/>
          </a:ln>
        </p:spPr>
        <p:txBody>
          <a:bodyPr spcFirstLastPara="1" wrap="square" lIns="68575" tIns="34275" rIns="68575" bIns="34275" anchor="t" anchorCtr="0">
            <a:noAutofit/>
          </a:bodyPr>
          <a:lstStyle/>
          <a:p>
            <a:pPr marL="215900" marR="0" lvl="0" indent="-209550" algn="just" rtl="0">
              <a:lnSpc>
                <a:spcPct val="115000"/>
              </a:lnSpc>
              <a:spcBef>
                <a:spcPts val="0"/>
              </a:spcBef>
              <a:spcAft>
                <a:spcPts val="0"/>
              </a:spcAft>
              <a:buClr>
                <a:srgbClr val="000000"/>
              </a:buClr>
              <a:buSzPts val="1500"/>
              <a:buFont typeface="Noto Sans"/>
              <a:buChar char="➢"/>
            </a:pPr>
            <a:r>
              <a:rPr lang="en" sz="1600" dirty="0"/>
              <a:t>We study the problem of scheduling a workflow in a multi-processor system considering the energy consumption and makespan under a given reliability constraint.</a:t>
            </a:r>
            <a:endParaRPr dirty="0"/>
          </a:p>
          <a:p>
            <a:pPr marL="0" marR="0" lvl="0" indent="0" algn="just" rtl="0">
              <a:lnSpc>
                <a:spcPct val="115000"/>
              </a:lnSpc>
              <a:spcBef>
                <a:spcPts val="0"/>
              </a:spcBef>
              <a:spcAft>
                <a:spcPts val="0"/>
              </a:spcAft>
              <a:buClr>
                <a:srgbClr val="000000"/>
              </a:buClr>
              <a:buSzPts val="1500"/>
              <a:buNone/>
            </a:pPr>
            <a:endParaRPr sz="1400" b="0" i="0" u="none" strike="noStrike" cap="none" dirty="0">
              <a:solidFill>
                <a:schemeClr val="dk1"/>
              </a:solidFill>
              <a:latin typeface="Times New Roman"/>
              <a:ea typeface="Times New Roman"/>
              <a:cs typeface="Times New Roman"/>
              <a:sym typeface="Times New Roman"/>
            </a:endParaRPr>
          </a:p>
          <a:p>
            <a:pPr marL="215900" marR="0" lvl="0" indent="-209550" algn="just" rtl="0">
              <a:lnSpc>
                <a:spcPct val="115000"/>
              </a:lnSpc>
              <a:spcBef>
                <a:spcPts val="0"/>
              </a:spcBef>
              <a:spcAft>
                <a:spcPts val="0"/>
              </a:spcAft>
              <a:buClr>
                <a:schemeClr val="dk1"/>
              </a:buClr>
              <a:buSzPts val="1500"/>
              <a:buFont typeface="Times New Roman"/>
              <a:buChar char="➢"/>
            </a:pPr>
            <a:r>
              <a:rPr lang="en" sz="1500" dirty="0"/>
              <a:t>We propose </a:t>
            </a:r>
            <a:r>
              <a:rPr lang="en-IN" sz="1500" dirty="0"/>
              <a:t>MERT, a scheduling algorithm that assigns each task to a processor taking </a:t>
            </a:r>
            <a:r>
              <a:rPr lang="en" sz="1400" dirty="0"/>
              <a:t>energy consumption and makespan into consideration</a:t>
            </a:r>
            <a:r>
              <a:rPr lang="en-IN" sz="1500" dirty="0"/>
              <a:t>. If the constraint is higher, then we need to use more than one processor for a task to increase its reliability, and this is captured by the EAFTS algorithm.</a:t>
            </a:r>
          </a:p>
          <a:p>
            <a:pPr marL="215900" marR="0" lvl="0" indent="-209550" algn="just" rtl="0">
              <a:lnSpc>
                <a:spcPct val="115000"/>
              </a:lnSpc>
              <a:spcBef>
                <a:spcPts val="0"/>
              </a:spcBef>
              <a:spcAft>
                <a:spcPts val="0"/>
              </a:spcAft>
              <a:buClr>
                <a:schemeClr val="dk1"/>
              </a:buClr>
              <a:buSzPts val="1500"/>
              <a:buFont typeface="Times New Roman"/>
              <a:buChar char="➢"/>
            </a:pPr>
            <a:r>
              <a:rPr lang="en-US" sz="1400" dirty="0"/>
              <a:t>Mathematically, we show that both MERT and EAFTS can achieve any reliability constraint in non-fault tolerant and fault-tolerant settings, respectively.</a:t>
            </a:r>
            <a:endParaRPr sz="1400" dirty="0"/>
          </a:p>
          <a:p>
            <a:pPr marL="0" marR="0" lvl="0" indent="0" algn="just" rtl="0">
              <a:lnSpc>
                <a:spcPct val="115000"/>
              </a:lnSpc>
              <a:spcBef>
                <a:spcPts val="0"/>
              </a:spcBef>
              <a:spcAft>
                <a:spcPts val="0"/>
              </a:spcAft>
              <a:buClr>
                <a:schemeClr val="dk1"/>
              </a:buClr>
              <a:buSzPts val="1500"/>
              <a:buNone/>
            </a:pPr>
            <a:endParaRPr sz="1400" b="0" i="0" u="none" strike="noStrike" cap="none" dirty="0">
              <a:solidFill>
                <a:schemeClr val="dk1"/>
              </a:solidFill>
              <a:latin typeface="Times New Roman"/>
              <a:ea typeface="Times New Roman"/>
              <a:cs typeface="Times New Roman"/>
              <a:sym typeface="Times New Roman"/>
            </a:endParaRPr>
          </a:p>
          <a:p>
            <a:pPr marL="215900" marR="0" lvl="0" indent="-209550" algn="just" rtl="0">
              <a:lnSpc>
                <a:spcPct val="115000"/>
              </a:lnSpc>
              <a:spcBef>
                <a:spcPts val="0"/>
              </a:spcBef>
              <a:spcAft>
                <a:spcPts val="0"/>
              </a:spcAft>
              <a:buClr>
                <a:schemeClr val="dk1"/>
              </a:buClr>
              <a:buSzPts val="1500"/>
              <a:buFont typeface="Times New Roman"/>
              <a:buChar char="➢"/>
            </a:pPr>
            <a:r>
              <a:rPr lang="en" sz="1500" dirty="0"/>
              <a:t>We perform an extensive set of experiments to evaluate the performance of the proposed scheduling algorithm and compare with many existing solutions on real world workflows.</a:t>
            </a:r>
            <a:endParaRPr sz="15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0" y="193964"/>
            <a:ext cx="9144000" cy="588825"/>
          </a:xfrm>
          <a:prstGeom prst="rect">
            <a:avLst/>
          </a:prstGeom>
          <a:solidFill>
            <a:srgbClr val="1F3864"/>
          </a:solid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FFFFF"/>
              </a:buClr>
              <a:buSzPts val="3300"/>
              <a:buFont typeface="Times New Roman"/>
              <a:buNone/>
            </a:pPr>
            <a:r>
              <a:rPr lang="en">
                <a:solidFill>
                  <a:srgbClr val="FFFFFF"/>
                </a:solidFill>
              </a:rPr>
              <a:t>Scientific workflow</a:t>
            </a:r>
            <a:endParaRPr/>
          </a:p>
        </p:txBody>
      </p:sp>
      <p:sp>
        <p:nvSpPr>
          <p:cNvPr id="99" name="Google Shape;99;p20"/>
          <p:cNvSpPr txBox="1"/>
          <p:nvPr/>
        </p:nvSpPr>
        <p:spPr>
          <a:xfrm>
            <a:off x="243769" y="913594"/>
            <a:ext cx="7377075" cy="2215969"/>
          </a:xfrm>
          <a:prstGeom prst="rect">
            <a:avLst/>
          </a:prstGeom>
          <a:noFill/>
          <a:ln>
            <a:noFill/>
          </a:ln>
        </p:spPr>
        <p:txBody>
          <a:bodyPr spcFirstLastPara="1" wrap="square" lIns="68575" tIns="68575" rIns="68575" bIns="68575" anchor="t" anchorCtr="0">
            <a:spAutoFit/>
          </a:bodyPr>
          <a:lstStyle/>
          <a:p>
            <a:pPr marL="342900" marR="0" lvl="0" indent="-260350" algn="just" rtl="0">
              <a:lnSpc>
                <a:spcPct val="150000"/>
              </a:lnSpc>
              <a:spcBef>
                <a:spcPts val="0"/>
              </a:spcBef>
              <a:spcAft>
                <a:spcPts val="0"/>
              </a:spcAft>
              <a:buClr>
                <a:srgbClr val="000000"/>
              </a:buClr>
              <a:buSzPts val="1500"/>
              <a:buFont typeface="Times New Roman"/>
              <a:buChar char="➢"/>
            </a:pPr>
            <a:r>
              <a:rPr lang="en" sz="1500" b="0" i="0" u="none" strike="noStrike" cap="none">
                <a:solidFill>
                  <a:srgbClr val="000000"/>
                </a:solidFill>
                <a:latin typeface="Times New Roman"/>
                <a:ea typeface="Times New Roman"/>
                <a:cs typeface="Times New Roman"/>
                <a:sym typeface="Times New Roman"/>
              </a:rPr>
              <a:t>Many real-world workflows are modeled as a Directed acyclic graph (DAG) </a:t>
            </a:r>
            <a:r>
              <a:rPr lang="en" sz="1500" b="1" i="1" u="none" strike="noStrike" cap="none">
                <a:solidFill>
                  <a:srgbClr val="000000"/>
                </a:solidFill>
                <a:latin typeface="Times New Roman"/>
                <a:ea typeface="Times New Roman"/>
                <a:cs typeface="Times New Roman"/>
                <a:sym typeface="Times New Roman"/>
              </a:rPr>
              <a:t>G(V, E).</a:t>
            </a:r>
            <a:endParaRPr sz="1500" b="1" i="1" u="none" strike="noStrike" cap="none">
              <a:solidFill>
                <a:srgbClr val="000000"/>
              </a:solidFill>
              <a:latin typeface="Times New Roman"/>
              <a:ea typeface="Times New Roman"/>
              <a:cs typeface="Times New Roman"/>
              <a:sym typeface="Times New Roman"/>
            </a:endParaRPr>
          </a:p>
          <a:p>
            <a:pPr marL="342900" marR="0" lvl="0" indent="-260350" algn="just" rtl="0">
              <a:lnSpc>
                <a:spcPct val="150000"/>
              </a:lnSpc>
              <a:spcBef>
                <a:spcPts val="0"/>
              </a:spcBef>
              <a:spcAft>
                <a:spcPts val="0"/>
              </a:spcAft>
              <a:buClr>
                <a:srgbClr val="000000"/>
              </a:buClr>
              <a:buSzPts val="1500"/>
              <a:buFont typeface="Times New Roman"/>
              <a:buChar char="➢"/>
            </a:pPr>
            <a:r>
              <a:rPr lang="en" sz="1500" b="1" i="1" u="none" strike="noStrike" cap="none">
                <a:solidFill>
                  <a:srgbClr val="000000"/>
                </a:solidFill>
                <a:latin typeface="Times New Roman"/>
                <a:ea typeface="Times New Roman"/>
                <a:cs typeface="Times New Roman"/>
                <a:sym typeface="Times New Roman"/>
              </a:rPr>
              <a:t>V:</a:t>
            </a:r>
            <a:r>
              <a:rPr lang="en" sz="1500" b="0" i="0" u="none" strike="noStrike" cap="none">
                <a:solidFill>
                  <a:srgbClr val="000000"/>
                </a:solidFill>
                <a:latin typeface="Times New Roman"/>
                <a:ea typeface="Times New Roman"/>
                <a:cs typeface="Times New Roman"/>
                <a:sym typeface="Times New Roman"/>
              </a:rPr>
              <a:t> Denotes the set of individual tasks of the workflow. </a:t>
            </a:r>
            <a:r>
              <a:rPr lang="en" sz="1500" b="1" i="1" u="none" strike="noStrike" cap="none">
                <a:solidFill>
                  <a:srgbClr val="000000"/>
                </a:solidFill>
                <a:latin typeface="Times New Roman"/>
                <a:ea typeface="Times New Roman"/>
                <a:cs typeface="Times New Roman"/>
                <a:sym typeface="Times New Roman"/>
              </a:rPr>
              <a:t>V </a:t>
            </a:r>
            <a:r>
              <a:rPr lang="en" sz="1500" b="0" i="0" u="none" strike="noStrike" cap="none">
                <a:solidFill>
                  <a:srgbClr val="000000"/>
                </a:solidFill>
                <a:latin typeface="Times New Roman"/>
                <a:ea typeface="Times New Roman"/>
                <a:cs typeface="Times New Roman"/>
                <a:sym typeface="Times New Roman"/>
              </a:rPr>
              <a:t>= {v</a:t>
            </a:r>
            <a:r>
              <a:rPr lang="en" sz="1500" b="0" i="0" u="none" strike="noStrike" cap="none" baseline="-25000">
                <a:solidFill>
                  <a:srgbClr val="000000"/>
                </a:solidFill>
                <a:latin typeface="Times New Roman"/>
                <a:ea typeface="Times New Roman"/>
                <a:cs typeface="Times New Roman"/>
                <a:sym typeface="Times New Roman"/>
              </a:rPr>
              <a:t>1</a:t>
            </a:r>
            <a:r>
              <a:rPr lang="en" sz="1500" b="0" i="0" u="none" strike="noStrike" cap="none">
                <a:solidFill>
                  <a:srgbClr val="000000"/>
                </a:solidFill>
                <a:latin typeface="Times New Roman"/>
                <a:ea typeface="Times New Roman"/>
                <a:cs typeface="Times New Roman"/>
                <a:sym typeface="Times New Roman"/>
              </a:rPr>
              <a:t>, v</a:t>
            </a:r>
            <a:r>
              <a:rPr lang="en" sz="1500" b="0" i="0" u="none" strike="noStrike" cap="none" baseline="-25000">
                <a:solidFill>
                  <a:srgbClr val="000000"/>
                </a:solidFill>
                <a:latin typeface="Times New Roman"/>
                <a:ea typeface="Times New Roman"/>
                <a:cs typeface="Times New Roman"/>
                <a:sym typeface="Times New Roman"/>
              </a:rPr>
              <a:t>2</a:t>
            </a:r>
            <a:r>
              <a:rPr lang="en" sz="1500" b="0" i="0" u="none" strike="noStrike" cap="none">
                <a:solidFill>
                  <a:srgbClr val="000000"/>
                </a:solidFill>
                <a:latin typeface="Times New Roman"/>
                <a:ea typeface="Times New Roman"/>
                <a:cs typeface="Times New Roman"/>
                <a:sym typeface="Times New Roman"/>
              </a:rPr>
              <a:t>,..., v</a:t>
            </a:r>
            <a:r>
              <a:rPr lang="en" sz="1500" b="0" i="0" u="none" strike="noStrike" cap="none" baseline="-25000">
                <a:solidFill>
                  <a:srgbClr val="000000"/>
                </a:solidFill>
                <a:latin typeface="Times New Roman"/>
                <a:ea typeface="Times New Roman"/>
                <a:cs typeface="Times New Roman"/>
                <a:sym typeface="Times New Roman"/>
              </a:rPr>
              <a:t>n</a:t>
            </a:r>
            <a:r>
              <a:rPr lang="en" sz="1500" b="0" i="0" u="none" strike="noStrike" cap="none">
                <a:solidFill>
                  <a:srgbClr val="000000"/>
                </a:solidFill>
                <a:latin typeface="Times New Roman"/>
                <a:ea typeface="Times New Roman"/>
                <a:cs typeface="Times New Roman"/>
                <a:sym typeface="Times New Roman"/>
              </a:rPr>
              <a:t>}</a:t>
            </a:r>
            <a:endParaRPr sz="1500" b="0" i="0" u="none" strike="noStrike" cap="none">
              <a:solidFill>
                <a:srgbClr val="000000"/>
              </a:solidFill>
              <a:latin typeface="Times New Roman"/>
              <a:ea typeface="Times New Roman"/>
              <a:cs typeface="Times New Roman"/>
              <a:sym typeface="Times New Roman"/>
            </a:endParaRPr>
          </a:p>
          <a:p>
            <a:pPr marL="342900" marR="0" lvl="0" indent="-260350" algn="just" rtl="0">
              <a:lnSpc>
                <a:spcPct val="150000"/>
              </a:lnSpc>
              <a:spcBef>
                <a:spcPts val="0"/>
              </a:spcBef>
              <a:spcAft>
                <a:spcPts val="0"/>
              </a:spcAft>
              <a:buClr>
                <a:srgbClr val="000000"/>
              </a:buClr>
              <a:buSzPts val="1500"/>
              <a:buFont typeface="Times New Roman"/>
              <a:buChar char="➢"/>
            </a:pPr>
            <a:r>
              <a:rPr lang="en" sz="1500" b="1" i="1" u="none" strike="noStrike" cap="none">
                <a:solidFill>
                  <a:srgbClr val="000000"/>
                </a:solidFill>
                <a:latin typeface="Times New Roman"/>
                <a:ea typeface="Times New Roman"/>
                <a:cs typeface="Times New Roman"/>
                <a:sym typeface="Times New Roman"/>
              </a:rPr>
              <a:t>E: </a:t>
            </a:r>
            <a:r>
              <a:rPr lang="en" sz="1500" b="0" i="0" u="none" strike="noStrike" cap="none">
                <a:solidFill>
                  <a:srgbClr val="000000"/>
                </a:solidFill>
                <a:latin typeface="Times New Roman"/>
                <a:ea typeface="Times New Roman"/>
                <a:cs typeface="Times New Roman"/>
                <a:sym typeface="Times New Roman"/>
              </a:rPr>
              <a:t>Denotes the set of edges (v</a:t>
            </a:r>
            <a:r>
              <a:rPr lang="en" sz="1500" b="0" i="0" u="none" strike="noStrike" cap="none" baseline="-25000">
                <a:solidFill>
                  <a:srgbClr val="000000"/>
                </a:solidFill>
                <a:latin typeface="Times New Roman"/>
                <a:ea typeface="Times New Roman"/>
                <a:cs typeface="Times New Roman"/>
                <a:sym typeface="Times New Roman"/>
              </a:rPr>
              <a:t>i</a:t>
            </a:r>
            <a:r>
              <a:rPr lang="en" sz="1500" b="0" i="0" u="none" strike="noStrike" cap="none">
                <a:solidFill>
                  <a:srgbClr val="000000"/>
                </a:solidFill>
                <a:latin typeface="Times New Roman"/>
                <a:ea typeface="Times New Roman"/>
                <a:cs typeface="Times New Roman"/>
                <a:sym typeface="Times New Roman"/>
              </a:rPr>
              <a:t>, v</a:t>
            </a:r>
            <a:r>
              <a:rPr lang="en" sz="1500" b="0" i="0" u="none" strike="noStrike" cap="none" baseline="-25000">
                <a:solidFill>
                  <a:srgbClr val="000000"/>
                </a:solidFill>
                <a:latin typeface="Times New Roman"/>
                <a:ea typeface="Times New Roman"/>
                <a:cs typeface="Times New Roman"/>
                <a:sym typeface="Times New Roman"/>
              </a:rPr>
              <a:t>j</a:t>
            </a:r>
            <a:r>
              <a:rPr lang="en" sz="1500" b="0" i="0" u="none" strike="noStrike" cap="none">
                <a:solidFill>
                  <a:srgbClr val="000000"/>
                </a:solidFill>
                <a:latin typeface="Times New Roman"/>
                <a:ea typeface="Times New Roman"/>
                <a:cs typeface="Times New Roman"/>
                <a:sym typeface="Times New Roman"/>
              </a:rPr>
              <a:t>) indicating a data or control-flow dependency between the tasks </a:t>
            </a:r>
            <a:r>
              <a:rPr lang="en" sz="1500" b="1" i="1" u="none" strike="noStrike" cap="none">
                <a:solidFill>
                  <a:srgbClr val="000000"/>
                </a:solidFill>
                <a:latin typeface="Times New Roman"/>
                <a:ea typeface="Times New Roman"/>
                <a:cs typeface="Times New Roman"/>
                <a:sym typeface="Times New Roman"/>
              </a:rPr>
              <a:t>i.e.</a:t>
            </a:r>
            <a:r>
              <a:rPr lang="en" sz="1500" b="0" i="0" u="none" strike="noStrike" cap="none">
                <a:solidFill>
                  <a:srgbClr val="000000"/>
                </a:solidFill>
                <a:latin typeface="Times New Roman"/>
                <a:ea typeface="Times New Roman"/>
                <a:cs typeface="Times New Roman"/>
                <a:sym typeface="Times New Roman"/>
              </a:rPr>
              <a:t> v</a:t>
            </a:r>
            <a:r>
              <a:rPr lang="en" sz="1500" b="0" i="0" u="none" strike="noStrike" cap="none" baseline="-25000">
                <a:solidFill>
                  <a:srgbClr val="000000"/>
                </a:solidFill>
                <a:latin typeface="Times New Roman"/>
                <a:ea typeface="Times New Roman"/>
                <a:cs typeface="Times New Roman"/>
                <a:sym typeface="Times New Roman"/>
              </a:rPr>
              <a:t>j</a:t>
            </a:r>
            <a:r>
              <a:rPr lang="en" sz="1500" b="0" i="0" u="none" strike="noStrike" cap="none">
                <a:solidFill>
                  <a:srgbClr val="000000"/>
                </a:solidFill>
                <a:latin typeface="Times New Roman"/>
                <a:ea typeface="Times New Roman"/>
                <a:cs typeface="Times New Roman"/>
                <a:sym typeface="Times New Roman"/>
              </a:rPr>
              <a:t> cannot start unless v</a:t>
            </a:r>
            <a:r>
              <a:rPr lang="en" sz="1500" b="0" i="0" u="none" strike="noStrike" cap="none" baseline="-25000">
                <a:solidFill>
                  <a:srgbClr val="000000"/>
                </a:solidFill>
                <a:latin typeface="Times New Roman"/>
                <a:ea typeface="Times New Roman"/>
                <a:cs typeface="Times New Roman"/>
                <a:sym typeface="Times New Roman"/>
              </a:rPr>
              <a:t>i</a:t>
            </a:r>
            <a:r>
              <a:rPr lang="en" sz="1500" b="0" i="0" u="none" strike="noStrike" cap="none">
                <a:solidFill>
                  <a:srgbClr val="000000"/>
                </a:solidFill>
                <a:latin typeface="Times New Roman"/>
                <a:ea typeface="Times New Roman"/>
                <a:cs typeface="Times New Roman"/>
                <a:sym typeface="Times New Roman"/>
              </a:rPr>
              <a:t> finishes and transfers the output to it. The weight of edge </a:t>
            </a:r>
            <a:r>
              <a:rPr lang="en" sz="1500" b="1" i="0" u="none" strike="noStrike" cap="none">
                <a:solidFill>
                  <a:srgbClr val="000000"/>
                </a:solidFill>
                <a:latin typeface="Times New Roman"/>
                <a:ea typeface="Times New Roman"/>
                <a:cs typeface="Times New Roman"/>
                <a:sym typeface="Times New Roman"/>
              </a:rPr>
              <a:t>w</a:t>
            </a:r>
            <a:r>
              <a:rPr lang="en" sz="1500" b="1" i="0" u="none" strike="noStrike" cap="none">
                <a:solidFill>
                  <a:schemeClr val="dk1"/>
                </a:solidFill>
                <a:latin typeface="Times New Roman"/>
                <a:ea typeface="Times New Roman"/>
                <a:cs typeface="Times New Roman"/>
                <a:sym typeface="Times New Roman"/>
              </a:rPr>
              <a:t>(v</a:t>
            </a:r>
            <a:r>
              <a:rPr lang="en" sz="1500" b="1" i="0" u="none" strike="noStrike" cap="none" baseline="-25000">
                <a:solidFill>
                  <a:schemeClr val="dk1"/>
                </a:solidFill>
                <a:latin typeface="Times New Roman"/>
                <a:ea typeface="Times New Roman"/>
                <a:cs typeface="Times New Roman"/>
                <a:sym typeface="Times New Roman"/>
              </a:rPr>
              <a:t>i</a:t>
            </a:r>
            <a:r>
              <a:rPr lang="en" sz="1500" b="1" i="0" u="none" strike="noStrike" cap="none">
                <a:solidFill>
                  <a:schemeClr val="dk1"/>
                </a:solidFill>
                <a:latin typeface="Times New Roman"/>
                <a:ea typeface="Times New Roman"/>
                <a:cs typeface="Times New Roman"/>
                <a:sym typeface="Times New Roman"/>
              </a:rPr>
              <a:t>, v</a:t>
            </a:r>
            <a:r>
              <a:rPr lang="en" sz="1500" b="1" i="0" u="none" strike="noStrike" cap="none" baseline="-25000">
                <a:solidFill>
                  <a:schemeClr val="dk1"/>
                </a:solidFill>
                <a:latin typeface="Times New Roman"/>
                <a:ea typeface="Times New Roman"/>
                <a:cs typeface="Times New Roman"/>
                <a:sym typeface="Times New Roman"/>
              </a:rPr>
              <a:t>j</a:t>
            </a:r>
            <a:r>
              <a:rPr lang="en" sz="1500" b="1" i="0" u="none" strike="noStrike" cap="none">
                <a:solidFill>
                  <a:schemeClr val="dk1"/>
                </a:solidFill>
                <a:latin typeface="Times New Roman"/>
                <a:ea typeface="Times New Roman"/>
                <a:cs typeface="Times New Roman"/>
                <a:sym typeface="Times New Roman"/>
              </a:rPr>
              <a:t>)</a:t>
            </a:r>
            <a:r>
              <a:rPr lang="en" sz="1500" b="0" i="0" u="none" strike="noStrike" cap="none">
                <a:solidFill>
                  <a:srgbClr val="000000"/>
                </a:solidFill>
                <a:latin typeface="Times New Roman"/>
                <a:ea typeface="Times New Roman"/>
                <a:cs typeface="Times New Roman"/>
                <a:sym typeface="Times New Roman"/>
              </a:rPr>
              <a:t> denotes the communication overhead.</a:t>
            </a:r>
            <a:endParaRPr sz="1500" b="0" i="0" u="none" strike="noStrike" cap="none" baseline="-25000">
              <a:solidFill>
                <a:srgbClr val="000000"/>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1500"/>
              <a:buFont typeface="Arial"/>
              <a:buNone/>
            </a:pPr>
            <a:endParaRPr sz="1500" b="0" i="0" u="none" strike="noStrike" cap="none">
              <a:solidFill>
                <a:srgbClr val="000000"/>
              </a:solidFill>
              <a:latin typeface="Times New Roman"/>
              <a:ea typeface="Times New Roman"/>
              <a:cs typeface="Times New Roman"/>
              <a:sym typeface="Times New Roman"/>
            </a:endParaRPr>
          </a:p>
        </p:txBody>
      </p:sp>
      <p:pic>
        <p:nvPicPr>
          <p:cNvPr id="100" name="Google Shape;100;p20" descr="Energy-efficient VM opening algorithms for real-time workflows in  heterogeneous clouds - ScienceDirect"/>
          <p:cNvPicPr preferRelativeResize="0"/>
          <p:nvPr/>
        </p:nvPicPr>
        <p:blipFill rotWithShape="1">
          <a:blip r:embed="rId3">
            <a:alphaModFix/>
          </a:blip>
          <a:srcRect/>
          <a:stretch/>
        </p:blipFill>
        <p:spPr>
          <a:xfrm>
            <a:off x="707923" y="2942303"/>
            <a:ext cx="7057103" cy="178374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0" y="193964"/>
            <a:ext cx="9144000" cy="588825"/>
          </a:xfrm>
          <a:prstGeom prst="rect">
            <a:avLst/>
          </a:prstGeom>
          <a:solidFill>
            <a:srgbClr val="1F3864"/>
          </a:solid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FFFFF"/>
              </a:buClr>
              <a:buSzPts val="3300"/>
              <a:buFont typeface="Times New Roman"/>
              <a:buNone/>
            </a:pPr>
            <a:r>
              <a:rPr lang="en">
                <a:solidFill>
                  <a:srgbClr val="FFFFFF"/>
                </a:solidFill>
              </a:rPr>
              <a:t>Multi-processor system</a:t>
            </a:r>
            <a:endParaRPr/>
          </a:p>
        </p:txBody>
      </p:sp>
      <p:sp>
        <p:nvSpPr>
          <p:cNvPr id="106" name="Google Shape;106;p21"/>
          <p:cNvSpPr txBox="1"/>
          <p:nvPr/>
        </p:nvSpPr>
        <p:spPr>
          <a:xfrm>
            <a:off x="243769" y="913594"/>
            <a:ext cx="7377000" cy="2793600"/>
          </a:xfrm>
          <a:prstGeom prst="rect">
            <a:avLst/>
          </a:prstGeom>
          <a:noFill/>
          <a:ln>
            <a:noFill/>
          </a:ln>
        </p:spPr>
        <p:txBody>
          <a:bodyPr spcFirstLastPara="1" wrap="square" lIns="68575" tIns="68575" rIns="68575" bIns="68575" anchor="t" anchorCtr="0">
            <a:spAutoFit/>
          </a:bodyPr>
          <a:lstStyle/>
          <a:p>
            <a:pPr marL="342900" marR="0" lvl="0" indent="-254000" algn="just" rtl="0">
              <a:lnSpc>
                <a:spcPct val="150000"/>
              </a:lnSpc>
              <a:spcBef>
                <a:spcPts val="0"/>
              </a:spcBef>
              <a:spcAft>
                <a:spcPts val="0"/>
              </a:spcAft>
              <a:buClr>
                <a:srgbClr val="000000"/>
              </a:buClr>
              <a:buSzPts val="1400"/>
              <a:buFont typeface="Times New Roman"/>
              <a:buChar char="➢"/>
            </a:pPr>
            <a:r>
              <a:rPr lang="en" sz="1500" b="0" i="0" u="none" strike="noStrike" cap="none">
                <a:solidFill>
                  <a:srgbClr val="000000"/>
                </a:solidFill>
                <a:latin typeface="Times New Roman"/>
                <a:ea typeface="Times New Roman"/>
                <a:cs typeface="Times New Roman"/>
                <a:sym typeface="Times New Roman"/>
              </a:rPr>
              <a:t>We consider a set of m heterogeneous processors, denoted by P = {u</a:t>
            </a:r>
            <a:r>
              <a:rPr lang="en" sz="1500" b="0" i="0" u="none" strike="noStrike" cap="none" baseline="-25000">
                <a:solidFill>
                  <a:srgbClr val="000000"/>
                </a:solidFill>
                <a:latin typeface="Times New Roman"/>
                <a:ea typeface="Times New Roman"/>
                <a:cs typeface="Times New Roman"/>
                <a:sym typeface="Times New Roman"/>
              </a:rPr>
              <a:t>1</a:t>
            </a:r>
            <a:r>
              <a:rPr lang="en" sz="1500" b="0" i="0" u="none" strike="noStrike" cap="none">
                <a:solidFill>
                  <a:srgbClr val="000000"/>
                </a:solidFill>
                <a:latin typeface="Times New Roman"/>
                <a:ea typeface="Times New Roman"/>
                <a:cs typeface="Times New Roman"/>
                <a:sym typeface="Times New Roman"/>
              </a:rPr>
              <a:t>, u</a:t>
            </a:r>
            <a:r>
              <a:rPr lang="en" sz="1500" b="0" i="0" u="none" strike="noStrike" cap="none" baseline="-25000">
                <a:solidFill>
                  <a:srgbClr val="000000"/>
                </a:solidFill>
                <a:latin typeface="Times New Roman"/>
                <a:ea typeface="Times New Roman"/>
                <a:cs typeface="Times New Roman"/>
                <a:sym typeface="Times New Roman"/>
              </a:rPr>
              <a:t>2</a:t>
            </a:r>
            <a:r>
              <a:rPr lang="en" sz="1500" b="0" i="0" u="none" strike="noStrike" cap="none">
                <a:solidFill>
                  <a:srgbClr val="000000"/>
                </a:solidFill>
                <a:latin typeface="Times New Roman"/>
                <a:ea typeface="Times New Roman"/>
                <a:cs typeface="Times New Roman"/>
                <a:sym typeface="Times New Roman"/>
              </a:rPr>
              <a:t>, . . . , u</a:t>
            </a:r>
            <a:r>
              <a:rPr lang="en" sz="1500" b="0" i="0" u="none" strike="noStrike" cap="none" baseline="-25000">
                <a:solidFill>
                  <a:srgbClr val="000000"/>
                </a:solidFill>
                <a:latin typeface="Times New Roman"/>
                <a:ea typeface="Times New Roman"/>
                <a:cs typeface="Times New Roman"/>
                <a:sym typeface="Times New Roman"/>
              </a:rPr>
              <a:t>m</a:t>
            </a:r>
            <a:r>
              <a:rPr lang="en" sz="1500" b="0" i="0" u="none" strike="noStrike" cap="none">
                <a:solidFill>
                  <a:srgbClr val="000000"/>
                </a:solidFill>
                <a:latin typeface="Times New Roman"/>
                <a:ea typeface="Times New Roman"/>
                <a:cs typeface="Times New Roman"/>
                <a:sym typeface="Times New Roman"/>
              </a:rPr>
              <a:t>} and each connected with all the other processors resulting a complete graph.</a:t>
            </a:r>
            <a:endParaRPr sz="1100"/>
          </a:p>
          <a:p>
            <a:pPr marL="88900" marR="0" lvl="0" indent="0" algn="just" rtl="0">
              <a:lnSpc>
                <a:spcPct val="150000"/>
              </a:lnSpc>
              <a:spcBef>
                <a:spcPts val="0"/>
              </a:spcBef>
              <a:spcAft>
                <a:spcPts val="0"/>
              </a:spcAft>
              <a:buNone/>
            </a:pPr>
            <a:endParaRPr sz="1500" b="0" i="0" u="none" strike="noStrike" cap="none">
              <a:solidFill>
                <a:srgbClr val="000000"/>
              </a:solidFill>
              <a:latin typeface="Times New Roman"/>
              <a:ea typeface="Times New Roman"/>
              <a:cs typeface="Times New Roman"/>
              <a:sym typeface="Times New Roman"/>
            </a:endParaRPr>
          </a:p>
          <a:p>
            <a:pPr marL="342900" marR="0" lvl="0" indent="-254000" algn="just" rtl="0">
              <a:lnSpc>
                <a:spcPct val="150000"/>
              </a:lnSpc>
              <a:spcBef>
                <a:spcPts val="0"/>
              </a:spcBef>
              <a:spcAft>
                <a:spcPts val="0"/>
              </a:spcAft>
              <a:buClr>
                <a:srgbClr val="000000"/>
              </a:buClr>
              <a:buSzPts val="1400"/>
              <a:buFont typeface="Times New Roman"/>
              <a:buChar char="➢"/>
            </a:pPr>
            <a:r>
              <a:rPr lang="en" sz="1500" b="0" i="0" u="none" strike="noStrike" cap="none">
                <a:solidFill>
                  <a:srgbClr val="000000"/>
                </a:solidFill>
                <a:latin typeface="Times New Roman"/>
                <a:ea typeface="Times New Roman"/>
                <a:cs typeface="Times New Roman"/>
                <a:sym typeface="Times New Roman"/>
              </a:rPr>
              <a:t>Each processor runs for a given range of frequencies: [f</a:t>
            </a:r>
            <a:r>
              <a:rPr lang="en" sz="1500" b="0" i="0" u="none" strike="noStrike" cap="none" baseline="-25000">
                <a:solidFill>
                  <a:srgbClr val="000000"/>
                </a:solidFill>
                <a:latin typeface="Times New Roman"/>
                <a:ea typeface="Times New Roman"/>
                <a:cs typeface="Times New Roman"/>
                <a:sym typeface="Times New Roman"/>
              </a:rPr>
              <a:t>uk,min</a:t>
            </a:r>
            <a:r>
              <a:rPr lang="en" sz="1500" b="0" i="0" u="none" strike="noStrike" cap="none">
                <a:solidFill>
                  <a:srgbClr val="000000"/>
                </a:solidFill>
                <a:latin typeface="Times New Roman"/>
                <a:ea typeface="Times New Roman"/>
                <a:cs typeface="Times New Roman"/>
                <a:sym typeface="Times New Roman"/>
              </a:rPr>
              <a:t>, f</a:t>
            </a:r>
            <a:r>
              <a:rPr lang="en" sz="1500" b="0" i="0" u="none" strike="noStrike" cap="none" baseline="-25000">
                <a:solidFill>
                  <a:srgbClr val="000000"/>
                </a:solidFill>
                <a:latin typeface="Times New Roman"/>
                <a:ea typeface="Times New Roman"/>
                <a:cs typeface="Times New Roman"/>
                <a:sym typeface="Times New Roman"/>
              </a:rPr>
              <a:t>uk,max</a:t>
            </a:r>
            <a:r>
              <a:rPr lang="en" sz="1500" b="0" i="0" u="none" strike="noStrike" cap="none">
                <a:solidFill>
                  <a:srgbClr val="000000"/>
                </a:solidFill>
                <a:latin typeface="Times New Roman"/>
                <a:ea typeface="Times New Roman"/>
                <a:cs typeface="Times New Roman"/>
                <a:sym typeface="Times New Roman"/>
              </a:rPr>
              <a:t>].</a:t>
            </a:r>
            <a:endParaRPr sz="1100"/>
          </a:p>
          <a:p>
            <a:pPr marL="342900" marR="0" lvl="0" indent="-165100" algn="just" rtl="0">
              <a:lnSpc>
                <a:spcPct val="150000"/>
              </a:lnSpc>
              <a:spcBef>
                <a:spcPts val="0"/>
              </a:spcBef>
              <a:spcAft>
                <a:spcPts val="0"/>
              </a:spcAft>
              <a:buClr>
                <a:srgbClr val="000000"/>
              </a:buClr>
              <a:buSzPts val="1400"/>
              <a:buFont typeface="Times New Roman"/>
              <a:buNone/>
            </a:pPr>
            <a:endParaRPr sz="1500" b="0" i="0" u="none" strike="noStrike" cap="none">
              <a:solidFill>
                <a:srgbClr val="000000"/>
              </a:solidFill>
              <a:latin typeface="Times New Roman"/>
              <a:ea typeface="Times New Roman"/>
              <a:cs typeface="Times New Roman"/>
              <a:sym typeface="Times New Roman"/>
            </a:endParaRPr>
          </a:p>
          <a:p>
            <a:pPr marL="342900" marR="0" lvl="0" indent="-254000" algn="just" rtl="0">
              <a:lnSpc>
                <a:spcPct val="150000"/>
              </a:lnSpc>
              <a:spcBef>
                <a:spcPts val="0"/>
              </a:spcBef>
              <a:spcAft>
                <a:spcPts val="0"/>
              </a:spcAft>
              <a:buClr>
                <a:srgbClr val="000000"/>
              </a:buClr>
              <a:buSzPts val="1400"/>
              <a:buFont typeface="Times New Roman"/>
              <a:buChar char="➢"/>
            </a:pPr>
            <a:r>
              <a:rPr lang="en" sz="1500" b="0" i="0" u="none" strike="noStrike" cap="none">
                <a:solidFill>
                  <a:srgbClr val="000000"/>
                </a:solidFill>
                <a:latin typeface="Times New Roman"/>
                <a:ea typeface="Times New Roman"/>
                <a:cs typeface="Times New Roman"/>
                <a:sym typeface="Times New Roman"/>
              </a:rPr>
              <a:t>For convenience, we normalize the maximum frequency to one i.e., f</a:t>
            </a:r>
            <a:r>
              <a:rPr lang="en" sz="1500" b="0" i="0" u="none" strike="noStrike" cap="none" baseline="-25000">
                <a:solidFill>
                  <a:srgbClr val="000000"/>
                </a:solidFill>
                <a:latin typeface="Times New Roman"/>
                <a:ea typeface="Times New Roman"/>
                <a:cs typeface="Times New Roman"/>
                <a:sym typeface="Times New Roman"/>
              </a:rPr>
              <a:t>uk,max</a:t>
            </a:r>
            <a:r>
              <a:rPr lang="en" sz="1500" b="0" i="0" u="none" strike="noStrike" cap="none">
                <a:solidFill>
                  <a:srgbClr val="000000"/>
                </a:solidFill>
                <a:latin typeface="Times New Roman"/>
                <a:ea typeface="Times New Roman"/>
                <a:cs typeface="Times New Roman"/>
                <a:sym typeface="Times New Roman"/>
              </a:rPr>
              <a:t> = 1.</a:t>
            </a:r>
            <a:endParaRPr sz="1500" b="0" i="0" u="none" strike="noStrike" cap="none">
              <a:solidFill>
                <a:srgbClr val="000000"/>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1500"/>
              <a:buFont typeface="Arial"/>
              <a:buNone/>
            </a:pPr>
            <a:endParaRPr sz="1500" b="0" i="0" u="none" strike="noStrike" cap="none" baseline="-25000">
              <a:solidFill>
                <a:srgbClr val="000000"/>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1500"/>
              <a:buFont typeface="Arial"/>
              <a:buNone/>
            </a:pPr>
            <a:endParaRPr sz="15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0" y="193964"/>
            <a:ext cx="9144000" cy="588825"/>
          </a:xfrm>
          <a:prstGeom prst="rect">
            <a:avLst/>
          </a:prstGeom>
          <a:solidFill>
            <a:srgbClr val="1F3864"/>
          </a:solid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FFFFF"/>
              </a:buClr>
              <a:buSzPts val="3300"/>
              <a:buFont typeface="Times New Roman"/>
              <a:buNone/>
            </a:pPr>
            <a:r>
              <a:rPr lang="en">
                <a:solidFill>
                  <a:srgbClr val="FFFFFF"/>
                </a:solidFill>
              </a:rPr>
              <a:t>Notations and Timing Metrics</a:t>
            </a:r>
            <a:endParaRPr/>
          </a:p>
        </p:txBody>
      </p:sp>
      <p:sp>
        <p:nvSpPr>
          <p:cNvPr id="112" name="Google Shape;112;p22"/>
          <p:cNvSpPr txBox="1"/>
          <p:nvPr/>
        </p:nvSpPr>
        <p:spPr>
          <a:xfrm>
            <a:off x="243769" y="913594"/>
            <a:ext cx="7377000" cy="3463200"/>
          </a:xfrm>
          <a:prstGeom prst="rect">
            <a:avLst/>
          </a:prstGeom>
          <a:noFill/>
          <a:ln>
            <a:noFill/>
          </a:ln>
        </p:spPr>
        <p:txBody>
          <a:bodyPr spcFirstLastPara="1" wrap="square" lIns="68575" tIns="68575" rIns="68575" bIns="68575" anchor="t" anchorCtr="0">
            <a:spAutoFit/>
          </a:bodyPr>
          <a:lstStyle/>
          <a:p>
            <a:pPr marL="342900" marR="0" lvl="0" indent="-260350" algn="just" rtl="0">
              <a:lnSpc>
                <a:spcPct val="150000"/>
              </a:lnSpc>
              <a:spcBef>
                <a:spcPts val="0"/>
              </a:spcBef>
              <a:spcAft>
                <a:spcPts val="0"/>
              </a:spcAft>
              <a:buClr>
                <a:srgbClr val="000000"/>
              </a:buClr>
              <a:buSzPts val="1500"/>
              <a:buFont typeface="Times New Roman"/>
              <a:buChar char="➢"/>
            </a:pPr>
            <a:r>
              <a:rPr lang="en" sz="1500" b="1" i="0" u="none" strike="noStrike" cap="none">
                <a:solidFill>
                  <a:srgbClr val="000000"/>
                </a:solidFill>
                <a:latin typeface="Times New Roman"/>
                <a:ea typeface="Times New Roman"/>
                <a:cs typeface="Times New Roman"/>
                <a:sym typeface="Times New Roman"/>
              </a:rPr>
              <a:t>pred(v</a:t>
            </a:r>
            <a:r>
              <a:rPr lang="en" sz="1500" b="1" i="0" u="none" strike="noStrike" cap="none" baseline="-25000">
                <a:solidFill>
                  <a:srgbClr val="000000"/>
                </a:solidFill>
                <a:latin typeface="Times New Roman"/>
                <a:ea typeface="Times New Roman"/>
                <a:cs typeface="Times New Roman"/>
                <a:sym typeface="Times New Roman"/>
              </a:rPr>
              <a:t>i</a:t>
            </a:r>
            <a:r>
              <a:rPr lang="en" sz="1500" b="1" i="0" u="none" strike="noStrike" cap="none">
                <a:solidFill>
                  <a:srgbClr val="000000"/>
                </a:solidFill>
                <a:latin typeface="Times New Roman"/>
                <a:ea typeface="Times New Roman"/>
                <a:cs typeface="Times New Roman"/>
                <a:sym typeface="Times New Roman"/>
              </a:rPr>
              <a:t>) (Predecessor set of v</a:t>
            </a:r>
            <a:r>
              <a:rPr lang="en" sz="1500" b="1" i="0" u="none" strike="noStrike" cap="none" baseline="-25000">
                <a:solidFill>
                  <a:srgbClr val="000000"/>
                </a:solidFill>
                <a:latin typeface="Times New Roman"/>
                <a:ea typeface="Times New Roman"/>
                <a:cs typeface="Times New Roman"/>
                <a:sym typeface="Times New Roman"/>
              </a:rPr>
              <a:t>i</a:t>
            </a:r>
            <a:r>
              <a:rPr lang="en" sz="1500" b="1" i="0" u="none" strike="noStrike" cap="none">
                <a:solidFill>
                  <a:srgbClr val="000000"/>
                </a:solidFill>
                <a:latin typeface="Times New Roman"/>
                <a:ea typeface="Times New Roman"/>
                <a:cs typeface="Times New Roman"/>
                <a:sym typeface="Times New Roman"/>
              </a:rPr>
              <a:t>): Denotes the set of predecessor tasks of v</a:t>
            </a:r>
            <a:r>
              <a:rPr lang="en" sz="1500" b="1" i="0" u="none" strike="noStrike" cap="none" baseline="-25000">
                <a:solidFill>
                  <a:srgbClr val="000000"/>
                </a:solidFill>
                <a:latin typeface="Times New Roman"/>
                <a:ea typeface="Times New Roman"/>
                <a:cs typeface="Times New Roman"/>
                <a:sym typeface="Times New Roman"/>
              </a:rPr>
              <a:t>i</a:t>
            </a:r>
            <a:r>
              <a:rPr lang="en" sz="1500" b="1" i="0" u="none" strike="noStrike" cap="none">
                <a:solidFill>
                  <a:srgbClr val="000000"/>
                </a:solidFill>
                <a:latin typeface="Times New Roman"/>
                <a:ea typeface="Times New Roman"/>
                <a:cs typeface="Times New Roman"/>
                <a:sym typeface="Times New Roman"/>
              </a:rPr>
              <a:t>. </a:t>
            </a:r>
            <a:endParaRPr sz="1100"/>
          </a:p>
          <a:p>
            <a:pPr marL="76200" marR="0" lvl="0" indent="0" algn="just" rtl="0">
              <a:lnSpc>
                <a:spcPct val="150000"/>
              </a:lnSpc>
              <a:spcBef>
                <a:spcPts val="0"/>
              </a:spcBef>
              <a:spcAft>
                <a:spcPts val="0"/>
              </a:spcAft>
              <a:buNone/>
            </a:pPr>
            <a:endParaRPr sz="1500" b="1" i="0" u="none" strike="noStrike" cap="none">
              <a:solidFill>
                <a:srgbClr val="000000"/>
              </a:solidFill>
              <a:latin typeface="Times New Roman"/>
              <a:ea typeface="Times New Roman"/>
              <a:cs typeface="Times New Roman"/>
              <a:sym typeface="Times New Roman"/>
            </a:endParaRPr>
          </a:p>
          <a:p>
            <a:pPr marL="342900" marR="0" lvl="0" indent="-260350" algn="just" rtl="0">
              <a:lnSpc>
                <a:spcPct val="150000"/>
              </a:lnSpc>
              <a:spcBef>
                <a:spcPts val="0"/>
              </a:spcBef>
              <a:spcAft>
                <a:spcPts val="0"/>
              </a:spcAft>
              <a:buClr>
                <a:srgbClr val="000000"/>
              </a:buClr>
              <a:buSzPts val="1500"/>
              <a:buFont typeface="Times New Roman"/>
              <a:buChar char="➢"/>
            </a:pPr>
            <a:r>
              <a:rPr lang="en" sz="1500" b="1" i="0" u="none" strike="noStrike" cap="none">
                <a:solidFill>
                  <a:schemeClr val="dk1"/>
                </a:solidFill>
                <a:latin typeface="Times New Roman"/>
                <a:ea typeface="Times New Roman"/>
                <a:cs typeface="Times New Roman"/>
                <a:sym typeface="Times New Roman"/>
              </a:rPr>
              <a:t>succ(v</a:t>
            </a:r>
            <a:r>
              <a:rPr lang="en" sz="1500" b="1" i="0" u="none" strike="noStrike" cap="none" baseline="-25000">
                <a:solidFill>
                  <a:schemeClr val="dk1"/>
                </a:solidFill>
                <a:latin typeface="Times New Roman"/>
                <a:ea typeface="Times New Roman"/>
                <a:cs typeface="Times New Roman"/>
                <a:sym typeface="Times New Roman"/>
              </a:rPr>
              <a:t>i</a:t>
            </a:r>
            <a:r>
              <a:rPr lang="en" sz="1500" b="1" i="0" u="none" strike="noStrike" cap="none">
                <a:solidFill>
                  <a:schemeClr val="dk1"/>
                </a:solidFill>
                <a:latin typeface="Times New Roman"/>
                <a:ea typeface="Times New Roman"/>
                <a:cs typeface="Times New Roman"/>
                <a:sym typeface="Times New Roman"/>
              </a:rPr>
              <a:t>) (Successor set of v</a:t>
            </a:r>
            <a:r>
              <a:rPr lang="en" sz="1500" b="1" i="0" u="none" strike="noStrike" cap="none" baseline="-25000">
                <a:solidFill>
                  <a:schemeClr val="dk1"/>
                </a:solidFill>
                <a:latin typeface="Times New Roman"/>
                <a:ea typeface="Times New Roman"/>
                <a:cs typeface="Times New Roman"/>
                <a:sym typeface="Times New Roman"/>
              </a:rPr>
              <a:t>i</a:t>
            </a:r>
            <a:r>
              <a:rPr lang="en" sz="1500" b="1" i="0" u="none" strike="noStrike" cap="none">
                <a:solidFill>
                  <a:schemeClr val="dk1"/>
                </a:solidFill>
                <a:latin typeface="Times New Roman"/>
                <a:ea typeface="Times New Roman"/>
                <a:cs typeface="Times New Roman"/>
                <a:sym typeface="Times New Roman"/>
              </a:rPr>
              <a:t>): Denotes the set of successor tasks of v</a:t>
            </a:r>
            <a:r>
              <a:rPr lang="en" sz="1500" b="1" i="0" u="none" strike="noStrike" cap="none" baseline="-25000">
                <a:solidFill>
                  <a:schemeClr val="dk1"/>
                </a:solidFill>
                <a:latin typeface="Times New Roman"/>
                <a:ea typeface="Times New Roman"/>
                <a:cs typeface="Times New Roman"/>
                <a:sym typeface="Times New Roman"/>
              </a:rPr>
              <a:t>i</a:t>
            </a:r>
            <a:r>
              <a:rPr lang="en" sz="1500" b="1" i="0" u="none" strike="noStrike" cap="none">
                <a:solidFill>
                  <a:schemeClr val="dk1"/>
                </a:solidFill>
                <a:latin typeface="Times New Roman"/>
                <a:ea typeface="Times New Roman"/>
                <a:cs typeface="Times New Roman"/>
                <a:sym typeface="Times New Roman"/>
              </a:rPr>
              <a:t>. </a:t>
            </a:r>
            <a:endParaRPr sz="1100"/>
          </a:p>
          <a:p>
            <a:pPr marL="76200" marR="0" lvl="0" indent="0" algn="just" rtl="0">
              <a:lnSpc>
                <a:spcPct val="150000"/>
              </a:lnSpc>
              <a:spcBef>
                <a:spcPts val="0"/>
              </a:spcBef>
              <a:spcAft>
                <a:spcPts val="0"/>
              </a:spcAft>
              <a:buNone/>
            </a:pPr>
            <a:endParaRPr sz="1500" b="1" i="0" u="none" strike="noStrike" cap="none">
              <a:solidFill>
                <a:srgbClr val="000000"/>
              </a:solidFill>
              <a:latin typeface="Times New Roman"/>
              <a:ea typeface="Times New Roman"/>
              <a:cs typeface="Times New Roman"/>
              <a:sym typeface="Times New Roman"/>
            </a:endParaRPr>
          </a:p>
          <a:p>
            <a:pPr marL="342900" marR="0" lvl="0" indent="-260350" algn="just" rtl="0">
              <a:lnSpc>
                <a:spcPct val="150000"/>
              </a:lnSpc>
              <a:spcBef>
                <a:spcPts val="0"/>
              </a:spcBef>
              <a:spcAft>
                <a:spcPts val="0"/>
              </a:spcAft>
              <a:buClr>
                <a:srgbClr val="000000"/>
              </a:buClr>
              <a:buSzPts val="1500"/>
              <a:buFont typeface="Times New Roman"/>
              <a:buChar char="➢"/>
            </a:pPr>
            <a:r>
              <a:rPr lang="en" sz="1400" b="1" i="0" u="none" strike="noStrike" cap="none">
                <a:solidFill>
                  <a:srgbClr val="000000"/>
                </a:solidFill>
                <a:latin typeface="Arial"/>
                <a:ea typeface="Arial"/>
                <a:cs typeface="Arial"/>
                <a:sym typeface="Arial"/>
              </a:rPr>
              <a:t>Tf [v</a:t>
            </a:r>
            <a:r>
              <a:rPr lang="en" sz="1400" b="1" i="0" u="none" strike="noStrike" cap="none" baseline="-25000">
                <a:solidFill>
                  <a:srgbClr val="000000"/>
                </a:solidFill>
                <a:latin typeface="Arial"/>
                <a:ea typeface="Arial"/>
                <a:cs typeface="Arial"/>
                <a:sym typeface="Arial"/>
              </a:rPr>
              <a:t>i</a:t>
            </a:r>
            <a:r>
              <a:rPr lang="en" sz="1400" b="1" i="0" u="none" strike="noStrike" cap="none">
                <a:solidFill>
                  <a:srgbClr val="000000"/>
                </a:solidFill>
                <a:latin typeface="Arial"/>
                <a:ea typeface="Arial"/>
                <a:cs typeface="Arial"/>
                <a:sym typeface="Arial"/>
              </a:rPr>
              <a:t> , u</a:t>
            </a:r>
            <a:r>
              <a:rPr lang="en" sz="1400" b="1" i="0" u="none" strike="noStrike" cap="none" baseline="-25000">
                <a:solidFill>
                  <a:srgbClr val="000000"/>
                </a:solidFill>
                <a:latin typeface="Arial"/>
                <a:ea typeface="Arial"/>
                <a:cs typeface="Arial"/>
                <a:sym typeface="Arial"/>
              </a:rPr>
              <a:t>k</a:t>
            </a:r>
            <a:r>
              <a:rPr lang="en" sz="1400" b="1" i="0" u="none" strike="noStrike" cap="none">
                <a:solidFill>
                  <a:srgbClr val="000000"/>
                </a:solidFill>
                <a:latin typeface="Arial"/>
                <a:ea typeface="Arial"/>
                <a:cs typeface="Arial"/>
                <a:sym typeface="Arial"/>
              </a:rPr>
              <a:t>] </a:t>
            </a:r>
            <a:r>
              <a:rPr lang="en" sz="1400" b="1" i="0" u="none" strike="noStrike" cap="none">
                <a:solidFill>
                  <a:srgbClr val="000000"/>
                </a:solidFill>
                <a:latin typeface="Times New Roman"/>
                <a:ea typeface="Times New Roman"/>
                <a:cs typeface="Times New Roman"/>
                <a:sym typeface="Times New Roman"/>
              </a:rPr>
              <a:t>(Finish time of task v</a:t>
            </a:r>
            <a:r>
              <a:rPr lang="en" sz="1400" b="1" i="0" u="none" strike="noStrike" cap="none" baseline="-25000">
                <a:solidFill>
                  <a:srgbClr val="000000"/>
                </a:solidFill>
                <a:latin typeface="Times New Roman"/>
                <a:ea typeface="Times New Roman"/>
                <a:cs typeface="Times New Roman"/>
                <a:sym typeface="Times New Roman"/>
              </a:rPr>
              <a:t>i</a:t>
            </a:r>
            <a:r>
              <a:rPr lang="en" sz="1400" b="1" i="0" u="none" strike="noStrike" cap="none">
                <a:solidFill>
                  <a:srgbClr val="000000"/>
                </a:solidFill>
                <a:latin typeface="Times New Roman"/>
                <a:ea typeface="Times New Roman"/>
                <a:cs typeface="Times New Roman"/>
                <a:sym typeface="Times New Roman"/>
              </a:rPr>
              <a:t>)</a:t>
            </a:r>
            <a:r>
              <a:rPr lang="en" sz="1400" b="1" i="0" u="none" strike="noStrike" cap="none">
                <a:solidFill>
                  <a:srgbClr val="000000"/>
                </a:solidFill>
                <a:latin typeface="Arial"/>
                <a:ea typeface="Arial"/>
                <a:cs typeface="Arial"/>
                <a:sym typeface="Arial"/>
              </a:rPr>
              <a:t> = Ts[v</a:t>
            </a:r>
            <a:r>
              <a:rPr lang="en" sz="1400" b="1" i="0" u="none" strike="noStrike" cap="none" baseline="-25000">
                <a:solidFill>
                  <a:srgbClr val="000000"/>
                </a:solidFill>
                <a:latin typeface="Arial"/>
                <a:ea typeface="Arial"/>
                <a:cs typeface="Arial"/>
                <a:sym typeface="Arial"/>
              </a:rPr>
              <a:t>i</a:t>
            </a:r>
            <a:r>
              <a:rPr lang="en" sz="1400" b="1" i="0" u="none" strike="noStrike" cap="none">
                <a:solidFill>
                  <a:srgbClr val="000000"/>
                </a:solidFill>
                <a:latin typeface="Arial"/>
                <a:ea typeface="Arial"/>
                <a:cs typeface="Arial"/>
                <a:sym typeface="Arial"/>
              </a:rPr>
              <a:t> , u</a:t>
            </a:r>
            <a:r>
              <a:rPr lang="en" sz="1400" b="1" i="0" u="none" strike="noStrike" cap="none" baseline="-25000">
                <a:solidFill>
                  <a:srgbClr val="000000"/>
                </a:solidFill>
                <a:latin typeface="Arial"/>
                <a:ea typeface="Arial"/>
                <a:cs typeface="Arial"/>
                <a:sym typeface="Arial"/>
              </a:rPr>
              <a:t>k</a:t>
            </a:r>
            <a:r>
              <a:rPr lang="en" sz="1400" b="1" i="0" u="none" strike="noStrike" cap="none">
                <a:solidFill>
                  <a:srgbClr val="000000"/>
                </a:solidFill>
                <a:latin typeface="Arial"/>
                <a:ea typeface="Arial"/>
                <a:cs typeface="Arial"/>
                <a:sym typeface="Arial"/>
              </a:rPr>
              <a:t>] + T</a:t>
            </a:r>
            <a:r>
              <a:rPr lang="en" sz="1400" b="1" i="0" u="none" strike="noStrike" cap="none" baseline="-25000">
                <a:solidFill>
                  <a:srgbClr val="000000"/>
                </a:solidFill>
                <a:latin typeface="Arial"/>
                <a:ea typeface="Arial"/>
                <a:cs typeface="Arial"/>
                <a:sym typeface="Arial"/>
              </a:rPr>
              <a:t>exec</a:t>
            </a:r>
            <a:r>
              <a:rPr lang="en" sz="1400" b="1" i="0" u="none" strike="noStrike" cap="none">
                <a:solidFill>
                  <a:srgbClr val="000000"/>
                </a:solidFill>
                <a:latin typeface="Arial"/>
                <a:ea typeface="Arial"/>
                <a:cs typeface="Arial"/>
                <a:sym typeface="Arial"/>
              </a:rPr>
              <a:t>[v</a:t>
            </a:r>
            <a:r>
              <a:rPr lang="en" sz="1400" b="1" i="0" u="none" strike="noStrike" cap="none" baseline="-25000">
                <a:solidFill>
                  <a:srgbClr val="000000"/>
                </a:solidFill>
                <a:latin typeface="Arial"/>
                <a:ea typeface="Arial"/>
                <a:cs typeface="Arial"/>
                <a:sym typeface="Arial"/>
              </a:rPr>
              <a:t>i</a:t>
            </a:r>
            <a:r>
              <a:rPr lang="en" sz="1400" b="1" i="0" u="none" strike="noStrike" cap="none">
                <a:solidFill>
                  <a:srgbClr val="000000"/>
                </a:solidFill>
                <a:latin typeface="Arial"/>
                <a:ea typeface="Arial"/>
                <a:cs typeface="Arial"/>
                <a:sym typeface="Arial"/>
              </a:rPr>
              <a:t> , u</a:t>
            </a:r>
            <a:r>
              <a:rPr lang="en" sz="1400" b="1" i="0" u="none" strike="noStrike" cap="none" baseline="-25000">
                <a:solidFill>
                  <a:srgbClr val="000000"/>
                </a:solidFill>
                <a:latin typeface="Arial"/>
                <a:ea typeface="Arial"/>
                <a:cs typeface="Arial"/>
                <a:sym typeface="Arial"/>
              </a:rPr>
              <a:t>k</a:t>
            </a:r>
            <a:r>
              <a:rPr lang="en" sz="1400" b="1" i="0" u="none" strike="noStrike" cap="none">
                <a:solidFill>
                  <a:srgbClr val="000000"/>
                </a:solidFill>
                <a:latin typeface="Arial"/>
                <a:ea typeface="Arial"/>
                <a:cs typeface="Arial"/>
                <a:sym typeface="Arial"/>
              </a:rPr>
              <a:t>]/f</a:t>
            </a:r>
            <a:endParaRPr sz="1100"/>
          </a:p>
          <a:p>
            <a:pPr marL="76200" marR="0" lvl="0" indent="0" algn="just" rtl="0">
              <a:lnSpc>
                <a:spcPct val="150000"/>
              </a:lnSpc>
              <a:spcBef>
                <a:spcPts val="0"/>
              </a:spcBef>
              <a:spcAft>
                <a:spcPts val="0"/>
              </a:spcAft>
              <a:buNone/>
            </a:pPr>
            <a:endParaRPr sz="1400" b="1" i="0" u="none" strike="noStrike" cap="none">
              <a:solidFill>
                <a:srgbClr val="000000"/>
              </a:solidFill>
              <a:latin typeface="Arial"/>
              <a:ea typeface="Arial"/>
              <a:cs typeface="Arial"/>
              <a:sym typeface="Arial"/>
            </a:endParaRPr>
          </a:p>
          <a:p>
            <a:pPr marL="342900" marR="0" lvl="0" indent="-260350" algn="just" rtl="0">
              <a:lnSpc>
                <a:spcPct val="150000"/>
              </a:lnSpc>
              <a:spcBef>
                <a:spcPts val="0"/>
              </a:spcBef>
              <a:spcAft>
                <a:spcPts val="0"/>
              </a:spcAft>
              <a:buClr>
                <a:srgbClr val="000000"/>
              </a:buClr>
              <a:buSzPts val="1500"/>
              <a:buFont typeface="Times New Roman"/>
              <a:buChar char="➢"/>
            </a:pPr>
            <a:r>
              <a:rPr lang="en" sz="1500" b="1" i="0" u="none" strike="noStrike" cap="none">
                <a:solidFill>
                  <a:srgbClr val="000000"/>
                </a:solidFill>
                <a:latin typeface="Times New Roman"/>
                <a:ea typeface="Times New Roman"/>
                <a:cs typeface="Times New Roman"/>
                <a:sym typeface="Times New Roman"/>
              </a:rPr>
              <a:t>Ts[v</a:t>
            </a:r>
            <a:r>
              <a:rPr lang="en" sz="1500" b="1" i="0" u="none" strike="noStrike" cap="none" baseline="-25000">
                <a:solidFill>
                  <a:srgbClr val="000000"/>
                </a:solidFill>
                <a:latin typeface="Times New Roman"/>
                <a:ea typeface="Times New Roman"/>
                <a:cs typeface="Times New Roman"/>
                <a:sym typeface="Times New Roman"/>
              </a:rPr>
              <a:t>i</a:t>
            </a:r>
            <a:r>
              <a:rPr lang="en" sz="1500" b="1" i="0" u="none" strike="noStrike" cap="none">
                <a:solidFill>
                  <a:srgbClr val="000000"/>
                </a:solidFill>
                <a:latin typeface="Times New Roman"/>
                <a:ea typeface="Times New Roman"/>
                <a:cs typeface="Times New Roman"/>
                <a:sym typeface="Times New Roman"/>
              </a:rPr>
              <a:t> , u</a:t>
            </a:r>
            <a:r>
              <a:rPr lang="en" sz="1500" b="1" i="0" u="none" strike="noStrike" cap="none" baseline="-25000">
                <a:solidFill>
                  <a:srgbClr val="000000"/>
                </a:solidFill>
                <a:latin typeface="Times New Roman"/>
                <a:ea typeface="Times New Roman"/>
                <a:cs typeface="Times New Roman"/>
                <a:sym typeface="Times New Roman"/>
              </a:rPr>
              <a:t>k</a:t>
            </a:r>
            <a:r>
              <a:rPr lang="en" sz="1500" b="1" i="0" u="none" strike="noStrike" cap="none">
                <a:solidFill>
                  <a:srgbClr val="000000"/>
                </a:solidFill>
                <a:latin typeface="Times New Roman"/>
                <a:ea typeface="Times New Roman"/>
                <a:cs typeface="Times New Roman"/>
                <a:sym typeface="Times New Roman"/>
              </a:rPr>
              <a:t>] (Start time of task v</a:t>
            </a:r>
            <a:r>
              <a:rPr lang="en" sz="1500" b="1" i="0" u="none" strike="noStrike" cap="none" baseline="-25000">
                <a:solidFill>
                  <a:srgbClr val="000000"/>
                </a:solidFill>
                <a:latin typeface="Times New Roman"/>
                <a:ea typeface="Times New Roman"/>
                <a:cs typeface="Times New Roman"/>
                <a:sym typeface="Times New Roman"/>
              </a:rPr>
              <a:t>i</a:t>
            </a:r>
            <a:r>
              <a:rPr lang="en" sz="1500" b="1" i="0" u="none" strike="noStrike" cap="none">
                <a:solidFill>
                  <a:srgbClr val="000000"/>
                </a:solidFill>
                <a:latin typeface="Times New Roman"/>
                <a:ea typeface="Times New Roman"/>
                <a:cs typeface="Times New Roman"/>
                <a:sym typeface="Times New Roman"/>
              </a:rPr>
              <a:t>) = max{avail[u</a:t>
            </a:r>
            <a:r>
              <a:rPr lang="en" sz="1500" b="1" i="0" u="none" strike="noStrike" cap="none" baseline="-25000">
                <a:solidFill>
                  <a:srgbClr val="000000"/>
                </a:solidFill>
                <a:latin typeface="Times New Roman"/>
                <a:ea typeface="Times New Roman"/>
                <a:cs typeface="Times New Roman"/>
                <a:sym typeface="Times New Roman"/>
              </a:rPr>
              <a:t>k</a:t>
            </a:r>
            <a:r>
              <a:rPr lang="en" sz="1500" b="1" i="0" u="none" strike="noStrike" cap="none">
                <a:solidFill>
                  <a:srgbClr val="000000"/>
                </a:solidFill>
                <a:latin typeface="Times New Roman"/>
                <a:ea typeface="Times New Roman"/>
                <a:cs typeface="Times New Roman"/>
                <a:sym typeface="Times New Roman"/>
              </a:rPr>
              <a:t>], max</a:t>
            </a:r>
            <a:r>
              <a:rPr lang="en" sz="1500" b="1" i="0" u="none" strike="noStrike" cap="none" baseline="-25000">
                <a:solidFill>
                  <a:srgbClr val="000000"/>
                </a:solidFill>
                <a:latin typeface="Times New Roman"/>
                <a:ea typeface="Times New Roman"/>
                <a:cs typeface="Times New Roman"/>
                <a:sym typeface="Times New Roman"/>
              </a:rPr>
              <a:t>vj∈pred</a:t>
            </a:r>
            <a:r>
              <a:rPr lang="en" sz="1500" b="1" i="0" u="none" strike="noStrike" cap="none">
                <a:solidFill>
                  <a:srgbClr val="000000"/>
                </a:solidFill>
                <a:latin typeface="Times New Roman"/>
                <a:ea typeface="Times New Roman"/>
                <a:cs typeface="Times New Roman"/>
                <a:sym typeface="Times New Roman"/>
              </a:rPr>
              <a:t>(vi){Tf [v</a:t>
            </a:r>
            <a:r>
              <a:rPr lang="en" sz="1500" b="1" i="0" u="none" strike="noStrike" cap="none" baseline="-25000">
                <a:solidFill>
                  <a:srgbClr val="000000"/>
                </a:solidFill>
                <a:latin typeface="Times New Roman"/>
                <a:ea typeface="Times New Roman"/>
                <a:cs typeface="Times New Roman"/>
                <a:sym typeface="Times New Roman"/>
              </a:rPr>
              <a:t>j</a:t>
            </a:r>
            <a:r>
              <a:rPr lang="en" sz="1500" b="1" i="0" u="none" strike="noStrike" cap="none">
                <a:solidFill>
                  <a:srgbClr val="000000"/>
                </a:solidFill>
                <a:latin typeface="Times New Roman"/>
                <a:ea typeface="Times New Roman"/>
                <a:cs typeface="Times New Roman"/>
                <a:sym typeface="Times New Roman"/>
              </a:rPr>
              <a:t> , u</a:t>
            </a:r>
            <a:r>
              <a:rPr lang="en" sz="1500" b="1" i="0" u="none" strike="noStrike" cap="none" baseline="-25000">
                <a:solidFill>
                  <a:srgbClr val="000000"/>
                </a:solidFill>
                <a:latin typeface="Times New Roman"/>
                <a:ea typeface="Times New Roman"/>
                <a:cs typeface="Times New Roman"/>
                <a:sym typeface="Times New Roman"/>
              </a:rPr>
              <a:t>k’</a:t>
            </a:r>
            <a:r>
              <a:rPr lang="en" sz="1500" b="1" i="0" u="none" strike="noStrike" cap="none">
                <a:solidFill>
                  <a:srgbClr val="000000"/>
                </a:solidFill>
                <a:latin typeface="Times New Roman"/>
                <a:ea typeface="Times New Roman"/>
                <a:cs typeface="Times New Roman"/>
                <a:sym typeface="Times New Roman"/>
              </a:rPr>
              <a:t> ] + T</a:t>
            </a:r>
            <a:r>
              <a:rPr lang="en" sz="1500" b="1" i="0" u="none" strike="noStrike" cap="none" baseline="-25000">
                <a:solidFill>
                  <a:srgbClr val="000000"/>
                </a:solidFill>
                <a:latin typeface="Times New Roman"/>
                <a:ea typeface="Times New Roman"/>
                <a:cs typeface="Times New Roman"/>
                <a:sym typeface="Times New Roman"/>
              </a:rPr>
              <a:t>comm</a:t>
            </a:r>
            <a:r>
              <a:rPr lang="en" sz="1500" b="1" i="0" u="none" strike="noStrike" cap="none">
                <a:solidFill>
                  <a:srgbClr val="000000"/>
                </a:solidFill>
                <a:latin typeface="Times New Roman"/>
                <a:ea typeface="Times New Roman"/>
                <a:cs typeface="Times New Roman"/>
                <a:sym typeface="Times New Roman"/>
              </a:rPr>
              <a:t>[v</a:t>
            </a:r>
            <a:r>
              <a:rPr lang="en" sz="1500" b="1" i="0" u="none" strike="noStrike" cap="none" baseline="-25000">
                <a:solidFill>
                  <a:srgbClr val="000000"/>
                </a:solidFill>
                <a:latin typeface="Times New Roman"/>
                <a:ea typeface="Times New Roman"/>
                <a:cs typeface="Times New Roman"/>
                <a:sym typeface="Times New Roman"/>
              </a:rPr>
              <a:t>j</a:t>
            </a:r>
            <a:r>
              <a:rPr lang="en" sz="1500" b="1" i="0" u="none" strike="noStrike" cap="none">
                <a:solidFill>
                  <a:srgbClr val="000000"/>
                </a:solidFill>
                <a:latin typeface="Times New Roman"/>
                <a:ea typeface="Times New Roman"/>
                <a:cs typeface="Times New Roman"/>
                <a:sym typeface="Times New Roman"/>
              </a:rPr>
              <a:t> , v</a:t>
            </a:r>
            <a:r>
              <a:rPr lang="en" sz="1500" b="1" i="0" u="none" strike="noStrike" cap="none" baseline="-25000">
                <a:solidFill>
                  <a:srgbClr val="000000"/>
                </a:solidFill>
                <a:latin typeface="Times New Roman"/>
                <a:ea typeface="Times New Roman"/>
                <a:cs typeface="Times New Roman"/>
                <a:sym typeface="Times New Roman"/>
              </a:rPr>
              <a:t>i</a:t>
            </a:r>
            <a:r>
              <a:rPr lang="en" sz="1500" b="1" i="0" u="none" strike="noStrike" cap="none">
                <a:solidFill>
                  <a:srgbClr val="000000"/>
                </a:solidFill>
                <a:latin typeface="Times New Roman"/>
                <a:ea typeface="Times New Roman"/>
                <a:cs typeface="Times New Roman"/>
                <a:sym typeface="Times New Roman"/>
              </a:rPr>
              <a:t> ]}}</a:t>
            </a:r>
            <a:endParaRPr sz="1100"/>
          </a:p>
          <a:p>
            <a:pPr marL="76200" marR="0" lvl="0" indent="0" algn="just" rtl="0">
              <a:lnSpc>
                <a:spcPct val="150000"/>
              </a:lnSpc>
              <a:spcBef>
                <a:spcPts val="0"/>
              </a:spcBef>
              <a:spcAft>
                <a:spcPts val="0"/>
              </a:spcAft>
              <a:buNone/>
            </a:pPr>
            <a:endParaRPr sz="1500" b="1" i="0" u="none" strike="noStrike" cap="none">
              <a:solidFill>
                <a:srgbClr val="000000"/>
              </a:solidFill>
              <a:latin typeface="Times New Roman"/>
              <a:ea typeface="Times New Roman"/>
              <a:cs typeface="Times New Roman"/>
              <a:sym typeface="Times New Roman"/>
            </a:endParaRPr>
          </a:p>
          <a:p>
            <a:pPr marL="342900" marR="0" lvl="0" indent="-260350" algn="just" rtl="0">
              <a:lnSpc>
                <a:spcPct val="150000"/>
              </a:lnSpc>
              <a:spcBef>
                <a:spcPts val="0"/>
              </a:spcBef>
              <a:spcAft>
                <a:spcPts val="0"/>
              </a:spcAft>
              <a:buClr>
                <a:srgbClr val="000000"/>
              </a:buClr>
              <a:buSzPts val="1500"/>
              <a:buFont typeface="Times New Roman"/>
              <a:buChar char="➢"/>
            </a:pPr>
            <a:r>
              <a:rPr lang="en" sz="1500" b="1" i="0" u="none" strike="noStrike" cap="none">
                <a:solidFill>
                  <a:srgbClr val="000000"/>
                </a:solidFill>
                <a:latin typeface="Times New Roman"/>
                <a:ea typeface="Times New Roman"/>
                <a:cs typeface="Times New Roman"/>
                <a:sym typeface="Times New Roman"/>
              </a:rPr>
              <a:t>makespan = T</a:t>
            </a:r>
            <a:r>
              <a:rPr lang="en" sz="1500" b="1" i="0" u="none" strike="noStrike" cap="none" baseline="-25000">
                <a:solidFill>
                  <a:srgbClr val="000000"/>
                </a:solidFill>
                <a:latin typeface="Times New Roman"/>
                <a:ea typeface="Times New Roman"/>
                <a:cs typeface="Times New Roman"/>
                <a:sym typeface="Times New Roman"/>
              </a:rPr>
              <a:t>f</a:t>
            </a:r>
            <a:r>
              <a:rPr lang="en" sz="1500" b="1" i="0" u="none" strike="noStrike" cap="none">
                <a:solidFill>
                  <a:srgbClr val="000000"/>
                </a:solidFill>
                <a:latin typeface="Times New Roman"/>
                <a:ea typeface="Times New Roman"/>
                <a:cs typeface="Times New Roman"/>
                <a:sym typeface="Times New Roman"/>
              </a:rPr>
              <a:t> [v</a:t>
            </a:r>
            <a:r>
              <a:rPr lang="en" sz="1500" b="1" i="0" u="none" strike="noStrike" cap="none" baseline="-25000">
                <a:solidFill>
                  <a:srgbClr val="000000"/>
                </a:solidFill>
                <a:latin typeface="Times New Roman"/>
                <a:ea typeface="Times New Roman"/>
                <a:cs typeface="Times New Roman"/>
                <a:sym typeface="Times New Roman"/>
              </a:rPr>
              <a:t>exit</a:t>
            </a:r>
            <a:r>
              <a:rPr lang="en" sz="1500" b="1" i="0" u="none" strike="noStrike" cap="none">
                <a:solidFill>
                  <a:srgbClr val="000000"/>
                </a:solidFill>
                <a:latin typeface="Times New Roman"/>
                <a:ea typeface="Times New Roman"/>
                <a:cs typeface="Times New Roman"/>
                <a:sym typeface="Times New Roman"/>
              </a:rPr>
              <a:t>, u</a:t>
            </a:r>
            <a:r>
              <a:rPr lang="en" sz="1500" b="1" i="0" u="none" strike="noStrike" cap="none" baseline="-25000">
                <a:solidFill>
                  <a:srgbClr val="000000"/>
                </a:solidFill>
                <a:latin typeface="Times New Roman"/>
                <a:ea typeface="Times New Roman"/>
                <a:cs typeface="Times New Roman"/>
                <a:sym typeface="Times New Roman"/>
              </a:rPr>
              <a:t>k</a:t>
            </a:r>
            <a:r>
              <a:rPr lang="en" sz="1500" b="1" i="0" u="none" strike="noStrike" cap="none">
                <a:solidFill>
                  <a:srgbClr val="000000"/>
                </a:solidFill>
                <a:latin typeface="Times New Roman"/>
                <a:ea typeface="Times New Roman"/>
                <a:cs typeface="Times New Roman"/>
                <a:sym typeface="Times New Roman"/>
              </a:rPr>
              <a:t>] − T</a:t>
            </a:r>
            <a:r>
              <a:rPr lang="en" sz="1500" b="1" i="0" u="none" strike="noStrike" cap="none" baseline="-25000">
                <a:solidFill>
                  <a:srgbClr val="000000"/>
                </a:solidFill>
                <a:latin typeface="Times New Roman"/>
                <a:ea typeface="Times New Roman"/>
                <a:cs typeface="Times New Roman"/>
                <a:sym typeface="Times New Roman"/>
              </a:rPr>
              <a:t>s</a:t>
            </a:r>
            <a:r>
              <a:rPr lang="en" sz="1500" b="1" i="0" u="none" strike="noStrike" cap="none">
                <a:solidFill>
                  <a:srgbClr val="000000"/>
                </a:solidFill>
                <a:latin typeface="Times New Roman"/>
                <a:ea typeface="Times New Roman"/>
                <a:cs typeface="Times New Roman"/>
                <a:sym typeface="Times New Roman"/>
              </a:rPr>
              <a:t>[v</a:t>
            </a:r>
            <a:r>
              <a:rPr lang="en" sz="1500" b="1" i="0" u="none" strike="noStrike" cap="none" baseline="-25000">
                <a:solidFill>
                  <a:srgbClr val="000000"/>
                </a:solidFill>
                <a:latin typeface="Times New Roman"/>
                <a:ea typeface="Times New Roman"/>
                <a:cs typeface="Times New Roman"/>
                <a:sym typeface="Times New Roman"/>
              </a:rPr>
              <a:t>entry</a:t>
            </a:r>
            <a:r>
              <a:rPr lang="en" sz="1500" b="1" i="0" u="none" strike="noStrike" cap="none">
                <a:solidFill>
                  <a:srgbClr val="000000"/>
                </a:solidFill>
                <a:latin typeface="Times New Roman"/>
                <a:ea typeface="Times New Roman"/>
                <a:cs typeface="Times New Roman"/>
                <a:sym typeface="Times New Roman"/>
              </a:rPr>
              <a:t>, u</a:t>
            </a:r>
            <a:r>
              <a:rPr lang="en" sz="1500" b="1" i="0" u="none" strike="noStrike" cap="none" baseline="-25000">
                <a:solidFill>
                  <a:srgbClr val="000000"/>
                </a:solidFill>
                <a:latin typeface="Times New Roman"/>
                <a:ea typeface="Times New Roman"/>
                <a:cs typeface="Times New Roman"/>
                <a:sym typeface="Times New Roman"/>
              </a:rPr>
              <a:t>k’</a:t>
            </a:r>
            <a:r>
              <a:rPr lang="en" sz="1500" b="1" i="0" u="none" strike="noStrike" cap="none">
                <a:solidFill>
                  <a:srgbClr val="000000"/>
                </a:solidFill>
                <a:latin typeface="Times New Roman"/>
                <a:ea typeface="Times New Roman"/>
                <a:cs typeface="Times New Roman"/>
                <a:sym typeface="Times New Roman"/>
              </a:rPr>
              <a:t> ] = T</a:t>
            </a:r>
            <a:r>
              <a:rPr lang="en" sz="1500" b="1" i="0" u="none" strike="noStrike" cap="none" baseline="-25000">
                <a:solidFill>
                  <a:srgbClr val="000000"/>
                </a:solidFill>
                <a:latin typeface="Times New Roman"/>
                <a:ea typeface="Times New Roman"/>
                <a:cs typeface="Times New Roman"/>
                <a:sym typeface="Times New Roman"/>
              </a:rPr>
              <a:t>f</a:t>
            </a:r>
            <a:r>
              <a:rPr lang="en" sz="1500" b="1" i="0" u="none" strike="noStrike" cap="none">
                <a:solidFill>
                  <a:srgbClr val="000000"/>
                </a:solidFill>
                <a:latin typeface="Times New Roman"/>
                <a:ea typeface="Times New Roman"/>
                <a:cs typeface="Times New Roman"/>
                <a:sym typeface="Times New Roman"/>
              </a:rPr>
              <a:t> [v</a:t>
            </a:r>
            <a:r>
              <a:rPr lang="en" sz="1500" b="1" i="0" u="none" strike="noStrike" cap="none" baseline="-25000">
                <a:solidFill>
                  <a:srgbClr val="000000"/>
                </a:solidFill>
                <a:latin typeface="Times New Roman"/>
                <a:ea typeface="Times New Roman"/>
                <a:cs typeface="Times New Roman"/>
                <a:sym typeface="Times New Roman"/>
              </a:rPr>
              <a:t>exit</a:t>
            </a:r>
            <a:r>
              <a:rPr lang="en" sz="1500" b="1" i="0" u="none" strike="noStrike" cap="none">
                <a:solidFill>
                  <a:srgbClr val="000000"/>
                </a:solidFill>
                <a:latin typeface="Times New Roman"/>
                <a:ea typeface="Times New Roman"/>
                <a:cs typeface="Times New Roman"/>
                <a:sym typeface="Times New Roman"/>
              </a:rPr>
              <a:t>, u</a:t>
            </a:r>
            <a:r>
              <a:rPr lang="en" sz="1500" b="1" i="0" u="none" strike="noStrike" cap="none" baseline="-25000">
                <a:solidFill>
                  <a:srgbClr val="000000"/>
                </a:solidFill>
                <a:latin typeface="Times New Roman"/>
                <a:ea typeface="Times New Roman"/>
                <a:cs typeface="Times New Roman"/>
                <a:sym typeface="Times New Roman"/>
              </a:rPr>
              <a:t>k</a:t>
            </a:r>
            <a:r>
              <a:rPr lang="en" sz="1500" b="1" i="0" u="none" strike="noStrike" cap="none">
                <a:solidFill>
                  <a:srgbClr val="000000"/>
                </a:solidFill>
                <a:latin typeface="Times New Roman"/>
                <a:ea typeface="Times New Roman"/>
                <a:cs typeface="Times New Roman"/>
                <a:sym typeface="Times New Roman"/>
              </a:rPr>
              <a:t>]</a:t>
            </a:r>
            <a:endParaRPr sz="1500" b="1"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0" y="193964"/>
            <a:ext cx="9144000" cy="588825"/>
          </a:xfrm>
          <a:prstGeom prst="rect">
            <a:avLst/>
          </a:prstGeom>
          <a:solidFill>
            <a:srgbClr val="1F3864"/>
          </a:solid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FFFFF"/>
              </a:buClr>
              <a:buSzPts val="3300"/>
              <a:buFont typeface="Times New Roman"/>
              <a:buNone/>
            </a:pPr>
            <a:r>
              <a:rPr lang="en">
                <a:solidFill>
                  <a:srgbClr val="FFFFFF"/>
                </a:solidFill>
              </a:rPr>
              <a:t>Energy consumption</a:t>
            </a:r>
            <a:endParaRPr>
              <a:solidFill>
                <a:srgbClr val="FFFFFF"/>
              </a:solidFill>
            </a:endParaRPr>
          </a:p>
        </p:txBody>
      </p:sp>
      <p:sp>
        <p:nvSpPr>
          <p:cNvPr id="118" name="Google Shape;118;p23"/>
          <p:cNvSpPr txBox="1"/>
          <p:nvPr/>
        </p:nvSpPr>
        <p:spPr>
          <a:xfrm>
            <a:off x="310597" y="1133184"/>
            <a:ext cx="8147700" cy="2816100"/>
          </a:xfrm>
          <a:prstGeom prst="rect">
            <a:avLst/>
          </a:prstGeom>
          <a:noFill/>
          <a:ln>
            <a:noFill/>
          </a:ln>
        </p:spPr>
        <p:txBody>
          <a:bodyPr spcFirstLastPara="1" wrap="square" lIns="68575" tIns="34275" rIns="68575" bIns="34275" anchor="t" anchorCtr="0">
            <a:spAutoFit/>
          </a:bodyPr>
          <a:lstStyle/>
          <a:p>
            <a:pPr marL="0" marR="0" lvl="0" indent="0" algn="just" rtl="0">
              <a:lnSpc>
                <a:spcPct val="115000"/>
              </a:lnSpc>
              <a:spcBef>
                <a:spcPts val="0"/>
              </a:spcBef>
              <a:spcAft>
                <a:spcPts val="0"/>
              </a:spcAft>
              <a:buClr>
                <a:srgbClr val="000000"/>
              </a:buClr>
              <a:buSzPts val="1500"/>
              <a:buFont typeface="Arial"/>
              <a:buNone/>
            </a:pPr>
            <a:endParaRPr sz="1400" b="0" i="0" u="none" strike="noStrike" cap="none" dirty="0">
              <a:solidFill>
                <a:schemeClr val="dk1"/>
              </a:solidFill>
              <a:latin typeface="Times New Roman"/>
              <a:ea typeface="Times New Roman"/>
              <a:cs typeface="Times New Roman"/>
              <a:sym typeface="Times New Roman"/>
            </a:endParaRPr>
          </a:p>
          <a:p>
            <a:pPr marL="342900" marR="0" lvl="0" indent="-260350" algn="just" rtl="0">
              <a:lnSpc>
                <a:spcPct val="115000"/>
              </a:lnSpc>
              <a:spcBef>
                <a:spcPts val="0"/>
              </a:spcBef>
              <a:spcAft>
                <a:spcPts val="0"/>
              </a:spcAft>
              <a:buClr>
                <a:schemeClr val="dk1"/>
              </a:buClr>
              <a:buSzPts val="1500"/>
              <a:buFont typeface="Times New Roman"/>
              <a:buChar char="➢"/>
            </a:pPr>
            <a:r>
              <a:rPr lang="en" sz="1400" b="0" i="0" u="none" strike="noStrike" cap="none" dirty="0">
                <a:solidFill>
                  <a:srgbClr val="000000"/>
                </a:solidFill>
                <a:latin typeface="Times New Roman"/>
                <a:ea typeface="Times New Roman"/>
                <a:cs typeface="Times New Roman"/>
                <a:sym typeface="Times New Roman"/>
              </a:rPr>
              <a:t>The power consumption of a processor consists of frequency dependent dynamic consumption, frequency independent dynamic consumption and static consumption components [6].</a:t>
            </a:r>
            <a:endParaRPr sz="1100" dirty="0"/>
          </a:p>
          <a:p>
            <a:pPr marL="76200" marR="0" lvl="0" indent="0" algn="just" rtl="0">
              <a:lnSpc>
                <a:spcPct val="115000"/>
              </a:lnSpc>
              <a:spcBef>
                <a:spcPts val="0"/>
              </a:spcBef>
              <a:spcAft>
                <a:spcPts val="0"/>
              </a:spcAft>
              <a:buNone/>
            </a:pPr>
            <a:endParaRPr sz="1400" b="0" i="0" u="none" strike="noStrike" cap="none" dirty="0">
              <a:solidFill>
                <a:srgbClr val="000000"/>
              </a:solidFill>
              <a:latin typeface="Times New Roman"/>
              <a:ea typeface="Times New Roman"/>
              <a:cs typeface="Times New Roman"/>
              <a:sym typeface="Times New Roman"/>
            </a:endParaRPr>
          </a:p>
          <a:p>
            <a:pPr marL="342900" marR="0" lvl="0" indent="-260350" algn="just" rtl="0">
              <a:lnSpc>
                <a:spcPct val="115000"/>
              </a:lnSpc>
              <a:spcBef>
                <a:spcPts val="0"/>
              </a:spcBef>
              <a:spcAft>
                <a:spcPts val="0"/>
              </a:spcAft>
              <a:buClr>
                <a:schemeClr val="dk1"/>
              </a:buClr>
              <a:buSzPts val="1500"/>
              <a:buFont typeface="Times New Roman"/>
              <a:buChar char="➢"/>
            </a:pPr>
            <a:r>
              <a:rPr lang="en" sz="1400" b="0" i="0" u="none" strike="noStrike" cap="none" dirty="0">
                <a:solidFill>
                  <a:srgbClr val="000000"/>
                </a:solidFill>
                <a:latin typeface="Times New Roman"/>
                <a:ea typeface="Times New Roman"/>
                <a:cs typeface="Times New Roman"/>
                <a:sym typeface="Times New Roman"/>
              </a:rPr>
              <a:t>The frequency dependant dynamic component is the dominant one and can be written as: P = γ · c · v </a:t>
            </a:r>
            <a:r>
              <a:rPr lang="en" sz="1400" b="0" i="0" u="none" strike="noStrike" cap="none" baseline="30000" dirty="0">
                <a:solidFill>
                  <a:srgbClr val="000000"/>
                </a:solidFill>
                <a:latin typeface="Times New Roman"/>
                <a:ea typeface="Times New Roman"/>
                <a:cs typeface="Times New Roman"/>
                <a:sym typeface="Times New Roman"/>
              </a:rPr>
              <a:t>2</a:t>
            </a:r>
            <a:r>
              <a:rPr lang="en" sz="1400" b="0" i="0" u="none" strike="noStrike" cap="none" dirty="0">
                <a:solidFill>
                  <a:srgbClr val="000000"/>
                </a:solidFill>
                <a:latin typeface="Times New Roman"/>
                <a:ea typeface="Times New Roman"/>
                <a:cs typeface="Times New Roman"/>
                <a:sym typeface="Times New Roman"/>
              </a:rPr>
              <a:t> · f</a:t>
            </a:r>
            <a:r>
              <a:rPr lang="en" sz="1400" b="0" i="0" u="none" strike="noStrike" cap="none" dirty="0">
                <a:solidFill>
                  <a:schemeClr val="dk1"/>
                </a:solidFill>
                <a:latin typeface="Times New Roman"/>
                <a:ea typeface="Times New Roman"/>
                <a:cs typeface="Times New Roman"/>
                <a:sym typeface="Times New Roman"/>
              </a:rPr>
              <a:t>, </a:t>
            </a:r>
            <a:r>
              <a:rPr lang="en" sz="1400" b="0" i="0" u="none" strike="noStrike" cap="none" dirty="0">
                <a:solidFill>
                  <a:srgbClr val="000000"/>
                </a:solidFill>
                <a:latin typeface="Times New Roman"/>
                <a:ea typeface="Times New Roman"/>
                <a:cs typeface="Times New Roman"/>
                <a:sym typeface="Times New Roman"/>
              </a:rPr>
              <a:t>Since f ∝ v, we see that P ∝ f </a:t>
            </a:r>
            <a:r>
              <a:rPr lang="en" sz="1400" b="0" i="0" u="none" strike="noStrike" cap="none" baseline="30000" dirty="0">
                <a:solidFill>
                  <a:srgbClr val="000000"/>
                </a:solidFill>
                <a:latin typeface="Times New Roman"/>
                <a:ea typeface="Times New Roman"/>
                <a:cs typeface="Times New Roman"/>
                <a:sym typeface="Times New Roman"/>
              </a:rPr>
              <a:t>α</a:t>
            </a:r>
            <a:r>
              <a:rPr lang="en" sz="1400" b="0" i="0" u="none" strike="noStrike" cap="none" dirty="0">
                <a:solidFill>
                  <a:srgbClr val="000000"/>
                </a:solidFill>
                <a:latin typeface="Times New Roman"/>
                <a:ea typeface="Times New Roman"/>
                <a:cs typeface="Times New Roman"/>
                <a:sym typeface="Times New Roman"/>
              </a:rPr>
              <a:t>.</a:t>
            </a:r>
            <a:endParaRPr sz="1100" dirty="0"/>
          </a:p>
          <a:p>
            <a:pPr marL="342900" marR="0" lvl="0" indent="-165100" algn="just" rtl="0">
              <a:lnSpc>
                <a:spcPct val="115000"/>
              </a:lnSpc>
              <a:spcBef>
                <a:spcPts val="0"/>
              </a:spcBef>
              <a:spcAft>
                <a:spcPts val="0"/>
              </a:spcAft>
              <a:buClr>
                <a:schemeClr val="dk1"/>
              </a:buClr>
              <a:buSzPts val="1500"/>
              <a:buFont typeface="Times New Roman"/>
              <a:buNone/>
            </a:pPr>
            <a:endParaRPr sz="1400" b="0" i="0" u="none" strike="noStrike" cap="none" dirty="0">
              <a:solidFill>
                <a:srgbClr val="000000"/>
              </a:solidFill>
              <a:latin typeface="Times New Roman"/>
              <a:ea typeface="Times New Roman"/>
              <a:cs typeface="Times New Roman"/>
              <a:sym typeface="Times New Roman"/>
            </a:endParaRPr>
          </a:p>
          <a:p>
            <a:pPr marL="342900" marR="0" lvl="0" indent="-260350" algn="just" rtl="0">
              <a:lnSpc>
                <a:spcPct val="115000"/>
              </a:lnSpc>
              <a:spcBef>
                <a:spcPts val="0"/>
              </a:spcBef>
              <a:spcAft>
                <a:spcPts val="0"/>
              </a:spcAft>
              <a:buClr>
                <a:schemeClr val="dk1"/>
              </a:buClr>
              <a:buSzPts val="1500"/>
              <a:buFont typeface="Times New Roman"/>
              <a:buChar char="➢"/>
            </a:pPr>
            <a:r>
              <a:rPr lang="en" sz="1400" b="0" i="0" u="none" strike="noStrike" cap="none" dirty="0">
                <a:solidFill>
                  <a:srgbClr val="000000"/>
                </a:solidFill>
                <a:latin typeface="Times New Roman"/>
                <a:ea typeface="Times New Roman"/>
                <a:cs typeface="Times New Roman"/>
                <a:sym typeface="Times New Roman"/>
              </a:rPr>
              <a:t>Energy consumed will be obtained by taking the product of power and execution time </a:t>
            </a:r>
            <a:endParaRPr sz="1100" dirty="0"/>
          </a:p>
          <a:p>
            <a:pPr marL="76200" marR="0" lvl="0" indent="0" algn="just" rtl="0">
              <a:lnSpc>
                <a:spcPct val="115000"/>
              </a:lnSpc>
              <a:spcBef>
                <a:spcPts val="0"/>
              </a:spcBef>
              <a:spcAft>
                <a:spcPts val="0"/>
              </a:spcAft>
              <a:buNone/>
            </a:pPr>
            <a:r>
              <a:rPr lang="en" sz="1400" b="0" i="0" u="none" strike="noStrike" cap="none" dirty="0">
                <a:solidFill>
                  <a:srgbClr val="000000"/>
                </a:solidFill>
                <a:latin typeface="Times New Roman"/>
                <a:ea typeface="Times New Roman"/>
                <a:cs typeface="Times New Roman"/>
                <a:sym typeface="Times New Roman"/>
              </a:rPr>
              <a:t>       E </a:t>
            </a:r>
            <a:r>
              <a:rPr lang="en" sz="1400" b="0" i="0" u="none" strike="noStrike" cap="none" baseline="30000" dirty="0">
                <a:solidFill>
                  <a:srgbClr val="000000"/>
                </a:solidFill>
                <a:latin typeface="Times New Roman"/>
                <a:ea typeface="Times New Roman"/>
                <a:cs typeface="Times New Roman"/>
                <a:sym typeface="Times New Roman"/>
              </a:rPr>
              <a:t>f</a:t>
            </a:r>
            <a:r>
              <a:rPr lang="en" sz="1400" b="0" i="0" u="none" strike="noStrike" cap="none" dirty="0">
                <a:solidFill>
                  <a:srgbClr val="000000"/>
                </a:solidFill>
                <a:latin typeface="Times New Roman"/>
                <a:ea typeface="Times New Roman"/>
                <a:cs typeface="Times New Roman"/>
                <a:sym typeface="Times New Roman"/>
              </a:rPr>
              <a:t> </a:t>
            </a:r>
            <a:r>
              <a:rPr lang="en" sz="1400" b="0" i="0" u="none" strike="noStrike" cap="none" baseline="-25000" dirty="0">
                <a:solidFill>
                  <a:srgbClr val="000000"/>
                </a:solidFill>
                <a:latin typeface="Times New Roman"/>
                <a:ea typeface="Times New Roman"/>
                <a:cs typeface="Times New Roman"/>
                <a:sym typeface="Times New Roman"/>
              </a:rPr>
              <a:t>vi,uk</a:t>
            </a:r>
            <a:r>
              <a:rPr lang="en" sz="1400" b="0" i="0" u="none" strike="noStrike" cap="none" dirty="0">
                <a:solidFill>
                  <a:srgbClr val="000000"/>
                </a:solidFill>
                <a:latin typeface="Times New Roman"/>
                <a:ea typeface="Times New Roman"/>
                <a:cs typeface="Times New Roman"/>
                <a:sym typeface="Times New Roman"/>
              </a:rPr>
              <a:t> = P </a:t>
            </a:r>
            <a:r>
              <a:rPr lang="en" sz="1400" b="0" i="0" u="none" strike="noStrike" cap="none" baseline="30000" dirty="0">
                <a:solidFill>
                  <a:srgbClr val="000000"/>
                </a:solidFill>
                <a:latin typeface="Times New Roman"/>
                <a:ea typeface="Times New Roman"/>
                <a:cs typeface="Times New Roman"/>
                <a:sym typeface="Times New Roman"/>
              </a:rPr>
              <a:t>f</a:t>
            </a:r>
            <a:r>
              <a:rPr lang="en" sz="1400" b="0" i="0" u="none" strike="noStrike" cap="none" dirty="0">
                <a:solidFill>
                  <a:srgbClr val="000000"/>
                </a:solidFill>
                <a:latin typeface="Times New Roman"/>
                <a:ea typeface="Times New Roman"/>
                <a:cs typeface="Times New Roman"/>
                <a:sym typeface="Times New Roman"/>
              </a:rPr>
              <a:t> </a:t>
            </a:r>
            <a:r>
              <a:rPr lang="en" sz="1400" b="0" i="0" u="none" strike="noStrike" cap="none" baseline="-25000" dirty="0">
                <a:solidFill>
                  <a:srgbClr val="000000"/>
                </a:solidFill>
                <a:latin typeface="Times New Roman"/>
                <a:ea typeface="Times New Roman"/>
                <a:cs typeface="Times New Roman"/>
                <a:sym typeface="Times New Roman"/>
              </a:rPr>
              <a:t>uk</a:t>
            </a:r>
            <a:r>
              <a:rPr lang="en" sz="1400" b="0" i="0" u="none" strike="noStrike" cap="none" dirty="0">
                <a:solidFill>
                  <a:srgbClr val="000000"/>
                </a:solidFill>
                <a:latin typeface="Times New Roman"/>
                <a:ea typeface="Times New Roman"/>
                <a:cs typeface="Times New Roman"/>
                <a:sym typeface="Times New Roman"/>
              </a:rPr>
              <a:t> · T</a:t>
            </a:r>
            <a:r>
              <a:rPr lang="en" sz="1400" b="0" i="0" u="none" strike="noStrike" cap="none" baseline="-25000" dirty="0">
                <a:solidFill>
                  <a:srgbClr val="000000"/>
                </a:solidFill>
                <a:latin typeface="Times New Roman"/>
                <a:ea typeface="Times New Roman"/>
                <a:cs typeface="Times New Roman"/>
                <a:sym typeface="Times New Roman"/>
              </a:rPr>
              <a:t>exec</a:t>
            </a:r>
            <a:r>
              <a:rPr lang="en" sz="1400" b="0" i="0" u="none" strike="noStrike" cap="none" dirty="0">
                <a:solidFill>
                  <a:srgbClr val="000000"/>
                </a:solidFill>
                <a:latin typeface="Times New Roman"/>
                <a:ea typeface="Times New Roman"/>
                <a:cs typeface="Times New Roman"/>
                <a:sym typeface="Times New Roman"/>
              </a:rPr>
              <a:t>[v</a:t>
            </a:r>
            <a:r>
              <a:rPr lang="en" sz="1400" b="0" i="0" u="none" strike="noStrike" cap="none" baseline="-25000" dirty="0">
                <a:solidFill>
                  <a:srgbClr val="000000"/>
                </a:solidFill>
                <a:latin typeface="Times New Roman"/>
                <a:ea typeface="Times New Roman"/>
                <a:cs typeface="Times New Roman"/>
                <a:sym typeface="Times New Roman"/>
              </a:rPr>
              <a:t>i</a:t>
            </a:r>
            <a:r>
              <a:rPr lang="en" sz="1400" b="0" i="0" u="none" strike="noStrike" cap="none" dirty="0">
                <a:solidFill>
                  <a:srgbClr val="000000"/>
                </a:solidFill>
                <a:latin typeface="Times New Roman"/>
                <a:ea typeface="Times New Roman"/>
                <a:cs typeface="Times New Roman"/>
                <a:sym typeface="Times New Roman"/>
              </a:rPr>
              <a:t> , u</a:t>
            </a:r>
            <a:r>
              <a:rPr lang="en" sz="1400" b="0" i="0" u="none" strike="noStrike" cap="none" baseline="-25000" dirty="0">
                <a:solidFill>
                  <a:srgbClr val="000000"/>
                </a:solidFill>
                <a:latin typeface="Times New Roman"/>
                <a:ea typeface="Times New Roman"/>
                <a:cs typeface="Times New Roman"/>
                <a:sym typeface="Times New Roman"/>
              </a:rPr>
              <a:t>k</a:t>
            </a:r>
            <a:r>
              <a:rPr lang="en" sz="1400" b="0" i="0" u="none" strike="noStrike" cap="none" dirty="0">
                <a:solidFill>
                  <a:srgbClr val="000000"/>
                </a:solidFill>
                <a:latin typeface="Times New Roman"/>
                <a:ea typeface="Times New Roman"/>
                <a:cs typeface="Times New Roman"/>
                <a:sym typeface="Times New Roman"/>
              </a:rPr>
              <a:t>]/f</a:t>
            </a:r>
            <a:endParaRPr sz="1100" dirty="0"/>
          </a:p>
          <a:p>
            <a:pPr marL="76200" marR="0" lvl="0" indent="0" algn="just" rtl="0">
              <a:lnSpc>
                <a:spcPct val="115000"/>
              </a:lnSpc>
              <a:spcBef>
                <a:spcPts val="0"/>
              </a:spcBef>
              <a:spcAft>
                <a:spcPts val="0"/>
              </a:spcAft>
              <a:buNone/>
            </a:pPr>
            <a:endParaRPr sz="1400" b="0" i="0" u="none" strike="noStrike" cap="none" dirty="0">
              <a:solidFill>
                <a:srgbClr val="000000"/>
              </a:solidFill>
              <a:latin typeface="Times New Roman"/>
              <a:ea typeface="Times New Roman"/>
              <a:cs typeface="Times New Roman"/>
              <a:sym typeface="Times New Roman"/>
            </a:endParaRPr>
          </a:p>
          <a:p>
            <a:pPr marL="76200" marR="0" lvl="0" indent="0" algn="just" rtl="0">
              <a:lnSpc>
                <a:spcPct val="115000"/>
              </a:lnSpc>
              <a:spcBef>
                <a:spcPts val="0"/>
              </a:spcBef>
              <a:spcAft>
                <a:spcPts val="0"/>
              </a:spcAft>
              <a:buNone/>
            </a:pPr>
            <a:endParaRPr sz="1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0" y="193964"/>
            <a:ext cx="9144000" cy="588825"/>
          </a:xfrm>
          <a:prstGeom prst="rect">
            <a:avLst/>
          </a:prstGeom>
          <a:solidFill>
            <a:srgbClr val="1F3864"/>
          </a:solid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FFFFF"/>
              </a:buClr>
              <a:buSzPts val="3300"/>
              <a:buFont typeface="Times New Roman"/>
              <a:buNone/>
            </a:pPr>
            <a:r>
              <a:rPr lang="en" dirty="0">
                <a:solidFill>
                  <a:srgbClr val="FFFFFF"/>
                </a:solidFill>
              </a:rPr>
              <a:t>Reliability analysis</a:t>
            </a:r>
            <a:endParaRPr dirty="0">
              <a:solidFill>
                <a:srgbClr val="FFFFFF"/>
              </a:solidFill>
            </a:endParaRPr>
          </a:p>
        </p:txBody>
      </p:sp>
      <p:sp>
        <p:nvSpPr>
          <p:cNvPr id="118" name="Google Shape;118;p23"/>
          <p:cNvSpPr txBox="1"/>
          <p:nvPr/>
        </p:nvSpPr>
        <p:spPr>
          <a:xfrm>
            <a:off x="310597" y="1133184"/>
            <a:ext cx="8147700" cy="4446315"/>
          </a:xfrm>
          <a:prstGeom prst="rect">
            <a:avLst/>
          </a:prstGeom>
          <a:noFill/>
          <a:ln>
            <a:noFill/>
          </a:ln>
        </p:spPr>
        <p:txBody>
          <a:bodyPr spcFirstLastPara="1" wrap="square" lIns="68575" tIns="34275" rIns="68575" bIns="34275" anchor="t" anchorCtr="0">
            <a:spAutoFit/>
          </a:bodyPr>
          <a:lstStyle/>
          <a:p>
            <a:pPr marL="0" marR="0" lvl="0" indent="0" algn="just" rtl="0">
              <a:lnSpc>
                <a:spcPct val="115000"/>
              </a:lnSpc>
              <a:spcBef>
                <a:spcPts val="0"/>
              </a:spcBef>
              <a:spcAft>
                <a:spcPts val="0"/>
              </a:spcAft>
              <a:buClr>
                <a:srgbClr val="000000"/>
              </a:buClr>
              <a:buSzPts val="1500"/>
              <a:buFont typeface="Arial"/>
              <a:buNone/>
            </a:pPr>
            <a:endParaRPr sz="1400" b="0" i="0" u="none" strike="noStrike" cap="none" dirty="0">
              <a:solidFill>
                <a:schemeClr val="dk1"/>
              </a:solidFill>
              <a:latin typeface="Times New Roman"/>
              <a:ea typeface="Times New Roman"/>
              <a:cs typeface="Times New Roman"/>
              <a:sym typeface="Times New Roman"/>
            </a:endParaRPr>
          </a:p>
          <a:p>
            <a:pPr marL="342900" marR="0" lvl="0" indent="-260350" algn="just" rtl="0">
              <a:lnSpc>
                <a:spcPct val="115000"/>
              </a:lnSpc>
              <a:spcBef>
                <a:spcPts val="0"/>
              </a:spcBef>
              <a:spcAft>
                <a:spcPts val="0"/>
              </a:spcAft>
              <a:buClr>
                <a:schemeClr val="dk1"/>
              </a:buClr>
              <a:buSzPts val="1500"/>
              <a:buFont typeface="Times New Roman"/>
              <a:buChar char="➢"/>
            </a:pPr>
            <a:r>
              <a:rPr lang="en-US" sz="1400" b="0" i="0" u="none" strike="noStrike" cap="none" dirty="0">
                <a:solidFill>
                  <a:srgbClr val="000000"/>
                </a:solidFill>
                <a:latin typeface="Times New Roman"/>
                <a:ea typeface="Times New Roman"/>
                <a:cs typeface="Times New Roman"/>
                <a:sym typeface="Times New Roman"/>
              </a:rPr>
              <a:t>As in many other works [6], [12] we study dominant transient faults related to processor frequency which can be modeled by exponential distribution: </a:t>
            </a:r>
            <a:r>
              <a:rPr lang="en-US" sz="1400" b="0" i="0" u="none" strike="noStrike" cap="none" dirty="0" err="1">
                <a:solidFill>
                  <a:srgbClr val="000000"/>
                </a:solidFill>
                <a:latin typeface="Times New Roman"/>
                <a:ea typeface="Times New Roman"/>
                <a:cs typeface="Times New Roman"/>
                <a:sym typeface="Times New Roman"/>
              </a:rPr>
              <a:t>λ</a:t>
            </a:r>
            <a:r>
              <a:rPr lang="en-US" sz="1400" b="0" i="0" u="none" strike="noStrike" cap="none" baseline="-25000" dirty="0" err="1">
                <a:solidFill>
                  <a:srgbClr val="000000"/>
                </a:solidFill>
                <a:latin typeface="Times New Roman"/>
                <a:ea typeface="Times New Roman"/>
                <a:cs typeface="Times New Roman"/>
                <a:sym typeface="Times New Roman"/>
              </a:rPr>
              <a:t>uk</a:t>
            </a:r>
            <a:r>
              <a:rPr lang="en-US" sz="1400" b="0" i="0" u="none" strike="noStrike" cap="none" dirty="0">
                <a:solidFill>
                  <a:srgbClr val="000000"/>
                </a:solidFill>
                <a:latin typeface="Times New Roman"/>
                <a:ea typeface="Times New Roman"/>
                <a:cs typeface="Times New Roman"/>
                <a:sym typeface="Times New Roman"/>
              </a:rPr>
              <a:t> (f) = </a:t>
            </a:r>
            <a:r>
              <a:rPr lang="en-US" sz="1400" b="0" i="0" u="none" strike="noStrike" cap="none" dirty="0" err="1">
                <a:solidFill>
                  <a:srgbClr val="000000"/>
                </a:solidFill>
                <a:latin typeface="Times New Roman"/>
                <a:ea typeface="Times New Roman"/>
                <a:cs typeface="Times New Roman"/>
                <a:sym typeface="Times New Roman"/>
              </a:rPr>
              <a:t>λ</a:t>
            </a:r>
            <a:r>
              <a:rPr lang="en-US" sz="1400" b="0" i="0" u="none" strike="noStrike" cap="none" baseline="-25000" dirty="0" err="1">
                <a:solidFill>
                  <a:srgbClr val="000000"/>
                </a:solidFill>
                <a:latin typeface="Times New Roman"/>
                <a:ea typeface="Times New Roman"/>
                <a:cs typeface="Times New Roman"/>
                <a:sym typeface="Times New Roman"/>
              </a:rPr>
              <a:t>uk</a:t>
            </a:r>
            <a:r>
              <a:rPr lang="en-US" sz="1400" b="0" i="0" u="none" strike="noStrike" cap="none" dirty="0">
                <a:solidFill>
                  <a:srgbClr val="000000"/>
                </a:solidFill>
                <a:latin typeface="Times New Roman"/>
                <a:ea typeface="Times New Roman"/>
                <a:cs typeface="Times New Roman"/>
                <a:sym typeface="Times New Roman"/>
              </a:rPr>
              <a:t> · 10 </a:t>
            </a:r>
            <a:r>
              <a:rPr lang="en-US" sz="1400" b="0" i="0" u="none" strike="noStrike" cap="none" baseline="30000" dirty="0" err="1">
                <a:solidFill>
                  <a:srgbClr val="000000"/>
                </a:solidFill>
                <a:latin typeface="Times New Roman"/>
                <a:ea typeface="Times New Roman"/>
                <a:cs typeface="Times New Roman"/>
                <a:sym typeface="Times New Roman"/>
              </a:rPr>
              <a:t>duk</a:t>
            </a:r>
            <a:r>
              <a:rPr lang="en-US" sz="1400" b="0" i="0" u="none" strike="noStrike" cap="none" baseline="30000" dirty="0">
                <a:solidFill>
                  <a:srgbClr val="000000"/>
                </a:solidFill>
                <a:latin typeface="Times New Roman"/>
                <a:ea typeface="Times New Roman"/>
                <a:cs typeface="Times New Roman"/>
                <a:sym typeface="Times New Roman"/>
              </a:rPr>
              <a:t> (1−f) / 1−fuk,min</a:t>
            </a:r>
            <a:r>
              <a:rPr lang="en-US" sz="1400" b="0" i="0" u="none" strike="noStrike" cap="none" dirty="0">
                <a:solidFill>
                  <a:srgbClr val="000000"/>
                </a:solidFill>
                <a:latin typeface="Times New Roman"/>
                <a:ea typeface="Times New Roman"/>
                <a:cs typeface="Times New Roman"/>
                <a:sym typeface="Times New Roman"/>
              </a:rPr>
              <a:t>.</a:t>
            </a:r>
          </a:p>
          <a:p>
            <a:pPr marL="76200" marR="0" lvl="0" indent="0" algn="just" rtl="0">
              <a:lnSpc>
                <a:spcPct val="115000"/>
              </a:lnSpc>
              <a:spcBef>
                <a:spcPts val="0"/>
              </a:spcBef>
              <a:spcAft>
                <a:spcPts val="0"/>
              </a:spcAft>
              <a:buNone/>
            </a:pPr>
            <a:endParaRPr sz="1400" b="0" i="0" u="none" strike="noStrike" cap="none" dirty="0">
              <a:solidFill>
                <a:srgbClr val="000000"/>
              </a:solidFill>
              <a:latin typeface="Times New Roman"/>
              <a:ea typeface="Times New Roman"/>
              <a:cs typeface="Times New Roman"/>
              <a:sym typeface="Times New Roman"/>
            </a:endParaRPr>
          </a:p>
          <a:p>
            <a:pPr marL="342900" marR="0" lvl="0" indent="-260350" algn="just" rtl="0">
              <a:lnSpc>
                <a:spcPct val="115000"/>
              </a:lnSpc>
              <a:spcBef>
                <a:spcPts val="0"/>
              </a:spcBef>
              <a:spcAft>
                <a:spcPts val="0"/>
              </a:spcAft>
              <a:buClr>
                <a:schemeClr val="dk1"/>
              </a:buClr>
              <a:buSzPts val="1500"/>
              <a:buFont typeface="Times New Roman"/>
              <a:buChar char="➢"/>
            </a:pPr>
            <a:r>
              <a:rPr lang="en-US" sz="1400" b="0" i="0" u="none" strike="noStrike" cap="none" dirty="0">
                <a:solidFill>
                  <a:srgbClr val="000000"/>
                </a:solidFill>
                <a:latin typeface="Times New Roman"/>
                <a:ea typeface="Times New Roman"/>
                <a:cs typeface="Times New Roman"/>
                <a:sym typeface="Times New Roman"/>
              </a:rPr>
              <a:t>The reliability is modeled using a Poisson distribution, with parameter </a:t>
            </a:r>
            <a:r>
              <a:rPr lang="en-US" sz="1400" b="0" i="0" u="none" strike="noStrike" cap="none" dirty="0" err="1">
                <a:solidFill>
                  <a:srgbClr val="000000"/>
                </a:solidFill>
                <a:latin typeface="Times New Roman"/>
                <a:ea typeface="Times New Roman"/>
                <a:cs typeface="Times New Roman"/>
                <a:sym typeface="Times New Roman"/>
              </a:rPr>
              <a:t>λuk</a:t>
            </a:r>
            <a:r>
              <a:rPr lang="en-US" sz="1400" b="0" i="0" u="none" strike="noStrike" cap="none" dirty="0">
                <a:solidFill>
                  <a:srgbClr val="000000"/>
                </a:solidFill>
                <a:latin typeface="Times New Roman"/>
                <a:ea typeface="Times New Roman"/>
                <a:cs typeface="Times New Roman"/>
                <a:sym typeface="Times New Roman"/>
              </a:rPr>
              <a:t> (f):  R</a:t>
            </a:r>
            <a:r>
              <a:rPr lang="en-US" sz="1400" b="0" i="0" u="none" strike="noStrike" cap="none" baseline="30000" dirty="0">
                <a:solidFill>
                  <a:srgbClr val="000000"/>
                </a:solidFill>
                <a:latin typeface="Times New Roman"/>
                <a:ea typeface="Times New Roman"/>
                <a:cs typeface="Times New Roman"/>
                <a:sym typeface="Times New Roman"/>
              </a:rPr>
              <a:t>f</a:t>
            </a:r>
            <a:r>
              <a:rPr lang="en-US" sz="1400" b="0" i="0" u="none" strike="noStrike" cap="none" dirty="0">
                <a:solidFill>
                  <a:srgbClr val="000000"/>
                </a:solidFill>
                <a:latin typeface="Times New Roman"/>
                <a:ea typeface="Times New Roman"/>
                <a:cs typeface="Times New Roman"/>
                <a:sym typeface="Times New Roman"/>
              </a:rPr>
              <a:t> </a:t>
            </a:r>
            <a:r>
              <a:rPr lang="en-US" sz="1400" b="0" i="0" u="none" strike="noStrike" cap="none" baseline="-25000" dirty="0" err="1">
                <a:solidFill>
                  <a:srgbClr val="000000"/>
                </a:solidFill>
                <a:latin typeface="Times New Roman"/>
                <a:ea typeface="Times New Roman"/>
                <a:cs typeface="Times New Roman"/>
                <a:sym typeface="Times New Roman"/>
              </a:rPr>
              <a:t>vi,uk</a:t>
            </a:r>
            <a:r>
              <a:rPr lang="en-US" sz="1400" b="0" i="0" u="none" strike="noStrike" cap="none" dirty="0">
                <a:solidFill>
                  <a:srgbClr val="000000"/>
                </a:solidFill>
                <a:latin typeface="Times New Roman"/>
                <a:ea typeface="Times New Roman"/>
                <a:cs typeface="Times New Roman"/>
                <a:sym typeface="Times New Roman"/>
              </a:rPr>
              <a:t> = e </a:t>
            </a:r>
            <a:r>
              <a:rPr lang="en-US" sz="1400" b="0" i="0" u="none" strike="noStrike" cap="none" baseline="30000" dirty="0">
                <a:solidFill>
                  <a:srgbClr val="000000"/>
                </a:solidFill>
                <a:latin typeface="Times New Roman"/>
                <a:ea typeface="Times New Roman"/>
                <a:cs typeface="Times New Roman"/>
                <a:sym typeface="Times New Roman"/>
              </a:rPr>
              <a:t>−</a:t>
            </a:r>
            <a:r>
              <a:rPr lang="en-US" sz="1400" b="0" i="0" u="none" strike="noStrike" cap="none" baseline="30000" dirty="0" err="1">
                <a:solidFill>
                  <a:srgbClr val="000000"/>
                </a:solidFill>
                <a:latin typeface="Times New Roman"/>
                <a:ea typeface="Times New Roman"/>
                <a:cs typeface="Times New Roman"/>
                <a:sym typeface="Times New Roman"/>
              </a:rPr>
              <a:t>λuk</a:t>
            </a:r>
            <a:r>
              <a:rPr lang="en-US" sz="1400" b="0" i="0" u="none" strike="noStrike" cap="none" baseline="30000" dirty="0">
                <a:solidFill>
                  <a:srgbClr val="000000"/>
                </a:solidFill>
                <a:latin typeface="Times New Roman"/>
                <a:ea typeface="Times New Roman"/>
                <a:cs typeface="Times New Roman"/>
                <a:sym typeface="Times New Roman"/>
              </a:rPr>
              <a:t> (f)· </a:t>
            </a:r>
            <a:r>
              <a:rPr lang="en-US" sz="1400" b="0" i="0" u="none" strike="noStrike" cap="none" baseline="30000" dirty="0" err="1">
                <a:solidFill>
                  <a:srgbClr val="000000"/>
                </a:solidFill>
                <a:latin typeface="Times New Roman"/>
                <a:ea typeface="Times New Roman"/>
                <a:cs typeface="Times New Roman"/>
                <a:sym typeface="Times New Roman"/>
              </a:rPr>
              <a:t>Texec</a:t>
            </a:r>
            <a:r>
              <a:rPr lang="en-US" sz="1400" b="0" i="0" u="none" strike="noStrike" cap="none" baseline="30000" dirty="0">
                <a:solidFill>
                  <a:srgbClr val="000000"/>
                </a:solidFill>
                <a:latin typeface="Times New Roman"/>
                <a:ea typeface="Times New Roman"/>
                <a:cs typeface="Times New Roman"/>
                <a:sym typeface="Times New Roman"/>
              </a:rPr>
              <a:t>[vi ,</a:t>
            </a:r>
            <a:r>
              <a:rPr lang="en-US" sz="1400" b="0" i="0" u="none" strike="noStrike" cap="none" baseline="30000" dirty="0" err="1">
                <a:solidFill>
                  <a:srgbClr val="000000"/>
                </a:solidFill>
                <a:latin typeface="Times New Roman"/>
                <a:ea typeface="Times New Roman"/>
                <a:cs typeface="Times New Roman"/>
                <a:sym typeface="Times New Roman"/>
              </a:rPr>
              <a:t>uk</a:t>
            </a:r>
            <a:r>
              <a:rPr lang="en-US" sz="1400" b="0" i="0" u="none" strike="noStrike" cap="none" baseline="30000" dirty="0">
                <a:solidFill>
                  <a:srgbClr val="000000"/>
                </a:solidFill>
                <a:latin typeface="Times New Roman"/>
                <a:ea typeface="Times New Roman"/>
                <a:cs typeface="Times New Roman"/>
                <a:sym typeface="Times New Roman"/>
              </a:rPr>
              <a:t>]/f</a:t>
            </a:r>
          </a:p>
          <a:p>
            <a:pPr marL="342900" marR="0" lvl="0" indent="-165100" algn="just" rtl="0">
              <a:lnSpc>
                <a:spcPct val="115000"/>
              </a:lnSpc>
              <a:spcBef>
                <a:spcPts val="0"/>
              </a:spcBef>
              <a:spcAft>
                <a:spcPts val="0"/>
              </a:spcAft>
              <a:buClr>
                <a:schemeClr val="dk1"/>
              </a:buClr>
              <a:buSzPts val="1500"/>
              <a:buFont typeface="Times New Roman"/>
              <a:buNone/>
            </a:pPr>
            <a:r>
              <a:rPr lang="en-IN" sz="1400" b="0" i="0" u="none" strike="noStrike" cap="none" dirty="0">
                <a:solidFill>
                  <a:srgbClr val="000000"/>
                </a:solidFill>
                <a:latin typeface="Times New Roman"/>
                <a:ea typeface="Times New Roman"/>
                <a:cs typeface="Times New Roman"/>
                <a:sym typeface="Times New Roman"/>
              </a:rPr>
              <a:t>    which can be easily observed to be an increasing function of f.</a:t>
            </a:r>
            <a:endParaRPr sz="1400" b="0" i="0" u="none" strike="noStrike" cap="none" dirty="0">
              <a:solidFill>
                <a:srgbClr val="000000"/>
              </a:solidFill>
              <a:latin typeface="Times New Roman"/>
              <a:ea typeface="Times New Roman"/>
              <a:cs typeface="Times New Roman"/>
              <a:sym typeface="Times New Roman"/>
            </a:endParaRPr>
          </a:p>
          <a:p>
            <a:pPr marL="342900" indent="-260350" algn="just">
              <a:lnSpc>
                <a:spcPct val="115000"/>
              </a:lnSpc>
              <a:buClr>
                <a:schemeClr val="dk1"/>
              </a:buClr>
              <a:buSzPts val="1500"/>
              <a:buFont typeface="Times New Roman"/>
              <a:buChar char="➢"/>
            </a:pPr>
            <a:r>
              <a:rPr lang="en-IN" sz="1400" b="0" i="0" u="none" strike="noStrike" cap="none" dirty="0">
                <a:solidFill>
                  <a:srgbClr val="000000"/>
                </a:solidFill>
                <a:latin typeface="Times New Roman"/>
                <a:ea typeface="Times New Roman"/>
                <a:cs typeface="Times New Roman"/>
                <a:sym typeface="Times New Roman"/>
              </a:rPr>
              <a:t>If a task vi is executed on multiple processors </a:t>
            </a:r>
            <a:r>
              <a:rPr lang="en-IN" dirty="0"/>
              <a:t>{</a:t>
            </a:r>
            <a:r>
              <a:rPr lang="en-IN" dirty="0" err="1"/>
              <a:t>uij</a:t>
            </a:r>
            <a:r>
              <a:rPr lang="en-IN" dirty="0"/>
              <a:t> : j ∈ [</a:t>
            </a:r>
            <a:r>
              <a:rPr lang="en-IN" dirty="0" err="1"/>
              <a:t>ik</a:t>
            </a:r>
            <a:r>
              <a:rPr lang="en-IN" dirty="0"/>
              <a:t>]} </a:t>
            </a:r>
            <a:r>
              <a:rPr lang="en-US" dirty="0"/>
              <a:t>with frequencies {</a:t>
            </a:r>
            <a:r>
              <a:rPr lang="en-US" dirty="0" err="1"/>
              <a:t>fij</a:t>
            </a:r>
            <a:r>
              <a:rPr lang="en-US" dirty="0"/>
              <a:t> : j ∈ [</a:t>
            </a:r>
            <a:r>
              <a:rPr lang="en-US" dirty="0" err="1"/>
              <a:t>ik</a:t>
            </a:r>
            <a:r>
              <a:rPr lang="en-US" dirty="0"/>
              <a:t>]}</a:t>
            </a:r>
            <a:r>
              <a:rPr lang="en-IN" dirty="0"/>
              <a:t>, then the reliability in this case will be given by: </a:t>
            </a:r>
            <a:r>
              <a:rPr lang="nl-NL" dirty="0"/>
              <a:t>1 − </a:t>
            </a:r>
            <a:r>
              <a:rPr lang="en-US" sz="1400" b="1" dirty="0">
                <a:solidFill>
                  <a:schemeClr val="dk1"/>
                </a:solidFill>
              </a:rPr>
              <a:t>𝚷 </a:t>
            </a:r>
            <a:r>
              <a:rPr lang="nl-NL" dirty="0"/>
              <a:t>(1 - </a:t>
            </a:r>
            <a:r>
              <a:rPr lang="en-US" sz="1400" b="0" i="0" u="none" strike="noStrike" cap="none" dirty="0" err="1">
                <a:solidFill>
                  <a:srgbClr val="000000"/>
                </a:solidFill>
                <a:latin typeface="Times New Roman"/>
                <a:ea typeface="Times New Roman"/>
                <a:cs typeface="Times New Roman"/>
                <a:sym typeface="Times New Roman"/>
              </a:rPr>
              <a:t>R</a:t>
            </a:r>
            <a:r>
              <a:rPr lang="en-US" sz="1400" b="0" i="0" u="none" strike="noStrike" cap="none" baseline="30000" dirty="0" err="1">
                <a:solidFill>
                  <a:srgbClr val="000000"/>
                </a:solidFill>
                <a:latin typeface="Times New Roman"/>
                <a:ea typeface="Times New Roman"/>
                <a:cs typeface="Times New Roman"/>
                <a:sym typeface="Times New Roman"/>
              </a:rPr>
              <a:t>fij</a:t>
            </a:r>
            <a:r>
              <a:rPr lang="en-US" sz="1400" b="0" i="0" u="none" strike="noStrike" cap="none" dirty="0">
                <a:solidFill>
                  <a:srgbClr val="000000"/>
                </a:solidFill>
                <a:latin typeface="Times New Roman"/>
                <a:ea typeface="Times New Roman"/>
                <a:cs typeface="Times New Roman"/>
                <a:sym typeface="Times New Roman"/>
              </a:rPr>
              <a:t> </a:t>
            </a:r>
            <a:r>
              <a:rPr lang="en-US" sz="1400" b="0" i="0" u="none" strike="noStrike" cap="none" baseline="-25000" dirty="0" err="1">
                <a:solidFill>
                  <a:srgbClr val="000000"/>
                </a:solidFill>
                <a:latin typeface="Times New Roman"/>
                <a:ea typeface="Times New Roman"/>
                <a:cs typeface="Times New Roman"/>
                <a:sym typeface="Times New Roman"/>
              </a:rPr>
              <a:t>vi,uij</a:t>
            </a:r>
            <a:r>
              <a:rPr lang="en-US" sz="1400" b="0" i="0" u="none" strike="noStrike" cap="none" dirty="0">
                <a:solidFill>
                  <a:srgbClr val="000000"/>
                </a:solidFill>
                <a:latin typeface="Times New Roman"/>
                <a:ea typeface="Times New Roman"/>
                <a:cs typeface="Times New Roman"/>
                <a:sym typeface="Times New Roman"/>
              </a:rPr>
              <a:t> </a:t>
            </a:r>
            <a:r>
              <a:rPr lang="nl-NL" dirty="0"/>
              <a:t>)</a:t>
            </a:r>
          </a:p>
          <a:p>
            <a:pPr marL="342900" indent="-260350" algn="just">
              <a:lnSpc>
                <a:spcPct val="115000"/>
              </a:lnSpc>
              <a:buClr>
                <a:schemeClr val="dk1"/>
              </a:buClr>
              <a:buSzPts val="1500"/>
              <a:buFont typeface="Times New Roman"/>
              <a:buChar char="➢"/>
            </a:pPr>
            <a:r>
              <a:rPr lang="en-IN" sz="1400" b="0" i="0" u="none" strike="noStrike" cap="none" dirty="0">
                <a:solidFill>
                  <a:srgbClr val="000000"/>
                </a:solidFill>
                <a:latin typeface="Times New Roman"/>
                <a:ea typeface="Times New Roman"/>
                <a:cs typeface="Times New Roman"/>
                <a:sym typeface="Times New Roman"/>
              </a:rPr>
              <a:t>Assuming each task is allocated to a single processor, the maximum reliability for any task vi will be when it is executed on the processor </a:t>
            </a:r>
            <a:r>
              <a:rPr lang="en-IN" sz="1400" b="0" i="0" u="none" strike="noStrike" cap="none" dirty="0" err="1">
                <a:solidFill>
                  <a:srgbClr val="000000"/>
                </a:solidFill>
                <a:latin typeface="Times New Roman"/>
                <a:ea typeface="Times New Roman"/>
                <a:cs typeface="Times New Roman"/>
                <a:sym typeface="Times New Roman"/>
              </a:rPr>
              <a:t>uk</a:t>
            </a:r>
            <a:r>
              <a:rPr lang="en-IN" sz="1400" b="0" i="0" u="none" strike="noStrike" cap="none" dirty="0">
                <a:solidFill>
                  <a:srgbClr val="000000"/>
                </a:solidFill>
                <a:latin typeface="Times New Roman"/>
                <a:ea typeface="Times New Roman"/>
                <a:cs typeface="Times New Roman"/>
                <a:sym typeface="Times New Roman"/>
              </a:rPr>
              <a:t> with min. value of</a:t>
            </a:r>
            <a:r>
              <a:rPr lang="en-US" sz="1400" b="0" i="0" u="none" strike="noStrike" cap="none" dirty="0">
                <a:solidFill>
                  <a:srgbClr val="000000"/>
                </a:solidFill>
                <a:latin typeface="Times New Roman"/>
                <a:ea typeface="Times New Roman"/>
                <a:cs typeface="Times New Roman"/>
                <a:sym typeface="Times New Roman"/>
              </a:rPr>
              <a:t> </a:t>
            </a:r>
            <a:r>
              <a:rPr lang="en-US" sz="1400" b="0" i="0" u="none" strike="noStrike" cap="none" dirty="0" err="1">
                <a:solidFill>
                  <a:srgbClr val="000000"/>
                </a:solidFill>
                <a:latin typeface="Times New Roman"/>
                <a:ea typeface="Times New Roman"/>
                <a:cs typeface="Times New Roman"/>
                <a:sym typeface="Times New Roman"/>
              </a:rPr>
              <a:t>λuk</a:t>
            </a:r>
            <a:r>
              <a:rPr lang="en-US" sz="1400" b="0" i="0" u="none" strike="noStrike" cap="none" dirty="0">
                <a:solidFill>
                  <a:srgbClr val="000000"/>
                </a:solidFill>
                <a:latin typeface="Times New Roman"/>
                <a:ea typeface="Times New Roman"/>
                <a:cs typeface="Times New Roman"/>
                <a:sym typeface="Times New Roman"/>
              </a:rPr>
              <a:t> · </a:t>
            </a:r>
            <a:r>
              <a:rPr lang="en-US" sz="1400" b="0" i="0" u="none" strike="noStrike" cap="none" dirty="0" err="1">
                <a:solidFill>
                  <a:srgbClr val="000000"/>
                </a:solidFill>
                <a:latin typeface="Times New Roman"/>
                <a:ea typeface="Times New Roman"/>
                <a:cs typeface="Times New Roman"/>
                <a:sym typeface="Times New Roman"/>
              </a:rPr>
              <a:t>Texec</a:t>
            </a:r>
            <a:r>
              <a:rPr lang="en-US" sz="1400" b="0" i="0" u="none" strike="noStrike" cap="none" dirty="0">
                <a:solidFill>
                  <a:srgbClr val="000000"/>
                </a:solidFill>
                <a:latin typeface="Times New Roman"/>
                <a:ea typeface="Times New Roman"/>
                <a:cs typeface="Times New Roman"/>
                <a:sym typeface="Times New Roman"/>
              </a:rPr>
              <a:t>[vi ,</a:t>
            </a:r>
            <a:r>
              <a:rPr lang="en-US" sz="1400" b="0" i="0" u="none" strike="noStrike" cap="none" dirty="0" err="1">
                <a:solidFill>
                  <a:srgbClr val="000000"/>
                </a:solidFill>
                <a:latin typeface="Times New Roman"/>
                <a:ea typeface="Times New Roman"/>
                <a:cs typeface="Times New Roman"/>
                <a:sym typeface="Times New Roman"/>
              </a:rPr>
              <a:t>uk</a:t>
            </a:r>
            <a:r>
              <a:rPr lang="en-US" sz="1400" b="0" i="0" u="none" strike="noStrike" cap="none" dirty="0">
                <a:solidFill>
                  <a:srgbClr val="000000"/>
                </a:solidFill>
                <a:latin typeface="Times New Roman"/>
                <a:ea typeface="Times New Roman"/>
                <a:cs typeface="Times New Roman"/>
                <a:sym typeface="Times New Roman"/>
              </a:rPr>
              <a:t>], and run with maximum frequency denoted by </a:t>
            </a:r>
            <a:r>
              <a:rPr lang="en-US" sz="1400" b="0" i="0" u="none" strike="noStrike" cap="none" dirty="0" err="1">
                <a:solidFill>
                  <a:srgbClr val="000000"/>
                </a:solidFill>
                <a:latin typeface="Times New Roman"/>
                <a:ea typeface="Times New Roman"/>
                <a:cs typeface="Times New Roman"/>
                <a:sym typeface="Times New Roman"/>
              </a:rPr>
              <a:t>R</a:t>
            </a:r>
            <a:r>
              <a:rPr lang="en-US" baseline="30000" dirty="0" err="1">
                <a:latin typeface="Times New Roman"/>
                <a:ea typeface="Times New Roman"/>
                <a:cs typeface="Times New Roman"/>
                <a:sym typeface="Times New Roman"/>
              </a:rPr>
              <a:t>non</a:t>
            </a:r>
            <a:r>
              <a:rPr lang="en-US" baseline="30000" dirty="0">
                <a:latin typeface="Times New Roman"/>
                <a:ea typeface="Times New Roman"/>
                <a:cs typeface="Times New Roman"/>
                <a:sym typeface="Times New Roman"/>
              </a:rPr>
              <a:t>-fault tolerant</a:t>
            </a:r>
            <a:r>
              <a:rPr lang="en-US" sz="1400" b="0" i="0" u="none" strike="noStrike" cap="none" dirty="0">
                <a:solidFill>
                  <a:srgbClr val="000000"/>
                </a:solidFill>
                <a:latin typeface="Times New Roman"/>
                <a:ea typeface="Times New Roman"/>
                <a:cs typeface="Times New Roman"/>
                <a:sym typeface="Times New Roman"/>
              </a:rPr>
              <a:t> </a:t>
            </a:r>
            <a:r>
              <a:rPr lang="en-US" sz="1400" b="0" i="0" u="none" strike="noStrike" cap="none" baseline="-25000" dirty="0" err="1">
                <a:solidFill>
                  <a:srgbClr val="000000"/>
                </a:solidFill>
                <a:latin typeface="Times New Roman"/>
                <a:ea typeface="Times New Roman"/>
                <a:cs typeface="Times New Roman"/>
                <a:sym typeface="Times New Roman"/>
              </a:rPr>
              <a:t>vi,</a:t>
            </a:r>
            <a:r>
              <a:rPr lang="en-US" baseline="-25000" dirty="0" err="1">
                <a:latin typeface="Times New Roman"/>
                <a:ea typeface="Times New Roman"/>
                <a:cs typeface="Times New Roman"/>
                <a:sym typeface="Times New Roman"/>
              </a:rPr>
              <a:t>max</a:t>
            </a:r>
            <a:r>
              <a:rPr lang="en-US" sz="1400" b="0" i="0" u="none" strike="noStrike" cap="none" dirty="0">
                <a:solidFill>
                  <a:srgbClr val="000000"/>
                </a:solidFill>
                <a:latin typeface="Times New Roman"/>
                <a:ea typeface="Times New Roman"/>
                <a:cs typeface="Times New Roman"/>
                <a:sym typeface="Times New Roman"/>
              </a:rPr>
              <a:t> . The overall max. reliability is obtained as:</a:t>
            </a:r>
          </a:p>
          <a:p>
            <a:pPr marL="82550" algn="just">
              <a:lnSpc>
                <a:spcPct val="115000"/>
              </a:lnSpc>
              <a:buClr>
                <a:schemeClr val="dk1"/>
              </a:buClr>
              <a:buSzPts val="1500"/>
            </a:pPr>
            <a:r>
              <a:rPr lang="en-US" dirty="0">
                <a:latin typeface="Times New Roman"/>
                <a:ea typeface="Times New Roman"/>
                <a:cs typeface="Times New Roman"/>
                <a:sym typeface="Times New Roman"/>
              </a:rPr>
              <a:t>      </a:t>
            </a:r>
            <a:r>
              <a:rPr lang="en-US" sz="1400" b="0" i="0" u="none" strike="noStrike" cap="none" dirty="0" err="1">
                <a:solidFill>
                  <a:srgbClr val="000000"/>
                </a:solidFill>
                <a:latin typeface="Times New Roman"/>
                <a:ea typeface="Times New Roman"/>
                <a:cs typeface="Times New Roman"/>
                <a:sym typeface="Times New Roman"/>
              </a:rPr>
              <a:t>R</a:t>
            </a:r>
            <a:r>
              <a:rPr lang="en-US" baseline="30000" dirty="0" err="1">
                <a:latin typeface="Times New Roman"/>
                <a:ea typeface="Times New Roman"/>
                <a:cs typeface="Times New Roman"/>
                <a:sym typeface="Times New Roman"/>
              </a:rPr>
              <a:t>non</a:t>
            </a:r>
            <a:r>
              <a:rPr lang="en-US" baseline="30000" dirty="0">
                <a:latin typeface="Times New Roman"/>
                <a:ea typeface="Times New Roman"/>
                <a:cs typeface="Times New Roman"/>
                <a:sym typeface="Times New Roman"/>
              </a:rPr>
              <a:t>-fault tolerant</a:t>
            </a:r>
            <a:r>
              <a:rPr lang="en-US" sz="1400" b="0" i="0" u="none" strike="noStrike" cap="none" dirty="0">
                <a:solidFill>
                  <a:srgbClr val="000000"/>
                </a:solidFill>
                <a:latin typeface="Times New Roman"/>
                <a:ea typeface="Times New Roman"/>
                <a:cs typeface="Times New Roman"/>
                <a:sym typeface="Times New Roman"/>
              </a:rPr>
              <a:t>  = </a:t>
            </a:r>
            <a:r>
              <a:rPr lang="en-US" sz="1400" b="1" dirty="0">
                <a:solidFill>
                  <a:schemeClr val="dk1"/>
                </a:solidFill>
              </a:rPr>
              <a:t>𝚷 </a:t>
            </a:r>
            <a:r>
              <a:rPr lang="en-US" sz="1400" b="0" i="0" u="none" strike="noStrike" cap="none" dirty="0" err="1">
                <a:solidFill>
                  <a:srgbClr val="000000"/>
                </a:solidFill>
                <a:latin typeface="Times New Roman"/>
                <a:ea typeface="Times New Roman"/>
                <a:cs typeface="Times New Roman"/>
                <a:sym typeface="Times New Roman"/>
              </a:rPr>
              <a:t>R</a:t>
            </a:r>
            <a:r>
              <a:rPr lang="en-US" baseline="30000" dirty="0" err="1">
                <a:latin typeface="Times New Roman"/>
                <a:ea typeface="Times New Roman"/>
                <a:cs typeface="Times New Roman"/>
                <a:sym typeface="Times New Roman"/>
              </a:rPr>
              <a:t>non</a:t>
            </a:r>
            <a:r>
              <a:rPr lang="en-US" baseline="30000" dirty="0">
                <a:latin typeface="Times New Roman"/>
                <a:ea typeface="Times New Roman"/>
                <a:cs typeface="Times New Roman"/>
                <a:sym typeface="Times New Roman"/>
              </a:rPr>
              <a:t>-fault tolerant</a:t>
            </a:r>
            <a:r>
              <a:rPr lang="en-US" sz="1400" b="0" i="0" u="none" strike="noStrike" cap="none" dirty="0">
                <a:solidFill>
                  <a:srgbClr val="000000"/>
                </a:solidFill>
                <a:latin typeface="Times New Roman"/>
                <a:ea typeface="Times New Roman"/>
                <a:cs typeface="Times New Roman"/>
                <a:sym typeface="Times New Roman"/>
              </a:rPr>
              <a:t> </a:t>
            </a:r>
            <a:r>
              <a:rPr lang="en-US" sz="1400" b="0" i="0" u="none" strike="noStrike" cap="none" baseline="-25000" dirty="0" err="1">
                <a:solidFill>
                  <a:srgbClr val="000000"/>
                </a:solidFill>
                <a:latin typeface="Times New Roman"/>
                <a:ea typeface="Times New Roman"/>
                <a:cs typeface="Times New Roman"/>
                <a:sym typeface="Times New Roman"/>
              </a:rPr>
              <a:t>vi,</a:t>
            </a:r>
            <a:r>
              <a:rPr lang="en-US" baseline="-25000" dirty="0" err="1">
                <a:latin typeface="Times New Roman"/>
                <a:ea typeface="Times New Roman"/>
                <a:cs typeface="Times New Roman"/>
                <a:sym typeface="Times New Roman"/>
              </a:rPr>
              <a:t>max</a:t>
            </a:r>
            <a:r>
              <a:rPr lang="en-US" baseline="-25000" dirty="0">
                <a:latin typeface="Times New Roman"/>
                <a:ea typeface="Times New Roman"/>
                <a:cs typeface="Times New Roman"/>
                <a:sym typeface="Times New Roman"/>
              </a:rPr>
              <a:t>  </a:t>
            </a:r>
          </a:p>
          <a:p>
            <a:pPr marL="342900" indent="-260350" algn="just">
              <a:lnSpc>
                <a:spcPct val="115000"/>
              </a:lnSpc>
              <a:buClr>
                <a:schemeClr val="dk1"/>
              </a:buClr>
              <a:buSzPts val="1500"/>
              <a:buFont typeface="Times New Roman"/>
              <a:buChar char="➢"/>
            </a:pPr>
            <a:r>
              <a:rPr lang="en-IN" sz="1400" b="0" i="0" u="none" strike="noStrike" cap="none" dirty="0">
                <a:solidFill>
                  <a:srgbClr val="000000"/>
                </a:solidFill>
                <a:latin typeface="Times New Roman"/>
                <a:ea typeface="Times New Roman"/>
                <a:cs typeface="Times New Roman"/>
                <a:sym typeface="Times New Roman"/>
              </a:rPr>
              <a:t>If a task can be allocated to multiple processors, the maximum reliability here will be when each task is executed on each processor, and the overall max. reliability is: </a:t>
            </a:r>
            <a:r>
              <a:rPr lang="en-US" sz="1400" b="0" i="0" u="none" strike="noStrike" cap="none" dirty="0" err="1">
                <a:solidFill>
                  <a:srgbClr val="000000"/>
                </a:solidFill>
                <a:latin typeface="Times New Roman"/>
                <a:ea typeface="Times New Roman"/>
                <a:cs typeface="Times New Roman"/>
                <a:sym typeface="Times New Roman"/>
              </a:rPr>
              <a:t>R</a:t>
            </a:r>
            <a:r>
              <a:rPr lang="en-US" baseline="30000" dirty="0" err="1">
                <a:latin typeface="Times New Roman"/>
                <a:ea typeface="Times New Roman"/>
                <a:cs typeface="Times New Roman"/>
                <a:sym typeface="Times New Roman"/>
              </a:rPr>
              <a:t>fault</a:t>
            </a:r>
            <a:r>
              <a:rPr lang="en-US" baseline="30000" dirty="0">
                <a:latin typeface="Times New Roman"/>
                <a:ea typeface="Times New Roman"/>
                <a:cs typeface="Times New Roman"/>
                <a:sym typeface="Times New Roman"/>
              </a:rPr>
              <a:t> tolerant</a:t>
            </a:r>
            <a:r>
              <a:rPr lang="en-US" sz="1400" b="0" i="0" u="none" strike="noStrike" cap="none" dirty="0">
                <a:solidFill>
                  <a:srgbClr val="000000"/>
                </a:solidFill>
                <a:latin typeface="Times New Roman"/>
                <a:ea typeface="Times New Roman"/>
                <a:cs typeface="Times New Roman"/>
                <a:sym typeface="Times New Roman"/>
              </a:rPr>
              <a:t>  = </a:t>
            </a:r>
            <a:r>
              <a:rPr lang="en-US" sz="1400" b="1" dirty="0">
                <a:solidFill>
                  <a:schemeClr val="dk1"/>
                </a:solidFill>
              </a:rPr>
              <a:t>𝚷 </a:t>
            </a:r>
            <a:r>
              <a:rPr lang="en-US" sz="1400" b="0" i="0" u="none" strike="noStrike" cap="none" dirty="0" err="1">
                <a:solidFill>
                  <a:srgbClr val="000000"/>
                </a:solidFill>
                <a:latin typeface="Times New Roman"/>
                <a:ea typeface="Times New Roman"/>
                <a:cs typeface="Times New Roman"/>
                <a:sym typeface="Times New Roman"/>
              </a:rPr>
              <a:t>R</a:t>
            </a:r>
            <a:r>
              <a:rPr lang="en-US" baseline="30000" dirty="0" err="1">
                <a:latin typeface="Times New Roman"/>
                <a:ea typeface="Times New Roman"/>
                <a:cs typeface="Times New Roman"/>
                <a:sym typeface="Times New Roman"/>
              </a:rPr>
              <a:t>fault</a:t>
            </a:r>
            <a:r>
              <a:rPr lang="en-US" baseline="30000" dirty="0">
                <a:latin typeface="Times New Roman"/>
                <a:ea typeface="Times New Roman"/>
                <a:cs typeface="Times New Roman"/>
                <a:sym typeface="Times New Roman"/>
              </a:rPr>
              <a:t> tolerant</a:t>
            </a:r>
            <a:r>
              <a:rPr lang="en-US" sz="1400" b="0" i="0" u="none" strike="noStrike" cap="none" dirty="0">
                <a:solidFill>
                  <a:srgbClr val="000000"/>
                </a:solidFill>
                <a:latin typeface="Times New Roman"/>
                <a:ea typeface="Times New Roman"/>
                <a:cs typeface="Times New Roman"/>
                <a:sym typeface="Times New Roman"/>
              </a:rPr>
              <a:t> </a:t>
            </a:r>
            <a:r>
              <a:rPr lang="en-US" sz="1400" b="0" i="0" u="none" strike="noStrike" cap="none" baseline="-25000" dirty="0" err="1">
                <a:solidFill>
                  <a:srgbClr val="000000"/>
                </a:solidFill>
                <a:latin typeface="Times New Roman"/>
                <a:ea typeface="Times New Roman"/>
                <a:cs typeface="Times New Roman"/>
                <a:sym typeface="Times New Roman"/>
              </a:rPr>
              <a:t>vi,</a:t>
            </a:r>
            <a:r>
              <a:rPr lang="en-US" baseline="-25000" dirty="0" err="1">
                <a:latin typeface="Times New Roman"/>
                <a:ea typeface="Times New Roman"/>
                <a:cs typeface="Times New Roman"/>
                <a:sym typeface="Times New Roman"/>
              </a:rPr>
              <a:t>max</a:t>
            </a:r>
            <a:r>
              <a:rPr lang="en-US" baseline="-25000" dirty="0">
                <a:latin typeface="Times New Roman"/>
                <a:ea typeface="Times New Roman"/>
                <a:cs typeface="Times New Roman"/>
                <a:sym typeface="Times New Roman"/>
              </a:rPr>
              <a:t> .</a:t>
            </a:r>
          </a:p>
          <a:p>
            <a:pPr marL="342900" indent="-260350" algn="just">
              <a:lnSpc>
                <a:spcPct val="115000"/>
              </a:lnSpc>
              <a:buClr>
                <a:schemeClr val="dk1"/>
              </a:buClr>
              <a:buSzPts val="1500"/>
              <a:buFont typeface="Times New Roman"/>
              <a:buChar char="➢"/>
            </a:pPr>
            <a:endParaRPr lang="en-US" b="0" i="0" u="none" strike="noStrike" cap="none" baseline="30000" dirty="0">
              <a:solidFill>
                <a:srgbClr val="000000"/>
              </a:solidFill>
              <a:latin typeface="Times New Roman"/>
              <a:ea typeface="Times New Roman"/>
              <a:cs typeface="Times New Roman"/>
              <a:sym typeface="Times New Roman"/>
            </a:endParaRPr>
          </a:p>
          <a:p>
            <a:pPr marL="342900" indent="-260350" algn="just">
              <a:lnSpc>
                <a:spcPct val="115000"/>
              </a:lnSpc>
              <a:buClr>
                <a:schemeClr val="dk1"/>
              </a:buClr>
              <a:buSzPts val="1500"/>
              <a:buFont typeface="Times New Roman"/>
              <a:buChar char="➢"/>
            </a:pPr>
            <a:endParaRPr dirty="0"/>
          </a:p>
          <a:p>
            <a:pPr marL="76200" marR="0" lvl="0" indent="0" algn="just" rtl="0">
              <a:lnSpc>
                <a:spcPct val="115000"/>
              </a:lnSpc>
              <a:spcBef>
                <a:spcPts val="0"/>
              </a:spcBef>
              <a:spcAft>
                <a:spcPts val="0"/>
              </a:spcAft>
              <a:buNone/>
            </a:pPr>
            <a:endParaRPr sz="1400" b="0" i="0" u="none" strike="noStrike" cap="none" dirty="0">
              <a:solidFill>
                <a:srgbClr val="000000"/>
              </a:solidFill>
              <a:latin typeface="Times New Roman"/>
              <a:ea typeface="Times New Roman"/>
              <a:cs typeface="Times New Roman"/>
              <a:sym typeface="Times New Roman"/>
            </a:endParaRPr>
          </a:p>
          <a:p>
            <a:pPr marL="76200" marR="0" lvl="0" indent="0" algn="just" rtl="0">
              <a:lnSpc>
                <a:spcPct val="115000"/>
              </a:lnSpc>
              <a:spcBef>
                <a:spcPts val="0"/>
              </a:spcBef>
              <a:spcAft>
                <a:spcPts val="0"/>
              </a:spcAft>
              <a:buNone/>
            </a:pPr>
            <a:endParaRPr sz="1400" b="0" i="0" u="none" strike="noStrike" cap="none"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62299579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3156</Words>
  <Application>Microsoft Office PowerPoint</Application>
  <PresentationFormat>On-screen Show (16:9)</PresentationFormat>
  <Paragraphs>209</Paragraphs>
  <Slides>24</Slides>
  <Notes>24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Courier New</vt:lpstr>
      <vt:lpstr>Calibri</vt:lpstr>
      <vt:lpstr>Wingdings</vt:lpstr>
      <vt:lpstr>Roboto</vt:lpstr>
      <vt:lpstr>Times New Roman</vt:lpstr>
      <vt:lpstr>Noto Sans</vt:lpstr>
      <vt:lpstr>Simple Light</vt:lpstr>
      <vt:lpstr>Custom Design</vt:lpstr>
      <vt:lpstr>The 38th ACM/SIGAPP Symposium On Applied Computing</vt:lpstr>
      <vt:lpstr>Outline</vt:lpstr>
      <vt:lpstr>Introduction</vt:lpstr>
      <vt:lpstr>Our Contributions</vt:lpstr>
      <vt:lpstr>Scientific workflow</vt:lpstr>
      <vt:lpstr>Multi-processor system</vt:lpstr>
      <vt:lpstr>Notations and Timing Metrics</vt:lpstr>
      <vt:lpstr>Energy consumption</vt:lpstr>
      <vt:lpstr>Reliability analysis</vt:lpstr>
      <vt:lpstr>Achieveing the reliability constraint</vt:lpstr>
      <vt:lpstr>Problem Formulation</vt:lpstr>
      <vt:lpstr>Task Wait Time</vt:lpstr>
      <vt:lpstr>MERT</vt:lpstr>
      <vt:lpstr>EAFTS &amp; FA</vt:lpstr>
      <vt:lpstr>Pseudocode</vt:lpstr>
      <vt:lpstr>Baseline Methods</vt:lpstr>
      <vt:lpstr>Baseline Methods</vt:lpstr>
      <vt:lpstr>Experimental Description</vt:lpstr>
      <vt:lpstr>Results</vt:lpstr>
      <vt:lpstr>Results</vt:lpstr>
      <vt:lpstr>Conclusion &amp; Future work</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38th ACM/SIGAPP Symposium On Applied Computing</dc:title>
  <cp:lastModifiedBy>Atharva T</cp:lastModifiedBy>
  <cp:revision>1</cp:revision>
  <dcterms:modified xsi:type="dcterms:W3CDTF">2023-03-25T08:33:05Z</dcterms:modified>
</cp:coreProperties>
</file>