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8.jpg" ContentType="image/pn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spPr>
            <a:solidFill>
              <a:schemeClr val="accent1"/>
            </a:solidFill>
            <a:ln>
              <a:noFill/>
            </a:ln>
            <a:effectLst/>
          </c:spPr>
          <c:invertIfNegative val="0"/>
          <c:dPt>
            <c:idx val="1"/>
            <c:invertIfNegative val="0"/>
            <c:bubble3D val="0"/>
            <c:spPr>
              <a:noFill/>
              <a:ln>
                <a:noFill/>
              </a:ln>
              <a:effectLst/>
            </c:spPr>
            <c:extLst>
              <c:ext xmlns:c16="http://schemas.microsoft.com/office/drawing/2014/chart" uri="{C3380CC4-5D6E-409C-BE32-E72D297353CC}">
                <c16:uniqueId val="{00000001-1B6C-4A54-A5BA-A030E53C0442}"/>
              </c:ext>
            </c:extLst>
          </c:dPt>
          <c:dPt>
            <c:idx val="2"/>
            <c:invertIfNegative val="0"/>
            <c:bubble3D val="0"/>
            <c:spPr>
              <a:noFill/>
              <a:ln>
                <a:noFill/>
              </a:ln>
              <a:effectLst/>
            </c:spPr>
            <c:extLst>
              <c:ext xmlns:c16="http://schemas.microsoft.com/office/drawing/2014/chart" uri="{C3380CC4-5D6E-409C-BE32-E72D297353CC}">
                <c16:uniqueId val="{00000003-1B6C-4A54-A5BA-A030E53C0442}"/>
              </c:ext>
            </c:extLst>
          </c:dPt>
          <c:dPt>
            <c:idx val="3"/>
            <c:invertIfNegative val="0"/>
            <c:bubble3D val="0"/>
            <c:spPr>
              <a:noFill/>
              <a:ln>
                <a:noFill/>
              </a:ln>
              <a:effectLst/>
            </c:spPr>
            <c:extLst>
              <c:ext xmlns:c16="http://schemas.microsoft.com/office/drawing/2014/chart" uri="{C3380CC4-5D6E-409C-BE32-E72D297353CC}">
                <c16:uniqueId val="{00000005-1B6C-4A54-A5BA-A030E53C0442}"/>
              </c:ext>
            </c:extLst>
          </c:dPt>
          <c:dPt>
            <c:idx val="4"/>
            <c:invertIfNegative val="0"/>
            <c:bubble3D val="0"/>
            <c:spPr>
              <a:noFill/>
              <a:ln>
                <a:noFill/>
              </a:ln>
              <a:effectLst/>
            </c:spPr>
            <c:extLst>
              <c:ext xmlns:c16="http://schemas.microsoft.com/office/drawing/2014/chart" uri="{C3380CC4-5D6E-409C-BE32-E72D297353CC}">
                <c16:uniqueId val="{00000007-1B6C-4A54-A5BA-A030E53C0442}"/>
              </c:ext>
            </c:extLst>
          </c:dPt>
          <c:dPt>
            <c:idx val="5"/>
            <c:invertIfNegative val="0"/>
            <c:bubble3D val="0"/>
            <c:spPr>
              <a:noFill/>
              <a:ln>
                <a:noFill/>
              </a:ln>
              <a:effectLst/>
            </c:spPr>
            <c:extLst>
              <c:ext xmlns:c16="http://schemas.microsoft.com/office/drawing/2014/chart" uri="{C3380CC4-5D6E-409C-BE32-E72D297353CC}">
                <c16:uniqueId val="{00000009-1B6C-4A54-A5BA-A030E53C0442}"/>
              </c:ext>
            </c:extLst>
          </c:dPt>
          <c:cat>
            <c:strRef>
              <c:f>Sheet1!$A$2:$A$7</c:f>
              <c:strCache>
                <c:ptCount val="6"/>
                <c:pt idx="0">
                  <c:v>Baics of Python</c:v>
                </c:pt>
                <c:pt idx="1">
                  <c:v>Functions,Strings,list,sets</c:v>
                </c:pt>
                <c:pt idx="2">
                  <c:v>Algorithmic Problem Solving</c:v>
                </c:pt>
                <c:pt idx="3">
                  <c:v>Class,objects</c:v>
                </c:pt>
                <c:pt idx="4">
                  <c:v>Standard Library</c:v>
                </c:pt>
                <c:pt idx="5">
                  <c:v>Project + Project Report</c:v>
                </c:pt>
              </c:strCache>
            </c:strRef>
          </c:cat>
          <c:val>
            <c:numRef>
              <c:f>Sheet1!$B$2:$B$7</c:f>
              <c:numCache>
                <c:formatCode>m/d/yyyy</c:formatCode>
                <c:ptCount val="6"/>
                <c:pt idx="0">
                  <c:v>44713</c:v>
                </c:pt>
                <c:pt idx="1">
                  <c:v>44720</c:v>
                </c:pt>
                <c:pt idx="2">
                  <c:v>44728</c:v>
                </c:pt>
                <c:pt idx="3">
                  <c:v>44743</c:v>
                </c:pt>
                <c:pt idx="4">
                  <c:v>44749</c:v>
                </c:pt>
                <c:pt idx="5">
                  <c:v>44758</c:v>
                </c:pt>
              </c:numCache>
            </c:numRef>
          </c:val>
          <c:extLst>
            <c:ext xmlns:c16="http://schemas.microsoft.com/office/drawing/2014/chart" uri="{C3380CC4-5D6E-409C-BE32-E72D297353CC}">
              <c16:uniqueId val="{0000000A-1B6C-4A54-A5BA-A030E53C0442}"/>
            </c:ext>
          </c:extLst>
        </c:ser>
        <c:ser>
          <c:idx val="1"/>
          <c:order val="1"/>
          <c:tx>
            <c:v>Duration</c:v>
          </c:tx>
          <c:spPr>
            <a:solidFill>
              <a:schemeClr val="accent2"/>
            </a:solidFill>
            <a:ln>
              <a:noFill/>
            </a:ln>
            <a:effectLst/>
          </c:spPr>
          <c:invertIfNegative val="0"/>
          <c:cat>
            <c:strRef>
              <c:f>Sheet1!$A$2:$A$7</c:f>
              <c:strCache>
                <c:ptCount val="6"/>
                <c:pt idx="0">
                  <c:v>Baics of Python</c:v>
                </c:pt>
                <c:pt idx="1">
                  <c:v>Functions,Strings,list,sets</c:v>
                </c:pt>
                <c:pt idx="2">
                  <c:v>Algorithmic Problem Solving</c:v>
                </c:pt>
                <c:pt idx="3">
                  <c:v>Class,objects</c:v>
                </c:pt>
                <c:pt idx="4">
                  <c:v>Standard Library</c:v>
                </c:pt>
                <c:pt idx="5">
                  <c:v>Project + Project Report</c:v>
                </c:pt>
              </c:strCache>
            </c:strRef>
          </c:cat>
          <c:val>
            <c:numRef>
              <c:f>Sheet1!$D$2:$D$7</c:f>
              <c:numCache>
                <c:formatCode>General</c:formatCode>
                <c:ptCount val="6"/>
                <c:pt idx="0">
                  <c:v>6</c:v>
                </c:pt>
                <c:pt idx="1">
                  <c:v>7</c:v>
                </c:pt>
                <c:pt idx="2">
                  <c:v>14</c:v>
                </c:pt>
                <c:pt idx="3">
                  <c:v>6</c:v>
                </c:pt>
                <c:pt idx="4">
                  <c:v>8</c:v>
                </c:pt>
                <c:pt idx="5">
                  <c:v>2</c:v>
                </c:pt>
              </c:numCache>
            </c:numRef>
          </c:val>
          <c:extLst>
            <c:ext xmlns:c16="http://schemas.microsoft.com/office/drawing/2014/chart" uri="{C3380CC4-5D6E-409C-BE32-E72D297353CC}">
              <c16:uniqueId val="{0000000B-1B6C-4A54-A5BA-A030E53C0442}"/>
            </c:ext>
          </c:extLst>
        </c:ser>
        <c:dLbls>
          <c:showLegendKey val="0"/>
          <c:showVal val="0"/>
          <c:showCatName val="0"/>
          <c:showSerName val="0"/>
          <c:showPercent val="0"/>
          <c:showBubbleSize val="0"/>
        </c:dLbls>
        <c:gapWidth val="150"/>
        <c:overlap val="100"/>
        <c:axId val="1522085567"/>
        <c:axId val="1522082655"/>
      </c:barChart>
      <c:catAx>
        <c:axId val="1522085567"/>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2082655"/>
        <c:crosses val="autoZero"/>
        <c:auto val="1"/>
        <c:lblAlgn val="ctr"/>
        <c:lblOffset val="100"/>
        <c:noMultiLvlLbl val="0"/>
      </c:catAx>
      <c:valAx>
        <c:axId val="1522082655"/>
        <c:scaling>
          <c:orientation val="minMax"/>
          <c:max val="44760"/>
          <c:min val="44713"/>
        </c:scaling>
        <c:delete val="0"/>
        <c:axPos val="t"/>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20855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32EC73-B173-4FDB-9CAE-A2F26B9F1AFD}" type="datetimeFigureOut">
              <a:rPr lang="en-IN" smtClean="0"/>
              <a:t>22-07-2022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B0A7F7-B714-418D-A35E-C9B4E3D32433}" type="slidenum">
              <a:rPr lang="en-IN" smtClean="0"/>
              <a:t>‹#›</a:t>
            </a:fld>
            <a:endParaRPr lang="en-IN"/>
          </a:p>
        </p:txBody>
      </p:sp>
    </p:spTree>
    <p:extLst>
      <p:ext uri="{BB962C8B-B14F-4D97-AF65-F5344CB8AC3E}">
        <p14:creationId xmlns:p14="http://schemas.microsoft.com/office/powerpoint/2010/main" val="905702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32EC73-B173-4FDB-9CAE-A2F26B9F1AFD}" type="datetimeFigureOut">
              <a:rPr lang="en-IN" smtClean="0"/>
              <a:t>22-07-2022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B0A7F7-B714-418D-A35E-C9B4E3D32433}" type="slidenum">
              <a:rPr lang="en-IN" smtClean="0"/>
              <a:t>‹#›</a:t>
            </a:fld>
            <a:endParaRPr lang="en-IN"/>
          </a:p>
        </p:txBody>
      </p:sp>
    </p:spTree>
    <p:extLst>
      <p:ext uri="{BB962C8B-B14F-4D97-AF65-F5344CB8AC3E}">
        <p14:creationId xmlns:p14="http://schemas.microsoft.com/office/powerpoint/2010/main" val="1306149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532EC73-B173-4FDB-9CAE-A2F26B9F1AFD}" type="datetimeFigureOut">
              <a:rPr lang="en-IN" smtClean="0"/>
              <a:t>22-07-2022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B0A7F7-B714-418D-A35E-C9B4E3D32433}" type="slidenum">
              <a:rPr lang="en-IN" smtClean="0"/>
              <a:t>‹#›</a:t>
            </a:fld>
            <a:endParaRPr lang="en-IN"/>
          </a:p>
        </p:txBody>
      </p:sp>
    </p:spTree>
    <p:extLst>
      <p:ext uri="{BB962C8B-B14F-4D97-AF65-F5344CB8AC3E}">
        <p14:creationId xmlns:p14="http://schemas.microsoft.com/office/powerpoint/2010/main" val="2995252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532EC73-B173-4FDB-9CAE-A2F26B9F1AFD}" type="datetimeFigureOut">
              <a:rPr lang="en-IN" smtClean="0"/>
              <a:t>22-07-2022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B0A7F7-B714-418D-A35E-C9B4E3D3243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43775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32EC73-B173-4FDB-9CAE-A2F26B9F1AFD}" type="datetimeFigureOut">
              <a:rPr lang="en-IN" smtClean="0"/>
              <a:t>22-07-2022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B0A7F7-B714-418D-A35E-C9B4E3D32433}" type="slidenum">
              <a:rPr lang="en-IN" smtClean="0"/>
              <a:t>‹#›</a:t>
            </a:fld>
            <a:endParaRPr lang="en-IN"/>
          </a:p>
        </p:txBody>
      </p:sp>
    </p:spTree>
    <p:extLst>
      <p:ext uri="{BB962C8B-B14F-4D97-AF65-F5344CB8AC3E}">
        <p14:creationId xmlns:p14="http://schemas.microsoft.com/office/powerpoint/2010/main" val="2960503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32EC73-B173-4FDB-9CAE-A2F26B9F1AFD}" type="datetimeFigureOut">
              <a:rPr lang="en-IN" smtClean="0"/>
              <a:t>22-07-2022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B0A7F7-B714-418D-A35E-C9B4E3D32433}" type="slidenum">
              <a:rPr lang="en-IN" smtClean="0"/>
              <a:t>‹#›</a:t>
            </a:fld>
            <a:endParaRPr lang="en-IN"/>
          </a:p>
        </p:txBody>
      </p:sp>
    </p:spTree>
    <p:extLst>
      <p:ext uri="{BB962C8B-B14F-4D97-AF65-F5344CB8AC3E}">
        <p14:creationId xmlns:p14="http://schemas.microsoft.com/office/powerpoint/2010/main" val="33703993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32EC73-B173-4FDB-9CAE-A2F26B9F1AFD}" type="datetimeFigureOut">
              <a:rPr lang="en-IN" smtClean="0"/>
              <a:t>22-07-2022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B0A7F7-B714-418D-A35E-C9B4E3D32433}" type="slidenum">
              <a:rPr lang="en-IN" smtClean="0"/>
              <a:t>‹#›</a:t>
            </a:fld>
            <a:endParaRPr lang="en-IN"/>
          </a:p>
        </p:txBody>
      </p:sp>
    </p:spTree>
    <p:extLst>
      <p:ext uri="{BB962C8B-B14F-4D97-AF65-F5344CB8AC3E}">
        <p14:creationId xmlns:p14="http://schemas.microsoft.com/office/powerpoint/2010/main" val="3875730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32EC73-B173-4FDB-9CAE-A2F26B9F1AFD}" type="datetimeFigureOut">
              <a:rPr lang="en-IN" smtClean="0"/>
              <a:t>22-07-2022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B0A7F7-B714-418D-A35E-C9B4E3D32433}" type="slidenum">
              <a:rPr lang="en-IN" smtClean="0"/>
              <a:t>‹#›</a:t>
            </a:fld>
            <a:endParaRPr lang="en-IN"/>
          </a:p>
        </p:txBody>
      </p:sp>
    </p:spTree>
    <p:extLst>
      <p:ext uri="{BB962C8B-B14F-4D97-AF65-F5344CB8AC3E}">
        <p14:creationId xmlns:p14="http://schemas.microsoft.com/office/powerpoint/2010/main" val="35513048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32EC73-B173-4FDB-9CAE-A2F26B9F1AFD}" type="datetimeFigureOut">
              <a:rPr lang="en-IN" smtClean="0"/>
              <a:t>22-07-2022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B0A7F7-B714-418D-A35E-C9B4E3D32433}" type="slidenum">
              <a:rPr lang="en-IN" smtClean="0"/>
              <a:t>‹#›</a:t>
            </a:fld>
            <a:endParaRPr lang="en-IN"/>
          </a:p>
        </p:txBody>
      </p:sp>
    </p:spTree>
    <p:extLst>
      <p:ext uri="{BB962C8B-B14F-4D97-AF65-F5344CB8AC3E}">
        <p14:creationId xmlns:p14="http://schemas.microsoft.com/office/powerpoint/2010/main" val="3607462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532EC73-B173-4FDB-9CAE-A2F26B9F1AFD}" type="datetimeFigureOut">
              <a:rPr lang="en-IN" smtClean="0"/>
              <a:t>22-07-2022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B0A7F7-B714-418D-A35E-C9B4E3D32433}" type="slidenum">
              <a:rPr lang="en-IN" smtClean="0"/>
              <a:t>‹#›</a:t>
            </a:fld>
            <a:endParaRPr lang="en-IN"/>
          </a:p>
        </p:txBody>
      </p:sp>
    </p:spTree>
    <p:extLst>
      <p:ext uri="{BB962C8B-B14F-4D97-AF65-F5344CB8AC3E}">
        <p14:creationId xmlns:p14="http://schemas.microsoft.com/office/powerpoint/2010/main" val="3465379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32EC73-B173-4FDB-9CAE-A2F26B9F1AFD}" type="datetimeFigureOut">
              <a:rPr lang="en-IN" smtClean="0"/>
              <a:t>22-07-2022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B0A7F7-B714-418D-A35E-C9B4E3D32433}" type="slidenum">
              <a:rPr lang="en-IN" smtClean="0"/>
              <a:t>‹#›</a:t>
            </a:fld>
            <a:endParaRPr lang="en-IN"/>
          </a:p>
        </p:txBody>
      </p:sp>
    </p:spTree>
    <p:extLst>
      <p:ext uri="{BB962C8B-B14F-4D97-AF65-F5344CB8AC3E}">
        <p14:creationId xmlns:p14="http://schemas.microsoft.com/office/powerpoint/2010/main" val="2153557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32EC73-B173-4FDB-9CAE-A2F26B9F1AFD}" type="datetimeFigureOut">
              <a:rPr lang="en-IN" smtClean="0"/>
              <a:t>22-07-2022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B0A7F7-B714-418D-A35E-C9B4E3D32433}" type="slidenum">
              <a:rPr lang="en-IN" smtClean="0"/>
              <a:t>‹#›</a:t>
            </a:fld>
            <a:endParaRPr lang="en-IN"/>
          </a:p>
        </p:txBody>
      </p:sp>
    </p:spTree>
    <p:extLst>
      <p:ext uri="{BB962C8B-B14F-4D97-AF65-F5344CB8AC3E}">
        <p14:creationId xmlns:p14="http://schemas.microsoft.com/office/powerpoint/2010/main" val="2850135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32EC73-B173-4FDB-9CAE-A2F26B9F1AFD}" type="datetimeFigureOut">
              <a:rPr lang="en-IN" smtClean="0"/>
              <a:t>22-07-2022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B0A7F7-B714-418D-A35E-C9B4E3D32433}" type="slidenum">
              <a:rPr lang="en-IN" smtClean="0"/>
              <a:t>‹#›</a:t>
            </a:fld>
            <a:endParaRPr lang="en-IN"/>
          </a:p>
        </p:txBody>
      </p:sp>
    </p:spTree>
    <p:extLst>
      <p:ext uri="{BB962C8B-B14F-4D97-AF65-F5344CB8AC3E}">
        <p14:creationId xmlns:p14="http://schemas.microsoft.com/office/powerpoint/2010/main" val="796211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532EC73-B173-4FDB-9CAE-A2F26B9F1AFD}" type="datetimeFigureOut">
              <a:rPr lang="en-IN" smtClean="0"/>
              <a:t>22-07-2022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3B0A7F7-B714-418D-A35E-C9B4E3D32433}" type="slidenum">
              <a:rPr lang="en-IN" smtClean="0"/>
              <a:t>‹#›</a:t>
            </a:fld>
            <a:endParaRPr lang="en-IN"/>
          </a:p>
        </p:txBody>
      </p:sp>
    </p:spTree>
    <p:extLst>
      <p:ext uri="{BB962C8B-B14F-4D97-AF65-F5344CB8AC3E}">
        <p14:creationId xmlns:p14="http://schemas.microsoft.com/office/powerpoint/2010/main" val="4081011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532EC73-B173-4FDB-9CAE-A2F26B9F1AFD}" type="datetimeFigureOut">
              <a:rPr lang="en-IN" smtClean="0"/>
              <a:t>22-07-2022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3B0A7F7-B714-418D-A35E-C9B4E3D32433}" type="slidenum">
              <a:rPr lang="en-IN" smtClean="0"/>
              <a:t>‹#›</a:t>
            </a:fld>
            <a:endParaRPr lang="en-IN"/>
          </a:p>
        </p:txBody>
      </p:sp>
    </p:spTree>
    <p:extLst>
      <p:ext uri="{BB962C8B-B14F-4D97-AF65-F5344CB8AC3E}">
        <p14:creationId xmlns:p14="http://schemas.microsoft.com/office/powerpoint/2010/main" val="1874920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532EC73-B173-4FDB-9CAE-A2F26B9F1AFD}" type="datetimeFigureOut">
              <a:rPr lang="en-IN" smtClean="0"/>
              <a:t>22-07-2022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3B0A7F7-B714-418D-A35E-C9B4E3D32433}" type="slidenum">
              <a:rPr lang="en-IN" smtClean="0"/>
              <a:t>‹#›</a:t>
            </a:fld>
            <a:endParaRPr lang="en-IN"/>
          </a:p>
        </p:txBody>
      </p:sp>
    </p:spTree>
    <p:extLst>
      <p:ext uri="{BB962C8B-B14F-4D97-AF65-F5344CB8AC3E}">
        <p14:creationId xmlns:p14="http://schemas.microsoft.com/office/powerpoint/2010/main" val="1450889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32EC73-B173-4FDB-9CAE-A2F26B9F1AFD}" type="datetimeFigureOut">
              <a:rPr lang="en-IN" smtClean="0"/>
              <a:t>22-07-2022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B0A7F7-B714-418D-A35E-C9B4E3D32433}" type="slidenum">
              <a:rPr lang="en-IN" smtClean="0"/>
              <a:t>‹#›</a:t>
            </a:fld>
            <a:endParaRPr lang="en-IN"/>
          </a:p>
        </p:txBody>
      </p:sp>
    </p:spTree>
    <p:extLst>
      <p:ext uri="{BB962C8B-B14F-4D97-AF65-F5344CB8AC3E}">
        <p14:creationId xmlns:p14="http://schemas.microsoft.com/office/powerpoint/2010/main" val="143351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532EC73-B173-4FDB-9CAE-A2F26B9F1AFD}" type="datetimeFigureOut">
              <a:rPr lang="en-IN" smtClean="0"/>
              <a:t>22-07-2022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3B0A7F7-B714-418D-A35E-C9B4E3D32433}" type="slidenum">
              <a:rPr lang="en-IN" smtClean="0"/>
              <a:t>‹#›</a:t>
            </a:fld>
            <a:endParaRPr lang="en-IN"/>
          </a:p>
        </p:txBody>
      </p:sp>
    </p:spTree>
    <p:extLst>
      <p:ext uri="{BB962C8B-B14F-4D97-AF65-F5344CB8AC3E}">
        <p14:creationId xmlns:p14="http://schemas.microsoft.com/office/powerpoint/2010/main" val="1284838301"/>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python.org/3/library/index.html" TargetMode="External"/><Relationship Id="rId2" Type="http://schemas.openxmlformats.org/officeDocument/2006/relationships/hyperlink" Target="https://en.wikipedia.org/wiki/Python_(programming_language)" TargetMode="External"/><Relationship Id="rId1" Type="http://schemas.openxmlformats.org/officeDocument/2006/relationships/slideLayout" Target="../slideLayouts/slideLayout2.xml"/><Relationship Id="rId5" Type="http://schemas.openxmlformats.org/officeDocument/2006/relationships/hyperlink" Target="https://www.tutorialspoint.com/python/index.htm" TargetMode="External"/><Relationship Id="rId4" Type="http://schemas.openxmlformats.org/officeDocument/2006/relationships/hyperlink" Target="https://www.w3schools.com/pyth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7">
            <a:extLst>
              <a:ext uri="{FF2B5EF4-FFF2-40B4-BE49-F238E27FC236}">
                <a16:creationId xmlns:a16="http://schemas.microsoft.com/office/drawing/2014/main" id="{4D260DC9-5CC9-1D26-4FB4-74F9A580078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64" name="image1.jpeg">
            <a:extLst>
              <a:ext uri="{FF2B5EF4-FFF2-40B4-BE49-F238E27FC236}">
                <a16:creationId xmlns:a16="http://schemas.microsoft.com/office/drawing/2014/main" id="{9040A8EF-7695-D048-3E43-36D8F9CA88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7415" y="588962"/>
            <a:ext cx="3179763" cy="121285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8">
            <a:extLst>
              <a:ext uri="{FF2B5EF4-FFF2-40B4-BE49-F238E27FC236}">
                <a16:creationId xmlns:a16="http://schemas.microsoft.com/office/drawing/2014/main" id="{83FD5349-6394-832E-AAEF-0FE6876D7793}"/>
              </a:ext>
            </a:extLst>
          </p:cNvPr>
          <p:cNvSpPr>
            <a:spLocks noChangeArrowheads="1"/>
          </p:cNvSpPr>
          <p:nvPr/>
        </p:nvSpPr>
        <p:spPr bwMode="auto">
          <a:xfrm>
            <a:off x="0" y="-3913702"/>
            <a:ext cx="10281920" cy="10218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lang="en-US" altLang="en-US" sz="1200" b="1" dirty="0">
              <a:ea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lang="en-US" altLang="en-US" sz="1200" b="1" dirty="0">
              <a:ea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lang="en-US" altLang="en-US" sz="1200" b="1" dirty="0">
              <a:ea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lang="en-US" altLang="en-US" sz="1200" b="1" dirty="0">
              <a:ea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lang="en-US" altLang="en-US" sz="1200" b="1" dirty="0">
              <a:ea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lang="en-US" altLang="en-US" sz="1200" b="1" dirty="0">
              <a:ea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lang="en-US" altLang="en-US" sz="1200" b="1" dirty="0">
              <a:ea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lang="en-US" altLang="en-US" sz="1200" b="1" dirty="0">
              <a:ea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lang="en-US" altLang="en-US" sz="1200" b="1" dirty="0">
              <a:ea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lang="en-US" altLang="en-US" sz="1200" b="1" dirty="0">
              <a:ea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lang="en-US" altLang="en-US" sz="1200" b="1" dirty="0">
              <a:ea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lang="en-US" altLang="en-US" sz="1200" b="1" dirty="0">
              <a:ea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lang="en-US" altLang="en-US" sz="1200" b="1" dirty="0">
              <a:ea typeface="Times New Roman" panose="02020603050405020304" pitchFamily="18" charset="0"/>
            </a:endParaRPr>
          </a:p>
          <a:p>
            <a:pPr marL="0" marR="0" lvl="0" indent="457200" algn="ctr"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457200" algn="ctr" defTabSz="914400" rtl="0" eaLnBrk="0" fontAlgn="base" latinLnBrk="0" hangingPunct="0">
              <a:lnSpc>
                <a:spcPct val="100000"/>
              </a:lnSpc>
              <a:spcBef>
                <a:spcPct val="0"/>
              </a:spcBef>
              <a:spcAft>
                <a:spcPct val="0"/>
              </a:spcAft>
              <a:buClrTx/>
              <a:buSzTx/>
              <a:buFontTx/>
              <a:buNone/>
              <a:tabLst/>
            </a:pPr>
            <a:endParaRPr lang="en-US" altLang="en-US" b="1"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SIX WEEKS SUMMER TRAINING</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REPORT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ctr">
              <a:spcBef>
                <a:spcPts val="5"/>
              </a:spcBef>
            </a:pPr>
            <a:r>
              <a:rPr lang="en-US" sz="1800" b="1" i="1" dirty="0">
                <a:effectLst/>
                <a:latin typeface="Times New Roman" panose="02020603050405020304" pitchFamily="18" charset="0"/>
                <a:ea typeface="Times New Roman" panose="02020603050405020304" pitchFamily="18" charset="0"/>
              </a:rPr>
              <a:t>C AND CPP</a:t>
            </a:r>
            <a:endParaRPr lang="en-IN" sz="1800" dirty="0">
              <a:effectLst/>
              <a:latin typeface="Times New Roman" panose="02020603050405020304" pitchFamily="18" charset="0"/>
              <a:ea typeface="Times New Roman" panose="02020603050405020304" pitchFamily="18" charset="0"/>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Submitted by</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630170" marR="2492375" indent="100330" algn="ctr">
              <a:spcBef>
                <a:spcPts val="5"/>
              </a:spcBef>
              <a:spcAft>
                <a:spcPts val="0"/>
              </a:spcAft>
            </a:pPr>
            <a:r>
              <a:rPr lang="en-US" sz="1800" b="1" dirty="0">
                <a:effectLst/>
                <a:latin typeface="Times New Roman" panose="02020603050405020304" pitchFamily="18" charset="0"/>
                <a:ea typeface="Times New Roman" panose="02020603050405020304" pitchFamily="18" charset="0"/>
              </a:rPr>
              <a:t>Atharva Santosh </a:t>
            </a:r>
            <a:r>
              <a:rPr lang="en-US" sz="1800" b="1" dirty="0" err="1">
                <a:effectLst/>
                <a:latin typeface="Times New Roman" panose="02020603050405020304" pitchFamily="18" charset="0"/>
                <a:ea typeface="Times New Roman" panose="02020603050405020304" pitchFamily="18" charset="0"/>
              </a:rPr>
              <a:t>Todmal</a:t>
            </a:r>
            <a:endParaRPr lang="en-IN" sz="1800" dirty="0">
              <a:effectLst/>
              <a:latin typeface="Times New Roman" panose="02020603050405020304" pitchFamily="18" charset="0"/>
              <a:ea typeface="Times New Roman" panose="02020603050405020304" pitchFamily="18" charset="0"/>
            </a:endParaRPr>
          </a:p>
          <a:p>
            <a:pPr marL="2630170" marR="2492375" indent="100330" algn="ctr">
              <a:spcBef>
                <a:spcPts val="5"/>
              </a:spcBef>
              <a:spcAft>
                <a:spcPts val="0"/>
              </a:spcAft>
            </a:pPr>
            <a:endParaRPr lang="en-IN" sz="1800" dirty="0">
              <a:effectLst/>
              <a:latin typeface="Times New Roman" panose="02020603050405020304" pitchFamily="18" charset="0"/>
              <a:ea typeface="Times New Roman" panose="02020603050405020304" pitchFamily="18" charset="0"/>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Registration No.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630170" marR="2492375" indent="100330" algn="ctr">
              <a:spcBef>
                <a:spcPts val="5"/>
              </a:spcBef>
              <a:spcAft>
                <a:spcPts val="0"/>
              </a:spcAft>
            </a:pPr>
            <a:r>
              <a:rPr lang="en-US" sz="1800" b="1" dirty="0">
                <a:effectLst/>
                <a:latin typeface="Times New Roman" panose="02020603050405020304" pitchFamily="18" charset="0"/>
                <a:ea typeface="Times New Roman" panose="02020603050405020304" pitchFamily="18" charset="0"/>
              </a:rPr>
              <a:t>12010145</a:t>
            </a:r>
            <a:endParaRPr lang="en-IN" sz="1800" dirty="0">
              <a:effectLst/>
              <a:latin typeface="Times New Roman" panose="02020603050405020304" pitchFamily="18" charset="0"/>
              <a:ea typeface="Times New Roman" panose="02020603050405020304" pitchFamily="18" charset="0"/>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Programme Name: B. Tech CSE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Under the Guidance of</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ctr"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School of Computer Science &amp; Engineering </a:t>
            </a: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Lovely Professional University, Phagwara</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(June-July, 2022)</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9874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744DC-030A-D46D-AAAD-5FA69C91EFB5}"/>
              </a:ext>
            </a:extLst>
          </p:cNvPr>
          <p:cNvSpPr>
            <a:spLocks noGrp="1"/>
          </p:cNvSpPr>
          <p:nvPr>
            <p:ph type="title"/>
          </p:nvPr>
        </p:nvSpPr>
        <p:spPr/>
        <p:txBody>
          <a:bodyPr>
            <a:normAutofit/>
          </a:bodyPr>
          <a:lstStyle/>
          <a:p>
            <a:r>
              <a:rPr lang="en-US" sz="2500" b="1" dirty="0">
                <a:effectLst/>
                <a:latin typeface="Times New Roman" panose="02020603050405020304" pitchFamily="18" charset="0"/>
                <a:ea typeface="Times New Roman" panose="02020603050405020304" pitchFamily="18" charset="0"/>
              </a:rPr>
              <a:t>GANTT CHART</a:t>
            </a:r>
            <a:endParaRPr lang="en-IN" sz="2500" dirty="0"/>
          </a:p>
        </p:txBody>
      </p:sp>
      <p:graphicFrame>
        <p:nvGraphicFramePr>
          <p:cNvPr id="4" name="Chart 3">
            <a:extLst>
              <a:ext uri="{FF2B5EF4-FFF2-40B4-BE49-F238E27FC236}">
                <a16:creationId xmlns:a16="http://schemas.microsoft.com/office/drawing/2014/main" id="{942446BA-129C-8111-E219-C04C7E933B7D}"/>
              </a:ext>
            </a:extLst>
          </p:cNvPr>
          <p:cNvGraphicFramePr/>
          <p:nvPr>
            <p:extLst>
              <p:ext uri="{D42A27DB-BD31-4B8C-83A1-F6EECF244321}">
                <p14:modId xmlns:p14="http://schemas.microsoft.com/office/powerpoint/2010/main" val="3102823266"/>
              </p:ext>
            </p:extLst>
          </p:nvPr>
        </p:nvGraphicFramePr>
        <p:xfrm>
          <a:off x="1545996" y="1054099"/>
          <a:ext cx="8606672" cy="51958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86461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46ED1-9C1B-329D-4E03-56B138AC5019}"/>
              </a:ext>
            </a:extLst>
          </p:cNvPr>
          <p:cNvSpPr>
            <a:spLocks noGrp="1"/>
          </p:cNvSpPr>
          <p:nvPr>
            <p:ph type="title"/>
          </p:nvPr>
        </p:nvSpPr>
        <p:spPr/>
        <p:txBody>
          <a:bodyPr>
            <a:normAutofit/>
          </a:bodyPr>
          <a:lstStyle/>
          <a:p>
            <a:r>
              <a:rPr lang="en-US" sz="2500" b="1" dirty="0">
                <a:effectLst/>
                <a:latin typeface="Times New Roman" panose="02020603050405020304" pitchFamily="18" charset="0"/>
                <a:ea typeface="Times New Roman" panose="02020603050405020304" pitchFamily="18" charset="0"/>
              </a:rPr>
              <a:t>BIBLIOGRAPHY</a:t>
            </a:r>
            <a:endParaRPr lang="en-IN" sz="2500" dirty="0"/>
          </a:p>
        </p:txBody>
      </p:sp>
      <p:sp>
        <p:nvSpPr>
          <p:cNvPr id="3" name="Content Placeholder 2">
            <a:extLst>
              <a:ext uri="{FF2B5EF4-FFF2-40B4-BE49-F238E27FC236}">
                <a16:creationId xmlns:a16="http://schemas.microsoft.com/office/drawing/2014/main" id="{CB6943B3-947C-FBAF-217D-A5D23260348F}"/>
              </a:ext>
            </a:extLst>
          </p:cNvPr>
          <p:cNvSpPr>
            <a:spLocks noGrp="1"/>
          </p:cNvSpPr>
          <p:nvPr>
            <p:ph idx="1"/>
          </p:nvPr>
        </p:nvSpPr>
        <p:spPr/>
        <p:txBody>
          <a:bodyPr/>
          <a:lstStyle/>
          <a:p>
            <a:pPr marL="342900" lvl="0" indent="-342900">
              <a:spcBef>
                <a:spcPts val="1150"/>
              </a:spcBef>
              <a:spcAft>
                <a:spcPts val="0"/>
              </a:spcAft>
              <a:buFont typeface="Symbol" panose="05050102010706020507" pitchFamily="18" charset="2"/>
              <a:buChar char=""/>
              <a:tabLst>
                <a:tab pos="522605" algn="l"/>
              </a:tabLst>
            </a:pPr>
            <a:r>
              <a:rPr lang="en-US" sz="1800" b="1"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https://en.wikipedia.org/wiki/Python_(programming_language)</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1150"/>
              </a:spcBef>
              <a:spcAft>
                <a:spcPts val="0"/>
              </a:spcAft>
              <a:buFont typeface="Symbol" panose="05050102010706020507" pitchFamily="18" charset="2"/>
              <a:buChar char=""/>
              <a:tabLst>
                <a:tab pos="522605" algn="l"/>
              </a:tabLst>
            </a:pPr>
            <a:r>
              <a:rPr lang="en-US" sz="1800" b="1"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https://docs.python.org/3/library/index.html</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1150"/>
              </a:spcBef>
              <a:spcAft>
                <a:spcPts val="0"/>
              </a:spcAft>
              <a:buFont typeface="Symbol" panose="05050102010706020507" pitchFamily="18" charset="2"/>
              <a:buChar char=""/>
              <a:tabLst>
                <a:tab pos="522605" algn="l"/>
              </a:tabLst>
            </a:pPr>
            <a:r>
              <a:rPr lang="en-US" sz="1800" b="1" u="sng"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https://www.w3schools.com/python/</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1150"/>
              </a:spcBef>
              <a:spcAft>
                <a:spcPts val="0"/>
              </a:spcAft>
              <a:buFont typeface="Symbol" panose="05050102010706020507" pitchFamily="18" charset="2"/>
              <a:buChar char=""/>
              <a:tabLst>
                <a:tab pos="522605" algn="l"/>
              </a:tabLst>
            </a:pPr>
            <a:r>
              <a:rPr lang="en-US" sz="1800" b="1" u="sng" dirty="0">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https://www.tutorialspoint.com/python/index.htm</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68836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C1792-6871-D40D-BCD1-3C2940985B45}"/>
              </a:ext>
            </a:extLst>
          </p:cNvPr>
          <p:cNvSpPr>
            <a:spLocks noGrp="1"/>
          </p:cNvSpPr>
          <p:nvPr>
            <p:ph type="title"/>
          </p:nvPr>
        </p:nvSpPr>
        <p:spPr>
          <a:xfrm>
            <a:off x="919119" y="1351280"/>
            <a:ext cx="10353762" cy="2641600"/>
          </a:xfrm>
        </p:spPr>
        <p:txBody>
          <a:bodyPr>
            <a:normAutofit/>
          </a:bodyPr>
          <a:lstStyle/>
          <a:p>
            <a:r>
              <a:rPr lang="en-US" sz="8000" dirty="0"/>
              <a:t>Thank You</a:t>
            </a:r>
            <a:endParaRPr lang="en-IN" sz="8000" dirty="0"/>
          </a:p>
        </p:txBody>
      </p:sp>
    </p:spTree>
    <p:extLst>
      <p:ext uri="{BB962C8B-B14F-4D97-AF65-F5344CB8AC3E}">
        <p14:creationId xmlns:p14="http://schemas.microsoft.com/office/powerpoint/2010/main" val="1165125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C1A2-70A1-F289-339D-8194784E3065}"/>
              </a:ext>
            </a:extLst>
          </p:cNvPr>
          <p:cNvSpPr>
            <a:spLocks noGrp="1"/>
          </p:cNvSpPr>
          <p:nvPr>
            <p:ph type="title"/>
          </p:nvPr>
        </p:nvSpPr>
        <p:spPr/>
        <p:txBody>
          <a:bodyPr>
            <a:normAutofit/>
          </a:bodyPr>
          <a:lstStyle/>
          <a:p>
            <a:pPr algn="ctr">
              <a:spcBef>
                <a:spcPts val="1150"/>
              </a:spcBef>
              <a:tabLst>
                <a:tab pos="522605" algn="l"/>
              </a:tabLst>
            </a:pPr>
            <a:r>
              <a:rPr lang="en-US" sz="2500" b="1" dirty="0">
                <a:effectLst/>
                <a:latin typeface="Times New Roman" panose="02020603050405020304" pitchFamily="18" charset="0"/>
                <a:ea typeface="Times New Roman" panose="02020603050405020304" pitchFamily="18" charset="0"/>
              </a:rPr>
              <a:t>INTRODUCTION</a:t>
            </a:r>
            <a:endParaRPr lang="en-IN" sz="2500" dirty="0">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051B8FD4-80D6-F561-24E3-2B2C967FB745}"/>
              </a:ext>
            </a:extLst>
          </p:cNvPr>
          <p:cNvSpPr>
            <a:spLocks noGrp="1"/>
          </p:cNvSpPr>
          <p:nvPr>
            <p:ph idx="1"/>
          </p:nvPr>
        </p:nvSpPr>
        <p:spPr>
          <a:xfrm>
            <a:off x="1104293" y="1421323"/>
            <a:ext cx="8946541" cy="5102025"/>
          </a:xfrm>
        </p:spPr>
        <p:txBody>
          <a:bodyPr>
            <a:normAutofit lnSpcReduction="10000"/>
          </a:bodyPr>
          <a:lstStyle/>
          <a:p>
            <a:pPr algn="just">
              <a:spcBef>
                <a:spcPts val="1150"/>
              </a:spcBef>
              <a:tabLst>
                <a:tab pos="522605" algn="l"/>
              </a:tabLst>
            </a:pPr>
            <a:r>
              <a:rPr lang="en-US" sz="1800" spc="-10" dirty="0">
                <a:effectLst/>
                <a:latin typeface="Times New Roman" panose="02020603050405020304" pitchFamily="18" charset="0"/>
                <a:ea typeface="Times New Roman" panose="02020603050405020304" pitchFamily="18" charset="0"/>
              </a:rPr>
              <a:t>Python is a high-level, general-purpose and a very popular programming language. Python programming language (latest Python 3) is being used in web development, Machine Learning applications, along with all cutting-edge technology in Software Industry. Python Programming Language is very well suited for Beginners, also for experienced programmers with other programming languages like C++ and Java.</a:t>
            </a:r>
          </a:p>
          <a:p>
            <a:pPr marL="0" indent="0" algn="just">
              <a:spcBef>
                <a:spcPts val="1150"/>
              </a:spcBef>
              <a:buNone/>
              <a:tabLst>
                <a:tab pos="522605" algn="l"/>
              </a:tabLst>
            </a:pPr>
            <a:r>
              <a:rPr lang="en-US" sz="1800" b="1" dirty="0">
                <a:effectLst/>
                <a:latin typeface="Times New Roman" panose="02020603050405020304" pitchFamily="18" charset="0"/>
                <a:ea typeface="Times New Roman" panose="02020603050405020304" pitchFamily="18" charset="0"/>
              </a:rPr>
              <a:t>Scripting language </a:t>
            </a:r>
            <a:endParaRPr lang="en-IN" sz="1800" b="1" dirty="0">
              <a:effectLst/>
              <a:latin typeface="Times New Roman" panose="02020603050405020304" pitchFamily="18" charset="0"/>
              <a:ea typeface="Times New Roman" panose="02020603050405020304" pitchFamily="18" charset="0"/>
            </a:endParaRPr>
          </a:p>
          <a:p>
            <a:pPr algn="just">
              <a:spcBef>
                <a:spcPts val="1150"/>
              </a:spcBef>
              <a:tabLst>
                <a:tab pos="522605" algn="l"/>
              </a:tabLst>
            </a:pPr>
            <a:r>
              <a:rPr lang="en-US" sz="1800" spc="10" dirty="0">
                <a:effectLst/>
                <a:latin typeface="Times New Roman" panose="02020603050405020304" pitchFamily="18" charset="0"/>
                <a:ea typeface="Times New Roman" panose="02020603050405020304" pitchFamily="18" charset="0"/>
              </a:rPr>
              <a:t>All scripting languages are programming languages. The scripting language is basically a language where instructions are written for a run time environment. They do not require the compilation step and are rather interpreted. It brings new functions to applications and glue complex system together. A scripting language is a programming language designed for integrating and communicating with other programming languages.</a:t>
            </a:r>
            <a:endParaRPr lang="en-IN" sz="1800" dirty="0">
              <a:effectLst/>
              <a:latin typeface="Times New Roman" panose="02020603050405020304" pitchFamily="18" charset="0"/>
              <a:ea typeface="Times New Roman" panose="02020603050405020304" pitchFamily="18" charset="0"/>
            </a:endParaRPr>
          </a:p>
          <a:p>
            <a:pPr algn="just" fontAlgn="base">
              <a:spcAft>
                <a:spcPts val="750"/>
              </a:spcAft>
            </a:pPr>
            <a:r>
              <a:rPr lang="en-IN" sz="1800" spc="10" dirty="0">
                <a:effectLst/>
                <a:latin typeface="Times New Roman" panose="02020603050405020304" pitchFamily="18" charset="0"/>
                <a:ea typeface="Times New Roman" panose="02020603050405020304" pitchFamily="18" charset="0"/>
              </a:rPr>
              <a:t>There are many scripting languages some of them are discussed below:</a:t>
            </a:r>
            <a:endParaRPr lang="en-IN" sz="1800" dirty="0">
              <a:effectLst/>
              <a:latin typeface="Times New Roman" panose="02020603050405020304" pitchFamily="18" charset="0"/>
              <a:ea typeface="Times New Roman" panose="02020603050405020304" pitchFamily="18" charset="0"/>
            </a:endParaRPr>
          </a:p>
          <a:p>
            <a:pPr marL="342900" lvl="0" indent="-342900" algn="just" fontAlgn="base">
              <a:buSzPts val="1000"/>
              <a:buFont typeface="Symbol" panose="05050102010706020507" pitchFamily="18" charset="2"/>
              <a:buChar char=""/>
              <a:tabLst>
                <a:tab pos="457200" algn="l"/>
              </a:tabLst>
            </a:pPr>
            <a:r>
              <a:rPr lang="en-IN" sz="1800" b="1" spc="10" dirty="0">
                <a:effectLst/>
                <a:latin typeface="Times New Roman" panose="02020603050405020304" pitchFamily="18" charset="0"/>
                <a:ea typeface="Times New Roman" panose="02020603050405020304" pitchFamily="18" charset="0"/>
              </a:rPr>
              <a:t>Bash:</a:t>
            </a:r>
            <a:r>
              <a:rPr lang="en-IN" sz="1800" spc="10" dirty="0">
                <a:effectLst/>
                <a:latin typeface="Times New Roman" panose="02020603050405020304" pitchFamily="18" charset="0"/>
                <a:ea typeface="Times New Roman" panose="02020603050405020304" pitchFamily="18" charset="0"/>
              </a:rPr>
              <a:t> It is a scripting language to work in the Linux interface. It is a lot easier to use bash to create scripts than other programming languages. It describes the tools to use and code in the command line and create useful reusable scripts and conserve documentation for other people to work with.</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00057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A4A2E-9D18-21E2-7133-9358E25EB285}"/>
              </a:ext>
            </a:extLst>
          </p:cNvPr>
          <p:cNvSpPr>
            <a:spLocks noGrp="1"/>
          </p:cNvSpPr>
          <p:nvPr>
            <p:ph type="title"/>
          </p:nvPr>
        </p:nvSpPr>
        <p:spPr/>
        <p:txBody>
          <a:bodyPr>
            <a:normAutofit/>
          </a:bodyPr>
          <a:lstStyle/>
          <a:p>
            <a:r>
              <a:rPr lang="en-US" sz="2500" b="1" dirty="0">
                <a:effectLst/>
                <a:latin typeface="Times New Roman" panose="02020603050405020304" pitchFamily="18" charset="0"/>
                <a:ea typeface="Times New Roman" panose="02020603050405020304" pitchFamily="18" charset="0"/>
              </a:rPr>
              <a:t>SUMMER</a:t>
            </a:r>
            <a:r>
              <a:rPr lang="en-US" sz="2500" b="1" spc="-15" dirty="0">
                <a:effectLst/>
                <a:latin typeface="Times New Roman" panose="02020603050405020304" pitchFamily="18" charset="0"/>
                <a:ea typeface="Times New Roman" panose="02020603050405020304" pitchFamily="18" charset="0"/>
              </a:rPr>
              <a:t> </a:t>
            </a:r>
            <a:r>
              <a:rPr lang="en-US" sz="2500" b="1" dirty="0">
                <a:effectLst/>
                <a:latin typeface="Times New Roman" panose="02020603050405020304" pitchFamily="18" charset="0"/>
                <a:ea typeface="Times New Roman" panose="02020603050405020304" pitchFamily="18" charset="0"/>
              </a:rPr>
              <a:t>TRAINING</a:t>
            </a:r>
            <a:r>
              <a:rPr lang="en-US" sz="2500" b="1" spc="-15" dirty="0">
                <a:effectLst/>
                <a:latin typeface="Times New Roman" panose="02020603050405020304" pitchFamily="18" charset="0"/>
                <a:ea typeface="Times New Roman" panose="02020603050405020304" pitchFamily="18" charset="0"/>
              </a:rPr>
              <a:t> </a:t>
            </a:r>
            <a:r>
              <a:rPr lang="en-US" sz="2500" b="1" dirty="0">
                <a:effectLst/>
                <a:latin typeface="Times New Roman" panose="02020603050405020304" pitchFamily="18" charset="0"/>
                <a:ea typeface="Times New Roman" panose="02020603050405020304" pitchFamily="18" charset="0"/>
              </a:rPr>
              <a:t>CERTIFICATE</a:t>
            </a:r>
            <a:r>
              <a:rPr lang="en-US" sz="2500" b="1" spc="-10" dirty="0">
                <a:effectLst/>
                <a:latin typeface="Times New Roman" panose="02020603050405020304" pitchFamily="18" charset="0"/>
                <a:ea typeface="Times New Roman" panose="02020603050405020304" pitchFamily="18" charset="0"/>
              </a:rPr>
              <a:t> </a:t>
            </a:r>
            <a:r>
              <a:rPr lang="en-US" sz="2500" b="1" dirty="0">
                <a:effectLst/>
                <a:latin typeface="Times New Roman" panose="02020603050405020304" pitchFamily="18" charset="0"/>
                <a:ea typeface="Times New Roman" panose="02020603050405020304" pitchFamily="18" charset="0"/>
              </a:rPr>
              <a:t>(FROM</a:t>
            </a:r>
            <a:r>
              <a:rPr lang="en-US" sz="2500" b="1" spc="-15" dirty="0">
                <a:effectLst/>
                <a:latin typeface="Times New Roman" panose="02020603050405020304" pitchFamily="18" charset="0"/>
                <a:ea typeface="Times New Roman" panose="02020603050405020304" pitchFamily="18" charset="0"/>
              </a:rPr>
              <a:t> </a:t>
            </a:r>
            <a:r>
              <a:rPr lang="en-US" sz="2500" b="1" dirty="0">
                <a:effectLst/>
                <a:latin typeface="Times New Roman" panose="02020603050405020304" pitchFamily="18" charset="0"/>
                <a:ea typeface="Times New Roman" panose="02020603050405020304" pitchFamily="18" charset="0"/>
              </a:rPr>
              <a:t>TRAINING</a:t>
            </a:r>
            <a:r>
              <a:rPr lang="en-US" sz="2500" b="1" spc="15" dirty="0">
                <a:effectLst/>
                <a:latin typeface="Times New Roman" panose="02020603050405020304" pitchFamily="18" charset="0"/>
                <a:ea typeface="Times New Roman" panose="02020603050405020304" pitchFamily="18" charset="0"/>
              </a:rPr>
              <a:t> </a:t>
            </a:r>
            <a:r>
              <a:rPr lang="en-US" sz="2500" b="1" dirty="0">
                <a:effectLst/>
                <a:latin typeface="Times New Roman" panose="02020603050405020304" pitchFamily="18" charset="0"/>
                <a:ea typeface="Times New Roman" panose="02020603050405020304" pitchFamily="18" charset="0"/>
              </a:rPr>
              <a:t>INSTITUTE)</a:t>
            </a:r>
            <a:endParaRPr lang="en-IN" sz="2500" dirty="0"/>
          </a:p>
        </p:txBody>
      </p:sp>
      <p:pic>
        <p:nvPicPr>
          <p:cNvPr id="5" name="Picture 4">
            <a:extLst>
              <a:ext uri="{FF2B5EF4-FFF2-40B4-BE49-F238E27FC236}">
                <a16:creationId xmlns:a16="http://schemas.microsoft.com/office/drawing/2014/main" id="{F1220807-1E1A-9EF1-4130-A6E26F7FEA2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22959" y="1743959"/>
            <a:ext cx="8284341" cy="4661323"/>
          </a:xfrm>
          <a:prstGeom prst="rect">
            <a:avLst/>
          </a:prstGeom>
        </p:spPr>
      </p:pic>
    </p:spTree>
    <p:extLst>
      <p:ext uri="{BB962C8B-B14F-4D97-AF65-F5344CB8AC3E}">
        <p14:creationId xmlns:p14="http://schemas.microsoft.com/office/powerpoint/2010/main" val="1621089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16547-C345-E263-E6B9-A806B4799D0E}"/>
              </a:ext>
            </a:extLst>
          </p:cNvPr>
          <p:cNvSpPr>
            <a:spLocks noGrp="1"/>
          </p:cNvSpPr>
          <p:nvPr>
            <p:ph type="title"/>
          </p:nvPr>
        </p:nvSpPr>
        <p:spPr/>
        <p:txBody>
          <a:bodyPr>
            <a:normAutofit/>
          </a:bodyPr>
          <a:lstStyle/>
          <a:p>
            <a:pPr>
              <a:spcBef>
                <a:spcPts val="1150"/>
              </a:spcBef>
              <a:tabLst>
                <a:tab pos="522605" algn="l"/>
              </a:tabLst>
            </a:pPr>
            <a:r>
              <a:rPr lang="en-US" sz="2500" b="1" dirty="0">
                <a:effectLst/>
                <a:latin typeface="Times New Roman" panose="02020603050405020304" pitchFamily="18" charset="0"/>
                <a:ea typeface="Times New Roman" panose="02020603050405020304" pitchFamily="18" charset="0"/>
              </a:rPr>
              <a:t>TECHNOLOGY LEARNT</a:t>
            </a:r>
            <a:endParaRPr lang="en-IN" sz="2500" dirty="0">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BAD638A5-F446-F08C-EFC9-21312695157C}"/>
              </a:ext>
            </a:extLst>
          </p:cNvPr>
          <p:cNvSpPr>
            <a:spLocks noGrp="1"/>
          </p:cNvSpPr>
          <p:nvPr>
            <p:ph idx="1"/>
          </p:nvPr>
        </p:nvSpPr>
        <p:spPr/>
        <p:txBody>
          <a:bodyPr>
            <a:normAutofit/>
          </a:bodyPr>
          <a:lstStyle/>
          <a:p>
            <a:pPr>
              <a:spcBef>
                <a:spcPts val="1150"/>
              </a:spcBef>
              <a:tabLst>
                <a:tab pos="522605" algn="l"/>
              </a:tabLst>
            </a:pPr>
            <a:r>
              <a:rPr lang="en-US" sz="1800" b="1" dirty="0">
                <a:effectLst/>
                <a:latin typeface="Times New Roman" panose="02020603050405020304" pitchFamily="18" charset="0"/>
                <a:ea typeface="Times New Roman" panose="02020603050405020304" pitchFamily="18" charset="0"/>
              </a:rPr>
              <a:t>Introduction to Python</a:t>
            </a:r>
            <a:endParaRPr lang="en-IN" sz="1800" dirty="0">
              <a:effectLst/>
              <a:latin typeface="Times New Roman" panose="02020603050405020304" pitchFamily="18" charset="0"/>
              <a:ea typeface="Times New Roman" panose="02020603050405020304" pitchFamily="18" charset="0"/>
            </a:endParaRPr>
          </a:p>
          <a:p>
            <a:pPr>
              <a:spcBef>
                <a:spcPts val="1150"/>
              </a:spcBef>
              <a:tabLst>
                <a:tab pos="522605" algn="l"/>
              </a:tabLst>
            </a:pPr>
            <a:r>
              <a:rPr lang="en-US" sz="1800" b="1" dirty="0">
                <a:effectLst/>
                <a:latin typeface="Times New Roman" panose="02020603050405020304" pitchFamily="18" charset="0"/>
                <a:ea typeface="Times New Roman" panose="02020603050405020304" pitchFamily="18" charset="0"/>
              </a:rPr>
              <a:t>Using Variables in Python</a:t>
            </a:r>
            <a:endParaRPr lang="en-IN" sz="1800" dirty="0">
              <a:effectLst/>
              <a:latin typeface="Times New Roman" panose="02020603050405020304" pitchFamily="18" charset="0"/>
              <a:ea typeface="Times New Roman" panose="02020603050405020304" pitchFamily="18" charset="0"/>
            </a:endParaRPr>
          </a:p>
          <a:p>
            <a:pPr>
              <a:spcBef>
                <a:spcPts val="1150"/>
              </a:spcBef>
              <a:tabLst>
                <a:tab pos="522605" algn="l"/>
              </a:tabLst>
            </a:pPr>
            <a:r>
              <a:rPr lang="en-US" sz="1800" b="1" dirty="0">
                <a:effectLst/>
                <a:latin typeface="Times New Roman" panose="02020603050405020304" pitchFamily="18" charset="0"/>
                <a:ea typeface="Times New Roman" panose="02020603050405020304" pitchFamily="18" charset="0"/>
              </a:rPr>
              <a:t>Basics of Programming in Python</a:t>
            </a:r>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Principles of Object-oriented Programming (OOP)</a:t>
            </a:r>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Connecting to SQLite </a:t>
            </a:r>
            <a:r>
              <a:rPr lang="en-US" sz="1800" b="1" dirty="0" err="1">
                <a:effectLst/>
                <a:latin typeface="Times New Roman" panose="02020603050405020304" pitchFamily="18" charset="0"/>
                <a:ea typeface="Times New Roman" panose="02020603050405020304" pitchFamily="18" charset="0"/>
              </a:rPr>
              <a:t>Datab</a:t>
            </a:r>
            <a:endParaRPr lang="en-IN" sz="1800" dirty="0">
              <a:effectLst/>
              <a:latin typeface="Times New Roman" panose="02020603050405020304" pitchFamily="18" charset="0"/>
              <a:ea typeface="Times New Roman" panose="02020603050405020304" pitchFamily="18" charset="0"/>
            </a:endParaRPr>
          </a:p>
          <a:p>
            <a:pPr>
              <a:spcBef>
                <a:spcPts val="1150"/>
              </a:spcBef>
              <a:tabLst>
                <a:tab pos="522605" algn="l"/>
              </a:tabLst>
            </a:pPr>
            <a:r>
              <a:rPr lang="en-US" sz="1800" b="1" dirty="0">
                <a:effectLst/>
                <a:latin typeface="Times New Roman" panose="02020603050405020304" pitchFamily="18" charset="0"/>
                <a:ea typeface="Times New Roman" panose="02020603050405020304" pitchFamily="18" charset="0"/>
              </a:rPr>
              <a:t> Developing a GUI with </a:t>
            </a:r>
            <a:r>
              <a:rPr lang="en-US" sz="1800" b="1" dirty="0" err="1">
                <a:effectLst/>
                <a:latin typeface="Times New Roman" panose="02020603050405020304" pitchFamily="18" charset="0"/>
                <a:ea typeface="Times New Roman" panose="02020603050405020304" pitchFamily="18" charset="0"/>
              </a:rPr>
              <a:t>PyQT</a:t>
            </a:r>
            <a:endParaRPr lang="en-IN" sz="1800" dirty="0">
              <a:effectLst/>
              <a:latin typeface="Times New Roman" panose="02020603050405020304" pitchFamily="18" charset="0"/>
              <a:ea typeface="Times New Roman" panose="02020603050405020304" pitchFamily="18" charset="0"/>
            </a:endParaRPr>
          </a:p>
          <a:p>
            <a:pPr>
              <a:spcBef>
                <a:spcPts val="1150"/>
              </a:spcBef>
              <a:tabLst>
                <a:tab pos="522605" algn="l"/>
              </a:tabLst>
            </a:pPr>
            <a:r>
              <a:rPr lang="en-US" sz="1800" b="1" dirty="0">
                <a:effectLst/>
                <a:latin typeface="Times New Roman" panose="02020603050405020304" pitchFamily="18" charset="0"/>
                <a:ea typeface="Times New Roman" panose="02020603050405020304" pitchFamily="18" charset="0"/>
              </a:rPr>
              <a:t> Application of Python in Various Disciplines</a:t>
            </a:r>
          </a:p>
          <a:p>
            <a:pPr>
              <a:spcBef>
                <a:spcPts val="1150"/>
              </a:spcBef>
              <a:tabLst>
                <a:tab pos="522605" algn="l"/>
              </a:tabLst>
            </a:pPr>
            <a:r>
              <a:rPr lang="en-US" sz="1800" b="1" dirty="0">
                <a:latin typeface="Times New Roman" panose="02020603050405020304" pitchFamily="18" charset="0"/>
                <a:ea typeface="Times New Roman" panose="02020603050405020304" pitchFamily="18" charset="0"/>
              </a:rPr>
              <a:t>Pandas matplotlib</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68110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5DC0-5CB9-4A14-BF36-700B54E2E0C8}"/>
              </a:ext>
            </a:extLst>
          </p:cNvPr>
          <p:cNvSpPr>
            <a:spLocks noGrp="1"/>
          </p:cNvSpPr>
          <p:nvPr>
            <p:ph type="title"/>
          </p:nvPr>
        </p:nvSpPr>
        <p:spPr/>
        <p:txBody>
          <a:bodyPr>
            <a:normAutofit/>
          </a:bodyPr>
          <a:lstStyle/>
          <a:p>
            <a:r>
              <a:rPr lang="en-US" sz="2800" b="1" dirty="0">
                <a:solidFill>
                  <a:schemeClr val="tx1"/>
                </a:solidFill>
                <a:effectLst/>
                <a:latin typeface="Times New Roman" panose="02020603050405020304" pitchFamily="18" charset="0"/>
                <a:ea typeface="Times New Roman" panose="02020603050405020304" pitchFamily="18" charset="0"/>
              </a:rPr>
              <a:t>PROBLEM ANALYSIS</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EC38456-5CF3-CE99-DA02-BB81A8E5C110}"/>
              </a:ext>
            </a:extLst>
          </p:cNvPr>
          <p:cNvSpPr>
            <a:spLocks noGrp="1"/>
          </p:cNvSpPr>
          <p:nvPr>
            <p:ph idx="1"/>
          </p:nvPr>
        </p:nvSpPr>
        <p:spPr/>
        <p:txBody>
          <a:bodyPr>
            <a:normAutofit/>
          </a:bodyPr>
          <a:lstStyle/>
          <a:p>
            <a:pPr algn="just" fontAlgn="base"/>
            <a:r>
              <a:rPr lang="en-US" sz="1800" dirty="0">
                <a:effectLst/>
                <a:latin typeface="Times New Roman" panose="02020603050405020304" pitchFamily="18" charset="0"/>
                <a:ea typeface="Times New Roman" panose="02020603050405020304" pitchFamily="18" charset="0"/>
              </a:rPr>
              <a:t>It would be wise to bear this in mind given the outcomes of the implementation phase, which were overall fairly neutral but still leaning towards Democratic Affiliation. So let's check whether grouping the data by population colour provides any more insight. The poll findings should, ideally, be a good depiction of the populations surveyed because other graphs have been produced that show a strong showing of potential voters and Registered Voters. Considering the uncertain component in particular, let's take a second, short look at the DataFrame that it provides after producing its graph to see how close these pools appear to be. As a consequence, we conducted a statistical analysis for the election outcomes and identified certain biassed and unbiased variables.</a:t>
            </a:r>
            <a:endParaRPr lang="en-IN" sz="1800" dirty="0">
              <a:effectLst/>
              <a:latin typeface="Times New Roman" panose="02020603050405020304" pitchFamily="18" charset="0"/>
              <a:ea typeface="Times New Roman" panose="02020603050405020304" pitchFamily="18" charset="0"/>
            </a:endParaRPr>
          </a:p>
          <a:p>
            <a:pPr algn="just" fontAlgn="base"/>
            <a:r>
              <a:rPr lang="en-US" sz="1800" dirty="0">
                <a:effectLst/>
                <a:latin typeface="Times New Roman" panose="02020603050405020304" pitchFamily="18" charset="0"/>
                <a:ea typeface="Times New Roman" panose="02020603050405020304" pitchFamily="18" charset="0"/>
              </a:rPr>
              <a:t>The suggested system or data visualization is quite simple and was just constructed to demonstrate a conceptual grasp of Python concept. It is also extremely viable because it does not call for any additional hardware or internet connectivity.</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86640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081E1-36D5-3A06-1A29-E42DD1F4BAE7}"/>
              </a:ext>
            </a:extLst>
          </p:cNvPr>
          <p:cNvSpPr>
            <a:spLocks noGrp="1"/>
          </p:cNvSpPr>
          <p:nvPr>
            <p:ph type="title"/>
          </p:nvPr>
        </p:nvSpPr>
        <p:spPr/>
        <p:txBody>
          <a:bodyPr>
            <a:normAutofit/>
          </a:bodyPr>
          <a:lstStyle/>
          <a:p>
            <a:r>
              <a:rPr lang="en-US" sz="2500" b="1" dirty="0">
                <a:solidFill>
                  <a:schemeClr val="tx1"/>
                </a:solidFill>
                <a:effectLst/>
                <a:latin typeface="Times New Roman" panose="02020603050405020304" pitchFamily="18" charset="0"/>
                <a:ea typeface="Times New Roman" panose="02020603050405020304" pitchFamily="18" charset="0"/>
              </a:rPr>
              <a:t>SOFTWARE REQUIREMENT ANALYSIS</a:t>
            </a:r>
            <a:br>
              <a:rPr lang="en-IN" sz="2500" dirty="0">
                <a:solidFill>
                  <a:schemeClr val="tx1"/>
                </a:solidFill>
                <a:effectLst/>
                <a:latin typeface="Times New Roman" panose="02020603050405020304" pitchFamily="18" charset="0"/>
                <a:ea typeface="Times New Roman" panose="02020603050405020304" pitchFamily="18" charset="0"/>
              </a:rPr>
            </a:br>
            <a:endParaRPr lang="en-IN" sz="2500" dirty="0">
              <a:solidFill>
                <a:schemeClr val="tx1"/>
              </a:solidFill>
            </a:endParaRPr>
          </a:p>
        </p:txBody>
      </p:sp>
      <p:sp>
        <p:nvSpPr>
          <p:cNvPr id="3" name="Content Placeholder 2">
            <a:extLst>
              <a:ext uri="{FF2B5EF4-FFF2-40B4-BE49-F238E27FC236}">
                <a16:creationId xmlns:a16="http://schemas.microsoft.com/office/drawing/2014/main" id="{28FF8FB1-0D80-8A0C-AAA6-58D0FEFC3209}"/>
              </a:ext>
            </a:extLst>
          </p:cNvPr>
          <p:cNvSpPr>
            <a:spLocks noGrp="1"/>
          </p:cNvSpPr>
          <p:nvPr>
            <p:ph idx="1"/>
          </p:nvPr>
        </p:nvSpPr>
        <p:spPr/>
        <p:txBody>
          <a:bodyPr>
            <a:normAutofit/>
          </a:bodyPr>
          <a:lstStyle/>
          <a:p>
            <a:r>
              <a:rPr lang="en-US" sz="3000" dirty="0"/>
              <a:t>VS Code </a:t>
            </a:r>
          </a:p>
          <a:p>
            <a:r>
              <a:rPr lang="en-US" sz="3000" dirty="0"/>
              <a:t>Windows 10,11</a:t>
            </a:r>
            <a:endParaRPr lang="en-IN" sz="3000" dirty="0"/>
          </a:p>
        </p:txBody>
      </p:sp>
    </p:spTree>
    <p:extLst>
      <p:ext uri="{BB962C8B-B14F-4D97-AF65-F5344CB8AC3E}">
        <p14:creationId xmlns:p14="http://schemas.microsoft.com/office/powerpoint/2010/main" val="1181005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13098-030B-50B4-FF47-40FC851585D2}"/>
              </a:ext>
            </a:extLst>
          </p:cNvPr>
          <p:cNvSpPr>
            <a:spLocks noGrp="1"/>
          </p:cNvSpPr>
          <p:nvPr>
            <p:ph type="title"/>
          </p:nvPr>
        </p:nvSpPr>
        <p:spPr/>
        <p:txBody>
          <a:bodyPr>
            <a:normAutofit/>
          </a:bodyPr>
          <a:lstStyle/>
          <a:p>
            <a:r>
              <a:rPr lang="en-US" sz="2500" b="1" dirty="0"/>
              <a:t>DESIGN</a:t>
            </a:r>
            <a:endParaRPr lang="en-IN" sz="2500" b="1" dirty="0"/>
          </a:p>
        </p:txBody>
      </p:sp>
      <p:pic>
        <p:nvPicPr>
          <p:cNvPr id="4" name="Picture 3">
            <a:extLst>
              <a:ext uri="{FF2B5EF4-FFF2-40B4-BE49-F238E27FC236}">
                <a16:creationId xmlns:a16="http://schemas.microsoft.com/office/drawing/2014/main" id="{669480D3-8808-6602-9740-B8FD37AAD3B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32256" y="1291473"/>
            <a:ext cx="2073897" cy="5113810"/>
          </a:xfrm>
          <a:prstGeom prst="rect">
            <a:avLst/>
          </a:prstGeom>
        </p:spPr>
      </p:pic>
    </p:spTree>
    <p:extLst>
      <p:ext uri="{BB962C8B-B14F-4D97-AF65-F5344CB8AC3E}">
        <p14:creationId xmlns:p14="http://schemas.microsoft.com/office/powerpoint/2010/main" val="3463723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4C3BD-F380-21F7-114B-FA5D5FBBD30E}"/>
              </a:ext>
            </a:extLst>
          </p:cNvPr>
          <p:cNvSpPr>
            <a:spLocks noGrp="1"/>
          </p:cNvSpPr>
          <p:nvPr>
            <p:ph type="title"/>
          </p:nvPr>
        </p:nvSpPr>
        <p:spPr>
          <a:xfrm>
            <a:off x="919119" y="152400"/>
            <a:ext cx="10353762" cy="970450"/>
          </a:xfrm>
        </p:spPr>
        <p:txBody>
          <a:bodyPr>
            <a:normAutofit/>
          </a:bodyPr>
          <a:lstStyle/>
          <a:p>
            <a:r>
              <a:rPr lang="en-US" sz="2500" b="1" dirty="0">
                <a:latin typeface="Times New Roman" panose="02020603050405020304" pitchFamily="18" charset="0"/>
                <a:cs typeface="Times New Roman" panose="02020603050405020304" pitchFamily="18" charset="0"/>
              </a:rPr>
              <a:t>IMPLEMENTATION</a:t>
            </a:r>
            <a:endParaRPr lang="en-IN" sz="25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5F2F142-339D-4C3A-AF5D-4091C883D1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1658" y="845797"/>
            <a:ext cx="7104528" cy="3066328"/>
          </a:xfrm>
          <a:prstGeom prst="rect">
            <a:avLst/>
          </a:prstGeom>
        </p:spPr>
      </p:pic>
      <p:pic>
        <p:nvPicPr>
          <p:cNvPr id="4" name="Picture 3">
            <a:extLst>
              <a:ext uri="{FF2B5EF4-FFF2-40B4-BE49-F238E27FC236}">
                <a16:creationId xmlns:a16="http://schemas.microsoft.com/office/drawing/2014/main" id="{BD93701B-5F59-4F54-21E3-694B5141FB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0912" y="4157221"/>
            <a:ext cx="8202020" cy="2460396"/>
          </a:xfrm>
          <a:prstGeom prst="rect">
            <a:avLst/>
          </a:prstGeom>
        </p:spPr>
      </p:pic>
    </p:spTree>
    <p:extLst>
      <p:ext uri="{BB962C8B-B14F-4D97-AF65-F5344CB8AC3E}">
        <p14:creationId xmlns:p14="http://schemas.microsoft.com/office/powerpoint/2010/main" val="3561504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D89248-69F2-B5CD-2538-4EBF90DC0C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1590" y="1504950"/>
            <a:ext cx="9608820" cy="3848100"/>
          </a:xfrm>
          <a:prstGeom prst="rect">
            <a:avLst/>
          </a:prstGeom>
        </p:spPr>
      </p:pic>
    </p:spTree>
    <p:extLst>
      <p:ext uri="{BB962C8B-B14F-4D97-AF65-F5344CB8AC3E}">
        <p14:creationId xmlns:p14="http://schemas.microsoft.com/office/powerpoint/2010/main" val="17167468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29</TotalTime>
  <Words>541</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Symbol</vt:lpstr>
      <vt:lpstr>Times New Roman</vt:lpstr>
      <vt:lpstr>Wingdings 3</vt:lpstr>
      <vt:lpstr>Ion</vt:lpstr>
      <vt:lpstr>PowerPoint Presentation</vt:lpstr>
      <vt:lpstr>INTRODUCTION</vt:lpstr>
      <vt:lpstr>SUMMER TRAINING CERTIFICATE (FROM TRAINING INSTITUTE)</vt:lpstr>
      <vt:lpstr>TECHNOLOGY LEARNT</vt:lpstr>
      <vt:lpstr>PROBLEM ANALYSIS </vt:lpstr>
      <vt:lpstr>SOFTWARE REQUIREMENT ANALYSIS </vt:lpstr>
      <vt:lpstr>DESIGN</vt:lpstr>
      <vt:lpstr>IMPLEMENTATION</vt:lpstr>
      <vt:lpstr>PowerPoint Presentation</vt:lpstr>
      <vt:lpstr>GANTT CHART</vt:lpstr>
      <vt:lpstr>BIBLIOGRAPHY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Raunak kumar</dc:creator>
  <cp:lastModifiedBy>Raunak kumar</cp:lastModifiedBy>
  <cp:revision>5</cp:revision>
  <dcterms:created xsi:type="dcterms:W3CDTF">2022-07-18T07:19:06Z</dcterms:created>
  <dcterms:modified xsi:type="dcterms:W3CDTF">2022-07-22T05:12:33Z</dcterms:modified>
</cp:coreProperties>
</file>