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84" r:id="rId1"/>
  </p:sldMasterIdLst>
  <p:notesMasterIdLst>
    <p:notesMasterId r:id="rId9"/>
  </p:notesMasterIdLst>
  <p:handoutMasterIdLst>
    <p:handoutMasterId r:id="rId10"/>
  </p:handoutMasterIdLst>
  <p:sldIdLst>
    <p:sldId id="281" r:id="rId2"/>
    <p:sldId id="298" r:id="rId3"/>
    <p:sldId id="293" r:id="rId4"/>
    <p:sldId id="290" r:id="rId5"/>
    <p:sldId id="300" r:id="rId6"/>
    <p:sldId id="296" r:id="rId7"/>
    <p:sldId id="29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4F"/>
    <a:srgbClr val="9BBB59"/>
    <a:srgbClr val="39B0D4"/>
    <a:srgbClr val="727272"/>
    <a:srgbClr val="010000"/>
    <a:srgbClr val="FFA751"/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850" y="67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15F5DBA-35F3-9A8F-BB7A-77D2816CCE4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0D5121-F3A7-CF40-2B58-40502820435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C86D29-A410-4EB9-93C4-A010F9CF5581}" type="datetimeFigureOut">
              <a:rPr lang="en-IN" smtClean="0"/>
              <a:t>17-01-2025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FD8BF9-709C-BE28-A75D-56D39E18B71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4A81C1-8979-8467-C0A8-E27FE81230D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CFB7AC-1399-4E2C-A9F6-E4EB43F6B8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529052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4D5ADD5-2BBC-4A94-8F86-D9013941F742}" type="datetimeFigureOut">
              <a:rPr lang="en-US"/>
              <a:pPr/>
              <a:t>1/17/2025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C790738-CFC9-4A5E-8424-6B42AA5706F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4945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ea typeface="ＭＳ Ｐゴシック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04073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FDAB80-2418-7756-5F37-283DC4B812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>
            <a:extLst>
              <a:ext uri="{FF2B5EF4-FFF2-40B4-BE49-F238E27FC236}">
                <a16:creationId xmlns:a16="http://schemas.microsoft.com/office/drawing/2014/main" id="{E504B20F-A619-7126-B973-383F1641616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>
            <a:extLst>
              <a:ext uri="{FF2B5EF4-FFF2-40B4-BE49-F238E27FC236}">
                <a16:creationId xmlns:a16="http://schemas.microsoft.com/office/drawing/2014/main" id="{276B3A5C-B1D3-628F-1C0A-DF393588ACE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ea typeface="ＭＳ Ｐゴシック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403474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73505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352062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2980DF-4328-8791-A30E-3E47EF59AB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>
            <a:extLst>
              <a:ext uri="{FF2B5EF4-FFF2-40B4-BE49-F238E27FC236}">
                <a16:creationId xmlns:a16="http://schemas.microsoft.com/office/drawing/2014/main" id="{3BCF7F4F-6001-BBB2-684F-DD44AD97BED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>
            <a:extLst>
              <a:ext uri="{FF2B5EF4-FFF2-40B4-BE49-F238E27FC236}">
                <a16:creationId xmlns:a16="http://schemas.microsoft.com/office/drawing/2014/main" id="{26B96D46-CC80-9CCF-4A5F-9E63D8BDD64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584600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086727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83576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35BDE-7E1D-28D2-A0A8-D247F68780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102B1F-8D78-76F7-D358-576F45AE69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A0DBE-E51F-B0C1-A487-F5FE71EE4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729CE-4F41-4D82-9496-E6FF63F7E690}" type="datetime1">
              <a:rPr lang="en-US" smtClean="0"/>
              <a:t>1/17/2025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A0D023-226C-A434-EC2A-0AE525C56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45F36C-5D1E-54DD-64ED-E40427BEA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E1BAA-A38D-40DE-B22C-DF9BD7D820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515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BA1BE-C20D-A47C-FFA8-C4E7B87BF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1B0F7B-1CC0-80DD-0057-3F3574ED81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62B175-3139-9E46-C660-993DB212D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0FD1B-79B6-4811-97D6-226A46AD4312}" type="datetime1">
              <a:rPr lang="en-US" smtClean="0"/>
              <a:t>1/17/2025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B18170-5CED-0691-C640-111D8655E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98796B-463C-42AD-2468-3358497E2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DD027-5576-4F27-AAB6-1D994836EE7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072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9F1BA9-4A5A-8598-4A25-F6DC8E488A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1553B8-4522-16E6-B978-34E06B0B84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06570B-51EA-2567-7534-D2E8464EF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E5BB3-F515-4789-9C40-0202F3263039}" type="datetime1">
              <a:rPr lang="en-US" smtClean="0"/>
              <a:t>1/17/2025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AF0FC5-C0DB-14BC-2719-F1DA3EBBB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CC2170-F999-84E2-0268-5C3D9FFB2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7CE61-8714-431B-A40A-01B1C5541A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303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BEDBC-836D-12D3-FEC5-61AB40E11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93DB7C-107D-ECD0-BA8B-40F7146453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73BD25-306D-318A-9255-0E7D07262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7EC30-CEE6-400B-9BF2-4E558CB81AB0}" type="datetime1">
              <a:rPr lang="en-US" smtClean="0"/>
              <a:t>1/17/2025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45ECF3-F154-46AC-CF45-256F4FC11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9F14B8-962B-2FEB-0AE7-E9C1405A8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26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A8840-B486-1615-C4AB-4FF399E45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97A941-9E0A-4B64-ED2E-2912A2440E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316A61-2C00-F13D-4B64-97A0F16FE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B9F3D-85C5-4709-9C96-13F280EEFC7D}" type="datetime1">
              <a:rPr lang="en-US" smtClean="0"/>
              <a:t>1/17/2025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D716E9-6E72-BC3E-7C53-63ACF394B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28727D-0E43-90E6-FE93-AA9A183C2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B31D2-2A87-4F4C-A9AD-05C6CC2B321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215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FD0E3-3CD4-19D0-C7BC-E4168AAEB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C4D17-344E-7133-3822-75C26ECC11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6571E8-601E-EBFE-16A1-8D545937BA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B97B19-FEEA-75C3-2B1D-FAFBCAF9C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1427B-AB8D-437F-B45E-D1C7095F8BCE}" type="datetime1">
              <a:rPr lang="en-US" smtClean="0"/>
              <a:t>1/17/2025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7C7B26-0945-3111-ACB5-7A24F7688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EF10CE-CF92-EBB0-05CB-9CD353B5B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C16D9-1635-4844-816A-0A8A2160FAD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941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F1A37-6062-48DF-7168-FDA68F6C5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DF42B3-B7D6-ABBD-4097-0723B103A6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09AA7D-F36B-2727-BD10-55DEF83C08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B902DE-1ECF-886B-EB29-5B5874B9A6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8D0ADD-2D20-02BB-0F13-4B7D06239B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C39847-233A-32DD-E761-29A6159E9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5B750-98EC-4751-A33A-5CDBECC9F30D}" type="datetime1">
              <a:rPr lang="en-US" smtClean="0"/>
              <a:t>1/17/2025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E92A6F-0B90-7069-834A-A00CF6A38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8F70F8-1EB5-5D89-44CF-83664711B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4100A-98DE-4944-910A-A93F5CA9F7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446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B9116-4EA0-72A4-F73E-7C7C019CC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9DB36C-3257-85B7-A64A-475204429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21287-1A75-491A-AFEA-CC1BE3268CF5}" type="datetime1">
              <a:rPr lang="en-US" smtClean="0"/>
              <a:t>1/17/2025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E244A8-C9DC-BB85-AF2F-7261A6F02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85A3B6-4DB5-ED98-48A0-4B85D5C7A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63342B-5A73-45DC-864D-086DE78037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328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52E0B5-4B7F-4648-4335-700478011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520A3-682E-4183-B597-339B247D217E}" type="datetime1">
              <a:rPr lang="en-US" smtClean="0"/>
              <a:t>1/17/2025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AC5394-B357-920F-CF10-A6ED0AB5A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584FF5-0516-013A-3DD8-B80D6E02B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5AFB3-1ACD-44AC-8702-86B1729DF0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884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610BA-CEA2-DFAA-1C85-3BBF76657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E580FA-E481-16BA-339D-4E594D644C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1CAB73-1374-81A0-05F9-CB1B26E7CA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FF366A-51AC-3AAD-CAC8-00797EAB5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63124-433D-44E0-B1C9-70D24815FAD2}" type="datetime1">
              <a:rPr lang="en-US" smtClean="0"/>
              <a:t>1/17/2025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5DD1C8-AD2D-B7AF-CC06-93B9E1C13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08C911-9213-683B-BEAB-F5E90259D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CF15F3-5E77-4C57-9E21-50D6D1D6C0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335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F8B66-57CD-8B69-05D3-0E302FDA9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58D3E5-62BE-542B-5DF3-1027B6DBE4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5AB226-3EF1-EABA-B90C-129DC4B68A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2458B6-74B6-304B-F558-3BF25D4C6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E70D9-208E-4016-993E-D09C596A2996}" type="datetime1">
              <a:rPr lang="en-US" smtClean="0"/>
              <a:t>1/17/2025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80F56B-F3AB-48FE-9E66-D036B58B7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85BCDE-8EAE-6F20-4B49-F383EB235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2169A-B3C7-4FB6-967F-AF95F4EB33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163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BF7CBE-EF57-5A6A-4E01-B919ECB97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AB21A8-F057-1AA5-23A6-03A827BF2E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BD092-F276-6FC3-6C94-DA9AAEC097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74D470-C0A4-4DCE-AF93-DC76720C0E10}" type="datetime1">
              <a:rPr lang="en-US" smtClean="0"/>
              <a:t>1/17/2025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68799D-0053-3D29-E444-A6F0029F36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B7C4D-7880-0E84-1040-7427637535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11BA53-830D-4830-BB65-E58DBE17D0B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02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100596" y="841753"/>
            <a:ext cx="10641220" cy="5174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Id –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Problem Statement Title –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Theme/Domain -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Name –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Leader –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Leader name followed by comma separated Team Members name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Name –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name must be in  complete format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D8E706-6B31-AD63-6FC2-8EDBE5E652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6354762"/>
            <a:ext cx="12191999" cy="503238"/>
          </a:xfrm>
          <a:prstGeom prst="rect">
            <a:avLst/>
          </a:prstGeom>
          <a:solidFill>
            <a:srgbClr val="00204F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3501A07-5A45-9158-FC28-BE77C836F04A}"/>
              </a:ext>
            </a:extLst>
          </p:cNvPr>
          <p:cNvSpPr/>
          <p:nvPr/>
        </p:nvSpPr>
        <p:spPr>
          <a:xfrm>
            <a:off x="1" y="0"/>
            <a:ext cx="12191999" cy="1279104"/>
          </a:xfrm>
          <a:prstGeom prst="rect">
            <a:avLst/>
          </a:prstGeom>
          <a:solidFill>
            <a:srgbClr val="00204F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2" name="Picture 4" descr="AVCOE | Facebook">
            <a:extLst>
              <a:ext uri="{FF2B5EF4-FFF2-40B4-BE49-F238E27FC236}">
                <a16:creationId xmlns:a16="http://schemas.microsoft.com/office/drawing/2014/main" id="{8E694C45-7917-9E6B-EFDE-D298A25FB29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84" b="4781"/>
          <a:stretch/>
        </p:blipFill>
        <p:spPr bwMode="auto">
          <a:xfrm>
            <a:off x="0" y="10160"/>
            <a:ext cx="1749174" cy="1424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7"/>
          <p:cNvSpPr txBox="1">
            <a:spLocks/>
          </p:cNvSpPr>
          <p:nvPr/>
        </p:nvSpPr>
        <p:spPr bwMode="auto">
          <a:xfrm>
            <a:off x="1891175" y="-60459"/>
            <a:ext cx="9200229" cy="1424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TradeGothic"/>
                <a:ea typeface="ＭＳ Ｐゴシック" charset="0"/>
                <a:cs typeface="ＭＳ Ｐゴシック" charset="0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sz="4000" b="1" dirty="0">
                <a:solidFill>
                  <a:schemeClr val="bg1"/>
                </a:solidFill>
                <a:latin typeface="Garamond" panose="02020404030301010803" pitchFamily="18" charset="0"/>
              </a:rPr>
              <a:t>TECH PRAGYAN 2025</a:t>
            </a:r>
            <a:endParaRPr lang="en-IN" sz="4000" b="1" dirty="0">
              <a:solidFill>
                <a:schemeClr val="bg1"/>
              </a:solidFill>
              <a:latin typeface="Garamond" panose="02020404030301010803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E34036-8980-2DC5-78AB-F6C2B1FB61F9}"/>
              </a:ext>
            </a:extLst>
          </p:cNvPr>
          <p:cNvSpPr txBox="1"/>
          <p:nvPr/>
        </p:nvSpPr>
        <p:spPr>
          <a:xfrm>
            <a:off x="11623964" y="6421715"/>
            <a:ext cx="1593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DA6293-44CF-10E4-506D-FE1B52C3773C}"/>
              </a:ext>
            </a:extLst>
          </p:cNvPr>
          <p:cNvSpPr txBox="1"/>
          <p:nvPr/>
        </p:nvSpPr>
        <p:spPr>
          <a:xfrm>
            <a:off x="138660" y="6422965"/>
            <a:ext cx="2439906" cy="376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TECHPRAGYAN 2025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486EF5-6959-6B6A-2D17-035485EA6D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19438" y="-836095"/>
            <a:ext cx="3038024" cy="303802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2CCECB8-167B-960F-873D-9786E1BCEB3E}"/>
              </a:ext>
            </a:extLst>
          </p:cNvPr>
          <p:cNvSpPr txBox="1"/>
          <p:nvPr/>
        </p:nvSpPr>
        <p:spPr>
          <a:xfrm>
            <a:off x="5694652" y="6414991"/>
            <a:ext cx="1593273" cy="376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(Team Name)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52E93E-3C33-F1CF-28D8-B3BC6C57C3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74707EA-6417-77BD-CC66-5B954CFEE946}"/>
              </a:ext>
            </a:extLst>
          </p:cNvPr>
          <p:cNvSpPr/>
          <p:nvPr/>
        </p:nvSpPr>
        <p:spPr>
          <a:xfrm>
            <a:off x="1" y="0"/>
            <a:ext cx="12191999" cy="1279104"/>
          </a:xfrm>
          <a:prstGeom prst="rect">
            <a:avLst/>
          </a:prstGeom>
          <a:solidFill>
            <a:srgbClr val="00204F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5361" name="Title 1">
            <a:extLst>
              <a:ext uri="{FF2B5EF4-FFF2-40B4-BE49-F238E27FC236}">
                <a16:creationId xmlns:a16="http://schemas.microsoft.com/office/drawing/2014/main" id="{EC0A792C-9EF2-8BE7-F3F0-53B92C1D5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2657"/>
            <a:ext cx="10972800" cy="1143000"/>
          </a:xfrm>
        </p:spPr>
        <p:txBody>
          <a:bodyPr/>
          <a:lstStyle/>
          <a:p>
            <a:pPr algn="ctr" eaLnBrk="1" hangingPunct="1"/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EDF19CAF-1687-46AF-43BD-E5734368C7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4076" y="1917841"/>
            <a:ext cx="6045245" cy="2466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hangingPunct="0">
              <a:lnSpc>
                <a:spcPct val="200000"/>
              </a:lnSpc>
              <a:buFontTx/>
              <a:buChar char="•"/>
            </a:pP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Define the problem you're solving</a:t>
            </a:r>
          </a:p>
          <a:p>
            <a:pPr lvl="0" defTabSz="914400" eaLnBrk="0" hangingPunct="0">
              <a:lnSpc>
                <a:spcPct val="150000"/>
              </a:lnSpc>
              <a:buFontTx/>
              <a:buChar char="•"/>
            </a:pP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Why it is important or relevant?</a:t>
            </a:r>
          </a:p>
          <a:p>
            <a:pPr lvl="0" defTabSz="914400" eaLnBrk="0" hangingPunct="0">
              <a:lnSpc>
                <a:spcPct val="150000"/>
              </a:lnSpc>
              <a:buFontTx/>
              <a:buChar char="•"/>
            </a:pP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Real-world impact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DD683F7-9C89-8BDF-DA56-D8250C6C0E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6354762"/>
            <a:ext cx="12191999" cy="503238"/>
          </a:xfrm>
          <a:prstGeom prst="rect">
            <a:avLst/>
          </a:prstGeom>
          <a:solidFill>
            <a:srgbClr val="00204F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A6B11F1-F771-6F65-A8C3-DF3A4F694E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2177"/>
            <a:ext cx="1749704" cy="14265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2FE719A-CD94-319A-1A67-91006F6E1F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19438" y="-836095"/>
            <a:ext cx="3038024" cy="303802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264DF74-D4B1-0C80-541F-CC0574C9F3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6354762"/>
            <a:ext cx="12191999" cy="503238"/>
          </a:xfrm>
          <a:prstGeom prst="rect">
            <a:avLst/>
          </a:prstGeom>
          <a:solidFill>
            <a:srgbClr val="00204F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A4E659-6F26-AA78-CEB3-C86077F7DDA6}"/>
              </a:ext>
            </a:extLst>
          </p:cNvPr>
          <p:cNvSpPr txBox="1"/>
          <p:nvPr/>
        </p:nvSpPr>
        <p:spPr>
          <a:xfrm>
            <a:off x="11623964" y="6421715"/>
            <a:ext cx="1593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E3125C-CB24-1E6D-CDC0-717D94411119}"/>
              </a:ext>
            </a:extLst>
          </p:cNvPr>
          <p:cNvSpPr txBox="1"/>
          <p:nvPr/>
        </p:nvSpPr>
        <p:spPr>
          <a:xfrm>
            <a:off x="138660" y="6422965"/>
            <a:ext cx="2439906" cy="376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TECHPRAGYAN 2025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258402-61E5-054C-B579-73575390AC8D}"/>
              </a:ext>
            </a:extLst>
          </p:cNvPr>
          <p:cNvSpPr txBox="1"/>
          <p:nvPr/>
        </p:nvSpPr>
        <p:spPr>
          <a:xfrm>
            <a:off x="5694652" y="6414991"/>
            <a:ext cx="1593273" cy="376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(Team Name)</a:t>
            </a:r>
          </a:p>
        </p:txBody>
      </p:sp>
    </p:spTree>
    <p:extLst>
      <p:ext uri="{BB962C8B-B14F-4D97-AF65-F5344CB8AC3E}">
        <p14:creationId xmlns:p14="http://schemas.microsoft.com/office/powerpoint/2010/main" val="1331715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A77CC3C-BBF3-3944-CB9A-3C0FFB039B10}"/>
              </a:ext>
            </a:extLst>
          </p:cNvPr>
          <p:cNvSpPr/>
          <p:nvPr/>
        </p:nvSpPr>
        <p:spPr>
          <a:xfrm>
            <a:off x="1" y="0"/>
            <a:ext cx="12191999" cy="1279104"/>
          </a:xfrm>
          <a:prstGeom prst="rect">
            <a:avLst/>
          </a:prstGeom>
          <a:solidFill>
            <a:srgbClr val="00204F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1403349" y="26688"/>
            <a:ext cx="10515600" cy="1325563"/>
          </a:xfrm>
        </p:spPr>
        <p:txBody>
          <a:bodyPr/>
          <a:lstStyle/>
          <a:p>
            <a:pPr algn="ctr" eaLnBrk="1" hangingPunct="1"/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PROPOSED SOLUTION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1424076" y="2188452"/>
            <a:ext cx="9385300" cy="2219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Your solution overview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Key features and functionality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How it addresses the problem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C8BAA9D-63E7-968B-6A3C-1FBA53C4E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6354762"/>
            <a:ext cx="12191999" cy="503238"/>
          </a:xfrm>
          <a:prstGeom prst="rect">
            <a:avLst/>
          </a:prstGeom>
          <a:solidFill>
            <a:srgbClr val="00204F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pic>
        <p:nvPicPr>
          <p:cNvPr id="7" name="Picture 4" descr="AVCOE | Facebook">
            <a:extLst>
              <a:ext uri="{FF2B5EF4-FFF2-40B4-BE49-F238E27FC236}">
                <a16:creationId xmlns:a16="http://schemas.microsoft.com/office/drawing/2014/main" id="{13868F0F-340C-B141-FCF5-C11188B58E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84" b="4781"/>
          <a:stretch/>
        </p:blipFill>
        <p:spPr bwMode="auto">
          <a:xfrm>
            <a:off x="0" y="0"/>
            <a:ext cx="1749174" cy="1424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160BAD4-ABC8-7D18-058D-6837ED60CD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19438" y="-836095"/>
            <a:ext cx="3038024" cy="303802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010B710-567D-FAE6-84E6-0A88349F86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6354762"/>
            <a:ext cx="12191999" cy="503238"/>
          </a:xfrm>
          <a:prstGeom prst="rect">
            <a:avLst/>
          </a:prstGeom>
          <a:solidFill>
            <a:srgbClr val="00204F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F67606-34B3-C71F-B3C3-920D88D24601}"/>
              </a:ext>
            </a:extLst>
          </p:cNvPr>
          <p:cNvSpPr txBox="1"/>
          <p:nvPr/>
        </p:nvSpPr>
        <p:spPr>
          <a:xfrm>
            <a:off x="11623964" y="6421715"/>
            <a:ext cx="1593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FF5392-78CD-CAAF-78B5-40CA5F3C4279}"/>
              </a:ext>
            </a:extLst>
          </p:cNvPr>
          <p:cNvSpPr txBox="1"/>
          <p:nvPr/>
        </p:nvSpPr>
        <p:spPr>
          <a:xfrm>
            <a:off x="138660" y="6422965"/>
            <a:ext cx="2439906" cy="376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TECHPRAGYAN 2025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AB94CA-3270-3BE1-7588-C97E635FBF32}"/>
              </a:ext>
            </a:extLst>
          </p:cNvPr>
          <p:cNvSpPr txBox="1"/>
          <p:nvPr/>
        </p:nvSpPr>
        <p:spPr>
          <a:xfrm>
            <a:off x="5694652" y="6414991"/>
            <a:ext cx="1593273" cy="376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(Team Name)</a:t>
            </a:r>
          </a:p>
        </p:txBody>
      </p:sp>
    </p:spTree>
    <p:extLst>
      <p:ext uri="{BB962C8B-B14F-4D97-AF65-F5344CB8AC3E}">
        <p14:creationId xmlns:p14="http://schemas.microsoft.com/office/powerpoint/2010/main" val="3753387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A9589E3-E37E-4062-B6E0-2C3720961761}"/>
              </a:ext>
            </a:extLst>
          </p:cNvPr>
          <p:cNvSpPr/>
          <p:nvPr/>
        </p:nvSpPr>
        <p:spPr>
          <a:xfrm>
            <a:off x="1" y="0"/>
            <a:ext cx="12191999" cy="1279104"/>
          </a:xfrm>
          <a:prstGeom prst="rect">
            <a:avLst/>
          </a:prstGeom>
          <a:solidFill>
            <a:srgbClr val="00204F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337458" y="98980"/>
            <a:ext cx="10972800" cy="1143000"/>
          </a:xfrm>
        </p:spPr>
        <p:txBody>
          <a:bodyPr/>
          <a:lstStyle/>
          <a:p>
            <a:pPr algn="ctr" eaLnBrk="1" hangingPunct="1"/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TECHNICAL  APPROACH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E9EF4B9-78FD-D494-8B06-FCA3A8B450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4076" y="1863060"/>
            <a:ext cx="10200228" cy="2712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hangingPunct="0"/>
            <a:endParaRPr lang="en-US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defTabSz="914400" eaLnBrk="0" hangingPunct="0">
              <a:buFontTx/>
              <a:buChar char="•"/>
            </a:pP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Technology stack used (languages, frameworks, tools)</a:t>
            </a:r>
          </a:p>
          <a:p>
            <a:pPr lvl="0" defTabSz="914400" eaLnBrk="0" hangingPunct="0">
              <a:lnSpc>
                <a:spcPct val="200000"/>
              </a:lnSpc>
              <a:buFontTx/>
              <a:buChar char="•"/>
            </a:pP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System architecture or workflow (use diagrams/flowcharts)</a:t>
            </a:r>
          </a:p>
          <a:p>
            <a:pPr lvl="0" defTabSz="914400" eaLnBrk="0" hangingPunct="0">
              <a:lnSpc>
                <a:spcPct val="150000"/>
              </a:lnSpc>
              <a:buFontTx/>
              <a:buChar char="•"/>
            </a:pP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Key algorithms or innovations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8AC5FAF-D38A-6492-94DD-F93A30402D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6354762"/>
            <a:ext cx="12191999" cy="503238"/>
          </a:xfrm>
          <a:prstGeom prst="rect">
            <a:avLst/>
          </a:prstGeom>
          <a:solidFill>
            <a:srgbClr val="00204F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pic>
        <p:nvPicPr>
          <p:cNvPr id="3" name="Picture 4" descr="AVCOE | Facebook">
            <a:extLst>
              <a:ext uri="{FF2B5EF4-FFF2-40B4-BE49-F238E27FC236}">
                <a16:creationId xmlns:a16="http://schemas.microsoft.com/office/drawing/2014/main" id="{C292029D-5D8F-50BE-13ED-840725708AC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84" b="4781"/>
          <a:stretch/>
        </p:blipFill>
        <p:spPr bwMode="auto">
          <a:xfrm>
            <a:off x="0" y="0"/>
            <a:ext cx="1749174" cy="1424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BE670F8-E156-09AB-6D07-E63C24152A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19438" y="-836095"/>
            <a:ext cx="3038024" cy="303802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4CECFD8-C6ED-D987-F89F-0627A029EA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6354762"/>
            <a:ext cx="12191999" cy="503238"/>
          </a:xfrm>
          <a:prstGeom prst="rect">
            <a:avLst/>
          </a:prstGeom>
          <a:solidFill>
            <a:srgbClr val="00204F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6E09A8-FCE8-3D32-64A1-252D6D890AC1}"/>
              </a:ext>
            </a:extLst>
          </p:cNvPr>
          <p:cNvSpPr txBox="1"/>
          <p:nvPr/>
        </p:nvSpPr>
        <p:spPr>
          <a:xfrm>
            <a:off x="11623964" y="6421715"/>
            <a:ext cx="1593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E99179-FE8D-9B59-E738-E745B69CAA19}"/>
              </a:ext>
            </a:extLst>
          </p:cNvPr>
          <p:cNvSpPr txBox="1"/>
          <p:nvPr/>
        </p:nvSpPr>
        <p:spPr>
          <a:xfrm>
            <a:off x="138660" y="6422965"/>
            <a:ext cx="2439906" cy="376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TECHPRAGYAN 2025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FAB0A7-B8D9-1E7D-CE29-2839982A490D}"/>
              </a:ext>
            </a:extLst>
          </p:cNvPr>
          <p:cNvSpPr txBox="1"/>
          <p:nvPr/>
        </p:nvSpPr>
        <p:spPr>
          <a:xfrm>
            <a:off x="5694652" y="6414991"/>
            <a:ext cx="1593273" cy="376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(Team Name)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1D87C6-0994-8D9C-2735-E4922FC7FD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948F0E6-4D7B-745E-A86D-DB085AB01FF5}"/>
              </a:ext>
            </a:extLst>
          </p:cNvPr>
          <p:cNvSpPr/>
          <p:nvPr/>
        </p:nvSpPr>
        <p:spPr>
          <a:xfrm>
            <a:off x="1" y="0"/>
            <a:ext cx="12191999" cy="1279104"/>
          </a:xfrm>
          <a:prstGeom prst="rect">
            <a:avLst/>
          </a:prstGeom>
          <a:solidFill>
            <a:srgbClr val="00204F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409" name="Title 1">
            <a:extLst>
              <a:ext uri="{FF2B5EF4-FFF2-40B4-BE49-F238E27FC236}">
                <a16:creationId xmlns:a16="http://schemas.microsoft.com/office/drawing/2014/main" id="{67255664-3E46-C182-7427-0A9D75A58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458" y="98980"/>
            <a:ext cx="10972800" cy="1143000"/>
          </a:xfrm>
        </p:spPr>
        <p:txBody>
          <a:bodyPr/>
          <a:lstStyle/>
          <a:p>
            <a:pPr algn="ctr" eaLnBrk="1" hangingPunct="1"/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IMPACTS AND BENEFITS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94DB3DE-616F-526C-55C3-2518AD220B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4076" y="2217278"/>
            <a:ext cx="7499169" cy="2219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Potential user base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Social, economic, or environmental impact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Scalability and future growth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215D2C6-912C-9523-904E-1FFAAA0002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6354762"/>
            <a:ext cx="12191999" cy="503238"/>
          </a:xfrm>
          <a:prstGeom prst="rect">
            <a:avLst/>
          </a:prstGeom>
          <a:solidFill>
            <a:srgbClr val="00204F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pic>
        <p:nvPicPr>
          <p:cNvPr id="9" name="Picture 4" descr="AVCOE | Facebook">
            <a:extLst>
              <a:ext uri="{FF2B5EF4-FFF2-40B4-BE49-F238E27FC236}">
                <a16:creationId xmlns:a16="http://schemas.microsoft.com/office/drawing/2014/main" id="{F4C1C959-9A8F-F67E-7707-6953587F62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84" b="4781"/>
          <a:stretch/>
        </p:blipFill>
        <p:spPr bwMode="auto">
          <a:xfrm>
            <a:off x="0" y="0"/>
            <a:ext cx="1749174" cy="1424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40EB9E1-B08F-F37D-E601-114D3084C3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19438" y="-836095"/>
            <a:ext cx="3038024" cy="3038024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EB0935D7-EC93-B251-43A6-2026409C97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6354762"/>
            <a:ext cx="12191999" cy="503238"/>
          </a:xfrm>
          <a:prstGeom prst="rect">
            <a:avLst/>
          </a:prstGeom>
          <a:solidFill>
            <a:srgbClr val="00204F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FE22C51-A1F6-0099-5572-CCEBEEAC1295}"/>
              </a:ext>
            </a:extLst>
          </p:cNvPr>
          <p:cNvSpPr txBox="1"/>
          <p:nvPr/>
        </p:nvSpPr>
        <p:spPr>
          <a:xfrm>
            <a:off x="11623964" y="6421715"/>
            <a:ext cx="1593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93D9B3B-12B2-C38F-FA91-F013FF34D60A}"/>
              </a:ext>
            </a:extLst>
          </p:cNvPr>
          <p:cNvSpPr txBox="1"/>
          <p:nvPr/>
        </p:nvSpPr>
        <p:spPr>
          <a:xfrm>
            <a:off x="138660" y="6422965"/>
            <a:ext cx="2439906" cy="376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TECHPRAGYAN 2025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6FAA084-B8BD-B0DB-52EC-BA8CFA88D736}"/>
              </a:ext>
            </a:extLst>
          </p:cNvPr>
          <p:cNvSpPr txBox="1"/>
          <p:nvPr/>
        </p:nvSpPr>
        <p:spPr>
          <a:xfrm>
            <a:off x="5694652" y="6414991"/>
            <a:ext cx="1593273" cy="376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(Team Name)</a:t>
            </a:r>
          </a:p>
        </p:txBody>
      </p:sp>
    </p:spTree>
    <p:extLst>
      <p:ext uri="{BB962C8B-B14F-4D97-AF65-F5344CB8AC3E}">
        <p14:creationId xmlns:p14="http://schemas.microsoft.com/office/powerpoint/2010/main" val="1658652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C8EE99A-8FFD-5C72-EF70-24C1355CDE4C}"/>
              </a:ext>
            </a:extLst>
          </p:cNvPr>
          <p:cNvSpPr/>
          <p:nvPr/>
        </p:nvSpPr>
        <p:spPr>
          <a:xfrm>
            <a:off x="1" y="0"/>
            <a:ext cx="12191999" cy="1279104"/>
          </a:xfrm>
          <a:prstGeom prst="rect">
            <a:avLst/>
          </a:prstGeom>
          <a:solidFill>
            <a:srgbClr val="00204F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903514" y="17305"/>
            <a:ext cx="10515600" cy="1325563"/>
          </a:xfrm>
        </p:spPr>
        <p:txBody>
          <a:bodyPr/>
          <a:lstStyle/>
          <a:p>
            <a:pPr algn="ctr" eaLnBrk="1" hangingPunct="1"/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FUTURE SCOPE/CONCLUSION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1424076" y="2135937"/>
            <a:ext cx="9385300" cy="29585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Planned improvements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Additional features for scalability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Long-term vision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Why your solution stands out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B4DEE86-02B9-67B2-D3FE-E7BBFE34DA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6354762"/>
            <a:ext cx="12191999" cy="503238"/>
          </a:xfrm>
          <a:prstGeom prst="rect">
            <a:avLst/>
          </a:prstGeom>
          <a:solidFill>
            <a:srgbClr val="00204F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pic>
        <p:nvPicPr>
          <p:cNvPr id="8" name="Picture 4" descr="AVCOE | Facebook">
            <a:extLst>
              <a:ext uri="{FF2B5EF4-FFF2-40B4-BE49-F238E27FC236}">
                <a16:creationId xmlns:a16="http://schemas.microsoft.com/office/drawing/2014/main" id="{394A1F08-C09B-E822-A90E-0659F87A28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84" b="4781"/>
          <a:stretch/>
        </p:blipFill>
        <p:spPr bwMode="auto">
          <a:xfrm>
            <a:off x="0" y="0"/>
            <a:ext cx="1749174" cy="1424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B8BDD77-8B2A-1B53-81BE-79D7961C90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19438" y="-836095"/>
            <a:ext cx="3038024" cy="303802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805833F-37D2-DD30-D4AE-03180AA19F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6354762"/>
            <a:ext cx="12191999" cy="503238"/>
          </a:xfrm>
          <a:prstGeom prst="rect">
            <a:avLst/>
          </a:prstGeom>
          <a:solidFill>
            <a:srgbClr val="00204F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13428F-39F1-7BAA-7DAF-4E6E72931786}"/>
              </a:ext>
            </a:extLst>
          </p:cNvPr>
          <p:cNvSpPr txBox="1"/>
          <p:nvPr/>
        </p:nvSpPr>
        <p:spPr>
          <a:xfrm>
            <a:off x="11623964" y="6421715"/>
            <a:ext cx="1593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BE4A3F-CD76-C6DC-C241-067BCBAB5CFB}"/>
              </a:ext>
            </a:extLst>
          </p:cNvPr>
          <p:cNvSpPr txBox="1"/>
          <p:nvPr/>
        </p:nvSpPr>
        <p:spPr>
          <a:xfrm>
            <a:off x="138660" y="6422965"/>
            <a:ext cx="2439906" cy="376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TECHPRAGYAN 2025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A2451D0-1946-0E32-F4BE-6995F1DBDB03}"/>
              </a:ext>
            </a:extLst>
          </p:cNvPr>
          <p:cNvSpPr txBox="1"/>
          <p:nvPr/>
        </p:nvSpPr>
        <p:spPr>
          <a:xfrm>
            <a:off x="5694652" y="6414991"/>
            <a:ext cx="1593273" cy="376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(Team Name)</a:t>
            </a:r>
          </a:p>
        </p:txBody>
      </p:sp>
    </p:spTree>
    <p:extLst>
      <p:ext uri="{BB962C8B-B14F-4D97-AF65-F5344CB8AC3E}">
        <p14:creationId xmlns:p14="http://schemas.microsoft.com/office/powerpoint/2010/main" val="3916788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490D153-566C-6AE7-6B5E-AA980E72A424}"/>
              </a:ext>
            </a:extLst>
          </p:cNvPr>
          <p:cNvSpPr/>
          <p:nvPr/>
        </p:nvSpPr>
        <p:spPr>
          <a:xfrm>
            <a:off x="1" y="0"/>
            <a:ext cx="12191999" cy="1279104"/>
          </a:xfrm>
          <a:prstGeom prst="rect">
            <a:avLst/>
          </a:prstGeom>
          <a:solidFill>
            <a:srgbClr val="00204F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1890730" y="316386"/>
            <a:ext cx="8410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IMPORTANT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INSTRUCTIONS</a:t>
            </a:r>
            <a:endParaRPr lang="en-IN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93BA29F-94B8-3B46-A3D0-B6D3440B61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6363181"/>
            <a:ext cx="12191999" cy="503238"/>
          </a:xfrm>
          <a:prstGeom prst="rect">
            <a:avLst/>
          </a:prstGeom>
          <a:solidFill>
            <a:srgbClr val="00204F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pic>
        <p:nvPicPr>
          <p:cNvPr id="6" name="Picture 4" descr="AVCOE | Facebook">
            <a:extLst>
              <a:ext uri="{FF2B5EF4-FFF2-40B4-BE49-F238E27FC236}">
                <a16:creationId xmlns:a16="http://schemas.microsoft.com/office/drawing/2014/main" id="{E42AAF1F-B322-7705-655C-B0D1549695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84" b="4781"/>
          <a:stretch/>
        </p:blipFill>
        <p:spPr bwMode="auto">
          <a:xfrm>
            <a:off x="0" y="0"/>
            <a:ext cx="1749174" cy="1424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FE837F3-BD55-A1AA-1685-BB1A14EAA8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19438" y="-836095"/>
            <a:ext cx="3038024" cy="303802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CC5CE64-61E2-0D61-A01E-8B90E687E1E4}"/>
              </a:ext>
            </a:extLst>
          </p:cNvPr>
          <p:cNvSpPr txBox="1"/>
          <p:nvPr/>
        </p:nvSpPr>
        <p:spPr>
          <a:xfrm>
            <a:off x="1031358" y="1272630"/>
            <a:ext cx="1003725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Kindly keep the maximum slides limit to 6 pages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 the topics should be utilized for description of your idea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Try to avoid paragraphs and post your idea in points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Keep your explanation precisely and easy to understand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Idea should be unique and novel.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 need to save the file in PDF and upload the same on website.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Only  pdf format will be supported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 can delete this slide (Important Pointers) when you upload the details of your idea on  website 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880844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7817</TotalTime>
  <Words>277</Words>
  <Application>Microsoft Office PowerPoint</Application>
  <PresentationFormat>Widescreen</PresentationFormat>
  <Paragraphs>64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ＭＳ Ｐゴシック</vt:lpstr>
      <vt:lpstr>Arial</vt:lpstr>
      <vt:lpstr>Calibri</vt:lpstr>
      <vt:lpstr>Calibri Light</vt:lpstr>
      <vt:lpstr>Garamond</vt:lpstr>
      <vt:lpstr>Times New Roman</vt:lpstr>
      <vt:lpstr>Office Theme</vt:lpstr>
      <vt:lpstr>PowerPoint Presentation</vt:lpstr>
      <vt:lpstr>PROBLEM STATEMENT</vt:lpstr>
      <vt:lpstr>PROPOSED SOLUTION</vt:lpstr>
      <vt:lpstr>TECHNICAL  APPROACH</vt:lpstr>
      <vt:lpstr>IMPACTS AND BENEFITS</vt:lpstr>
      <vt:lpstr>FUTURE SCOPE/CONCLUSION</vt:lpstr>
      <vt:lpstr>PowerPoint Presentation</vt:lpstr>
    </vt:vector>
  </TitlesOfParts>
  <Manager/>
  <Company>Crowdfunder, Inc.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Investor Pitch Deck Template</dc:title>
  <dc:subject/>
  <dc:creator>Crowdfunder</dc:creator>
  <cp:keywords/>
  <dc:description/>
  <cp:lastModifiedBy>Atharv Deshmukh</cp:lastModifiedBy>
  <cp:revision>155</cp:revision>
  <dcterms:created xsi:type="dcterms:W3CDTF">2013-12-12T18:46:50Z</dcterms:created>
  <dcterms:modified xsi:type="dcterms:W3CDTF">2025-01-16T19:05:07Z</dcterms:modified>
  <cp:category/>
</cp:coreProperties>
</file>