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6"/>
  </p:notesMasterIdLst>
  <p:sldIdLst>
    <p:sldId id="256"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hg3KqsB7fklnlrfuX0Cb7Mp6Iy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052224-B209-C921-E9BD-1D079355657D}" v="4" dt="2022-07-11T08:09:50.311"/>
  </p1510:revLst>
</p1510:revInfo>
</file>

<file path=ppt/tableStyles.xml><?xml version="1.0" encoding="utf-8"?>
<a:tblStyleLst xmlns:a="http://schemas.openxmlformats.org/drawingml/2006/main" def="{175C4BA5-7338-4271-B999-58B2F0A305FE}">
  <a:tblStyle styleId="{175C4BA5-7338-4271-B999-58B2F0A305FE}"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84"/>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Shahinsha" userId="S::shahinsha.shaik@capgemini.com::fb8ad8b6-f8e2-4f04-b236-0968b5797f20" providerId="AD" clId="Web-{AD052224-B209-C921-E9BD-1D079355657D}"/>
    <pc:docChg chg="modSld">
      <pc:chgData name="Shaik, Shahinsha" userId="S::shahinsha.shaik@capgemini.com::fb8ad8b6-f8e2-4f04-b236-0968b5797f20" providerId="AD" clId="Web-{AD052224-B209-C921-E9BD-1D079355657D}" dt="2022-07-11T08:09:50.311" v="3" actId="688"/>
      <pc:docMkLst>
        <pc:docMk/>
      </pc:docMkLst>
      <pc:sldChg chg="modSp">
        <pc:chgData name="Shaik, Shahinsha" userId="S::shahinsha.shaik@capgemini.com::fb8ad8b6-f8e2-4f04-b236-0968b5797f20" providerId="AD" clId="Web-{AD052224-B209-C921-E9BD-1D079355657D}" dt="2022-07-11T08:09:50.311" v="3" actId="688"/>
        <pc:sldMkLst>
          <pc:docMk/>
          <pc:sldMk cId="0" sldId="256"/>
        </pc:sldMkLst>
        <pc:spChg chg="mod">
          <ac:chgData name="Shaik, Shahinsha" userId="S::shahinsha.shaik@capgemini.com::fb8ad8b6-f8e2-4f04-b236-0968b5797f20" providerId="AD" clId="Web-{AD052224-B209-C921-E9BD-1D079355657D}" dt="2022-07-11T08:09:50.311" v="3" actId="688"/>
          <ac:spMkLst>
            <pc:docMk/>
            <pc:sldMk cId="0" sldId="256"/>
            <ac:spMk id="223" creationId="{00000000-0000-0000-0000-000000000000}"/>
          </ac:spMkLst>
        </pc:spChg>
        <pc:spChg chg="mod">
          <ac:chgData name="Shaik, Shahinsha" userId="S::shahinsha.shaik@capgemini.com::fb8ad8b6-f8e2-4f04-b236-0968b5797f20" providerId="AD" clId="Web-{AD052224-B209-C921-E9BD-1D079355657D}" dt="2022-07-11T08:09:21.045" v="2" actId="1076"/>
          <ac:spMkLst>
            <pc:docMk/>
            <pc:sldMk cId="0" sldId="256"/>
            <ac:spMk id="2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mr-IN" sz="900" b="0" i="0" u="none" strike="noStrike" cap="none" dirty="0">
                <a:solidFill>
                  <a:schemeClr val="dk1"/>
                </a:solidFill>
                <a:effectLst/>
                <a:latin typeface="Verdana"/>
                <a:ea typeface="Verdana"/>
                <a:cs typeface="Verdana"/>
                <a:sym typeface="Verdana"/>
              </a:rPr>
              <a:t> </a:t>
            </a:r>
            <a:endParaRPr dirty="0"/>
          </a:p>
        </p:txBody>
      </p:sp>
      <p:sp>
        <p:nvSpPr>
          <p:cNvPr id="214" name="Google Shape;2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
          <p:cNvSpPr txBox="1">
            <a:spLocks noGrp="1"/>
          </p:cNvSpPr>
          <p:nvPr>
            <p:ph type="body" idx="2"/>
          </p:nvPr>
        </p:nvSpPr>
        <p:spPr>
          <a:xfrm>
            <a:off x="2468282" y="433326"/>
            <a:ext cx="6223654" cy="30670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err="1"/>
              <a:t>Atharv</a:t>
            </a:r>
            <a:r>
              <a:rPr lang="en-US" dirty="0"/>
              <a:t> Vinod </a:t>
            </a:r>
            <a:r>
              <a:rPr lang="en-US" dirty="0" err="1"/>
              <a:t>Dhirde</a:t>
            </a:r>
            <a:endParaRPr dirty="0"/>
          </a:p>
        </p:txBody>
      </p:sp>
      <p:sp>
        <p:nvSpPr>
          <p:cNvPr id="217" name="Google Shape;217;p1"/>
          <p:cNvSpPr txBox="1">
            <a:spLocks noGrp="1"/>
          </p:cNvSpPr>
          <p:nvPr>
            <p:ph type="body" idx="3"/>
          </p:nvPr>
        </p:nvSpPr>
        <p:spPr>
          <a:xfrm>
            <a:off x="2468282" y="849636"/>
            <a:ext cx="6056700" cy="321300"/>
          </a:xfrm>
          <a:prstGeom prst="rect">
            <a:avLst/>
          </a:prstGeom>
          <a:noFill/>
          <a:ln>
            <a:noFill/>
          </a:ln>
        </p:spPr>
        <p:txBody>
          <a:bodyPr spcFirstLastPara="1" wrap="square" lIns="0" tIns="0" rIns="0" bIns="0" anchor="t" anchorCtr="0">
            <a:noAutofit/>
          </a:bodyPr>
          <a:lstStyle/>
          <a:p>
            <a:pPr marL="0" marR="0" lvl="0" indent="0" algn="l" rtl="0">
              <a:lnSpc>
                <a:spcPct val="157142"/>
              </a:lnSpc>
              <a:spcBef>
                <a:spcPts val="0"/>
              </a:spcBef>
              <a:spcAft>
                <a:spcPts val="0"/>
              </a:spcAft>
              <a:buClr>
                <a:schemeClr val="lt1"/>
              </a:buClr>
              <a:buSzPts val="1400"/>
              <a:buFont typeface="Arial"/>
              <a:buNone/>
            </a:pPr>
            <a:r>
              <a:rPr lang="en-US"/>
              <a:t>Analyst/Software Engineer</a:t>
            </a:r>
            <a:endParaRPr/>
          </a:p>
        </p:txBody>
      </p:sp>
      <p:sp>
        <p:nvSpPr>
          <p:cNvPr id="218" name="Google Shape;218;p1"/>
          <p:cNvSpPr txBox="1">
            <a:spLocks noGrp="1"/>
          </p:cNvSpPr>
          <p:nvPr>
            <p:ph type="body" idx="4"/>
          </p:nvPr>
        </p:nvSpPr>
        <p:spPr>
          <a:xfrm>
            <a:off x="3599131" y="1361045"/>
            <a:ext cx="2373300" cy="295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 Mumbai</a:t>
            </a:r>
            <a:endParaRPr/>
          </a:p>
        </p:txBody>
      </p:sp>
      <p:pic>
        <p:nvPicPr>
          <p:cNvPr id="219" name="Google Shape;219;p1"/>
          <p:cNvPicPr preferRelativeResize="0">
            <a:picLocks noGrp="1"/>
          </p:cNvPicPr>
          <p:nvPr>
            <p:ph type="pic" idx="5"/>
          </p:nvPr>
        </p:nvPicPr>
        <p:blipFill rotWithShape="1">
          <a:blip r:embed="rId3">
            <a:alphaModFix/>
          </a:blip>
          <a:srcRect t="4206" b="4206"/>
          <a:stretch/>
        </p:blipFill>
        <p:spPr>
          <a:xfrm>
            <a:off x="324415" y="228600"/>
            <a:ext cx="1793052" cy="1794520"/>
          </a:xfrm>
          <a:prstGeom prst="ellipse">
            <a:avLst/>
          </a:prstGeom>
          <a:solidFill>
            <a:schemeClr val="lt1"/>
          </a:solidFill>
          <a:ln>
            <a:noFill/>
          </a:ln>
        </p:spPr>
      </p:pic>
      <p:sp>
        <p:nvSpPr>
          <p:cNvPr id="220" name="Google Shape;220;p1"/>
          <p:cNvSpPr txBox="1">
            <a:spLocks noGrp="1"/>
          </p:cNvSpPr>
          <p:nvPr>
            <p:ph type="body" idx="6"/>
          </p:nvPr>
        </p:nvSpPr>
        <p:spPr>
          <a:xfrm>
            <a:off x="3280975" y="1622618"/>
            <a:ext cx="3009600" cy="254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atharv.vinod-dhirde@capgemini.com</a:t>
            </a:r>
            <a:endParaRPr/>
          </a:p>
        </p:txBody>
      </p:sp>
      <p:sp>
        <p:nvSpPr>
          <p:cNvPr id="221" name="Google Shape;221;p1"/>
          <p:cNvSpPr txBox="1">
            <a:spLocks noGrp="1"/>
          </p:cNvSpPr>
          <p:nvPr>
            <p:ph type="body" idx="7"/>
          </p:nvPr>
        </p:nvSpPr>
        <p:spPr>
          <a:xfrm>
            <a:off x="3429000" y="1846674"/>
            <a:ext cx="2373312" cy="33025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+91 8308839630</a:t>
            </a:r>
            <a:endParaRPr/>
          </a:p>
        </p:txBody>
      </p:sp>
      <p:sp>
        <p:nvSpPr>
          <p:cNvPr id="222" name="Google Shape;222;p1"/>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dirty="0"/>
              <a:t>Java Full Stack Developer with Angular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in creating </a:t>
            </a:r>
            <a:r>
              <a:rPr lang="en-US" b="1" dirty="0" err="1"/>
              <a:t>microservices</a:t>
            </a:r>
            <a:r>
              <a:rPr lang="en-US" dirty="0"/>
              <a:t> with </a:t>
            </a:r>
            <a:r>
              <a:rPr lang="en-US" b="1" dirty="0"/>
              <a:t>Spring boot, Spring security, Eureka Server, Swagger, Logger, Junit testing.</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Hands on experience with </a:t>
            </a:r>
            <a:r>
              <a:rPr lang="en-US" b="1" dirty="0"/>
              <a:t>HTML, CSS, JavaScript, ES6 and Angular.</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Experience in creating documentation with swagger and in </a:t>
            </a:r>
            <a:r>
              <a:rPr lang="en-US" b="1" dirty="0"/>
              <a:t>unit testing using Junit, </a:t>
            </a:r>
            <a:r>
              <a:rPr lang="en-US" b="1" dirty="0" err="1"/>
              <a:t>Mockito</a:t>
            </a:r>
            <a:r>
              <a:rPr lang="en-US" dirty="0"/>
              <a:t> including </a:t>
            </a:r>
            <a:r>
              <a:rPr lang="en-US" b="1" dirty="0"/>
              <a:t>code quality using best practices.</a:t>
            </a:r>
            <a:endParaRPr dirty="0"/>
          </a:p>
          <a:p>
            <a:pPr marL="171450" lvl="0" indent="-171450" algn="l" rtl="0">
              <a:lnSpc>
                <a:spcPct val="114000"/>
              </a:lnSpc>
              <a:spcBef>
                <a:spcPts val="1000"/>
              </a:spcBef>
              <a:spcAft>
                <a:spcPts val="0"/>
              </a:spcAft>
              <a:buClr>
                <a:schemeClr val="dk1"/>
              </a:buClr>
              <a:buSzPts val="1000"/>
              <a:buFont typeface="Arial"/>
              <a:buChar char="•"/>
            </a:pPr>
            <a:r>
              <a:rPr lang="en-US" dirty="0"/>
              <a:t>Java </a:t>
            </a:r>
            <a:r>
              <a:rPr lang="en-US" dirty="0" err="1"/>
              <a:t>Microservices</a:t>
            </a:r>
            <a:r>
              <a:rPr lang="en-US" dirty="0"/>
              <a:t> Development knowledge using Spring boot and spring cloud framework on an intermediate level.</a:t>
            </a:r>
            <a:endParaRPr dirty="0"/>
          </a:p>
          <a:p>
            <a:pPr marL="0" lvl="0" indent="0" algn="l" rtl="0">
              <a:lnSpc>
                <a:spcPct val="114000"/>
              </a:lnSpc>
              <a:spcBef>
                <a:spcPts val="1000"/>
              </a:spcBef>
              <a:spcAft>
                <a:spcPts val="0"/>
              </a:spcAft>
              <a:buClr>
                <a:schemeClr val="dk1"/>
              </a:buClr>
              <a:buSzPts val="1000"/>
              <a:buNone/>
            </a:pPr>
            <a:endParaRPr dirty="0"/>
          </a:p>
        </p:txBody>
      </p:sp>
      <p:sp>
        <p:nvSpPr>
          <p:cNvPr id="223" name="Google Shape;223;p1"/>
          <p:cNvSpPr txBox="1">
            <a:spLocks noGrp="1"/>
          </p:cNvSpPr>
          <p:nvPr>
            <p:ph type="body" idx="9"/>
          </p:nvPr>
        </p:nvSpPr>
        <p:spPr>
          <a:xfrm rot="-3480000">
            <a:off x="3685536" y="2023156"/>
            <a:ext cx="2373300" cy="330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 </a:t>
            </a:r>
            <a:endParaRPr/>
          </a:p>
        </p:txBody>
      </p:sp>
      <p:graphicFrame>
        <p:nvGraphicFramePr>
          <p:cNvPr id="224" name="Google Shape;224;p1"/>
          <p:cNvGraphicFramePr/>
          <p:nvPr/>
        </p:nvGraphicFramePr>
        <p:xfrm>
          <a:off x="9229514" y="1142996"/>
          <a:ext cx="2962475" cy="5105375"/>
        </p:xfrm>
        <a:graphic>
          <a:graphicData uri="http://schemas.openxmlformats.org/drawingml/2006/table">
            <a:tbl>
              <a:tblPr firstRow="1" bandRow="1">
                <a:noFill/>
                <a:tableStyleId>{175C4BA5-7338-4271-B999-58B2F0A305FE}</a:tableStyleId>
              </a:tblPr>
              <a:tblGrid>
                <a:gridCol w="733800">
                  <a:extLst>
                    <a:ext uri="{9D8B030D-6E8A-4147-A177-3AD203B41FA5}">
                      <a16:colId xmlns:a16="http://schemas.microsoft.com/office/drawing/2014/main" val="20000"/>
                    </a:ext>
                  </a:extLst>
                </a:gridCol>
                <a:gridCol w="2228675">
                  <a:extLst>
                    <a:ext uri="{9D8B030D-6E8A-4147-A177-3AD203B41FA5}">
                      <a16:colId xmlns:a16="http://schemas.microsoft.com/office/drawing/2014/main" val="20001"/>
                    </a:ext>
                  </a:extLst>
                </a:gridCol>
              </a:tblGrid>
              <a:tr h="479625">
                <a:tc>
                  <a:txBody>
                    <a:bodyPr/>
                    <a:lstStyle/>
                    <a:p>
                      <a:pPr marL="0" marR="0" lvl="0" indent="0" algn="l" rtl="0">
                        <a:spcBef>
                          <a:spcPts val="0"/>
                        </a:spcBef>
                        <a:spcAft>
                          <a:spcPts val="0"/>
                        </a:spcAft>
                        <a:buNone/>
                      </a:pPr>
                      <a:r>
                        <a:rPr lang="en-US" sz="800" b="0" u="none" strike="noStrike" cap="none"/>
                        <a:t>Java 11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a:p>
                    <a:p>
                      <a:pPr marL="0" marR="0" lvl="0" indent="0" algn="l" rtl="0">
                        <a:spcBef>
                          <a:spcPts val="0"/>
                        </a:spcBef>
                        <a:spcAft>
                          <a:spcPts val="0"/>
                        </a:spcAft>
                        <a:buNone/>
                      </a:pPr>
                      <a:r>
                        <a:rPr lang="en-US" sz="700" b="0" u="none" strike="noStrike" cap="none"/>
                        <a:t>Junit, Mockito, Servlets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620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6075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Bean Validation &amp; Exception Handling, Testing Services, Controller &amp; Repository layer</a:t>
                      </a:r>
                      <a:endParaRPr sz="700">
                        <a:solidFill>
                          <a:schemeClr val="dk1"/>
                        </a:solidFill>
                      </a:endParaRPr>
                    </a:p>
                  </a:txBody>
                  <a:tcPr marL="91450" marR="91450" marT="45725" marB="45725"/>
                </a:tc>
                <a:extLst>
                  <a:ext uri="{0D108BD9-81ED-4DB2-BD59-A6C34878D82A}">
                    <a16:rowId xmlns:a16="http://schemas.microsoft.com/office/drawing/2014/main" val="10002"/>
                  </a:ext>
                </a:extLst>
              </a:tr>
              <a:tr h="479625">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L="91450" marR="91450" marT="45725" marB="45725"/>
                </a:tc>
                <a:extLst>
                  <a:ext uri="{0D108BD9-81ED-4DB2-BD59-A6C34878D82A}">
                    <a16:rowId xmlns:a16="http://schemas.microsoft.com/office/drawing/2014/main" val="10003"/>
                  </a:ext>
                </a:extLst>
              </a:tr>
              <a:tr h="62532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Spring Boot Starters, annotations, Messaging Service, Sync/Async comms,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796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Netflix Ribbon, Feign Client, Netflix Hystrix, Netflix Zuul &amp; Config Server</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4796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Angular</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Services, Modules, Routing, Forms &amp; Validation, Testing using Jasmine &amp; Karma</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351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No SQL Basics,</a:t>
                      </a:r>
                      <a:endParaRPr/>
                    </a:p>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My SQL RDS Basics</a:t>
                      </a:r>
                      <a:endParaRPr/>
                    </a:p>
                  </a:txBody>
                  <a:tcPr marL="91450" marR="91450" marT="45725" marB="45725"/>
                </a:tc>
                <a:extLst>
                  <a:ext uri="{0D108BD9-81ED-4DB2-BD59-A6C34878D82A}">
                    <a16:rowId xmlns:a16="http://schemas.microsoft.com/office/drawing/2014/main" val="10007"/>
                  </a:ext>
                </a:extLst>
              </a:tr>
              <a:tr h="4796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 &amp; TypeScript</a:t>
                      </a:r>
                      <a:endParaRPr/>
                    </a:p>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Reusable templates, Optimized UI Designed</a:t>
                      </a:r>
                      <a:endParaRPr/>
                    </a:p>
                  </a:txBody>
                  <a:tcPr marL="91450" marR="91450" marT="45725" marB="45725"/>
                </a:tc>
                <a:extLst>
                  <a:ext uri="{0D108BD9-81ED-4DB2-BD59-A6C34878D82A}">
                    <a16:rowId xmlns:a16="http://schemas.microsoft.com/office/drawing/2014/main" val="10008"/>
                  </a:ext>
                </a:extLst>
              </a:tr>
              <a:tr h="2810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Git, Postman, Maven, IDE</a:t>
                      </a:r>
                      <a:endParaRPr/>
                    </a:p>
                  </a:txBody>
                  <a:tcPr marL="91450" marR="91450" marT="45725" marB="45725"/>
                </a:tc>
                <a:extLst>
                  <a:ext uri="{0D108BD9-81ED-4DB2-BD59-A6C34878D82A}">
                    <a16:rowId xmlns:a16="http://schemas.microsoft.com/office/drawing/2014/main" val="10009"/>
                  </a:ext>
                </a:extLst>
              </a:tr>
              <a:tr h="4796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Communications, Team management. Peer learning</a:t>
                      </a:r>
                      <a:endParaRPr/>
                    </a:p>
                  </a:txBody>
                  <a:tcPr marL="91450" marR="91450" marT="45725" marB="45725"/>
                </a:tc>
                <a:extLst>
                  <a:ext uri="{0D108BD9-81ED-4DB2-BD59-A6C34878D82A}">
                    <a16:rowId xmlns:a16="http://schemas.microsoft.com/office/drawing/2014/main" val="10010"/>
                  </a:ext>
                </a:extLst>
              </a:tr>
            </a:tbl>
          </a:graphicData>
        </a:graphic>
      </p:graphicFrame>
      <p:sp>
        <p:nvSpPr>
          <p:cNvPr id="225" name="Google Shape;225;p1"/>
          <p:cNvSpPr/>
          <p:nvPr/>
        </p:nvSpPr>
        <p:spPr>
          <a:xfrm>
            <a:off x="9242029" y="939723"/>
            <a:ext cx="56778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sp>
        <p:nvSpPr>
          <p:cNvPr id="226" name="Google Shape;226;p1"/>
          <p:cNvSpPr txBox="1">
            <a:spLocks noGrp="1"/>
          </p:cNvSpPr>
          <p:nvPr>
            <p:ph type="body" idx="1"/>
          </p:nvPr>
        </p:nvSpPr>
        <p:spPr>
          <a:xfrm>
            <a:off x="4724400" y="2995865"/>
            <a:ext cx="4121943" cy="3621503"/>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On Demand Car Wash System</a:t>
            </a:r>
            <a:endParaRPr b="1" dirty="0"/>
          </a:p>
          <a:p>
            <a:pPr marL="0" lvl="0" indent="0" algn="l" rtl="0">
              <a:lnSpc>
                <a:spcPct val="114000"/>
              </a:lnSpc>
              <a:spcBef>
                <a:spcPts val="1000"/>
              </a:spcBef>
              <a:spcAft>
                <a:spcPts val="0"/>
              </a:spcAft>
              <a:buClr>
                <a:schemeClr val="dk1"/>
              </a:buClr>
              <a:buSzPts val="1000"/>
              <a:buNone/>
            </a:pPr>
            <a:r>
              <a:rPr lang="en-US" dirty="0"/>
              <a:t>Completed end to end case study of On demand car wash along with JWT authentication, Swagger, Junit testing and payment gateway using Razor pay. Angular is used for user interface.</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r>
              <a:rPr lang="en-US" b="1" dirty="0"/>
              <a:t>backend (MongoDB), </a:t>
            </a:r>
            <a:r>
              <a:rPr lang="en-US" b="1" dirty="0" err="1"/>
              <a:t>Midware</a:t>
            </a:r>
            <a:r>
              <a:rPr lang="en-US" b="1" dirty="0"/>
              <a:t> (Spring Boot) and Frontend (Angular) at </a:t>
            </a:r>
            <a:r>
              <a:rPr lang="en-US" b="1" dirty="0" err="1"/>
              <a:t>Capgemini</a:t>
            </a:r>
            <a:r>
              <a:rPr lang="en-US" b="1" dirty="0"/>
              <a:t> Degreed Platform</a:t>
            </a:r>
            <a:endParaRPr dirty="0"/>
          </a:p>
          <a:p>
            <a:pPr marL="0" lvl="0" indent="0" algn="l" rtl="0">
              <a:lnSpc>
                <a:spcPct val="114000"/>
              </a:lnSpc>
              <a:spcBef>
                <a:spcPts val="1000"/>
              </a:spcBef>
              <a:spcAft>
                <a:spcPts val="0"/>
              </a:spcAft>
              <a:buClr>
                <a:schemeClr val="dk1"/>
              </a:buClr>
              <a:buSzPts val="1000"/>
              <a:buNone/>
            </a:pPr>
            <a:r>
              <a:rPr lang="en-US" dirty="0"/>
              <a:t>Learned and recompiled all concepts of the backend, </a:t>
            </a:r>
            <a:r>
              <a:rPr lang="en-US" dirty="0" err="1"/>
              <a:t>midware</a:t>
            </a:r>
            <a:r>
              <a:rPr lang="en-US" dirty="0"/>
              <a:t> and frontend technologies to polish my skills to work on real time projects.</a:t>
            </a:r>
            <a:endParaRPr b="1" dirty="0"/>
          </a:p>
          <a:p>
            <a:pPr marL="0" lvl="0" indent="0" algn="l" rtl="0">
              <a:lnSpc>
                <a:spcPct val="114000"/>
              </a:lnSpc>
              <a:spcBef>
                <a:spcPts val="1000"/>
              </a:spcBef>
              <a:spcAft>
                <a:spcPts val="0"/>
              </a:spcAft>
              <a:buClr>
                <a:schemeClr val="dk1"/>
              </a:buClr>
              <a:buSzPts val="1000"/>
              <a:buNone/>
            </a:pPr>
            <a:r>
              <a:rPr lang="en-US" b="1" dirty="0"/>
              <a:t> </a:t>
            </a: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dirty="0"/>
          </a:p>
        </p:txBody>
      </p:sp>
      <p:sp>
        <p:nvSpPr>
          <p:cNvPr id="227" name="Google Shape;227;p1"/>
          <p:cNvSpPr/>
          <p:nvPr/>
        </p:nvSpPr>
        <p:spPr>
          <a:xfrm>
            <a:off x="9242029" y="547041"/>
            <a:ext cx="2681500" cy="618631"/>
          </a:xfrm>
          <a:prstGeom prst="rect">
            <a:avLst/>
          </a:prstGeom>
          <a:noFill/>
          <a:ln>
            <a:noFill/>
          </a:ln>
        </p:spPr>
        <p:txBody>
          <a:bodyPr spcFirstLastPara="1" wrap="square" lIns="91425" tIns="45700" rIns="91425" bIns="45700" anchor="t" anchorCtr="0">
            <a:spAutoFit/>
          </a:bodyPr>
          <a:lstStyle/>
          <a:p>
            <a:pPr marL="0" marR="0" lvl="0" indent="0" algn="ctr"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Engineering </a:t>
            </a:r>
            <a:endParaRPr/>
          </a:p>
          <a:p>
            <a:pPr marL="0" marR="0" lvl="0" indent="0" algn="ctr" rtl="0">
              <a:lnSpc>
                <a:spcPct val="114000"/>
              </a:lnSpc>
              <a:spcBef>
                <a:spcPts val="0"/>
              </a:spcBef>
              <a:spcAft>
                <a:spcPts val="0"/>
              </a:spcAft>
              <a:buClr>
                <a:srgbClr val="000000"/>
              </a:buClr>
              <a:buSzPts val="1000"/>
              <a:buFont typeface="Verdana"/>
              <a:buNone/>
            </a:pPr>
            <a:r>
              <a:rPr lang="en-US" sz="1000">
                <a:solidFill>
                  <a:srgbClr val="000000"/>
                </a:solidFill>
                <a:latin typeface="Verdana"/>
                <a:ea typeface="Verdana"/>
                <a:cs typeface="Verdana"/>
                <a:sym typeface="Verdana"/>
              </a:rPr>
              <a:t>Electronics and Telecommunication</a:t>
            </a:r>
            <a:r>
              <a:rPr lang="en-US" sz="1000" b="0" i="0" u="none" strike="noStrike" cap="none">
                <a:solidFill>
                  <a:srgbClr val="000000"/>
                </a:solidFill>
                <a:latin typeface="Verdana"/>
                <a:ea typeface="Verdana"/>
                <a:cs typeface="Verdana"/>
                <a:sym typeface="Verdana"/>
              </a:rPr>
              <a:t> :               2018 - 2022</a:t>
            </a:r>
            <a:endParaRPr sz="1000" b="0" i="0" u="none" strike="noStrike" cap="none">
              <a:solidFill>
                <a:srgbClr val="000000"/>
              </a:solidFill>
              <a:latin typeface="Verdana"/>
              <a:ea typeface="Verdana"/>
              <a:cs typeface="Verdana"/>
              <a:sym typeface="Verdana"/>
            </a:endParaRPr>
          </a:p>
        </p:txBody>
      </p:sp>
      <p:sp>
        <p:nvSpPr>
          <p:cNvPr id="228" name="Google Shape;228;p1"/>
          <p:cNvSpPr txBox="1">
            <a:spLocks noGrp="1"/>
          </p:cNvSpPr>
          <p:nvPr>
            <p:ph type="body" idx="7"/>
          </p:nvPr>
        </p:nvSpPr>
        <p:spPr>
          <a:xfrm>
            <a:off x="3034333" y="2053244"/>
            <a:ext cx="2373300" cy="330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A4 </a:t>
            </a:r>
            <a:endParaRPr dirty="0"/>
          </a:p>
        </p:txBody>
      </p:sp>
      <p:sp>
        <p:nvSpPr>
          <p:cNvPr id="5" name="AutoShape 6" descr="data:image/png;base64,%20iVBORw0KGgoAAAANSUhEUgAAACEAAAAhCAMAAABgOjJdAAAAAXNSR0IArs4c6QAAAARnQU1BAACxjwv8YQUAAAK+UExURQAAAP///+NVVcxNTchbW8xmZr9gYMleXsxZWcJhYcldXcZbW8pfX8deXsdeXsVaWshdXcdaWsddXcdcXMdbW8ddXcZbW8hbW8dcXMlcXMZbW8hbW8hdXcZbW8ZcXMlcXMldXcdcXMZcXMdcXMldXcdcXMZcXMdcXMZcXMdcXMldXchcXMpeXsteXsdbW8pdXatRUa1RUa9RUa9ZVbBRUbBRUrBSUrFSUrFVVLJTVLJZVbJpZ7JsabNraLNxbbRhWbVUVLZRUrZUVbZ4dLdSUrdSU7dVVrhVVblUVrpXV7tUVbxubLxvbL1VVb5VVr6Oh79VVb9WV79WWL+Nh8BXV8BXWcBYWMB5YsCOiMCPiMCQicCQisFsX8NZWsNvbcNwbcRaWsSbk8VWWsVXV8VXWsVYWMVYWsVaW8ZXWMZYWMZYWcZYW8ZZWcZZWsZZW8ZaWsZaW8ZbW8dYWMdZWsdaWsdaXMdbW8dbXMdcXMddXMhbW8hcXMhdXch/e8ldXcliXsmTjMmTjcpjXsqKacqSjMtzcMtzcct1cst5dsutpMuvpcxeXsxfX8x0csx1csx1c8ywpcywps1fX81rYs16d85gYM6Bfc6wps9fX89gYM+1qtBxZNGEadG2rNG3rNKUjtKVjtKXb9KXkNKXkdKYkNKYkdOwp9PAtdShmdXGutaBatexqNeyqNezqdiIbdizqdizqti0qtm5r9m6r9nDt9vDt9vEt9yQcNyndtzIvNzJvNzYytzZy9zazN3ay93bzN3bzd7czN/ay9/azN/bzN/bzd/czd/g0eDczuDg0eGddOHk1eHl1eHn1+Ln1+Lo2OLp2eOhduOiduOjduOze+Pq2uSjduereum9fuu2fuvAgO/AgvDCgvXOhvXOh/XPh/XQh/bQiPbRiPbSiPbTiPfSiffUifjTifjXivnYi32FrYUAAAAwdFJOUwABCQoODxATFBVCQ0NEV1hYcXFyg5eYmLe3uLi4ubnQ0NHS0tbZ4OD39/r7/f3+/gmRlrwAAAAJcEhZcwAADsMAAA7DAcdvqGQAAAMoSURBVDhPhVP5X0xRFH+ptNhKo7IU0Y4SZd9GG5UWkiVbFDNPmvDcubxkK8UkFS2TZTKokCUtlhaKKM/UWJ6dsS//hXPfvFEfv/j+8t4753vP+b7vPYfqhfkAiaunj5+Pp6tkgLkY6wsrh3Hji1WZGONMVfH4sQ5WYtwEsyEeRaoMSBuRoSryGGwm5gRYOPnniUkT8vydLMQswGakWji/lWYQQgy9lXxkqkfYiHmq/3A1CaUqsitqGm831lRkK1JJQO1sKTKGEQKS51zp4PXd3d16vuNKjhwRyjAjwW4itECM5j7fVr4yeG7wyvI2/r6GAUrGBDtCsHZXYaxkqjmuYPZkacTiCOnk2QUcV80oMVa5WwPDoQjqyTVcV+LUaKWSBSijpyU+4jRyiBfZg5NjoERqfju3SopYfCB9G8RZJE3k2o+CXNVoc2qQL6hgrvOFYQhvufru5q40oGAUVshfY0CJ70BKUgYlDnXci0rBeMPzX19fHd8EAnBK1N0H2VCkTEK5QhN5hf50PItx8tMfhm/vL6VBJzb+jL4ClKhGUV5wWUxNz76NcJAwDF8+Pt4LnTbu77kMbTK9KB84ixp0e4hygWH49O3NyXQs36NrAEtYb4poR3d0ufRfhsHw+1kypnN1d4ivfsYa9bqS3hqff75YvRPLS3T1xhpEh6KyRyszMb5+ODtzCYtl2p5KhaBD+JcsfR2oEhg/3y6fsR7qMnX6LOO/ED92rGt5mA9CNrz89f3WvIXED/rYw5a1OwQ/iKdsQilfixBOO/X64PRlUAAjVMuXJrCCp8Z7iWzizskQu2jKgs0CQXaBa4oU74UaCnfLxq7gurSI3rYG0tACne/iVsQCl9ytcT52hydxXG0+s52maTmTX/uESwrfbZoPccbmL23mO29oS06UaG908s1L5/fOmGlOQ+ccaRXntPXInFDip2lOKUtnQmHjgmbFHK66WHU4ZlZQHNHbO+uUzQg1OMvi+JDAgEkBgSHx8A774iyIMMLCUdg5lpwUH3n+jn12DvZ28H/2FmBl79Zn993s/919gn62Ehcvbz9vLxeJbT8xRlHUHzpZqplTyJZqAAAAAElFTkSuQmCC"/>
          <p:cNvSpPr>
            <a:spLocks noChangeAspect="1" noChangeArrowheads="1"/>
          </p:cNvSpPr>
          <p:nvPr/>
        </p:nvSpPr>
        <p:spPr bwMode="auto">
          <a:xfrm>
            <a:off x="5607306" y="639283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mr-IN"/>
          </a:p>
        </p:txBody>
      </p:sp>
      <p:sp>
        <p:nvSpPr>
          <p:cNvPr id="6" name="AutoShape 5" descr="data:image/jpg;base64,%20/9j/4AAQSkZJRgABAQEAYABgAAD/2wBDAAUDBAQEAwUEBAQFBQUGBwwIBwcHBw8LCwkMEQ8SEhEPERETFhwXExQaFRERGCEYGh0dHx8fExciJCIeJBweHx7/2wBDAQUFBQcGBw4ICA4eFBEUHh4eHh4eHh4eHh4eHh4eHh4eHh4eHh4eHh4eHh4eHh4eHh4eHh4eHh4eHh4eHh4eHh7/wAARCAAhAC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H46/Fubwde2Pg/wjpZ1/xxq4/wBCsF5WFP8AnrL6Dg4HHQkkAc8hp/wN8deMo/7S+KHxU1mS6kOX07RpfJtoD/cz3x6gCmfsi2n/AAler+M/jNrQEmo6xqktrZs/P2a1ixhVPYdF/wCAV8jeK/iv4q0b4n+LtS8D+LtWtbDUtQnZHSYjehkJUgdvYjnFAH1/efs++JPDcTah8N/ix4j029iG5YNRn8+2kx2Ye/rzj0rc+Cnxd1fU/FE/w3+JmmxaL41tU3xNGf8AR9Si/wCekR6ZxzgcEZxjBA+DNb+MHxO1rRJdF1bxtrV5ZSsGkSW5JLY7Z649q+ofiFa2mqfsqeBPip4cupJde8HxWs0d2eJWCssc0THrgNz9B7mgD68orwX/AIaM0X/nmn60UAcl+yjdNpnw78VeEda8QnQZPDOsXFveoUX5EkbAdi2fl3bhnp718t/GX4K+NPhvq16b3TLi70NHLW+qwruhkjJ+UsR90njg9+ma+yvjl8OPE2jeN3+K3w2sYdRvLi3Nt4i0KQfu9Vt8YPHdtoA9eAR3B+aviVrHhXxF4ZtdAsfH/jPRkgW5kufD3iCRnhsmihZ4oUGATlwEBY5GRxQB494H8E+KvG2o/YPC2h3mqTBlV/JT5Y89CzHhR7k19ffE/wAKah8Jv2Q4PBdzrhuNV1WWOzSxjRSks80m91U43EAZ59ceteafBXxR4K+C3xMu9W0vxVd67pt1HNYnTrSEvLORHC8T5GFOZGkQccbT61718O/CHjD4rfEex+KnxM059H0nS/m8O+H5PvRk8iaUH+LoeecgdAMUAcT/AMM46x/fb8qK+wKKACvhj9vL/ka7b6GiigDm/wBir/kpC/7tfoXRRQAUUUUAf//Z"/>
          <p:cNvSpPr>
            <a:spLocks noChangeAspect="1" noChangeArrowheads="1"/>
          </p:cNvSpPr>
          <p:nvPr/>
        </p:nvSpPr>
        <p:spPr bwMode="auto">
          <a:xfrm>
            <a:off x="5820031" y="624837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mr-IN"/>
          </a:p>
        </p:txBody>
      </p:sp>
      <p:sp>
        <p:nvSpPr>
          <p:cNvPr id="7" name="AutoShape 8" descr="data:image/jpg;base64,%20/9j/4AAQSkZJRgABAQEAYABgAAD/2wBDAAUDBAQEAwUEBAQFBQUGBwwIBwcHBw8LCwkMEQ8SEhEPERETFhwXExQaFRERGCEYGh0dHx8fExciJCIeJBweHx7/2wBDAQUFBQcGBw4ICA4eFBEUHh4eHh4eHh4eHh4eHh4eHh4eHh4eHh4eHh4eHh4eHh4eHh4eHh4eHh4eHh4eHh4eHh7/wAARCAAhAC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H46/Fubwde2Pg/wjpZ1/xxq4/wBCsF5WFP8AnrL6Dg4HHQkkAc8hp/wN8deMo/7S+KHxU1mS6kOX07RpfJtoD/cz3x6gCmfsi2n/AAler+M/jNrQEmo6xqktrZs/P2a1ixhVPYdF/wCAV8jeK/iv4q0b4n+LtS8D+LtWtbDUtQnZHSYjehkJUgdvYjnFAH1/efs++JPDcTah8N/ix4j029iG5YNRn8+2kx2Ye/rzj0rc+Cnxd1fU/FE/w3+JmmxaL41tU3xNGf8AR9Si/wCekR6ZxzgcEZxjBA+DNb+MHxO1rRJdF1bxtrV5ZSsGkSW5JLY7Z649q+ofiFa2mqfsqeBPip4cupJde8HxWs0d2eJWCssc0THrgNz9B7mgD68orwX/AIaM0X/nmn60UAcl+yjdNpnw78VeEda8QnQZPDOsXFveoUX5EkbAdi2fl3bhnp718t/GX4K+NPhvq16b3TLi70NHLW+qwruhkjJ+UsR90njg9+ma+yvjl8OPE2jeN3+K3w2sYdRvLi3Nt4i0KQfu9Vt8YPHdtoA9eAR3B+aviVrHhXxF4ZtdAsfH/jPRkgW5kufD3iCRnhsmihZ4oUGATlwEBY5GRxQB494H8E+KvG2o/YPC2h3mqTBlV/JT5Y89CzHhR7k19ffE/wAKah8Jv2Q4PBdzrhuNV1WWOzSxjRSks80m91U43EAZ59ceteafBXxR4K+C3xMu9W0vxVd67pt1HNYnTrSEvLORHC8T5GFOZGkQccbT61718O/CHjD4rfEex+KnxM059H0nS/m8O+H5PvRk8iaUH+LoeecgdAMUAcT/AMM46x/fb8qK+wKKACvhj9vL/ka7b6GiigDm/wBir/kpC/7tfoXRRQAUUUUAf//Z"/>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mr-IN"/>
          </a:p>
        </p:txBody>
      </p:sp>
      <p:sp>
        <p:nvSpPr>
          <p:cNvPr id="8" name="AutoShape 10" descr="data:image/jpg;base64,%20/9j/4AAQSkZJRgABAQEAYABgAAD/2wBDAAUDBAQEAwUEBAQFBQUGBwwIBwcHBw8LCwkMEQ8SEhEPERETFhwXExQaFRERGCEYGh0dHx8fExciJCIeJBweHx7/2wBDAQUFBQcGBw4ICA4eFBEUHh4eHh4eHh4eHh4eHh4eHh4eHh4eHh4eHh4eHh4eHh4eHh4eHh4eHh4eHh4eHh4eHh7/wAARCAAhACE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H46/Fubwde2Pg/wjpZ1/xxq4/wBCsF5WFP8AnrL6Dg4HHQkkAc8hp/wN8deMo/7S+KHxU1mS6kOX07RpfJtoD/cz3x6gCmfsi2n/AAler+M/jNrQEmo6xqktrZs/P2a1ixhVPYdF/wCAV8jeK/iv4q0b4n+LtS8D+LtWtbDUtQnZHSYjehkJUgdvYjnFAH1/efs++JPDcTah8N/ix4j029iG5YNRn8+2kx2Ye/rzj0rc+Cnxd1fU/FE/w3+JmmxaL41tU3xNGf8AR9Si/wCekR6ZxzgcEZxjBA+DNb+MHxO1rRJdF1bxtrV5ZSsGkSW5JLY7Z649q+ofiFa2mqfsqeBPip4cupJde8HxWs0d2eJWCssc0THrgNz9B7mgD68orwX/AIaM0X/nmn60UAcl+yjdNpnw78VeEda8QnQZPDOsXFveoUX5EkbAdi2fl3bhnp718t/GX4K+NPhvq16b3TLi70NHLW+qwruhkjJ+UsR90njg9+ma+yvjl8OPE2jeN3+K3w2sYdRvLi3Nt4i0KQfu9Vt8YPHdtoA9eAR3B+aviVrHhXxF4ZtdAsfH/jPRkgW5kufD3iCRnhsmihZ4oUGATlwEBY5GRxQB494H8E+KvG2o/YPC2h3mqTBlV/JT5Y89CzHhR7k19ffE/wAKah8Jv2Q4PBdzrhuNV1WWOzSxjRSks80m91U43EAZ59ceteafBXxR4K+C3xMu9W0vxVd67pt1HNYnTrSEvLORHC8T5GFOZGkQccbT61718O/CHjD4rfEex+KnxM059H0nS/m8O+H5PvRk8iaUH+LoeecgdAMUAcT/AMM46x/fb8qK+wKKACvhj9vL/ka7b6GiigDm/wBir/kpC/7tfoXRRQAUUUUAf//Z"/>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mr-IN"/>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A192D1-EF3C-48AB-90E7-72A6D3CFAC61}">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2.xml><?xml version="1.0" encoding="utf-8"?>
<ds:datastoreItem xmlns:ds="http://schemas.openxmlformats.org/officeDocument/2006/customXml" ds:itemID="{768C5597-1B64-4728-8647-8B4D2AD60A8E}">
  <ds:schemaRefs>
    <ds:schemaRef ds:uri="http://schemas.microsoft.com/sharepoint/v3/contenttype/forms"/>
  </ds:schemaRefs>
</ds:datastoreItem>
</file>

<file path=customXml/itemProps3.xml><?xml version="1.0" encoding="utf-8"?>
<ds:datastoreItem xmlns:ds="http://schemas.openxmlformats.org/officeDocument/2006/customXml" ds:itemID="{F6AF0FB1-C072-4CD5-B389-9025597F44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TotalTime>
  <Words>398</Words>
  <Application>Microsoft Office PowerPoint</Application>
  <PresentationFormat>Widescreen</PresentationFormat>
  <Paragraphs>63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Verdana</vt:lpstr>
      <vt:lpstr>2_Capgemini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Vinod Dhirde, Atharv</cp:lastModifiedBy>
  <cp:revision>8</cp:revision>
  <dcterms:created xsi:type="dcterms:W3CDTF">2020-09-22T06:24:34Z</dcterms:created>
  <dcterms:modified xsi:type="dcterms:W3CDTF">2023-01-05T10:39:44Z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y fmtid="{D5CDD505-2E9C-101B-9397-08002B2CF9AE}" pid="3" name="MediaServiceImageTags">
    <vt:lpwstr/>
  </property>
</Properties>
</file>