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>
      <p:cViewPr varScale="1">
        <p:scale>
          <a:sx n="71" d="100"/>
          <a:sy n="71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7911F7-53AF-E480-76DD-13BC761A0A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2C028F-E079-C11C-51B0-48046A0B2F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2F31201-0294-C44A-9C35-B017F09440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E5DEFA-6B56-7B49-C3D2-2ED9C07659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0E8BB8-E88A-42EA-8492-5406BC52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709CE5D-BB43-0D13-6358-15BD5F13A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372024-680F-1AFD-59D6-3DF2528E02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4A12FA6-B9AE-DCAD-78A0-ADCDCA8946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6137AFA-E166-999E-172C-4409C41064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E649276-816A-EE11-1700-3C47DF349F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E113A92-AF2F-FB86-0148-86ABDA273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BC8E45-72DC-44DA-9A52-92BC50A25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1EC7E97-6667-BBBA-9DF1-C1C6444319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Amity Business School</a:t>
            </a:r>
          </a:p>
        </p:txBody>
      </p:sp>
      <p:sp>
        <p:nvSpPr>
          <p:cNvPr id="12290" name="Rectangle 7">
            <a:extLst>
              <a:ext uri="{FF2B5EF4-FFF2-40B4-BE49-F238E27FC236}">
                <a16:creationId xmlns:a16="http://schemas.microsoft.com/office/drawing/2014/main" id="{A3FCCB26-60FF-6F77-0CC3-7639237A5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7B002-14C9-485E-BDD0-DF9F7E2D978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A62E43E-A192-8824-F51F-EC0705A3D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17E065A-45BB-00B8-AA5F-744B21C04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01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DDAB-FA6B-643E-5D0D-E4C40F8B9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8BD1693-6A23-4EC1-8E4F-49D5825F2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7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1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3723-E5D6-15E3-DF37-4A4CB9B7F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34ED045-C250-4B5F-BBE5-A27E3BE21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9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91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F5435-3CAA-E4F0-7DC8-C9CB4AC2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9CF1F31-C8BA-42E3-9FFF-CAB43880B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2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ED857-1531-8DA8-A88C-C26E1921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61F948-6BDD-4579-AD02-D21462E86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49583-5744-926D-0B2A-C24AF39FC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9B0757F-974D-42BE-A582-1AF6AF47E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3F66-AA47-1A57-65DE-3464DC99A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A01461-A1E7-43EF-BA0E-6528313DB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192C-7C29-B23E-31FB-CEF1AAB42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9263" y="64008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693F43-C46A-460A-BA44-A31AA8352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A4C396C-A471-6DFD-321A-973720DD0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>
            <a:extLst>
              <a:ext uri="{FF2B5EF4-FFF2-40B4-BE49-F238E27FC236}">
                <a16:creationId xmlns:a16="http://schemas.microsoft.com/office/drawing/2014/main" id="{80D86745-B8D5-43C6-DB91-E86D6358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9600"/>
            <a:ext cx="26670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>
                <a:solidFill>
                  <a:schemeClr val="accent2"/>
                </a:solidFill>
              </a:rPr>
              <a:t>Amity Business School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0A0D078B-33B6-8009-51C8-976333CC47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7" r:id="rId3"/>
    <p:sldLayoutId id="2147484075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CC930747-BB1E-6D41-42AA-0C24D86190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96925" y="1624013"/>
            <a:ext cx="7772400" cy="439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  <a:t>Amity School of Engineering Technology</a:t>
            </a: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  <a:t>NTCC (Term Paper) </a:t>
            </a: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TextBox 3">
            <a:extLst>
              <a:ext uri="{FF2B5EF4-FFF2-40B4-BE49-F238E27FC236}">
                <a16:creationId xmlns:a16="http://schemas.microsoft.com/office/drawing/2014/main" id="{E11B145C-5546-9B20-02A0-0A742A11F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99075"/>
            <a:ext cx="5470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    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Atharv Gupta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    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A2345921019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 Name: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B.Tech CSE Evening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2D963F3B-5EFF-EF0B-52E2-3C99896C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358775"/>
            <a:ext cx="2978150" cy="155257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1">
            <a:extLst>
              <a:ext uri="{FF2B5EF4-FFF2-40B4-BE49-F238E27FC236}">
                <a16:creationId xmlns:a16="http://schemas.microsoft.com/office/drawing/2014/main" id="{C4575EF9-D394-DFED-A693-8DBDFFE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574675"/>
            <a:ext cx="26574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               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81594CC0-D983-EE4B-4A01-9D0F46F47A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219201"/>
            <a:ext cx="80010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The Study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TextBox 1">
            <a:extLst>
              <a:ext uri="{FF2B5EF4-FFF2-40B4-BE49-F238E27FC236}">
                <a16:creationId xmlns:a16="http://schemas.microsoft.com/office/drawing/2014/main" id="{797FEB85-D842-566D-DAB3-31F153926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7BC83-1599-B402-79D5-2C581B755C39}"/>
              </a:ext>
            </a:extLst>
          </p:cNvPr>
          <p:cNvSpPr txBox="1"/>
          <p:nvPr/>
        </p:nvSpPr>
        <p:spPr>
          <a:xfrm>
            <a:off x="609600" y="2190214"/>
            <a:ext cx="80010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+mj-lt"/>
              <a:buAutoNum type="romanUcPeriod"/>
              <a:defRPr/>
            </a:pPr>
            <a:r>
              <a:rPr lang="en-IN" sz="2400" dirty="0"/>
              <a:t>A model with a dense layer was made.</a:t>
            </a:r>
          </a:p>
          <a:p>
            <a:pPr marL="571500" indent="-571500">
              <a:buFont typeface="+mj-lt"/>
              <a:buAutoNum type="romanUcPeriod"/>
              <a:defRPr/>
            </a:pPr>
            <a:endParaRPr lang="en-IN" sz="1200" dirty="0"/>
          </a:p>
          <a:p>
            <a:pPr marL="571500" indent="-571500">
              <a:buFont typeface="+mj-lt"/>
              <a:buAutoNum type="romanUcPeriod"/>
              <a:defRPr/>
            </a:pPr>
            <a:r>
              <a:rPr lang="en-IN" sz="2400" dirty="0"/>
              <a:t>To calculate the accurate Fahrenheit value for each Celsius number, our model had to fine-tune the variables in the Dense layer. </a:t>
            </a:r>
          </a:p>
          <a:p>
            <a:pPr marL="571500" indent="-571500">
              <a:buFont typeface="+mj-lt"/>
              <a:buAutoNum type="romanUcPeriod"/>
              <a:defRPr/>
            </a:pPr>
            <a:endParaRPr lang="en-IN" sz="1200" dirty="0"/>
          </a:p>
          <a:p>
            <a:pPr marL="571500" indent="-571500">
              <a:buFont typeface="+mj-lt"/>
              <a:buAutoNum type="romanUcPeriod"/>
              <a:defRPr/>
            </a:pPr>
            <a:r>
              <a:rPr lang="en-IN" sz="2400" dirty="0"/>
              <a:t>Training Set- The data used for training the neural network. </a:t>
            </a:r>
          </a:p>
          <a:p>
            <a:pPr marL="571500" indent="-571500">
              <a:buFont typeface="+mj-lt"/>
              <a:buAutoNum type="romanUcPeriod"/>
              <a:defRPr/>
            </a:pPr>
            <a:endParaRPr lang="en-IN" sz="1200" dirty="0"/>
          </a:p>
          <a:p>
            <a:pPr marL="571500" indent="-571500">
              <a:buFont typeface="+mj-lt"/>
              <a:buAutoNum type="romanUcPeriod"/>
              <a:defRPr/>
            </a:pPr>
            <a:r>
              <a:rPr lang="en-IN" sz="2400" dirty="0"/>
              <a:t>Test set- The data used for testing the performance of the neural network.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1FEEB10-E184-6C82-F239-3CA50DD128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143000"/>
            <a:ext cx="8077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TextBox 1">
            <a:extLst>
              <a:ext uri="{FF2B5EF4-FFF2-40B4-BE49-F238E27FC236}">
                <a16:creationId xmlns:a16="http://schemas.microsoft.com/office/drawing/2014/main" id="{7E510CF2-FFA2-0DC8-0F1B-D2A7C9A8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EFD27CDD-2E85-4133-66E9-B32A4A71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1882"/>
            <a:ext cx="8077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For the purpose of classifying photos of apparel, we trained a neural network. The Fashion MNIST dataset, was utilised to do this.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10,000 of them were utilised to test the network's performance after we had used 60,000 of them to train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For each class, 10 outputs show the probability.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The probability distribution was generated using the </a:t>
            </a:r>
            <a:r>
              <a:rPr lang="en-IN" altLang="en-US" sz="2400" dirty="0" err="1"/>
              <a:t>softmax</a:t>
            </a:r>
            <a:r>
              <a:rPr lang="en-IN" altLang="en-US" sz="2400" dirty="0"/>
              <a:t> activation function.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animBg="1"/>
      <p:bldP spid="225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81D5D43D-9B9A-0D72-8402-5F006B5D5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733800" y="1447800"/>
            <a:ext cx="5478463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Topic: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b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(Deep Learning)</a:t>
            </a:r>
            <a:endParaRPr lang="en-I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extBox 1">
            <a:extLst>
              <a:ext uri="{FF2B5EF4-FFF2-40B4-BE49-F238E27FC236}">
                <a16:creationId xmlns:a16="http://schemas.microsoft.com/office/drawing/2014/main" id="{C22112C0-8C02-7A60-9B39-2E80143F2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pic>
        <p:nvPicPr>
          <p:cNvPr id="13316" name="Picture 4" descr="Machine learning in industry | ATRIA Innovation">
            <a:extLst>
              <a:ext uri="{FF2B5EF4-FFF2-40B4-BE49-F238E27FC236}">
                <a16:creationId xmlns:a16="http://schemas.microsoft.com/office/drawing/2014/main" id="{3AC3E87A-C8D3-61AB-C8BA-783857A82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72" b="92902" l="7958" r="95446">
                        <a14:foregroundMark x1="13109" y1="22269" x2="30729" y2="22269"/>
                        <a14:foregroundMark x1="30729" y1="22269" x2="30729" y2="22477"/>
                        <a14:foregroundMark x1="10371" y1="40288" x2="29195" y2="35908"/>
                        <a14:foregroundMark x1="7958" y1="40849" x2="8640" y2="40690"/>
                        <a14:foregroundMark x1="29195" y1="35908" x2="30010" y2="35908"/>
                        <a14:foregroundMark x1="26606" y1="33960" x2="34947" y2="41197"/>
                        <a14:foregroundMark x1="34947" y1="41197" x2="36865" y2="57203"/>
                        <a14:foregroundMark x1="36865" y1="57203" x2="41131" y2="64440"/>
                        <a14:foregroundMark x1="41131" y1="64440" x2="34803" y2="61795"/>
                        <a14:foregroundMark x1="34803" y1="61795" x2="28523" y2="50939"/>
                        <a14:foregroundMark x1="28523" y1="50939" x2="18501" y2="58563"/>
                        <a14:foregroundMark x1="17441" y1="63891" x2="16922" y2="86569"/>
                        <a14:foregroundMark x1="17519" y1="60485" x2="17495" y2="61522"/>
                        <a14:foregroundMark x1="16922" y1="86569" x2="32215" y2="82116"/>
                        <a14:foregroundMark x1="32215" y1="82116" x2="38926" y2="87822"/>
                        <a14:foregroundMark x1="38926" y1="87822" x2="47507" y2="80376"/>
                        <a14:foregroundMark x1="47507" y1="80376" x2="45494" y2="69659"/>
                        <a14:foregroundMark x1="45494" y1="69659" x2="34995" y2="64509"/>
                        <a14:foregroundMark x1="14861" y1="82255" x2="14717" y2="80515"/>
                        <a14:foregroundMark x1="14861" y1="89492" x2="12863" y2="88925"/>
                        <a14:foregroundMark x1="19990" y1="80932" x2="25312" y2="79889"/>
                        <a14:foregroundMark x1="45302" y1="82881" x2="51918" y2="85247"/>
                        <a14:foregroundMark x1="31783" y1="87126" x2="49569" y2="86082"/>
                        <a14:foregroundMark x1="49569" y1="86082" x2="50431" y2="86082"/>
                        <a14:foregroundMark x1="29722" y1="88866" x2="36769" y2="90745"/>
                        <a14:foregroundMark x1="36769" y1="90745" x2="50048" y2="90118"/>
                        <a14:foregroundMark x1="50048" y1="90118" x2="52972" y2="79471"/>
                        <a14:foregroundMark x1="52972" y1="79471" x2="41467" y2="59916"/>
                        <a14:foregroundMark x1="41467" y1="59916" x2="39118" y2="58107"/>
                        <a14:foregroundMark x1="26894" y1="89074" x2="40604" y2="91858"/>
                        <a14:foregroundMark x1="40604" y1="91858" x2="51486" y2="89910"/>
                        <a14:foregroundMark x1="52349" y1="79680" x2="57814" y2="79680"/>
                        <a14:foregroundMark x1="51630" y1="76688" x2="56759" y2="77731"/>
                        <a14:foregroundMark x1="43384" y1="61726" x2="49137" y2="62143"/>
                        <a14:foregroundMark x1="42522" y1="61308" x2="49104" y2="61308"/>
                        <a14:foregroundMark x1="41323" y1="61726" x2="37248" y2="43493"/>
                        <a14:foregroundMark x1="37248" y1="43493" x2="39741" y2="14753"/>
                        <a14:foregroundMark x1="39741" y1="14753" x2="28172" y2="9710"/>
                        <a14:foregroundMark x1="20246" y1="11855" x2="17210" y2="18650"/>
                        <a14:foregroundMark x1="21530" y1="8980" x2="21197" y2="9725"/>
                        <a14:foregroundMark x1="17210" y1="18650" x2="18696" y2="19694"/>
                        <a14:foregroundMark x1="30611" y1="7911" x2="32502" y2="7098"/>
                        <a14:foregroundMark x1="32502" y1="7098" x2="32790" y2="7307"/>
                        <a14:foregroundMark x1="38577" y1="8787" x2="39118" y2="8142"/>
                        <a14:foregroundMark x1="34276" y1="13918" x2="36990" y2="10680"/>
                        <a14:foregroundMark x1="31783" y1="11761" x2="34910" y2="10452"/>
                        <a14:foregroundMark x1="26651" y1="7476" x2="28236" y2="6472"/>
                        <a14:foregroundMark x1="13087" y1="40640" x2="16299" y2="20251"/>
                        <a14:foregroundMark x1="16299" y1="20251" x2="22196" y2="13918"/>
                        <a14:foregroundMark x1="16696" y1="14781" x2="23346" y2="11830"/>
                        <a14:foregroundMark x1="14069" y1="15947" x2="16028" y2="15077"/>
                        <a14:foregroundMark x1="12112" y1="16816" x2="12278" y2="16742"/>
                        <a14:foregroundMark x1="10019" y1="17745" x2="12010" y2="16861"/>
                        <a14:foregroundMark x1="23346" y1="11830" x2="25455" y2="12874"/>
                        <a14:foregroundMark x1="11522" y1="21724" x2="11745" y2="18372"/>
                        <a14:foregroundMark x1="17094" y1="14000" x2="19080" y2="12267"/>
                        <a14:foregroundMark x1="13948" y1="16745" x2="16164" y2="14812"/>
                        <a14:foregroundMark x1="10049" y1="42406" x2="20230" y2="56994"/>
                        <a14:foregroundMark x1="20230" y1="56994" x2="11361" y2="42728"/>
                        <a14:foregroundMark x1="11361" y1="42728" x2="18696" y2="54280"/>
                        <a14:foregroundMark x1="11601" y1="47460" x2="14813" y2="55184"/>
                        <a14:foregroundMark x1="14813" y1="55184" x2="19271" y2="57898"/>
                        <a14:foregroundMark x1="14165" y1="78122" x2="18408" y2="72303"/>
                        <a14:foregroundMark x1="18408" y1="72303" x2="21764" y2="72234"/>
                        <a14:foregroundMark x1="12813" y1="89342" x2="21956" y2="92763"/>
                        <a14:foregroundMark x1="21956" y1="92763" x2="28140" y2="92067"/>
                        <a14:foregroundMark x1="28140" y1="92067" x2="35523" y2="92067"/>
                        <a14:foregroundMark x1="35523" y1="92067" x2="40604" y2="91649"/>
                        <a14:foregroundMark x1="13806" y1="89074" x2="12823" y2="89253"/>
                        <a14:foregroundMark x1="16922" y1="90327" x2="13375" y2="91649"/>
                        <a14:foregroundMark x1="15580" y1="90536" x2="15724" y2="92902"/>
                        <a14:foregroundMark x1="37488" y1="32081" x2="40125" y2="25887"/>
                        <a14:foregroundMark x1="38111" y1="28045" x2="39837" y2="33960"/>
                        <a14:foregroundMark x1="45733" y1="47251" x2="47507" y2="50244"/>
                        <a14:foregroundMark x1="46788" y1="48713" x2="51774" y2="56228"/>
                        <a14:foregroundMark x1="51774" y1="56228" x2="52924" y2="57063"/>
                        <a14:foregroundMark x1="48370" y1="50452" x2="61601" y2="66110"/>
                        <a14:foregroundMark x1="61601" y1="66110" x2="62081" y2="66458"/>
                        <a14:foregroundMark x1="60882" y1="67502" x2="82886" y2="68546"/>
                        <a14:foregroundMark x1="82886" y1="68546" x2="92522" y2="67502"/>
                        <a14:foregroundMark x1="91782" y1="66688" x2="95446" y2="67502"/>
                        <a14:foregroundMark x1="38782" y1="38900" x2="39933" y2="40640"/>
                        <a14:foregroundMark x1="46261" y1="48295" x2="38351" y2="38065"/>
                        <a14:foregroundMark x1="53787" y1="57272" x2="61409" y2="67502"/>
                        <a14:foregroundMark x1="20374" y1="11134" x2="26127" y2="8768"/>
                        <a14:foregroundMark x1="26127" y1="8768" x2="33797" y2="10299"/>
                        <a14:foregroundMark x1="29818" y1="7516" x2="29818" y2="7516"/>
                        <a14:foregroundMark x1="28476" y1="9047" x2="29051" y2="9047"/>
                        <a14:foregroundMark x1="22915" y1="9255" x2="29530" y2="8907"/>
                        <a14:foregroundMark x1="29530" y1="8907" x2="31735" y2="9882"/>
                        <a14:backgroundMark x1="41179" y1="34168" x2="44487" y2="41754"/>
                        <a14:backgroundMark x1="44487" y1="41754" x2="62704" y2="58316"/>
                        <a14:backgroundMark x1="62704" y1="58316" x2="87105" y2="64022"/>
                        <a14:backgroundMark x1="87105" y1="64022" x2="91611" y2="62352"/>
                        <a14:backgroundMark x1="13902" y1="11552" x2="8965" y2="44050"/>
                        <a14:backgroundMark x1="8965" y1="44050" x2="9204" y2="53932"/>
                        <a14:backgroundMark x1="9204" y1="53932" x2="9492" y2="54906"/>
                        <a14:backgroundMark x1="10115" y1="53445" x2="15532" y2="58942"/>
                        <a14:backgroundMark x1="15532" y1="58942" x2="22052" y2="60473"/>
                        <a14:backgroundMark x1="22052" y1="60473" x2="15053" y2="63883"/>
                        <a14:backgroundMark x1="15053" y1="63883" x2="11505" y2="93319"/>
                        <a14:backgroundMark x1="11505" y1="93319" x2="10403" y2="95268"/>
                        <a14:backgroundMark x1="40268" y1="46555" x2="44439" y2="56019"/>
                        <a14:backgroundMark x1="44439" y1="56019" x2="42905" y2="48225"/>
                        <a14:backgroundMark x1="42905" y1="48225" x2="40077" y2="47042"/>
                        <a14:backgroundMark x1="44487" y1="54697" x2="60547" y2="72582"/>
                        <a14:backgroundMark x1="60547" y1="72582" x2="50048" y2="62283"/>
                        <a14:backgroundMark x1="50048" y1="62283" x2="44056" y2="51705"/>
                        <a14:backgroundMark x1="32149" y1="9114" x2="38495" y2="9812"/>
                        <a14:backgroundMark x1="19511" y1="7724" x2="25043" y2="8332"/>
                        <a14:backgroundMark x1="38495" y1="9812" x2="40556" y2="11134"/>
                        <a14:backgroundMark x1="10115" y1="23521" x2="12608" y2="14962"/>
                        <a14:backgroundMark x1="13615" y1="20320" x2="17977" y2="11761"/>
                        <a14:backgroundMark x1="17977" y1="11761" x2="20469" y2="10879"/>
                        <a14:backgroundMark x1="48897" y1="46347" x2="58389" y2="58594"/>
                        <a14:backgroundMark x1="58389" y1="58594" x2="68504" y2="64997"/>
                        <a14:backgroundMark x1="68504" y1="64997" x2="87776" y2="66249"/>
                        <a14:backgroundMark x1="87776" y1="66249" x2="93672" y2="65484"/>
                        <a14:backgroundMark x1="93672" y1="65484" x2="93768" y2="65136"/>
                        <a14:backgroundMark x1="49808" y1="49756" x2="60211" y2="61517"/>
                        <a14:backgroundMark x1="60211" y1="61517" x2="61697" y2="64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60" r="5087" b="7662"/>
          <a:stretch/>
        </p:blipFill>
        <p:spPr bwMode="auto">
          <a:xfrm>
            <a:off x="-982662" y="1295400"/>
            <a:ext cx="867886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C67FAD1-22C1-73E2-B1B5-0CAA4321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0"/>
            <a:ext cx="82296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Introduction</a:t>
            </a:r>
            <a:endParaRPr lang="en-IN" altLang="en-US" b="1" dirty="0"/>
          </a:p>
        </p:txBody>
      </p:sp>
      <p:sp>
        <p:nvSpPr>
          <p:cNvPr id="14338" name="TextBox 1">
            <a:extLst>
              <a:ext uri="{FF2B5EF4-FFF2-40B4-BE49-F238E27FC236}">
                <a16:creationId xmlns:a16="http://schemas.microsoft.com/office/drawing/2014/main" id="{212B699D-B751-04AF-189F-0F20A977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433AC-1809-7F11-CFCE-8CFC1C56879C}"/>
              </a:ext>
            </a:extLst>
          </p:cNvPr>
          <p:cNvSpPr txBox="1"/>
          <p:nvPr/>
        </p:nvSpPr>
        <p:spPr>
          <a:xfrm>
            <a:off x="226768" y="1905000"/>
            <a:ext cx="426903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200" b="1" dirty="0"/>
              <a:t>AIM: </a:t>
            </a:r>
            <a:r>
              <a:rPr lang="en-IN" sz="2200" dirty="0"/>
              <a:t>To learn deep learning in machine learning. </a:t>
            </a:r>
          </a:p>
          <a:p>
            <a:pPr algn="just">
              <a:defRPr/>
            </a:pPr>
            <a:endParaRPr lang="en-IN" sz="1200" dirty="0"/>
          </a:p>
          <a:p>
            <a:pPr algn="just">
              <a:defRPr/>
            </a:pPr>
            <a:r>
              <a:rPr lang="en-IN" sz="2200" dirty="0"/>
              <a:t>Deep Learning is an area of machine learning focused with artificial neural networks. </a:t>
            </a:r>
          </a:p>
          <a:p>
            <a:pPr algn="just">
              <a:defRPr/>
            </a:pPr>
            <a:endParaRPr lang="en-IN" sz="1200" dirty="0"/>
          </a:p>
          <a:p>
            <a:pPr algn="just">
              <a:defRPr/>
            </a:pPr>
            <a:r>
              <a:rPr lang="en-IN" sz="2200" dirty="0"/>
              <a:t>Here, we used Python as our default programming language.</a:t>
            </a:r>
          </a:p>
          <a:p>
            <a:pPr algn="just">
              <a:defRPr/>
            </a:pP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AAAB6-61F4-6AF3-041C-3CF0E455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10" y="2156026"/>
            <a:ext cx="4408906" cy="2514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FD12C-B9EB-8037-3C15-F14FC4933D88}"/>
              </a:ext>
            </a:extLst>
          </p:cNvPr>
          <p:cNvSpPr txBox="1"/>
          <p:nvPr/>
        </p:nvSpPr>
        <p:spPr>
          <a:xfrm>
            <a:off x="152400" y="4844296"/>
            <a:ext cx="868496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sz="2200" b="1" dirty="0"/>
              <a:t>Artificial intelligence - </a:t>
            </a:r>
            <a:r>
              <a:rPr lang="en-IN" sz="2200" dirty="0"/>
              <a:t>Branch of computer science that tries to imitate human intellect in machines.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IN" sz="22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sz="2200" b="1" dirty="0"/>
              <a:t>Neural Network</a:t>
            </a:r>
            <a:r>
              <a:rPr lang="en-IN" sz="2200" dirty="0"/>
              <a:t> - A machine learning concept that takes its cues from the network of neurons in the human brain.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DD8DB99B-5E94-48EB-59F0-19E0A3AD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FCC83-C601-298D-D3CD-FBC6B85D6DB7}"/>
              </a:ext>
            </a:extLst>
          </p:cNvPr>
          <p:cNvSpPr txBox="1"/>
          <p:nvPr/>
        </p:nvSpPr>
        <p:spPr>
          <a:xfrm>
            <a:off x="137320" y="1164610"/>
            <a:ext cx="835104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Deep Learning</a:t>
            </a:r>
            <a:r>
              <a:rPr lang="en-IN" sz="2400" dirty="0"/>
              <a:t> - A branch of machine learning that makes use of multi-layered neural networks.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IN" sz="1200" dirty="0"/>
          </a:p>
          <a:p>
            <a:pPr algn="just">
              <a:defRPr/>
            </a:pPr>
            <a:r>
              <a:rPr lang="en-IN" sz="2400" dirty="0"/>
              <a:t>There are 2 types of learning patterns: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IN" sz="12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Supervised Learning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IN" sz="12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Unsupervised Learning</a:t>
            </a:r>
            <a:endParaRPr lang="en-US" dirty="0"/>
          </a:p>
        </p:txBody>
      </p:sp>
      <p:pic>
        <p:nvPicPr>
          <p:cNvPr id="15364" name="Picture 4" descr="See the source image">
            <a:extLst>
              <a:ext uri="{FF2B5EF4-FFF2-40B4-BE49-F238E27FC236}">
                <a16:creationId xmlns:a16="http://schemas.microsoft.com/office/drawing/2014/main" id="{9E70D5DD-E69D-8D1E-C525-D3D226977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14286" r="5890" b="21428"/>
          <a:stretch/>
        </p:blipFill>
        <p:spPr bwMode="auto">
          <a:xfrm>
            <a:off x="137319" y="4711720"/>
            <a:ext cx="6019800" cy="19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Image result for unsupervised learning">
            <a:extLst>
              <a:ext uri="{FF2B5EF4-FFF2-40B4-BE49-F238E27FC236}">
                <a16:creationId xmlns:a16="http://schemas.microsoft.com/office/drawing/2014/main" id="{312610A4-6619-5D5B-BD28-B3C5BC53D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6" r="1422" b="9363"/>
          <a:stretch/>
        </p:blipFill>
        <p:spPr bwMode="auto">
          <a:xfrm>
            <a:off x="4114800" y="2600148"/>
            <a:ext cx="4953000" cy="19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51C4C801-038F-39C5-9219-A40670964A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146175"/>
            <a:ext cx="7772400" cy="835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 of the Study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TextBox 1">
            <a:extLst>
              <a:ext uri="{FF2B5EF4-FFF2-40B4-BE49-F238E27FC236}">
                <a16:creationId xmlns:a16="http://schemas.microsoft.com/office/drawing/2014/main" id="{0AEBE56D-EB25-111E-6B67-6A38BB79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16387" name="TextBox 1">
            <a:extLst>
              <a:ext uri="{FF2B5EF4-FFF2-40B4-BE49-F238E27FC236}">
                <a16:creationId xmlns:a16="http://schemas.microsoft.com/office/drawing/2014/main" id="{92A27F65-D1CD-17C6-AFE6-F1F23CD44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4562"/>
            <a:ext cx="47244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IN" altLang="en-US" sz="2400" dirty="0"/>
              <a:t>Every robot understands user's transformation with a significant amount of data. To get about the idea of ML, step by step basic method was used. </a:t>
            </a:r>
          </a:p>
          <a:p>
            <a:pPr algn="just"/>
            <a:endParaRPr lang="en-IN" altLang="en-US" sz="1400" dirty="0"/>
          </a:p>
          <a:p>
            <a:pPr algn="just"/>
            <a:r>
              <a:rPr lang="en-IN" altLang="en-US" sz="2400" dirty="0"/>
              <a:t>Using common language handling methods (NLP) to organise the instructive foundation and learn about how a robotic chip reacts to the data provided to it.</a:t>
            </a:r>
            <a:endParaRPr lang="en-US" altLang="en-US" dirty="0"/>
          </a:p>
        </p:txBody>
      </p:sp>
      <p:pic>
        <p:nvPicPr>
          <p:cNvPr id="16389" name="Picture 5" descr="See the source image">
            <a:extLst>
              <a:ext uri="{FF2B5EF4-FFF2-40B4-BE49-F238E27FC236}">
                <a16:creationId xmlns:a16="http://schemas.microsoft.com/office/drawing/2014/main" id="{19ECD565-6C81-3BDB-CF3E-51908E8A7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/>
          <a:stretch/>
        </p:blipFill>
        <p:spPr bwMode="auto">
          <a:xfrm>
            <a:off x="5105400" y="2219043"/>
            <a:ext cx="3886199" cy="437847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/>
      <p:bldP spid="163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CA26C0D3-C207-F21F-B58F-CC371897F9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219200"/>
            <a:ext cx="7772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TextBox 1">
            <a:extLst>
              <a:ext uri="{FF2B5EF4-FFF2-40B4-BE49-F238E27FC236}">
                <a16:creationId xmlns:a16="http://schemas.microsoft.com/office/drawing/2014/main" id="{6B2B16EC-8AF3-BEBD-D3CE-9FCCB4CDE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481CDB10-564F-C321-7E51-5AB498065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2" y="2590800"/>
            <a:ext cx="277733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/>
              <a:t>To learn about deep learning and areas where it can be used efficiently.</a:t>
            </a:r>
          </a:p>
        </p:txBody>
      </p:sp>
      <p:pic>
        <p:nvPicPr>
          <p:cNvPr id="17413" name="Picture 5" descr="See the source image">
            <a:extLst>
              <a:ext uri="{FF2B5EF4-FFF2-40B4-BE49-F238E27FC236}">
                <a16:creationId xmlns:a16="http://schemas.microsoft.com/office/drawing/2014/main" id="{9E9571BC-4DF2-9D8A-65D3-A076DA362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6"/>
          <a:stretch/>
        </p:blipFill>
        <p:spPr bwMode="auto">
          <a:xfrm>
            <a:off x="0" y="2133600"/>
            <a:ext cx="579119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animBg="1"/>
      <p:bldP spid="174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969B546-BBB2-5FF9-F9AD-3D8AF54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 [ Tabular] Form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TextBox 1">
            <a:extLst>
              <a:ext uri="{FF2B5EF4-FFF2-40B4-BE49-F238E27FC236}">
                <a16:creationId xmlns:a16="http://schemas.microsoft.com/office/drawing/2014/main" id="{C1532141-0DA8-D814-EC0D-2F083727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84703B-A617-9D17-BFDA-9C8E5844F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179"/>
              </p:ext>
            </p:extLst>
          </p:nvPr>
        </p:nvGraphicFramePr>
        <p:xfrm>
          <a:off x="304800" y="1830388"/>
          <a:ext cx="8534400" cy="472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27">
                <a:tc>
                  <a:txBody>
                    <a:bodyPr/>
                    <a:lstStyle/>
                    <a:p>
                      <a:r>
                        <a:rPr lang="en-US" sz="1800" dirty="0"/>
                        <a:t>Topic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Site URL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Methodology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989">
                <a:tc>
                  <a:txBody>
                    <a:bodyPr/>
                    <a:lstStyle/>
                    <a:p>
                      <a:r>
                        <a:rPr lang="en-US" sz="1800" dirty="0"/>
                        <a:t>Deep learning networks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</a:t>
                      </a:r>
                      <a:r>
                        <a:rPr lang="en-US" sz="1800" dirty="0" err="1"/>
                        <a:t>www.liip.ch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en</a:t>
                      </a:r>
                      <a:r>
                        <a:rPr lang="en-US" sz="1800" dirty="0"/>
                        <a:t>/blog/sentiment-detection-with-keras-word-embeddings-and-lstm-deep-learning-networks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Tensorflow</a:t>
                      </a:r>
                      <a:r>
                        <a:rPr lang="en-US" sz="1800" dirty="0"/>
                        <a:t> 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369">
                <a:tc>
                  <a:txBody>
                    <a:bodyPr/>
                    <a:lstStyle/>
                    <a:p>
                      <a:r>
                        <a:rPr lang="en-US" sz="1800" dirty="0"/>
                        <a:t>Arbitrage trade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</a:t>
                      </a:r>
                      <a:r>
                        <a:rPr lang="en-US" sz="1800" dirty="0" err="1"/>
                        <a:t>sites.google.com</a:t>
                      </a:r>
                      <a:r>
                        <a:rPr lang="en-US" sz="1800" dirty="0"/>
                        <a:t>/site/</a:t>
                      </a:r>
                      <a:r>
                        <a:rPr lang="en-US" sz="1800" dirty="0" err="1"/>
                        <a:t>mbawithfun</a:t>
                      </a:r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mba</a:t>
                      </a:r>
                      <a:r>
                        <a:rPr lang="en-US" sz="1800" dirty="0"/>
                        <a:t>-projects/</a:t>
                      </a:r>
                      <a:r>
                        <a:rPr lang="en-US" sz="1800" dirty="0" err="1"/>
                        <a:t>mba</a:t>
                      </a:r>
                      <a:r>
                        <a:rPr lang="en-US" sz="1800" dirty="0"/>
                        <a:t>-projects/arbitrage-trade-analysis-of-stock-trading-in-</a:t>
                      </a:r>
                      <a:r>
                        <a:rPr lang="en-US" sz="1800" dirty="0" err="1"/>
                        <a:t>nse</a:t>
                      </a:r>
                      <a:r>
                        <a:rPr lang="en-US" sz="1800" dirty="0"/>
                        <a:t>-and-</a:t>
                      </a:r>
                      <a:r>
                        <a:rPr lang="en-US" sz="1800" dirty="0" err="1"/>
                        <a:t>bse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Fashion MNIST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2F24F14-F383-7A5E-EA5E-6542C71C57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219200"/>
            <a:ext cx="7772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" name="TextBox 1">
            <a:extLst>
              <a:ext uri="{FF2B5EF4-FFF2-40B4-BE49-F238E27FC236}">
                <a16:creationId xmlns:a16="http://schemas.microsoft.com/office/drawing/2014/main" id="{A1940759-FDF5-2684-2C08-F06BE4FC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12251-3E18-367D-D968-36DE0CE8C7C8}"/>
              </a:ext>
            </a:extLst>
          </p:cNvPr>
          <p:cNvSpPr txBox="1"/>
          <p:nvPr/>
        </p:nvSpPr>
        <p:spPr>
          <a:xfrm>
            <a:off x="304800" y="2286000"/>
            <a:ext cx="8377238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The following methods have been used for the research in analysis of the study- </a:t>
            </a:r>
          </a:p>
          <a:p>
            <a:pPr>
              <a:defRPr/>
            </a:pP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i="1" dirty="0"/>
              <a:t>Tensor Flow</a:t>
            </a:r>
            <a:endParaRPr lang="en-IN" sz="2400" b="1" i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b="1" i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400" b="1" i="1" dirty="0"/>
              <a:t>Fashion-MNIST Dataset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200" i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400" b="1" i="1" dirty="0"/>
              <a:t>The Rectified Linear Unit</a:t>
            </a:r>
          </a:p>
          <a:p>
            <a:pPr>
              <a:defRPr/>
            </a:pPr>
            <a:r>
              <a:rPr lang="en-IN" sz="2400" b="1" i="1" dirty="0"/>
              <a:t>   (</a:t>
            </a:r>
            <a:r>
              <a:rPr lang="en-IN" sz="2400" b="1" i="1" dirty="0" err="1"/>
              <a:t>ReLU</a:t>
            </a:r>
            <a:r>
              <a:rPr lang="en-IN" sz="2400" b="1" i="1" dirty="0"/>
              <a:t>)</a:t>
            </a:r>
            <a:endParaRPr lang="en-IN" sz="2400" i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pic>
        <p:nvPicPr>
          <p:cNvPr id="19461" name="Picture 5" descr="See the source image">
            <a:extLst>
              <a:ext uri="{FF2B5EF4-FFF2-40B4-BE49-F238E27FC236}">
                <a16:creationId xmlns:a16="http://schemas.microsoft.com/office/drawing/2014/main" id="{BB6D5A29-0F48-97D9-F60F-56EB0C11A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/>
          <a:stretch/>
        </p:blipFill>
        <p:spPr bwMode="auto">
          <a:xfrm>
            <a:off x="4343400" y="2971800"/>
            <a:ext cx="4800600" cy="37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2040ACD-404D-2582-5264-D05841EA90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1143000"/>
            <a:ext cx="8678863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[Objective Wise]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2" name="TextBox 1">
            <a:extLst>
              <a:ext uri="{FF2B5EF4-FFF2-40B4-BE49-F238E27FC236}">
                <a16:creationId xmlns:a16="http://schemas.microsoft.com/office/drawing/2014/main" id="{7A5D9CEE-1625-8BB5-BC14-4C5E1BB06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467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914719B9-4630-E92D-C871-AC59E3CC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1387"/>
            <a:ext cx="3124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sz="2800" dirty="0"/>
              <a:t>New Terms learnt: </a:t>
            </a:r>
          </a:p>
          <a:p>
            <a:endParaRPr lang="en-IN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 b="1" i="1" dirty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1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 b="1" i="1" dirty="0" err="1"/>
              <a:t>ReLU</a:t>
            </a:r>
            <a:endParaRPr lang="en-IN" altLang="en-US" sz="2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1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 b="1" i="1" dirty="0" err="1"/>
              <a:t>Softmax</a:t>
            </a:r>
            <a:endParaRPr lang="en-IN" altLang="en-US" sz="2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1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 b="1" i="1" dirty="0"/>
              <a:t>Classification</a:t>
            </a:r>
            <a:endParaRPr lang="en-US" altLang="en-US" sz="2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4A500-EA15-2C27-0C38-26D16F4E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34652"/>
            <a:ext cx="4343400" cy="2003947"/>
          </a:xfrm>
          <a:prstGeom prst="rect">
            <a:avLst/>
          </a:prstGeom>
        </p:spPr>
      </p:pic>
      <p:pic>
        <p:nvPicPr>
          <p:cNvPr id="20485" name="Picture 5" descr="See the source image">
            <a:extLst>
              <a:ext uri="{FF2B5EF4-FFF2-40B4-BE49-F238E27FC236}">
                <a16:creationId xmlns:a16="http://schemas.microsoft.com/office/drawing/2014/main" id="{6F36BB94-7BA3-DF69-69C9-B7F2D1942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b="1904"/>
          <a:stretch/>
        </p:blipFill>
        <p:spPr bwMode="auto">
          <a:xfrm>
            <a:off x="4572000" y="4017207"/>
            <a:ext cx="4343401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animBg="1"/>
      <p:bldP spid="2048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508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Default Design</vt:lpstr>
      <vt:lpstr> Amity School of Engineering Technology   NTCC (Term Paper)    </vt:lpstr>
      <vt:lpstr>          Topic:   Machine Learning      (Deep Learning)</vt:lpstr>
      <vt:lpstr>Introduction</vt:lpstr>
      <vt:lpstr>PowerPoint Presentation</vt:lpstr>
      <vt:lpstr> Purpose of the Study</vt:lpstr>
      <vt:lpstr>Objectives of The Study</vt:lpstr>
      <vt:lpstr>Review of Literature [ Tabular] Form </vt:lpstr>
      <vt:lpstr>Research Methodology</vt:lpstr>
      <vt:lpstr>Analysis [Objective Wise]</vt:lpstr>
      <vt:lpstr>Findings of The Study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Atharv Gupta</dc:creator>
  <cp:lastModifiedBy>ATHARV GUPTA</cp:lastModifiedBy>
  <cp:revision>146</cp:revision>
  <dcterms:created xsi:type="dcterms:W3CDTF">2008-12-16T09:40:48Z</dcterms:created>
  <dcterms:modified xsi:type="dcterms:W3CDTF">2022-08-30T09:56:19Z</dcterms:modified>
</cp:coreProperties>
</file>