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7" r:id="rId4"/>
    <p:sldId id="270" r:id="rId5"/>
    <p:sldId id="271" r:id="rId6"/>
    <p:sldId id="259" r:id="rId7"/>
    <p:sldId id="272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7CDF-0151-4C8C-88BD-971614D8D2B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4BA3B-D8AF-4457-B1DA-630BEC16F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4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1EC7E97-6667-BBBA-9DF1-C1C6444319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Amity Business School</a:t>
            </a:r>
          </a:p>
        </p:txBody>
      </p:sp>
      <p:sp>
        <p:nvSpPr>
          <p:cNvPr id="12290" name="Rectangle 7">
            <a:extLst>
              <a:ext uri="{FF2B5EF4-FFF2-40B4-BE49-F238E27FC236}">
                <a16:creationId xmlns:a16="http://schemas.microsoft.com/office/drawing/2014/main" id="{A3FCCB26-60FF-6F77-0CC3-7639237A5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7B002-14C9-485E-BDD0-DF9F7E2D978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A62E43E-A192-8824-F51F-EC0705A3D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17E065A-45BB-00B8-AA5F-744B21C04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0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DDAB-FA6B-643E-5D0D-E4C40F8B9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0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3723-E5D6-15E3-DF37-4A4CB9B7F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3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5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F5435-3CAA-E4F0-7DC8-C9CB4AC2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ED857-1531-8DA8-A88C-C26E1921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49583-5744-926D-0B2A-C24AF39FC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1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3F66-AA47-1A57-65DE-3464DC99A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192C-7C29-B23E-31FB-CEF1AAB42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5684" y="6400800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B021966-541A-4918-A4C3-AEB71C88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A4C396C-A471-6DFD-321A-973720DD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4234" y="3176"/>
            <a:ext cx="1218353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>
            <a:extLst>
              <a:ext uri="{FF2B5EF4-FFF2-40B4-BE49-F238E27FC236}">
                <a16:creationId xmlns:a16="http://schemas.microsoft.com/office/drawing/2014/main" id="{80D86745-B8D5-43C6-DB91-E86D6358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"/>
            <a:ext cx="35560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>
                <a:solidFill>
                  <a:schemeClr val="accent2"/>
                </a:solidFill>
              </a:rPr>
              <a:t>Amity Business School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0A0D078B-33B6-8009-51C8-976333CC4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705600"/>
            <a:ext cx="8940800" cy="152400"/>
          </a:xfrm>
          <a:prstGeom prst="rect">
            <a:avLst/>
          </a:prstGeom>
          <a:solidFill>
            <a:srgbClr val="F1B43B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4608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CC930747-BB1E-6D41-42AA-0C24D86190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1624014"/>
            <a:ext cx="10058400" cy="4395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  <a:t>Amity School of Engineering Technology</a:t>
            </a: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  <a:t>NTCC </a:t>
            </a:r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(Project – 5</a:t>
            </a:r>
            <a:r>
              <a:rPr lang="en-US" alt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Semester)</a:t>
            </a: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TextBox 3">
            <a:extLst>
              <a:ext uri="{FF2B5EF4-FFF2-40B4-BE49-F238E27FC236}">
                <a16:creationId xmlns:a16="http://schemas.microsoft.com/office/drawing/2014/main" id="{E11B145C-5546-9B20-02A0-0A742A11F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46650"/>
            <a:ext cx="5470525" cy="12001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 Gupta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A2345921019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Name: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Evening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2D963F3B-5EFF-EF0B-52E2-3C99896C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7" y="372630"/>
            <a:ext cx="3298165" cy="171940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1">
            <a:extLst>
              <a:ext uri="{FF2B5EF4-FFF2-40B4-BE49-F238E27FC236}">
                <a16:creationId xmlns:a16="http://schemas.microsoft.com/office/drawing/2014/main" id="{C4575EF9-D394-DFED-A693-8DBDFFE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762" y="555481"/>
            <a:ext cx="26574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               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2040ACD-404D-2582-5264-D05841EA90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752601" y="1143000"/>
            <a:ext cx="8678863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[Objective Wise]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2" name="TextBox 1">
            <a:extLst>
              <a:ext uri="{FF2B5EF4-FFF2-40B4-BE49-F238E27FC236}">
                <a16:creationId xmlns:a16="http://schemas.microsoft.com/office/drawing/2014/main" id="{7A5D9CEE-1625-8BB5-BC14-4C5E1BB06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500" y="536169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8D89901-C35B-5A30-BD44-FE11C5717891}"/>
              </a:ext>
            </a:extLst>
          </p:cNvPr>
          <p:cNvSpPr/>
          <p:nvPr/>
        </p:nvSpPr>
        <p:spPr>
          <a:xfrm>
            <a:off x="235530" y="2438400"/>
            <a:ext cx="4141528" cy="281247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914719B9-4630-E92D-C871-AC59E3CC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4" y="2693936"/>
            <a:ext cx="3767946" cy="230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sz="2400" dirty="0"/>
              <a:t>New Terms learnt: </a:t>
            </a:r>
          </a:p>
          <a:p>
            <a:endParaRPr lang="en-IN" altLang="en-US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b="1" i="1" dirty="0"/>
              <a:t>Content Based Filter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b="1" i="1" dirty="0"/>
              <a:t>Collaborative Filter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b="1" i="1" dirty="0"/>
              <a:t>APIs</a:t>
            </a:r>
            <a:endParaRPr lang="en-US" alt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CC7D6-1FDF-E312-5BA6-FDBB0AC8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18" y="2249892"/>
            <a:ext cx="7467600" cy="43448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animBg="1"/>
      <p:bldP spid="204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81594CC0-D983-EE4B-4A01-9D0F46F47A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50804"/>
            <a:ext cx="80010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The Study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TextBox 1">
            <a:extLst>
              <a:ext uri="{FF2B5EF4-FFF2-40B4-BE49-F238E27FC236}">
                <a16:creationId xmlns:a16="http://schemas.microsoft.com/office/drawing/2014/main" id="{797FEB85-D842-566D-DAB3-31F153926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353" y="607488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7BC83-1599-B402-79D5-2C581B755C39}"/>
              </a:ext>
            </a:extLst>
          </p:cNvPr>
          <p:cNvSpPr txBox="1"/>
          <p:nvPr/>
        </p:nvSpPr>
        <p:spPr>
          <a:xfrm>
            <a:off x="1042554" y="2656528"/>
            <a:ext cx="10183091" cy="33239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A model with a dense layer was made.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To calculate the accurate Recommendation, the model needs to be trained extensively.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Training Set- The data used for training the neural network.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Test set- The data used for testing the performance of the neural network.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1FEEB10-E184-6C82-F239-3CA50DD128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143000"/>
            <a:ext cx="8077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TextBox 1">
            <a:extLst>
              <a:ext uri="{FF2B5EF4-FFF2-40B4-BE49-F238E27FC236}">
                <a16:creationId xmlns:a16="http://schemas.microsoft.com/office/drawing/2014/main" id="{7E510CF2-FFA2-0DC8-0F1B-D2A7C9A8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499" y="545945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EFD27CDD-2E85-4133-66E9-B32A4A71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82" y="2483346"/>
            <a:ext cx="10931235" cy="3231654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For the purpose of recommending songs. The Song dataset (5000 songs) dataset, was utilised to do this.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1000 of them were utilised to test the network's performance after we had used 4000 of them to train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For each class, 5 outputs show the probability.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alt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/>
              <a:t>The probability distribution was generated using the </a:t>
            </a:r>
            <a:r>
              <a:rPr lang="en-IN" altLang="en-US" sz="2400" dirty="0" err="1"/>
              <a:t>softmax</a:t>
            </a:r>
            <a:r>
              <a:rPr lang="en-IN" altLang="en-US" sz="2400" dirty="0"/>
              <a:t> activation function.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animBg="1"/>
      <p:bldP spid="225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81D5D43D-9B9A-0D72-8402-5F006B5D5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257801" y="1447800"/>
            <a:ext cx="6809508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Recommendation System</a:t>
            </a:r>
            <a:endParaRPr lang="en-I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extBox 1">
            <a:extLst>
              <a:ext uri="{FF2B5EF4-FFF2-40B4-BE49-F238E27FC236}">
                <a16:creationId xmlns:a16="http://schemas.microsoft.com/office/drawing/2014/main" id="{C22112C0-8C02-7A60-9B39-2E80143F2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91" y="587301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 dirty="0">
              <a:solidFill>
                <a:srgbClr val="333399"/>
              </a:solidFill>
            </a:endParaRPr>
          </a:p>
        </p:txBody>
      </p:sp>
      <p:pic>
        <p:nvPicPr>
          <p:cNvPr id="1026" name="Picture 2" descr="music-recommendation-system · GitHub Topics · GitHub">
            <a:extLst>
              <a:ext uri="{FF2B5EF4-FFF2-40B4-BE49-F238E27FC236}">
                <a16:creationId xmlns:a16="http://schemas.microsoft.com/office/drawing/2014/main" id="{B721CE6A-59F1-1F34-6B46-56CB6ADD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8" y="1640032"/>
            <a:ext cx="4750704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06EA22-3C89-DCA1-D0B3-3E2956A00252}"/>
              </a:ext>
            </a:extLst>
          </p:cNvPr>
          <p:cNvSpPr txBox="1"/>
          <p:nvPr/>
        </p:nvSpPr>
        <p:spPr>
          <a:xfrm>
            <a:off x="5572992" y="2038989"/>
            <a:ext cx="61791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IN" sz="5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C67FAD1-22C1-73E2-B1B5-0CAA4321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82296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Introduction</a:t>
            </a:r>
            <a:endParaRPr lang="en-IN" altLang="en-US" b="1" dirty="0"/>
          </a:p>
        </p:txBody>
      </p:sp>
      <p:sp>
        <p:nvSpPr>
          <p:cNvPr id="14338" name="TextBox 1">
            <a:extLst>
              <a:ext uri="{FF2B5EF4-FFF2-40B4-BE49-F238E27FC236}">
                <a16:creationId xmlns:a16="http://schemas.microsoft.com/office/drawing/2014/main" id="{212B699D-B751-04AF-189F-0F20A977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936" y="564772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 dirty="0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433AC-1809-7F11-CFCE-8CFC1C56879C}"/>
              </a:ext>
            </a:extLst>
          </p:cNvPr>
          <p:cNvSpPr txBox="1"/>
          <p:nvPr/>
        </p:nvSpPr>
        <p:spPr>
          <a:xfrm>
            <a:off x="471054" y="2166833"/>
            <a:ext cx="8562110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great music taste recommendation. </a:t>
            </a:r>
          </a:p>
        </p:txBody>
      </p:sp>
      <p:pic>
        <p:nvPicPr>
          <p:cNvPr id="2050" name="Picture 2" descr="The Hidden Side Effects of Recommendation Systems">
            <a:extLst>
              <a:ext uri="{FF2B5EF4-FFF2-40B4-BE49-F238E27FC236}">
                <a16:creationId xmlns:a16="http://schemas.microsoft.com/office/drawing/2014/main" id="{82E67D82-94A9-CCA0-6594-3F498937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321" y="2068888"/>
            <a:ext cx="2328684" cy="232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95C39CF-0766-E9B9-72BF-A6D3E59C7487}"/>
              </a:ext>
            </a:extLst>
          </p:cNvPr>
          <p:cNvSpPr/>
          <p:nvPr/>
        </p:nvSpPr>
        <p:spPr>
          <a:xfrm>
            <a:off x="1163782" y="2961440"/>
            <a:ext cx="7093527" cy="2221489"/>
          </a:xfrm>
          <a:prstGeom prst="wedgeRectCallout">
            <a:avLst>
              <a:gd name="adj1" fmla="val -38039"/>
              <a:gd name="adj2" fmla="val 699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AAADA-F510-8281-D66B-A49F784BF2AA}"/>
              </a:ext>
            </a:extLst>
          </p:cNvPr>
          <p:cNvSpPr txBox="1"/>
          <p:nvPr/>
        </p:nvSpPr>
        <p:spPr>
          <a:xfrm>
            <a:off x="1406236" y="3113486"/>
            <a:ext cx="660861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investigates the efficacy of machine learning-based music recommendation systems, focusing on personalized selections through shared filtering, content-based filtering, and hybrid algorithms.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erson Thinking Vector Art, Icons, and Graphics for Free Download">
            <a:extLst>
              <a:ext uri="{FF2B5EF4-FFF2-40B4-BE49-F238E27FC236}">
                <a16:creationId xmlns:a16="http://schemas.microsoft.com/office/drawing/2014/main" id="{FDBFE99C-CF8D-9D10-99E9-AD1428A7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97" y="4397572"/>
            <a:ext cx="2634855" cy="26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st Person Illustration download in PNG &amp; Vector format">
            <a:extLst>
              <a:ext uri="{FF2B5EF4-FFF2-40B4-BE49-F238E27FC236}">
                <a16:creationId xmlns:a16="http://schemas.microsoft.com/office/drawing/2014/main" id="{5A223E6D-81F6-E215-E004-9E18FDC07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4667" l="9778" r="89778">
                        <a14:foregroundMark x1="47556" y1="26222" x2="49778" y2="18667"/>
                        <a14:foregroundMark x1="35111" y1="94667" x2="38222" y2="93778"/>
                        <a14:foregroundMark x1="54667" y1="6667" x2="54667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1" t="-1" r="2260" b="48821"/>
          <a:stretch/>
        </p:blipFill>
        <p:spPr bwMode="auto">
          <a:xfrm>
            <a:off x="-1" y="5247325"/>
            <a:ext cx="2854663" cy="161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DD8DB99B-5E94-48EB-59F0-19E0A3AD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935" y="598201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pic>
        <p:nvPicPr>
          <p:cNvPr id="3078" name="Picture 6" descr="Blackboard png images | PNGWing">
            <a:extLst>
              <a:ext uri="{FF2B5EF4-FFF2-40B4-BE49-F238E27FC236}">
                <a16:creationId xmlns:a16="http://schemas.microsoft.com/office/drawing/2014/main" id="{C3602CAB-6A3F-0E13-8D4D-99AF3674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14" b="94624" l="4059" r="95203">
                        <a14:foregroundMark x1="9225" y1="38710" x2="9225" y2="38710"/>
                        <a14:foregroundMark x1="5904" y1="41398" x2="5904" y2="41398"/>
                        <a14:foregroundMark x1="5535" y1="20968" x2="5535" y2="20968"/>
                        <a14:foregroundMark x1="9963" y1="19355" x2="9963" y2="19355"/>
                        <a14:foregroundMark x1="7011" y1="17742" x2="80443" y2="43011"/>
                        <a14:foregroundMark x1="80443" y1="43011" x2="83026" y2="59140"/>
                        <a14:foregroundMark x1="83026" y1="59140" x2="60148" y2="73118"/>
                        <a14:foregroundMark x1="60148" y1="73118" x2="53137" y2="66129"/>
                        <a14:foregroundMark x1="53137" y1="66129" x2="53137" y2="66129"/>
                        <a14:foregroundMark x1="22140" y1="53226" x2="60886" y2="50538"/>
                        <a14:foregroundMark x1="60886" y1="50538" x2="64945" y2="50538"/>
                        <a14:foregroundMark x1="30996" y1="67742" x2="49446" y2="68817"/>
                        <a14:foregroundMark x1="70849" y1="83871" x2="93358" y2="87634"/>
                        <a14:foregroundMark x1="93358" y1="87634" x2="95203" y2="45161"/>
                        <a14:foregroundMark x1="94096" y1="95161" x2="94096" y2="95161"/>
                        <a14:foregroundMark x1="94834" y1="92473" x2="94834" y2="92473"/>
                        <a14:foregroundMark x1="95203" y1="90323" x2="95203" y2="90323"/>
                        <a14:foregroundMark x1="95203" y1="92473" x2="7749" y2="93011"/>
                        <a14:foregroundMark x1="4546" y1="80877" x2="4059" y2="79032"/>
                        <a14:foregroundMark x1="7749" y1="93011" x2="5297" y2="83722"/>
                        <a14:foregroundMark x1="4405" y1="14561" x2="4423" y2="11186"/>
                        <a14:foregroundMark x1="4194" y1="53763" x2="4313" y2="31602"/>
                        <a14:foregroundMark x1="4154" y1="61290" x2="4194" y2="53763"/>
                        <a14:foregroundMark x1="4091" y1="73118" x2="4131" y2="65591"/>
                        <a14:foregroundMark x1="4059" y1="79032" x2="4091" y2="73118"/>
                        <a14:foregroundMark x1="8856" y1="90323" x2="20664" y2="87097"/>
                        <a14:foregroundMark x1="20664" y1="87097" x2="61624" y2="91935"/>
                        <a14:foregroundMark x1="61624" y1="91935" x2="73063" y2="89785"/>
                        <a14:foregroundMark x1="95203" y1="10753" x2="90775" y2="5914"/>
                        <a14:foregroundMark x1="90775" y1="5914" x2="16236" y2="8602"/>
                        <a14:backgroundMark x1="3321" y1="53763" x2="3321" y2="53763"/>
                        <a14:backgroundMark x1="3690" y1="73118" x2="3690" y2="73118"/>
                        <a14:backgroundMark x1="3690" y1="79032" x2="3690" y2="79032"/>
                        <a14:backgroundMark x1="3690" y1="77419" x2="4059" y2="63441"/>
                        <a14:backgroundMark x1="4059" y1="61290" x2="3690" y2="32796"/>
                        <a14:backgroundMark x1="3690" y1="27957" x2="3690" y2="11290"/>
                        <a14:backgroundMark x1="3690" y1="30108" x2="4059" y2="31720"/>
                        <a14:backgroundMark x1="3690" y1="61290" x2="3690" y2="65591"/>
                        <a14:backgroundMark x1="3690" y1="81183" x2="4059" y2="83333"/>
                        <a14:backgroundMark x1="3690" y1="81720" x2="3690" y2="81720"/>
                        <a14:backgroundMark x1="3690" y1="81183" x2="3321" y2="82796"/>
                        <a14:backgroundMark x1="3690" y1="8602" x2="4059" y2="11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9" y="1152958"/>
            <a:ext cx="12000201" cy="54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B4071-AD75-A8BA-7A9D-EBFDE9FDAB95}"/>
              </a:ext>
            </a:extLst>
          </p:cNvPr>
          <p:cNvSpPr txBox="1"/>
          <p:nvPr/>
        </p:nvSpPr>
        <p:spPr>
          <a:xfrm>
            <a:off x="1274617" y="2008909"/>
            <a:ext cx="96427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Used: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Filtering:</a:t>
            </a:r>
            <a:r>
              <a:rPr lang="en-I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 recommends songs based on their intrinsic features and characteristics, catering to user preferences.</a:t>
            </a:r>
          </a:p>
          <a:p>
            <a:pPr marL="342900" indent="-342900" algn="just">
              <a:buAutoNum type="arabicPeriod"/>
            </a:pPr>
            <a:endParaRPr lang="en-IN" sz="2400" dirty="0">
              <a:solidFill>
                <a:schemeClr val="accent3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collaborative-based filtering to enhance song recommendation systems by leveraging user preferences and patterns.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51C4C801-038F-39C5-9219-A40670964A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1146176"/>
            <a:ext cx="7772400" cy="835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 of the Study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TextBox 1">
            <a:extLst>
              <a:ext uri="{FF2B5EF4-FFF2-40B4-BE49-F238E27FC236}">
                <a16:creationId xmlns:a16="http://schemas.microsoft.com/office/drawing/2014/main" id="{0AEBE56D-EB25-111E-6B67-6A38BB79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90" y="520048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82D1B-04CC-68E1-BF5E-C377E33604BC}"/>
              </a:ext>
            </a:extLst>
          </p:cNvPr>
          <p:cNvSpPr txBox="1"/>
          <p:nvPr/>
        </p:nvSpPr>
        <p:spPr>
          <a:xfrm>
            <a:off x="443346" y="2269191"/>
            <a:ext cx="6414654" cy="3903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system's goal is to offer consumers personalised music recommendations based on their listening habits and interests. The collaborative filtering and content-based filtering techniques are combined in the recommendation algorithm to increase the recommendations' relevance and accuracy. </a:t>
            </a:r>
            <a:endParaRPr lang="en-IN" sz="2400" dirty="0"/>
          </a:p>
        </p:txBody>
      </p:sp>
      <p:pic>
        <p:nvPicPr>
          <p:cNvPr id="4098" name="Picture 2" descr="The ABC of building a content-based music recommender system | by Euge  Inzaugarat | Towards Data Science">
            <a:extLst>
              <a:ext uri="{FF2B5EF4-FFF2-40B4-BE49-F238E27FC236}">
                <a16:creationId xmlns:a16="http://schemas.microsoft.com/office/drawing/2014/main" id="{45ABDE6D-4418-E4C5-1A88-F4B4CC750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2714268"/>
            <a:ext cx="4932218" cy="30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CA26C0D3-C207-F21F-B58F-CC371897F9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09799" y="1180246"/>
            <a:ext cx="7772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Filter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TextBox 1">
            <a:extLst>
              <a:ext uri="{FF2B5EF4-FFF2-40B4-BE49-F238E27FC236}">
                <a16:creationId xmlns:a16="http://schemas.microsoft.com/office/drawing/2014/main" id="{6B2B16EC-8AF3-BEBD-D3CE-9FCCB4CDE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644" y="576262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 dirty="0">
              <a:solidFill>
                <a:srgbClr val="333399"/>
              </a:solidFill>
            </a:endParaRPr>
          </a:p>
        </p:txBody>
      </p:sp>
      <p:pic>
        <p:nvPicPr>
          <p:cNvPr id="5122" name="Picture 2" descr="Music Recommendation System In Machine Learning - CopyAssignment">
            <a:extLst>
              <a:ext uri="{FF2B5EF4-FFF2-40B4-BE49-F238E27FC236}">
                <a16:creationId xmlns:a16="http://schemas.microsoft.com/office/drawing/2014/main" id="{852C01D3-6854-85AC-995C-D0AF6D61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86" y="2166528"/>
            <a:ext cx="5836227" cy="43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Collaborative Filtering Works in Recommender Systems">
            <a:extLst>
              <a:ext uri="{FF2B5EF4-FFF2-40B4-BE49-F238E27FC236}">
                <a16:creationId xmlns:a16="http://schemas.microsoft.com/office/drawing/2014/main" id="{844370C9-7E49-31D5-52E0-5D785AC6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0" y="990600"/>
            <a:ext cx="11430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383A40C5-015F-40DE-F272-18DAD9A41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644" y="576262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969B546-BBB2-5FF9-F9AD-3D8AF54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052945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 [ Tabular] Form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TextBox 1">
            <a:extLst>
              <a:ext uri="{FF2B5EF4-FFF2-40B4-BE49-F238E27FC236}">
                <a16:creationId xmlns:a16="http://schemas.microsoft.com/office/drawing/2014/main" id="{C1532141-0DA8-D814-EC0D-2F083727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936" y="555047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84703B-A617-9D17-BFDA-9C8E5844F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22972"/>
              </p:ext>
            </p:extLst>
          </p:nvPr>
        </p:nvGraphicFramePr>
        <p:xfrm>
          <a:off x="1828800" y="1830388"/>
          <a:ext cx="8534400" cy="472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27">
                <a:tc>
                  <a:txBody>
                    <a:bodyPr/>
                    <a:lstStyle/>
                    <a:p>
                      <a:r>
                        <a:rPr lang="en-US" sz="1800" dirty="0"/>
                        <a:t>Topic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Site URL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Methodology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989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Liverpool John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Moores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University </a:t>
                      </a:r>
                      <a:endParaRPr lang="en-US" sz="18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</a:t>
                      </a:r>
                      <a:r>
                        <a:rPr lang="en-US" sz="1800" dirty="0" err="1"/>
                        <a:t>www.liip.ch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en</a:t>
                      </a:r>
                      <a:r>
                        <a:rPr lang="en-US" sz="1800" dirty="0"/>
                        <a:t>/blog/sentiment-detection-with-keras-word-embeddings-and-lstm-deep-learning-networks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APIs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369">
                <a:tc>
                  <a:txBody>
                    <a:bodyPr/>
                    <a:lstStyle/>
                    <a:p>
                      <a:r>
                        <a:rPr lang="en-US" sz="1800" dirty="0"/>
                        <a:t>Music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</a:t>
                      </a:r>
                      <a:r>
                        <a:rPr lang="en-US" sz="1800" dirty="0" err="1"/>
                        <a:t>sites.google.com</a:t>
                      </a:r>
                      <a:r>
                        <a:rPr lang="en-US" sz="1800" dirty="0"/>
                        <a:t>/site/</a:t>
                      </a:r>
                      <a:r>
                        <a:rPr lang="en-US" sz="1800" dirty="0" err="1"/>
                        <a:t>mbawithfun</a:t>
                      </a:r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mba</a:t>
                      </a:r>
                      <a:r>
                        <a:rPr lang="en-US" sz="1800" dirty="0"/>
                        <a:t>-projects/</a:t>
                      </a:r>
                      <a:r>
                        <a:rPr lang="en-US" sz="1800" dirty="0" err="1"/>
                        <a:t>mba</a:t>
                      </a:r>
                      <a:r>
                        <a:rPr lang="en-US" sz="1800" dirty="0"/>
                        <a:t>-projects/arbitrage-trade-analysis-of-stock-trading-in-</a:t>
                      </a:r>
                      <a:r>
                        <a:rPr lang="en-US" sz="1800" dirty="0" err="1"/>
                        <a:t>nse</a:t>
                      </a:r>
                      <a:r>
                        <a:rPr lang="en-US" sz="1800" dirty="0"/>
                        <a:t>-and-</a:t>
                      </a:r>
                      <a:r>
                        <a:rPr lang="en-US" sz="1800" dirty="0" err="1"/>
                        <a:t>bse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Music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2F24F14-F383-7A5E-EA5E-6542C71C57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1219200"/>
            <a:ext cx="7772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" name="TextBox 1">
            <a:extLst>
              <a:ext uri="{FF2B5EF4-FFF2-40B4-BE49-F238E27FC236}">
                <a16:creationId xmlns:a16="http://schemas.microsoft.com/office/drawing/2014/main" id="{A1940759-FDF5-2684-2C08-F06BE4FC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227" y="576261"/>
            <a:ext cx="4191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333399"/>
                </a:solidFill>
              </a:rPr>
              <a:t>Amity School of Engineering Technology</a:t>
            </a:r>
            <a:endParaRPr lang="en-IN" altLang="en-US" sz="1600" b="1">
              <a:solidFill>
                <a:srgbClr val="3333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76266-F3F7-F27A-4DE3-C68A56A12C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31273" y="2500730"/>
            <a:ext cx="11360727" cy="3875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2251-3E18-367D-D968-36DE0CE8C7C8}"/>
              </a:ext>
            </a:extLst>
          </p:cNvPr>
          <p:cNvSpPr txBox="1"/>
          <p:nvPr/>
        </p:nvSpPr>
        <p:spPr>
          <a:xfrm>
            <a:off x="387927" y="2424547"/>
            <a:ext cx="653934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following methods have been used for the research in analysis of the study: </a:t>
            </a:r>
          </a:p>
          <a:p>
            <a:pPr>
              <a:defRPr/>
            </a:pPr>
            <a:endParaRPr lang="en-US" sz="1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APIs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 (5000 Songs)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Training Model</a:t>
            </a:r>
            <a:endParaRPr lang="en-IN" sz="2400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nimBg="1"/>
      <p:bldP spid="3" grpId="0"/>
    </p:bld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63B3DC-9266-4CC3-8014-6B88831C6D1D}" vid="{0BFA506F-7494-40E6-9947-7E057CB79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266</TotalTime>
  <Words>443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Theme1</vt:lpstr>
      <vt:lpstr> Amity School of Engineering Technology   NTCC (Project – 5TH Semester)    </vt:lpstr>
      <vt:lpstr>  Song Recommendation System</vt:lpstr>
      <vt:lpstr>Introduction</vt:lpstr>
      <vt:lpstr>PowerPoint Presentation</vt:lpstr>
      <vt:lpstr> Purpose of the Study</vt:lpstr>
      <vt:lpstr>Content Based Filter</vt:lpstr>
      <vt:lpstr>PowerPoint Presentation</vt:lpstr>
      <vt:lpstr>Review of Literature [ Tabular] Form </vt:lpstr>
      <vt:lpstr>Research Methodology</vt:lpstr>
      <vt:lpstr>Analysis [Objective Wise]</vt:lpstr>
      <vt:lpstr>Findings of The Study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Amity School of Engineering Technology   NTCC (Project – 5TH Semester)</dc:title>
  <dc:creator>Atharv Gupta</dc:creator>
  <cp:lastModifiedBy>Atharv Gupta</cp:lastModifiedBy>
  <cp:revision>2</cp:revision>
  <dcterms:created xsi:type="dcterms:W3CDTF">2023-08-24T13:59:15Z</dcterms:created>
  <dcterms:modified xsi:type="dcterms:W3CDTF">2023-08-25T08:50:35Z</dcterms:modified>
</cp:coreProperties>
</file>