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58" r:id="rId3"/>
    <p:sldId id="263" r:id="rId4"/>
    <p:sldId id="259" r:id="rId5"/>
    <p:sldId id="267" r:id="rId6"/>
    <p:sldId id="269" r:id="rId7"/>
    <p:sldId id="266"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 Joshi" userId="61ae7a048f9dd162" providerId="LiveId" clId="{EE5A16E1-3643-45F8-A9FC-F15327BE1907}"/>
    <pc:docChg chg="modSld">
      <pc:chgData name="Atharv Joshi" userId="61ae7a048f9dd162" providerId="LiveId" clId="{EE5A16E1-3643-45F8-A9FC-F15327BE1907}" dt="2024-07-30T14:24:33.323" v="5" actId="20577"/>
      <pc:docMkLst>
        <pc:docMk/>
      </pc:docMkLst>
      <pc:sldChg chg="modSp mod">
        <pc:chgData name="Atharv Joshi" userId="61ae7a048f9dd162" providerId="LiveId" clId="{EE5A16E1-3643-45F8-A9FC-F15327BE1907}" dt="2024-07-30T14:24:33.323" v="5" actId="20577"/>
        <pc:sldMkLst>
          <pc:docMk/>
          <pc:sldMk cId="601850150" sldId="268"/>
        </pc:sldMkLst>
        <pc:spChg chg="mod">
          <ac:chgData name="Atharv Joshi" userId="61ae7a048f9dd162" providerId="LiveId" clId="{EE5A16E1-3643-45F8-A9FC-F15327BE1907}" dt="2024-07-30T14:24:33.323" v="5" actId="20577"/>
          <ac:spMkLst>
            <pc:docMk/>
            <pc:sldMk cId="601850150" sldId="268"/>
            <ac:spMk id="4" creationId="{52F9821F-632A-4358-88F2-2DF75A844BE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E6EA9-94EB-467A-8904-40982A8E057B}" type="datetimeFigureOut">
              <a:rPr lang="en-US" smtClean="0"/>
              <a:t>7/30/2024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EE6EA9-94EB-467A-8904-40982A8E057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EE6EA9-94EB-467A-8904-40982A8E057B}"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E6EA9-94EB-467A-8904-40982A8E057B}"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E6EA9-94EB-467A-8904-40982A8E057B}"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E6EA9-94EB-467A-8904-40982A8E057B}"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EE6EA9-94EB-467A-8904-40982A8E057B}"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20D203-4D0B-40BB-8090-EE774AC2FB27}" type="slidenum">
              <a:rPr lang="en-US" smtClean="0"/>
              <a:t>‹#›</a:t>
            </a:fld>
            <a:endParaRPr lang="en-US"/>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EE6EA9-94EB-467A-8904-40982A8E057B}" type="datetimeFigureOut">
              <a:rPr lang="en-US" smtClean="0"/>
              <a:t>7/30/2024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20D203-4D0B-40BB-8090-EE774AC2FB27}" type="slidenum">
              <a:rPr lang="en-US" smtClean="0"/>
              <a:t>‹#›</a:t>
            </a:fld>
            <a:endParaRPr lang="en-US"/>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F9821F-632A-4358-88F2-2DF75A844BEE}"/>
              </a:ext>
            </a:extLst>
          </p:cNvPr>
          <p:cNvSpPr txBox="1"/>
          <p:nvPr/>
        </p:nvSpPr>
        <p:spPr>
          <a:xfrm>
            <a:off x="849907" y="2598003"/>
            <a:ext cx="10492185" cy="1661993"/>
          </a:xfrm>
          <a:prstGeom prst="rect">
            <a:avLst/>
          </a:prstGeom>
          <a:noFill/>
        </p:spPr>
        <p:txBody>
          <a:bodyPr wrap="square" lIns="0" tIns="0" rIns="0" bIns="0" rtlCol="0">
            <a:spAutoFit/>
          </a:bodyPr>
          <a:lstStyle/>
          <a:p>
            <a:pPr algn="ctr"/>
            <a:r>
              <a:rPr lang="en-US" sz="5400" b="1" dirty="0">
                <a:solidFill>
                  <a:schemeClr val="bg1"/>
                </a:solidFill>
                <a:latin typeface="Segoe UI" panose="020B0502040204020203" pitchFamily="34" charset="0"/>
                <a:cs typeface="Segoe UI" panose="020B0502040204020203" pitchFamily="34" charset="0"/>
              </a:rPr>
              <a:t>AMAZON SALES </a:t>
            </a:r>
          </a:p>
          <a:p>
            <a:pPr algn="ctr"/>
            <a:r>
              <a:rPr lang="en-US" sz="5400" b="1" dirty="0">
                <a:solidFill>
                  <a:schemeClr val="bg1"/>
                </a:solidFill>
                <a:latin typeface="Segoe UI" panose="020B0502040204020203" pitchFamily="34" charset="0"/>
                <a:cs typeface="Segoe UI" panose="020B0502040204020203" pitchFamily="34" charset="0"/>
              </a:rPr>
              <a:t>DATA </a:t>
            </a:r>
            <a:r>
              <a:rPr lang="en-US" sz="5400" b="1">
                <a:solidFill>
                  <a:schemeClr val="bg1"/>
                </a:solidFill>
                <a:latin typeface="Segoe UI" panose="020B0502040204020203" pitchFamily="34" charset="0"/>
                <a:cs typeface="Segoe UI" panose="020B0502040204020203" pitchFamily="34" charset="0"/>
              </a:rPr>
              <a:t>ANALYSIS </a:t>
            </a:r>
            <a:endParaRPr lang="en-US" sz="5400" b="1" dirty="0">
              <a:solidFill>
                <a:schemeClr val="bg1"/>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B7B9D66B-AADF-4CF1-876D-9D1F86554CAC}"/>
              </a:ext>
            </a:extLst>
          </p:cNvPr>
          <p:cNvSpPr/>
          <p:nvPr/>
        </p:nvSpPr>
        <p:spPr>
          <a:xfrm>
            <a:off x="499291" y="4259996"/>
            <a:ext cx="11193416" cy="553998"/>
          </a:xfrm>
          <a:prstGeom prst="rect">
            <a:avLst/>
          </a:prstGeom>
        </p:spPr>
        <p:txBody>
          <a:bodyPr wrap="square" lIns="0" tIns="0" rIns="0" bIns="0">
            <a:spAutoFit/>
          </a:bodyPr>
          <a:lstStyle/>
          <a:p>
            <a:pPr algn="ctr"/>
            <a:r>
              <a:rPr lang="en-US" sz="3600" b="1" u="sng" dirty="0">
                <a:solidFill>
                  <a:schemeClr val="bg1"/>
                </a:solidFill>
                <a:latin typeface="Segoe UI" panose="020B0502040204020203" pitchFamily="34" charset="0"/>
                <a:cs typeface="Segoe UI Light" panose="020B0502040204020203" pitchFamily="34" charset="0"/>
              </a:rPr>
              <a:t>ATHARV S JOSHI</a:t>
            </a:r>
            <a:endParaRPr lang="en-US" sz="3600" b="1" u="sng"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185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865C4A2A-3BA4-455B-B2F0-EE678D627B82}"/>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path path="circle">
              <a:fillToRect l="100000" t="100000"/>
            </a:path>
            <a:tileRect r="-100000" b="-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extBox 2">
            <a:extLst>
              <a:ext uri="{FF2B5EF4-FFF2-40B4-BE49-F238E27FC236}">
                <a16:creationId xmlns:a16="http://schemas.microsoft.com/office/drawing/2014/main" id="{AAC75AF7-DDFA-4626-94EB-3165891EAEA0}"/>
              </a:ext>
            </a:extLst>
          </p:cNvPr>
          <p:cNvSpPr txBox="1"/>
          <p:nvPr/>
        </p:nvSpPr>
        <p:spPr>
          <a:xfrm>
            <a:off x="291254" y="1006417"/>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Objective</a:t>
            </a:r>
          </a:p>
        </p:txBody>
      </p:sp>
      <p:sp>
        <p:nvSpPr>
          <p:cNvPr id="4" name="Rectangle 3">
            <a:extLst>
              <a:ext uri="{FF2B5EF4-FFF2-40B4-BE49-F238E27FC236}">
                <a16:creationId xmlns:a16="http://schemas.microsoft.com/office/drawing/2014/main" id="{D474E572-D0E3-4452-B9BD-063AB43EDE88}"/>
              </a:ext>
            </a:extLst>
          </p:cNvPr>
          <p:cNvSpPr/>
          <p:nvPr/>
        </p:nvSpPr>
        <p:spPr>
          <a:xfrm>
            <a:off x="8566831" y="2377118"/>
            <a:ext cx="3215846" cy="2769989"/>
          </a:xfrm>
          <a:prstGeom prst="rect">
            <a:avLst/>
          </a:prstGeom>
        </p:spPr>
        <p:txBody>
          <a:bodyPr wrap="square" lIns="0" tIns="0" rIns="0" bIns="0">
            <a:spAutoFit/>
          </a:bodyPr>
          <a:lstStyle/>
          <a:p>
            <a:pPr algn="ctr"/>
            <a:r>
              <a:rPr lang="en-US" sz="2000" b="1" dirty="0">
                <a:solidFill>
                  <a:srgbClr val="474747"/>
                </a:solidFill>
                <a:latin typeface="Segoe UI Light" panose="020B0502040204020203" pitchFamily="34" charset="0"/>
                <a:cs typeface="Segoe UI Light" panose="020B0502040204020203" pitchFamily="34" charset="0"/>
              </a:rPr>
              <a:t>Develop a Report by Extracting-Transforming-Loading of data which contains Sales trend with respect to Year, Month, Quarter and find Some relationships through data to understand and Analyze the Facts.</a:t>
            </a:r>
          </a:p>
        </p:txBody>
      </p:sp>
      <p:sp>
        <p:nvSpPr>
          <p:cNvPr id="5" name="TextBox 4">
            <a:extLst>
              <a:ext uri="{FF2B5EF4-FFF2-40B4-BE49-F238E27FC236}">
                <a16:creationId xmlns:a16="http://schemas.microsoft.com/office/drawing/2014/main" id="{6E14B7AE-38D2-4881-989B-F66FB7D63764}"/>
              </a:ext>
            </a:extLst>
          </p:cNvPr>
          <p:cNvSpPr txBox="1"/>
          <p:nvPr/>
        </p:nvSpPr>
        <p:spPr>
          <a:xfrm>
            <a:off x="4293117" y="1006417"/>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Benefits</a:t>
            </a:r>
          </a:p>
        </p:txBody>
      </p:sp>
      <p:sp>
        <p:nvSpPr>
          <p:cNvPr id="6" name="TextBox 5">
            <a:extLst>
              <a:ext uri="{FF2B5EF4-FFF2-40B4-BE49-F238E27FC236}">
                <a16:creationId xmlns:a16="http://schemas.microsoft.com/office/drawing/2014/main" id="{65FE45A7-600C-4077-9398-EDD0398C6E77}"/>
              </a:ext>
            </a:extLst>
          </p:cNvPr>
          <p:cNvSpPr txBox="1"/>
          <p:nvPr/>
        </p:nvSpPr>
        <p:spPr>
          <a:xfrm>
            <a:off x="8371263" y="667862"/>
            <a:ext cx="3411414" cy="1354217"/>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Problem Statement</a:t>
            </a:r>
          </a:p>
        </p:txBody>
      </p:sp>
      <p:sp>
        <p:nvSpPr>
          <p:cNvPr id="7" name="Rectangle 6">
            <a:extLst>
              <a:ext uri="{FF2B5EF4-FFF2-40B4-BE49-F238E27FC236}">
                <a16:creationId xmlns:a16="http://schemas.microsoft.com/office/drawing/2014/main" id="{FECD197D-8105-4686-97DD-48184202F8DC}"/>
              </a:ext>
            </a:extLst>
          </p:cNvPr>
          <p:cNvSpPr/>
          <p:nvPr/>
        </p:nvSpPr>
        <p:spPr>
          <a:xfrm>
            <a:off x="4390901" y="2069342"/>
            <a:ext cx="3215846" cy="3385542"/>
          </a:xfrm>
          <a:prstGeom prst="rect">
            <a:avLst/>
          </a:prstGeom>
        </p:spPr>
        <p:txBody>
          <a:bodyPr wrap="square" lIns="0" tIns="0" rIns="0" bIns="0">
            <a:spAutoFit/>
          </a:bodyPr>
          <a:lstStyle/>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 out to make better business decisions.</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 analyze customer trends and satisfaction, which can lead to new and better products and services.</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Gives better insight of customers base.</a:t>
            </a:r>
          </a:p>
          <a:p>
            <a:pPr marL="342900" indent="-342900" algn="just">
              <a:buFont typeface="Arial" panose="020B0604020202020204" pitchFamily="34" charset="0"/>
              <a:buChar char="•"/>
            </a:pPr>
            <a:r>
              <a:rPr lang="en-US" sz="2000" b="1" dirty="0">
                <a:solidFill>
                  <a:schemeClr val="bg1"/>
                </a:solidFill>
                <a:latin typeface="Segoe UI Light" panose="020B0502040204020203" pitchFamily="34" charset="0"/>
                <a:cs typeface="Segoe UI Light" panose="020B0502040204020203" pitchFamily="34" charset="0"/>
              </a:rPr>
              <a:t>Helps in easy flow for managing resources.</a:t>
            </a:r>
          </a:p>
        </p:txBody>
      </p:sp>
      <p:sp>
        <p:nvSpPr>
          <p:cNvPr id="8" name="Rectangle 7">
            <a:extLst>
              <a:ext uri="{FF2B5EF4-FFF2-40B4-BE49-F238E27FC236}">
                <a16:creationId xmlns:a16="http://schemas.microsoft.com/office/drawing/2014/main" id="{3D2BC151-F881-46C2-A046-46C8BA40B16A}"/>
              </a:ext>
            </a:extLst>
          </p:cNvPr>
          <p:cNvSpPr/>
          <p:nvPr/>
        </p:nvSpPr>
        <p:spPr>
          <a:xfrm>
            <a:off x="227665" y="2223229"/>
            <a:ext cx="3538593" cy="3077766"/>
          </a:xfrm>
          <a:prstGeom prst="rect">
            <a:avLst/>
          </a:prstGeom>
        </p:spPr>
        <p:txBody>
          <a:bodyPr wrap="square" lIns="0" tIns="0" rIns="0" bIns="0">
            <a:spAutoFit/>
          </a:bodyPr>
          <a:lstStyle/>
          <a:p>
            <a:pPr algn="ctr"/>
            <a:r>
              <a:rPr lang="en-US" sz="2000" b="1" dirty="0">
                <a:solidFill>
                  <a:srgbClr val="474747"/>
                </a:solidFill>
                <a:latin typeface="Segoe UI Light" panose="020B0502040204020203" pitchFamily="34" charset="0"/>
                <a:cs typeface="Segoe UI Light" panose="020B0502040204020203" pitchFamily="34" charset="0"/>
              </a:rPr>
              <a:t>Sales management has gained importance to meet increasing competition and the need</a:t>
            </a:r>
          </a:p>
          <a:p>
            <a:pPr algn="ctr"/>
            <a:r>
              <a:rPr lang="en-US" sz="2000" b="1" dirty="0">
                <a:solidFill>
                  <a:srgbClr val="474747"/>
                </a:solidFill>
                <a:latin typeface="Segoe UI Light" panose="020B0502040204020203" pitchFamily="34" charset="0"/>
                <a:cs typeface="Segoe UI Light" panose="020B0502040204020203" pitchFamily="34" charset="0"/>
              </a:rPr>
              <a:t>for improved methods of distribution to reduce cost and to increase profits. Sales</a:t>
            </a:r>
          </a:p>
          <a:p>
            <a:pPr algn="ctr"/>
            <a:r>
              <a:rPr lang="en-US" sz="2000" b="1" dirty="0">
                <a:solidFill>
                  <a:srgbClr val="474747"/>
                </a:solidFill>
                <a:latin typeface="Segoe UI Light" panose="020B0502040204020203" pitchFamily="34" charset="0"/>
                <a:cs typeface="Segoe UI Light" panose="020B0502040204020203" pitchFamily="34" charset="0"/>
              </a:rPr>
              <a:t>management today is the most important function in a commercial and business</a:t>
            </a:r>
          </a:p>
          <a:p>
            <a:pPr algn="ctr"/>
            <a:r>
              <a:rPr lang="en-US" sz="2000" b="1" dirty="0">
                <a:solidFill>
                  <a:srgbClr val="474747"/>
                </a:solidFill>
                <a:latin typeface="Segoe UI Light" panose="020B0502040204020203" pitchFamily="34" charset="0"/>
                <a:cs typeface="Segoe UI Light" panose="020B0502040204020203" pitchFamily="34" charset="0"/>
              </a:rPr>
              <a:t>enterprise.</a:t>
            </a:r>
          </a:p>
        </p:txBody>
      </p:sp>
    </p:spTree>
    <p:extLst>
      <p:ext uri="{BB962C8B-B14F-4D97-AF65-F5344CB8AC3E}">
        <p14:creationId xmlns:p14="http://schemas.microsoft.com/office/powerpoint/2010/main" val="347878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6" y="285108"/>
            <a:ext cx="9957039"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Quick Insight </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5" y="961713"/>
            <a:ext cx="11193416" cy="830997"/>
          </a:xfrm>
          <a:prstGeom prst="rect">
            <a:avLst/>
          </a:prstGeom>
        </p:spPr>
        <p:txBody>
          <a:bodyPr wrap="square" lIns="0" tIns="0" rIns="0" bIns="0">
            <a:spAutoFit/>
          </a:bodyPr>
          <a:lstStyle/>
          <a:p>
            <a:br>
              <a:rPr lang="en-US" b="0" i="0" dirty="0">
                <a:solidFill>
                  <a:srgbClr val="252423"/>
                </a:solidFill>
                <a:effectLst/>
                <a:latin typeface="Segoe UI" panose="020B0502040204020203" pitchFamily="34" charset="0"/>
              </a:rPr>
            </a:br>
            <a:r>
              <a:rPr lang="en-US" b="0" i="0" dirty="0">
                <a:solidFill>
                  <a:srgbClr val="252423"/>
                </a:solidFill>
                <a:effectLst/>
                <a:latin typeface="Segoe UI" panose="020B0502040204020203" pitchFamily="34" charset="0"/>
              </a:rPr>
              <a:t>﻿</a:t>
            </a:r>
            <a:r>
              <a:rPr lang="en-US" dirty="0">
                <a:solidFill>
                  <a:srgbClr val="252423"/>
                </a:solidFill>
                <a:latin typeface="Segoe UI" panose="020B0502040204020203" pitchFamily="34" charset="0"/>
              </a:rPr>
              <a:t>A quick insight for 2021 | 2022 | amazon sales. </a:t>
            </a:r>
            <a:br>
              <a:rPr lang="en-US" b="0" i="0" dirty="0">
                <a:solidFill>
                  <a:srgbClr val="252423"/>
                </a:solidFill>
                <a:effectLst/>
                <a:latin typeface="Segoe UI" panose="020B0502040204020203" pitchFamily="34" charset="0"/>
              </a:rPr>
            </a:br>
            <a:endParaRPr lang="en-US" b="1" dirty="0">
              <a:solidFill>
                <a:srgbClr val="474747"/>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2151A002-5456-4CBC-940F-541D2B9F7CFE}"/>
              </a:ext>
            </a:extLst>
          </p:cNvPr>
          <p:cNvSpPr txBox="1"/>
          <p:nvPr/>
        </p:nvSpPr>
        <p:spPr>
          <a:xfrm>
            <a:off x="957941" y="2075935"/>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Semibold" panose="020B0702040204020203" pitchFamily="34" charset="0"/>
              </a:rPr>
              <a:t>181.6M</a:t>
            </a:r>
            <a:r>
              <a:rPr lang="en-US" sz="4400" dirty="0"/>
              <a:t> </a:t>
            </a:r>
          </a:p>
          <a:p>
            <a:pPr algn="ctr"/>
            <a:r>
              <a:rPr lang="en-US" sz="2800" dirty="0">
                <a:latin typeface="Segoe UI Light" panose="020B0502040204020203" pitchFamily="34" charset="0"/>
                <a:cs typeface="Segoe UI Light" panose="020B0502040204020203" pitchFamily="34" charset="0"/>
              </a:rPr>
              <a:t>Total Sales</a:t>
            </a:r>
          </a:p>
        </p:txBody>
      </p:sp>
      <p:sp>
        <p:nvSpPr>
          <p:cNvPr id="16" name="TextBox 15">
            <a:extLst>
              <a:ext uri="{FF2B5EF4-FFF2-40B4-BE49-F238E27FC236}">
                <a16:creationId xmlns:a16="http://schemas.microsoft.com/office/drawing/2014/main" id="{94F18C07-75E1-49D4-B411-6D4170E6187B}"/>
              </a:ext>
            </a:extLst>
          </p:cNvPr>
          <p:cNvSpPr txBox="1"/>
          <p:nvPr/>
        </p:nvSpPr>
        <p:spPr>
          <a:xfrm>
            <a:off x="4557485" y="2101122"/>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2857K</a:t>
            </a:r>
            <a:r>
              <a:rPr lang="en-US" sz="4400" dirty="0"/>
              <a:t> </a:t>
            </a:r>
          </a:p>
          <a:p>
            <a:pPr algn="ctr"/>
            <a:r>
              <a:rPr lang="en-US" sz="2800" dirty="0">
                <a:latin typeface="Segoe UI Light" panose="020B0502040204020203" pitchFamily="34" charset="0"/>
                <a:cs typeface="Segoe UI Light" panose="020B0502040204020203" pitchFamily="34" charset="0"/>
              </a:rPr>
              <a:t>Sales Quantity</a:t>
            </a:r>
          </a:p>
        </p:txBody>
      </p:sp>
      <p:sp>
        <p:nvSpPr>
          <p:cNvPr id="20" name="TextBox 19">
            <a:extLst>
              <a:ext uri="{FF2B5EF4-FFF2-40B4-BE49-F238E27FC236}">
                <a16:creationId xmlns:a16="http://schemas.microsoft.com/office/drawing/2014/main" id="{A21E0D9F-4F00-42DD-92D4-D56D232A8FD2}"/>
              </a:ext>
            </a:extLst>
          </p:cNvPr>
          <p:cNvSpPr txBox="1"/>
          <p:nvPr/>
        </p:nvSpPr>
        <p:spPr>
          <a:xfrm>
            <a:off x="8157029" y="2101122"/>
            <a:ext cx="3077029"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75.45M</a:t>
            </a:r>
            <a:r>
              <a:rPr lang="en-US" sz="4400" dirty="0"/>
              <a:t> </a:t>
            </a:r>
          </a:p>
          <a:p>
            <a:pPr algn="ctr"/>
            <a:r>
              <a:rPr lang="en-US" sz="2800" dirty="0">
                <a:latin typeface="Segoe UI Light" panose="020B0502040204020203" pitchFamily="34" charset="0"/>
                <a:cs typeface="Segoe UI Light" panose="020B0502040204020203" pitchFamily="34" charset="0"/>
              </a:rPr>
              <a:t>Total Profit</a:t>
            </a:r>
          </a:p>
        </p:txBody>
      </p:sp>
      <p:sp>
        <p:nvSpPr>
          <p:cNvPr id="21" name="TextBox 20">
            <a:extLst>
              <a:ext uri="{FF2B5EF4-FFF2-40B4-BE49-F238E27FC236}">
                <a16:creationId xmlns:a16="http://schemas.microsoft.com/office/drawing/2014/main" id="{E3F95F9D-5584-4EA5-9CF0-486E4C5C4C38}"/>
              </a:ext>
            </a:extLst>
          </p:cNvPr>
          <p:cNvSpPr txBox="1"/>
          <p:nvPr/>
        </p:nvSpPr>
        <p:spPr>
          <a:xfrm>
            <a:off x="2676934"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639</a:t>
            </a:r>
            <a:r>
              <a:rPr lang="en-US" sz="4400" dirty="0"/>
              <a:t> </a:t>
            </a:r>
          </a:p>
          <a:p>
            <a:pPr algn="ctr"/>
            <a:r>
              <a:rPr lang="en-US" sz="2800" dirty="0">
                <a:latin typeface="Segoe UI Light" panose="020B0502040204020203" pitchFamily="34" charset="0"/>
                <a:cs typeface="Segoe UI Light" panose="020B0502040204020203" pitchFamily="34" charset="0"/>
              </a:rPr>
              <a:t>Products</a:t>
            </a:r>
          </a:p>
        </p:txBody>
      </p:sp>
      <p:sp>
        <p:nvSpPr>
          <p:cNvPr id="22" name="TextBox 21">
            <a:extLst>
              <a:ext uri="{FF2B5EF4-FFF2-40B4-BE49-F238E27FC236}">
                <a16:creationId xmlns:a16="http://schemas.microsoft.com/office/drawing/2014/main" id="{82F108A0-51E6-46FD-ABB7-E26308D935F1}"/>
              </a:ext>
            </a:extLst>
          </p:cNvPr>
          <p:cNvSpPr txBox="1"/>
          <p:nvPr/>
        </p:nvSpPr>
        <p:spPr>
          <a:xfrm>
            <a:off x="6438037" y="4342016"/>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439</a:t>
            </a:r>
            <a:r>
              <a:rPr lang="en-US" sz="4400" dirty="0"/>
              <a:t> </a:t>
            </a:r>
          </a:p>
          <a:p>
            <a:pPr algn="ctr"/>
            <a:r>
              <a:rPr lang="en-US" sz="2800" dirty="0">
                <a:latin typeface="Segoe UI Light" panose="020B0502040204020203" pitchFamily="34" charset="0"/>
                <a:cs typeface="Segoe UI Light" panose="020B0502040204020203" pitchFamily="34" charset="0"/>
              </a:rPr>
              <a:t>Customers</a:t>
            </a:r>
          </a:p>
        </p:txBody>
      </p:sp>
    </p:spTree>
    <p:extLst>
      <p:ext uri="{BB962C8B-B14F-4D97-AF65-F5344CB8AC3E}">
        <p14:creationId xmlns:p14="http://schemas.microsoft.com/office/powerpoint/2010/main" val="229772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4E12C-51C1-D32E-A278-A8F0EBA92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00" y="364930"/>
            <a:ext cx="10278909" cy="5734850"/>
          </a:xfrm>
          <a:prstGeom prst="rect">
            <a:avLst/>
          </a:prstGeom>
        </p:spPr>
      </p:pic>
    </p:spTree>
    <p:extLst>
      <p:ext uri="{BB962C8B-B14F-4D97-AF65-F5344CB8AC3E}">
        <p14:creationId xmlns:p14="http://schemas.microsoft.com/office/powerpoint/2010/main" val="71268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4439C-C42D-6694-764C-9613F305E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75" y="76687"/>
            <a:ext cx="5106113" cy="4010585"/>
          </a:xfrm>
          <a:prstGeom prst="rect">
            <a:avLst/>
          </a:prstGeom>
        </p:spPr>
      </p:pic>
      <p:pic>
        <p:nvPicPr>
          <p:cNvPr id="5" name="Picture 4">
            <a:extLst>
              <a:ext uri="{FF2B5EF4-FFF2-40B4-BE49-F238E27FC236}">
                <a16:creationId xmlns:a16="http://schemas.microsoft.com/office/drawing/2014/main" id="{33AE7039-CDB5-F591-919A-FFF82F29D806}"/>
              </a:ext>
            </a:extLst>
          </p:cNvPr>
          <p:cNvPicPr>
            <a:picLocks noChangeAspect="1"/>
          </p:cNvPicPr>
          <p:nvPr/>
        </p:nvPicPr>
        <p:blipFill rotWithShape="1">
          <a:blip r:embed="rId3">
            <a:extLst>
              <a:ext uri="{28A0092B-C50C-407E-A947-70E740481C1C}">
                <a14:useLocalDpi xmlns:a14="http://schemas.microsoft.com/office/drawing/2010/main" val="0"/>
              </a:ext>
            </a:extLst>
          </a:blip>
          <a:srcRect t="-709" b="-709"/>
          <a:stretch/>
        </p:blipFill>
        <p:spPr>
          <a:xfrm>
            <a:off x="5543923" y="1238865"/>
            <a:ext cx="6142609" cy="5038503"/>
          </a:xfrm>
          <a:prstGeom prst="rect">
            <a:avLst/>
          </a:prstGeom>
        </p:spPr>
      </p:pic>
    </p:spTree>
    <p:extLst>
      <p:ext uri="{BB962C8B-B14F-4D97-AF65-F5344CB8AC3E}">
        <p14:creationId xmlns:p14="http://schemas.microsoft.com/office/powerpoint/2010/main" val="116199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A1046-A020-9EAF-2FF5-52C38F21D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81" y="153294"/>
            <a:ext cx="5172797" cy="4801270"/>
          </a:xfrm>
          <a:prstGeom prst="rect">
            <a:avLst/>
          </a:prstGeom>
        </p:spPr>
      </p:pic>
      <p:pic>
        <p:nvPicPr>
          <p:cNvPr id="5" name="Picture 4">
            <a:extLst>
              <a:ext uri="{FF2B5EF4-FFF2-40B4-BE49-F238E27FC236}">
                <a16:creationId xmlns:a16="http://schemas.microsoft.com/office/drawing/2014/main" id="{A7D06DBF-8F5D-8AA9-6204-06C89F3AF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301" y="1238865"/>
            <a:ext cx="5932247" cy="4943333"/>
          </a:xfrm>
          <a:prstGeom prst="rect">
            <a:avLst/>
          </a:prstGeom>
        </p:spPr>
      </p:pic>
    </p:spTree>
    <p:extLst>
      <p:ext uri="{BB962C8B-B14F-4D97-AF65-F5344CB8AC3E}">
        <p14:creationId xmlns:p14="http://schemas.microsoft.com/office/powerpoint/2010/main" val="78548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154A8E-CAA2-42CA-856E-66DF7DF005B2}"/>
              </a:ext>
            </a:extLst>
          </p:cNvPr>
          <p:cNvSpPr txBox="1"/>
          <p:nvPr/>
        </p:nvSpPr>
        <p:spPr>
          <a:xfrm>
            <a:off x="470647" y="285108"/>
            <a:ext cx="6830040"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Conclusion</a:t>
            </a:r>
          </a:p>
        </p:txBody>
      </p:sp>
      <p:sp>
        <p:nvSpPr>
          <p:cNvPr id="11" name="Minus Sign 10">
            <a:extLst>
              <a:ext uri="{FF2B5EF4-FFF2-40B4-BE49-F238E27FC236}">
                <a16:creationId xmlns:a16="http://schemas.microsoft.com/office/drawing/2014/main" id="{1CD7DEEA-C01E-4164-832B-42838E9EF856}"/>
              </a:ext>
            </a:extLst>
          </p:cNvPr>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4D542-6C42-4DAA-8D3A-791CE0E11B94}"/>
              </a:ext>
            </a:extLst>
          </p:cNvPr>
          <p:cNvSpPr/>
          <p:nvPr/>
        </p:nvSpPr>
        <p:spPr>
          <a:xfrm>
            <a:off x="470647" y="1401213"/>
            <a:ext cx="11193416" cy="4062651"/>
          </a:xfrm>
          <a:prstGeom prst="rect">
            <a:avLst/>
          </a:prstGeom>
        </p:spPr>
        <p:txBody>
          <a:bodyPr wrap="square" lIns="0" tIns="0" rIns="0" bIns="0">
            <a:spAutoFit/>
          </a:bodyPr>
          <a:lstStyle/>
          <a:p>
            <a:r>
              <a:rPr lang="en-GB" sz="2400" dirty="0"/>
              <a:t>The Amazon sales analysis provided important insights into the company’s performance and customer </a:t>
            </a:r>
            <a:r>
              <a:rPr lang="en-GB" sz="2400" dirty="0" err="1"/>
              <a:t>behavior</a:t>
            </a:r>
            <a:r>
              <a:rPr lang="en-GB" sz="2400" dirty="0"/>
              <a:t> AND which helps in planning marketing strategies and managing inventory. The analysis identified top-selling categories and products, showing what customers prefer. This information can guide future product development and marketing efforts. Additionally, the breakdown of revenue sources revealed which products contribute most to sales, helping Amazon allocate resources more efficiently. Overall, the analysis offers a clear understanding of Amazon’s sales trends, customer preferences, and revenue drivers, allowing for better business decisions and growth strategies. Overall Sales through Online and Offline Channel.</a:t>
            </a:r>
            <a:endParaRPr lang="en-US" b="1" dirty="0">
              <a:solidFill>
                <a:srgbClr val="474747"/>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321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167D5-FBEA-4FEC-4183-650A1603F905}"/>
              </a:ext>
            </a:extLst>
          </p:cNvPr>
          <p:cNvSpPr txBox="1"/>
          <p:nvPr/>
        </p:nvSpPr>
        <p:spPr>
          <a:xfrm>
            <a:off x="344129" y="1582994"/>
            <a:ext cx="10422194" cy="2400657"/>
          </a:xfrm>
          <a:prstGeom prst="rect">
            <a:avLst/>
          </a:prstGeom>
          <a:noFill/>
        </p:spPr>
        <p:txBody>
          <a:bodyPr wrap="square" rtlCol="0">
            <a:spAutoFit/>
          </a:bodyPr>
          <a:lstStyle/>
          <a:p>
            <a:pPr algn="ctr"/>
            <a:r>
              <a:rPr lang="en-GB" sz="15000" dirty="0"/>
              <a:t>Thank You</a:t>
            </a:r>
            <a:endParaRPr lang="en-IN" sz="15000" dirty="0"/>
          </a:p>
        </p:txBody>
      </p:sp>
    </p:spTree>
    <p:extLst>
      <p:ext uri="{BB962C8B-B14F-4D97-AF65-F5344CB8AC3E}">
        <p14:creationId xmlns:p14="http://schemas.microsoft.com/office/powerpoint/2010/main" val="3894915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2012</TotalTime>
  <Words>264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Segoe UI</vt:lpstr>
      <vt:lpstr>Segoe UI Light</vt:lpstr>
      <vt:lpstr>Segoe UI Semibold</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Atharv Joshi</cp:lastModifiedBy>
  <cp:revision>47</cp:revision>
  <dcterms:created xsi:type="dcterms:W3CDTF">2021-12-23T07:21:38Z</dcterms:created>
  <dcterms:modified xsi:type="dcterms:W3CDTF">2024-07-30T14:24:35Z</dcterms:modified>
</cp:coreProperties>
</file>