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al Bold" panose="020B0704020202020204" pitchFamily="34" charset="0"/>
      <p:regular r:id="rId14"/>
      <p:bold r:id="rId15"/>
    </p:embeddedFont>
    <p:embeddedFont>
      <p:font typeface="Open Sans" panose="020B0606030504020204" pitchFamily="34" charset="0"/>
      <p:regular r:id="rId16"/>
    </p:embeddedFont>
    <p:embeddedFont>
      <p:font typeface="Open Sans Bold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Slides: Prepare a short slide deck (10-12 slides) summarizing the project objectives, methodology, and key results.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thank you very much for joining this PPT, keep learning.</a:t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pipe.de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keARrL1kd8nF8FIg0BLNsCPcLBJupraU?usp=driv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folders/1keARrL1kd8nF8FIg0BLNsCPcLBJupraU" TargetMode="External"/><Relationship Id="rId5" Type="http://schemas.openxmlformats.org/officeDocument/2006/relationships/hyperlink" Target="https://drive.google.com/drive/folders/1keARrL1kd8nF8FIg0BLNsCPcLBJupraU?usp=sharing" TargetMode="Externa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-25400" y="-24492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4640912" y="8936079"/>
            <a:ext cx="9006176" cy="51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Disclaimer: The content is curated for educational purposes only.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220088" y="1977986"/>
            <a:ext cx="13847822" cy="6254830"/>
            <a:chOff x="0" y="0"/>
            <a:chExt cx="18463763" cy="8339773"/>
          </a:xfrm>
        </p:grpSpPr>
        <p:sp>
          <p:nvSpPr>
            <p:cNvPr id="14" name="Freeform 14"/>
            <p:cNvSpPr/>
            <p:nvPr/>
          </p:nvSpPr>
          <p:spPr>
            <a:xfrm>
              <a:off x="33909" y="33909"/>
              <a:ext cx="18395951" cy="8272018"/>
            </a:xfrm>
            <a:custGeom>
              <a:avLst/>
              <a:gdLst/>
              <a:ahLst/>
              <a:cxnLst/>
              <a:rect l="l" t="t" r="r" b="b"/>
              <a:pathLst>
                <a:path w="18395951" h="8272018">
                  <a:moveTo>
                    <a:pt x="0" y="673481"/>
                  </a:moveTo>
                  <a:cubicBezTo>
                    <a:pt x="0" y="301498"/>
                    <a:pt x="302895" y="0"/>
                    <a:pt x="676529" y="0"/>
                  </a:cubicBezTo>
                  <a:lnTo>
                    <a:pt x="17719421" y="0"/>
                  </a:lnTo>
                  <a:cubicBezTo>
                    <a:pt x="18093056" y="0"/>
                    <a:pt x="18395951" y="301498"/>
                    <a:pt x="18395951" y="673481"/>
                  </a:cubicBezTo>
                  <a:lnTo>
                    <a:pt x="18395951" y="7598537"/>
                  </a:lnTo>
                  <a:cubicBezTo>
                    <a:pt x="18395951" y="7970519"/>
                    <a:pt x="18093056" y="8272018"/>
                    <a:pt x="17719421" y="8272018"/>
                  </a:cubicBezTo>
                  <a:lnTo>
                    <a:pt x="676529" y="8272018"/>
                  </a:lnTo>
                  <a:cubicBezTo>
                    <a:pt x="302895" y="8272018"/>
                    <a:pt x="0" y="7970519"/>
                    <a:pt x="0" y="7598537"/>
                  </a:cubicBezTo>
                  <a:close/>
                </a:path>
              </a:pathLst>
            </a:custGeom>
            <a:solidFill>
              <a:srgbClr val="E5EE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8463769" cy="8339836"/>
            </a:xfrm>
            <a:custGeom>
              <a:avLst/>
              <a:gdLst/>
              <a:ahLst/>
              <a:cxnLst/>
              <a:rect l="l" t="t" r="r" b="b"/>
              <a:pathLst>
                <a:path w="18463769" h="8339836">
                  <a:moveTo>
                    <a:pt x="0" y="707390"/>
                  </a:moveTo>
                  <a:cubicBezTo>
                    <a:pt x="0" y="316611"/>
                    <a:pt x="318262" y="0"/>
                    <a:pt x="710438" y="0"/>
                  </a:cubicBezTo>
                  <a:lnTo>
                    <a:pt x="17753330" y="0"/>
                  </a:lnTo>
                  <a:lnTo>
                    <a:pt x="17753330" y="33909"/>
                  </a:lnTo>
                  <a:lnTo>
                    <a:pt x="17753330" y="0"/>
                  </a:lnTo>
                  <a:cubicBezTo>
                    <a:pt x="18145506" y="0"/>
                    <a:pt x="18463769" y="316611"/>
                    <a:pt x="18463769" y="707390"/>
                  </a:cubicBezTo>
                  <a:lnTo>
                    <a:pt x="18429860" y="707390"/>
                  </a:lnTo>
                  <a:lnTo>
                    <a:pt x="18463769" y="707390"/>
                  </a:lnTo>
                  <a:lnTo>
                    <a:pt x="18463769" y="7632446"/>
                  </a:lnTo>
                  <a:lnTo>
                    <a:pt x="18429860" y="7632446"/>
                  </a:lnTo>
                  <a:lnTo>
                    <a:pt x="18463769" y="7632446"/>
                  </a:lnTo>
                  <a:cubicBezTo>
                    <a:pt x="18463769" y="8023225"/>
                    <a:pt x="18145506" y="8339836"/>
                    <a:pt x="17753330" y="8339836"/>
                  </a:cubicBezTo>
                  <a:lnTo>
                    <a:pt x="17753330" y="8305927"/>
                  </a:lnTo>
                  <a:lnTo>
                    <a:pt x="17753330" y="8339836"/>
                  </a:lnTo>
                  <a:lnTo>
                    <a:pt x="710438" y="8339836"/>
                  </a:lnTo>
                  <a:lnTo>
                    <a:pt x="710438" y="8305927"/>
                  </a:lnTo>
                  <a:lnTo>
                    <a:pt x="710438" y="8339836"/>
                  </a:lnTo>
                  <a:cubicBezTo>
                    <a:pt x="318262" y="8339836"/>
                    <a:pt x="0" y="8023225"/>
                    <a:pt x="0" y="7632446"/>
                  </a:cubicBezTo>
                  <a:lnTo>
                    <a:pt x="0" y="707390"/>
                  </a:lnTo>
                  <a:lnTo>
                    <a:pt x="33909" y="707390"/>
                  </a:lnTo>
                  <a:lnTo>
                    <a:pt x="0" y="707390"/>
                  </a:lnTo>
                  <a:moveTo>
                    <a:pt x="67691" y="707390"/>
                  </a:moveTo>
                  <a:lnTo>
                    <a:pt x="67691" y="7632446"/>
                  </a:lnTo>
                  <a:lnTo>
                    <a:pt x="33909" y="7632446"/>
                  </a:lnTo>
                  <a:lnTo>
                    <a:pt x="67691" y="7632446"/>
                  </a:lnTo>
                  <a:cubicBezTo>
                    <a:pt x="67691" y="7985506"/>
                    <a:pt x="355219" y="8272145"/>
                    <a:pt x="710311" y="8272145"/>
                  </a:cubicBezTo>
                  <a:lnTo>
                    <a:pt x="17753330" y="8272145"/>
                  </a:lnTo>
                  <a:cubicBezTo>
                    <a:pt x="18108422" y="8272145"/>
                    <a:pt x="18395950" y="7985633"/>
                    <a:pt x="18395950" y="7632446"/>
                  </a:cubicBezTo>
                  <a:lnTo>
                    <a:pt x="18395950" y="707390"/>
                  </a:lnTo>
                  <a:cubicBezTo>
                    <a:pt x="18395950" y="354330"/>
                    <a:pt x="18108422" y="67691"/>
                    <a:pt x="17753330" y="67691"/>
                  </a:cubicBezTo>
                  <a:lnTo>
                    <a:pt x="710438" y="67691"/>
                  </a:lnTo>
                  <a:lnTo>
                    <a:pt x="710438" y="33909"/>
                  </a:lnTo>
                  <a:lnTo>
                    <a:pt x="710438" y="67691"/>
                  </a:lnTo>
                  <a:cubicBezTo>
                    <a:pt x="355346" y="67691"/>
                    <a:pt x="67818" y="354203"/>
                    <a:pt x="67818" y="707390"/>
                  </a:cubicBezTo>
                  <a:close/>
                </a:path>
              </a:pathLst>
            </a:custGeom>
            <a:solidFill>
              <a:srgbClr val="9BDBFB"/>
            </a:solidFill>
          </p:spPr>
        </p:sp>
      </p:grpSp>
      <p:sp>
        <p:nvSpPr>
          <p:cNvPr id="16" name="Freeform 16" descr="A close up of a sign  Description automatically generated"/>
          <p:cNvSpPr/>
          <p:nvPr/>
        </p:nvSpPr>
        <p:spPr>
          <a:xfrm>
            <a:off x="9511948" y="3241694"/>
            <a:ext cx="2327956" cy="778220"/>
          </a:xfrm>
          <a:custGeom>
            <a:avLst/>
            <a:gdLst/>
            <a:ahLst/>
            <a:cxnLst/>
            <a:rect l="l" t="t" r="r" b="b"/>
            <a:pathLst>
              <a:path w="2327956" h="778220">
                <a:moveTo>
                  <a:pt x="0" y="0"/>
                </a:moveTo>
                <a:lnTo>
                  <a:pt x="2327956" y="0"/>
                </a:lnTo>
                <a:lnTo>
                  <a:pt x="2327956" y="778220"/>
                </a:lnTo>
                <a:lnTo>
                  <a:pt x="0" y="7782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7351718" y="3216308"/>
            <a:ext cx="1575550" cy="828994"/>
          </a:xfrm>
          <a:custGeom>
            <a:avLst/>
            <a:gdLst/>
            <a:ahLst/>
            <a:cxnLst/>
            <a:rect l="l" t="t" r="r" b="b"/>
            <a:pathLst>
              <a:path w="1575550" h="828994">
                <a:moveTo>
                  <a:pt x="0" y="0"/>
                </a:moveTo>
                <a:lnTo>
                  <a:pt x="1575550" y="0"/>
                </a:lnTo>
                <a:lnTo>
                  <a:pt x="1575550" y="828994"/>
                </a:lnTo>
                <a:lnTo>
                  <a:pt x="0" y="828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5868"/>
            </a:stretch>
          </a:blipFill>
        </p:spPr>
      </p:sp>
      <p:sp>
        <p:nvSpPr>
          <p:cNvPr id="18" name="AutoShape 18"/>
          <p:cNvSpPr/>
          <p:nvPr/>
        </p:nvSpPr>
        <p:spPr>
          <a:xfrm rot="5342714">
            <a:off x="8647977" y="3630805"/>
            <a:ext cx="114326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rot="5342714">
            <a:off x="11560613" y="3630805"/>
            <a:ext cx="114326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12424588" y="3267390"/>
            <a:ext cx="2804762" cy="726828"/>
          </a:xfrm>
          <a:custGeom>
            <a:avLst/>
            <a:gdLst/>
            <a:ahLst/>
            <a:cxnLst/>
            <a:rect l="l" t="t" r="r" b="b"/>
            <a:pathLst>
              <a:path w="2804762" h="726828">
                <a:moveTo>
                  <a:pt x="0" y="0"/>
                </a:moveTo>
                <a:lnTo>
                  <a:pt x="2804762" y="0"/>
                </a:lnTo>
                <a:lnTo>
                  <a:pt x="2804762" y="726828"/>
                </a:lnTo>
                <a:lnTo>
                  <a:pt x="0" y="7268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753" r="-2753"/>
            </a:stretch>
          </a:blipFill>
        </p:spPr>
      </p:sp>
      <p:sp>
        <p:nvSpPr>
          <p:cNvPr id="21" name="AutoShape 21"/>
          <p:cNvSpPr/>
          <p:nvPr/>
        </p:nvSpPr>
        <p:spPr>
          <a:xfrm rot="5342714">
            <a:off x="6487747" y="3630805"/>
            <a:ext cx="1143263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 descr="A blue and black text  Description automatically generated"/>
          <p:cNvSpPr/>
          <p:nvPr/>
        </p:nvSpPr>
        <p:spPr>
          <a:xfrm>
            <a:off x="3134526" y="2990764"/>
            <a:ext cx="3632512" cy="908128"/>
          </a:xfrm>
          <a:custGeom>
            <a:avLst/>
            <a:gdLst/>
            <a:ahLst/>
            <a:cxnLst/>
            <a:rect l="l" t="t" r="r" b="b"/>
            <a:pathLst>
              <a:path w="3632512" h="908128">
                <a:moveTo>
                  <a:pt x="0" y="0"/>
                </a:moveTo>
                <a:lnTo>
                  <a:pt x="3632512" y="0"/>
                </a:lnTo>
                <a:lnTo>
                  <a:pt x="3632512" y="908128"/>
                </a:lnTo>
                <a:lnTo>
                  <a:pt x="0" y="908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715372" y="4514584"/>
            <a:ext cx="12857256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OLYM+</a:t>
            </a:r>
          </a:p>
          <a:p>
            <a:pPr algn="ctr">
              <a:lnSpc>
                <a:spcPts val="3359"/>
              </a:lnSpc>
            </a:pPr>
            <a:endParaRPr lang="en-US" sz="5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655270" y="7230434"/>
            <a:ext cx="3971284" cy="8151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9"/>
              </a:lnSpc>
            </a:pPr>
            <a:r>
              <a:rPr lang="en-US" sz="27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</a:p>
          <a:p>
            <a:pPr algn="l">
              <a:lnSpc>
                <a:spcPts val="2979"/>
              </a:lnSpc>
            </a:pPr>
            <a:r>
              <a:rPr lang="en-US" sz="27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Hrishikesh Mahure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927268" y="6316451"/>
            <a:ext cx="6957753" cy="1847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56"/>
              </a:lnSpc>
            </a:pPr>
            <a:r>
              <a:rPr lang="en-US" sz="2505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Students Name</a:t>
            </a:r>
            <a:r>
              <a:rPr lang="en-US" sz="2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r">
              <a:lnSpc>
                <a:spcPts val="2856"/>
              </a:lnSpc>
            </a:pPr>
            <a:r>
              <a:rPr lang="en-US" sz="2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Atharv Khisti atharv.khisti@mitaoe.ac.in</a:t>
            </a:r>
          </a:p>
          <a:p>
            <a:pPr algn="r">
              <a:lnSpc>
                <a:spcPts val="2856"/>
              </a:lnSpc>
            </a:pPr>
            <a:r>
              <a:rPr lang="en-US" sz="2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Jadhav aditya.jadhav@mitaoe.ac.in</a:t>
            </a:r>
          </a:p>
          <a:p>
            <a:pPr algn="r">
              <a:lnSpc>
                <a:spcPts val="2856"/>
              </a:lnSpc>
            </a:pPr>
            <a:r>
              <a:rPr lang="en-US" sz="2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Muskan Dosi muskan.dosi@mitaoe.ac.in</a:t>
            </a:r>
          </a:p>
          <a:p>
            <a:pPr algn="r">
              <a:lnSpc>
                <a:spcPts val="2856"/>
              </a:lnSpc>
            </a:pPr>
            <a:r>
              <a:rPr lang="en-US" sz="25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Hridill Banik hridill.banik@mitaoe.ac.in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14825" y="1250209"/>
            <a:ext cx="16858350" cy="101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4825" y="2212759"/>
            <a:ext cx="17204549" cy="704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LLC. MediaPipe: Cross-platform Framework for Building Perception Pipelines. Available at: </a:t>
            </a:r>
            <a:r>
              <a:rPr lang="en-US" sz="3074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 tooltip="https://mediapipe.dev"/>
              </a:rPr>
              <a:t>https://mediapipe.dev</a:t>
            </a:r>
          </a:p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J. -H. Lee, K. Kim, J. -H. Kim. A GAN-based Framework for Data Augmentation in Image Generation Tasks. Published in: 2021 IEEE VTS 17th Asia Pacific Wireless Communications Symposium (APWCS), September 2021.</a:t>
            </a:r>
          </a:p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Kim, J.-W., Choi, J.-Y., Ha, E.-J., &amp; Choi, J.-H.. Human Pose Estimation Using MediaPipe Pose and Optimization Method Based on a Humanoid Model. Published in: Applied Sciences, 13(4), February 2023. DOI: 10.3390/app13042700</a:t>
            </a:r>
          </a:p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Antonelli, M., &amp; Donelli, D.. Precision Nutrition and Artificial Intelligence Mobile Apps: A Narrative Review. Published in: Applied Sciences, February 2023. DOI: 10.3390/app13102700</a:t>
            </a:r>
          </a:p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Stefanidis, K., Tsatsou, D., Konstantinidis, D., et al.. PROTEIN AI Advisor: A Knowledge-Based Recommendation Framework Using Expert-Validated Meals for Healthy Diets. Published in: Nutrients, 14(4435), December 2022. DOI: 10.3390/nu144435</a:t>
            </a:r>
          </a:p>
          <a:p>
            <a:pPr marL="663831" lvl="1" indent="-331916" algn="l">
              <a:lnSpc>
                <a:spcPts val="3689"/>
              </a:lnSpc>
              <a:buFont typeface="Arial"/>
              <a:buChar char="•"/>
            </a:pPr>
            <a:r>
              <a:rPr lang="en-US" sz="30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 Smith, A., &amp; Johnson, B.. AI-Driven Solutions in Fitness Tracking and Nutrition Planning. Published in: International Journal of AI Applications, March 2022.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414349" y="4050422"/>
            <a:ext cx="5459300" cy="1001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420538" y="1583754"/>
            <a:ext cx="9065552" cy="92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OUTLINE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0538" y="2552770"/>
            <a:ext cx="13687294" cy="6705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 of the Project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Architecture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Demo of the Project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Video of Project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marL="868680" lvl="1" indent="-434340" algn="l">
              <a:lnSpc>
                <a:spcPts val="4967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14840" y="1278484"/>
            <a:ext cx="16858320" cy="114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Abstract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6858" y="2476543"/>
            <a:ext cx="9753472" cy="5366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1924" lvl="1" indent="-405962" algn="l">
              <a:lnSpc>
                <a:spcPts val="4700"/>
              </a:lnSpc>
              <a:buFont typeface="Arial"/>
              <a:buChar char="•"/>
            </a:pPr>
            <a:r>
              <a:rPr lang="en-US" sz="3760" b="1" spc="-146">
                <a:solidFill>
                  <a:srgbClr val="1B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Concept</a:t>
            </a:r>
            <a:r>
              <a:rPr lang="en-US" sz="3760" spc="-146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: Olym+ is a fast e-commerce platform aimed at fitness enthusiasts, providing meal boxes tailored to their body stats and fitness goals.Combines ready-to-eat and request-based freshly prepared meals.</a:t>
            </a:r>
          </a:p>
          <a:p>
            <a:pPr marL="811924" lvl="1" indent="-405962" algn="l">
              <a:lnSpc>
                <a:spcPts val="4700"/>
              </a:lnSpc>
              <a:buFont typeface="Arial"/>
              <a:buChar char="•"/>
            </a:pPr>
            <a:r>
              <a:rPr lang="en-US" sz="3760" b="1" spc="-149">
                <a:solidFill>
                  <a:srgbClr val="1B1B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Vision</a:t>
            </a:r>
            <a:r>
              <a:rPr lang="en-US" sz="3760" spc="-149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: To promote fitness and healthy living in India, addressing the rising obesity and diabetes rates.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926596" y="1976914"/>
            <a:ext cx="4510448" cy="324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02"/>
              </a:lnSpc>
            </a:pPr>
            <a:r>
              <a:rPr lang="en-US" sz="2664" spc="-106">
                <a:solidFill>
                  <a:srgbClr val="1B1B1B"/>
                </a:solidFill>
                <a:latin typeface="Open Sans"/>
                <a:ea typeface="Open Sans"/>
                <a:cs typeface="Open Sans"/>
                <a:sym typeface="Open Sans"/>
              </a:rPr>
              <a:t>Meal Prep.</a:t>
            </a:r>
          </a:p>
        </p:txBody>
      </p:sp>
      <p:sp>
        <p:nvSpPr>
          <p:cNvPr id="14" name="Freeform 14"/>
          <p:cNvSpPr/>
          <p:nvPr/>
        </p:nvSpPr>
        <p:spPr>
          <a:xfrm rot="-5400000">
            <a:off x="10538729" y="3440373"/>
            <a:ext cx="6480609" cy="4203639"/>
          </a:xfrm>
          <a:custGeom>
            <a:avLst/>
            <a:gdLst/>
            <a:ahLst/>
            <a:cxnLst/>
            <a:rect l="l" t="t" r="r" b="b"/>
            <a:pathLst>
              <a:path w="6480609" h="4203639">
                <a:moveTo>
                  <a:pt x="0" y="0"/>
                </a:moveTo>
                <a:lnTo>
                  <a:pt x="6480609" y="0"/>
                </a:lnTo>
                <a:lnTo>
                  <a:pt x="6480609" y="4203639"/>
                </a:lnTo>
                <a:lnTo>
                  <a:pt x="0" y="4203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35" t="-14903" r="-11923" b="-807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677214" y="2643129"/>
            <a:ext cx="3483240" cy="5798127"/>
          </a:xfrm>
          <a:custGeom>
            <a:avLst/>
            <a:gdLst/>
            <a:ahLst/>
            <a:cxnLst/>
            <a:rect l="l" t="t" r="r" b="b"/>
            <a:pathLst>
              <a:path w="3483240" h="5798127">
                <a:moveTo>
                  <a:pt x="0" y="0"/>
                </a:moveTo>
                <a:lnTo>
                  <a:pt x="3483240" y="0"/>
                </a:lnTo>
                <a:lnTo>
                  <a:pt x="3483240" y="5798127"/>
                </a:lnTo>
                <a:lnTo>
                  <a:pt x="0" y="5798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179" r="-596" b="-14908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852055" y="1739339"/>
            <a:ext cx="16858350" cy="1057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Problem</a:t>
            </a:r>
            <a:r>
              <a:rPr lang="en-US" sz="4800" b="1">
                <a:solidFill>
                  <a:srgbClr val="FFAB4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Statement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2055" y="2711414"/>
            <a:ext cx="10022501" cy="448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7"/>
              </a:lnSpc>
            </a:pPr>
            <a:r>
              <a:rPr lang="en-US" sz="4131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Olym+</a:t>
            </a:r>
            <a:r>
              <a:rPr lang="en-US" sz="41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aims to address this gap by offering a fast, full-stack e-commerce platform where users can create profiles, select or customize meal plans, and order ready-to-eat or freshly prepared meals, fostering fitness awareness and healthier lifestyles in India.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542047" y="2125825"/>
            <a:ext cx="8397009" cy="6035350"/>
          </a:xfrm>
          <a:custGeom>
            <a:avLst/>
            <a:gdLst/>
            <a:ahLst/>
            <a:cxnLst/>
            <a:rect l="l" t="t" r="r" b="b"/>
            <a:pathLst>
              <a:path w="8397009" h="6035350">
                <a:moveTo>
                  <a:pt x="0" y="0"/>
                </a:moveTo>
                <a:lnTo>
                  <a:pt x="8397008" y="0"/>
                </a:lnTo>
                <a:lnTo>
                  <a:pt x="8397008" y="6035350"/>
                </a:lnTo>
                <a:lnTo>
                  <a:pt x="0" y="6035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028700" y="1484756"/>
            <a:ext cx="16858320" cy="114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Proposed 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8739" y="2297128"/>
            <a:ext cx="8815675" cy="572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endParaRPr/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marketplace for ordering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ready-to-eat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meals and f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reshly prepared request-based meals.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Seamless navigation with a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responsive app interface.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guidance via AI chatbot and optional human trainer support.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for meal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personalization.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 and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web platforms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delivery services.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529788" y="1836823"/>
            <a:ext cx="7344124" cy="3589441"/>
          </a:xfrm>
          <a:custGeom>
            <a:avLst/>
            <a:gdLst/>
            <a:ahLst/>
            <a:cxnLst/>
            <a:rect l="l" t="t" r="r" b="b"/>
            <a:pathLst>
              <a:path w="7344124" h="3589441">
                <a:moveTo>
                  <a:pt x="0" y="0"/>
                </a:moveTo>
                <a:lnTo>
                  <a:pt x="7344124" y="0"/>
                </a:lnTo>
                <a:lnTo>
                  <a:pt x="7344124" y="3589440"/>
                </a:lnTo>
                <a:lnTo>
                  <a:pt x="0" y="3589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680983" y="5180604"/>
            <a:ext cx="8607017" cy="4960411"/>
          </a:xfrm>
          <a:custGeom>
            <a:avLst/>
            <a:gdLst/>
            <a:ahLst/>
            <a:cxnLst/>
            <a:rect l="l" t="t" r="r" b="b"/>
            <a:pathLst>
              <a:path w="8607017" h="4960411">
                <a:moveTo>
                  <a:pt x="0" y="0"/>
                </a:moveTo>
                <a:lnTo>
                  <a:pt x="8607017" y="0"/>
                </a:lnTo>
                <a:lnTo>
                  <a:pt x="8607017" y="4960411"/>
                </a:lnTo>
                <a:lnTo>
                  <a:pt x="0" y="49604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593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340208" y="1989456"/>
            <a:ext cx="17021396" cy="7766012"/>
          </a:xfrm>
          <a:custGeom>
            <a:avLst/>
            <a:gdLst/>
            <a:ahLst/>
            <a:cxnLst/>
            <a:rect l="l" t="t" r="r" b="b"/>
            <a:pathLst>
              <a:path w="17021396" h="7766012">
                <a:moveTo>
                  <a:pt x="0" y="0"/>
                </a:moveTo>
                <a:lnTo>
                  <a:pt x="17021396" y="0"/>
                </a:lnTo>
                <a:lnTo>
                  <a:pt x="17021396" y="7766012"/>
                </a:lnTo>
                <a:lnTo>
                  <a:pt x="0" y="7766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933450"/>
            <a:ext cx="16860520" cy="1149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System Architecture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Freeform 11">
            <a:hlinkClick r:id="rId3" tooltip="https://drive.google.com/drive/folders/1keARrL1kd8nF8FIg0BLNsCPcLBJupraU?usp=drive_link"/>
          </p:cNvPr>
          <p:cNvSpPr/>
          <p:nvPr/>
        </p:nvSpPr>
        <p:spPr>
          <a:xfrm>
            <a:off x="2870624" y="2376544"/>
            <a:ext cx="12546753" cy="6085175"/>
          </a:xfrm>
          <a:custGeom>
            <a:avLst/>
            <a:gdLst/>
            <a:ahLst/>
            <a:cxnLst/>
            <a:rect l="l" t="t" r="r" b="b"/>
            <a:pathLst>
              <a:path w="12546753" h="6085175">
                <a:moveTo>
                  <a:pt x="0" y="0"/>
                </a:moveTo>
                <a:lnTo>
                  <a:pt x="12546752" y="0"/>
                </a:lnTo>
                <a:lnTo>
                  <a:pt x="12546752" y="6085176"/>
                </a:lnTo>
                <a:lnTo>
                  <a:pt x="0" y="6085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14840" y="1235375"/>
            <a:ext cx="16858320" cy="92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Live Demo of 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38400" y="8356945"/>
            <a:ext cx="13792199" cy="16158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  <a:spcBef>
                <a:spcPct val="0"/>
              </a:spcBef>
            </a:pPr>
            <a:r>
              <a:rPr lang="en-US" sz="5225" u="sng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  <a:hlinkClick r:id="rId5" tooltip="https://drive.google.com/drive/folders/1keARrL1kd8nF8FIg0BLNsCPcLBJupraU?usp=sharing"/>
              </a:rPr>
              <a:t>Live Demo Link</a:t>
            </a:r>
          </a:p>
          <a:p>
            <a:pPr algn="ctr">
              <a:lnSpc>
                <a:spcPts val="6270"/>
              </a:lnSpc>
              <a:spcBef>
                <a:spcPct val="0"/>
              </a:spcBef>
            </a:pPr>
            <a:r>
              <a:rPr lang="en-US" sz="5400" dirty="0">
                <a:hlinkClick r:id="rId6"/>
              </a:rPr>
              <a:t>Live Demo WT - Google Drive</a:t>
            </a:r>
            <a:endParaRPr lang="en-US" sz="5225" u="sng" dirty="0">
              <a:solidFill>
                <a:srgbClr val="002060"/>
              </a:solidFill>
              <a:latin typeface="Arial"/>
              <a:ea typeface="Arial"/>
              <a:cs typeface="Arial"/>
              <a:sym typeface="Arial"/>
              <a:hlinkClick r:id="rId5" tooltip="https://drive.google.com/drive/folders/1keARrL1kd8nF8FIg0BLNsCPcLBJupraU?usp=sharing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14840" y="1089902"/>
            <a:ext cx="16858320" cy="114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54853" y="2247900"/>
            <a:ext cx="17517033" cy="572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Olym+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project demonstrates the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potential of merging 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e-commerce with AI-driven personalization to address modern lifestyle challenges such as obesity and poor dietary habits. By providing tailored meal solutions and a seamless user experience, the platform caters to the growing demand for convenient and healthy eating options.</a:t>
            </a:r>
          </a:p>
          <a:p>
            <a:pPr algn="l">
              <a:lnSpc>
                <a:spcPts val="4073"/>
              </a:lnSpc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 the successful implementation of advanced technologies like secure payment gateways, dynamic product catalogs, and AI-powered recommendations,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Olym+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has laid the groundwork for a scalable and impactful solution. The project not only highlights the importance of leveraging technology to enhance user engagement but also paves the way for future innovations in personalized nutrition and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fitness-oriented e-commerce 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platforms. With continuous development and integration of new features, Olym+ has the potential to become a leader in the health-focused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e-commerce domain.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5398" y="-183184"/>
            <a:ext cx="14227248" cy="985378"/>
            <a:chOff x="0" y="0"/>
            <a:chExt cx="18969664" cy="1313837"/>
          </a:xfrm>
        </p:grpSpPr>
        <p:sp>
          <p:nvSpPr>
            <p:cNvPr id="3" name="Freeform 3"/>
            <p:cNvSpPr/>
            <p:nvPr/>
          </p:nvSpPr>
          <p:spPr>
            <a:xfrm>
              <a:off x="33909" y="33909"/>
              <a:ext cx="18901918" cy="1246124"/>
            </a:xfrm>
            <a:custGeom>
              <a:avLst/>
              <a:gdLst/>
              <a:ahLst/>
              <a:cxnLst/>
              <a:rect l="l" t="t" r="r" b="b"/>
              <a:pathLst>
                <a:path w="18901918" h="1246124">
                  <a:moveTo>
                    <a:pt x="0" y="0"/>
                  </a:moveTo>
                  <a:lnTo>
                    <a:pt x="18901918" y="0"/>
                  </a:lnTo>
                  <a:lnTo>
                    <a:pt x="18901918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8969737" cy="1313942"/>
            </a:xfrm>
            <a:custGeom>
              <a:avLst/>
              <a:gdLst/>
              <a:ahLst/>
              <a:cxnLst/>
              <a:rect l="l" t="t" r="r" b="b"/>
              <a:pathLst>
                <a:path w="18969737" h="1313942">
                  <a:moveTo>
                    <a:pt x="33909" y="0"/>
                  </a:moveTo>
                  <a:lnTo>
                    <a:pt x="18935827" y="0"/>
                  </a:lnTo>
                  <a:cubicBezTo>
                    <a:pt x="18954496" y="0"/>
                    <a:pt x="18969737" y="15113"/>
                    <a:pt x="18969737" y="33909"/>
                  </a:cubicBezTo>
                  <a:lnTo>
                    <a:pt x="18969737" y="1280033"/>
                  </a:lnTo>
                  <a:cubicBezTo>
                    <a:pt x="18969737" y="1298702"/>
                    <a:pt x="18954623" y="1313942"/>
                    <a:pt x="18935827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18935827" y="1246124"/>
                  </a:lnTo>
                  <a:lnTo>
                    <a:pt x="18935827" y="1280033"/>
                  </a:lnTo>
                  <a:lnTo>
                    <a:pt x="18901918" y="1280033"/>
                  </a:lnTo>
                  <a:lnTo>
                    <a:pt x="18901918" y="33909"/>
                  </a:lnTo>
                  <a:lnTo>
                    <a:pt x="18935827" y="33909"/>
                  </a:lnTo>
                  <a:lnTo>
                    <a:pt x="1893582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8969664" cy="137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9870122"/>
            <a:ext cx="18288000" cy="416878"/>
            <a:chOff x="0" y="0"/>
            <a:chExt cx="24384000" cy="5558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0" cy="555879"/>
            </a:xfrm>
            <a:custGeom>
              <a:avLst/>
              <a:gdLst/>
              <a:ahLst/>
              <a:cxnLst/>
              <a:rect l="l" t="t" r="r" b="b"/>
              <a:pathLst>
                <a:path w="24384000" h="555879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4870616" y="58058"/>
            <a:ext cx="2490988" cy="810176"/>
          </a:xfrm>
          <a:custGeom>
            <a:avLst/>
            <a:gdLst/>
            <a:ahLst/>
            <a:cxnLst/>
            <a:rect l="l" t="t" r="r" b="b"/>
            <a:pathLst>
              <a:path w="2490988" h="810176">
                <a:moveTo>
                  <a:pt x="0" y="0"/>
                </a:moveTo>
                <a:lnTo>
                  <a:pt x="2490988" y="0"/>
                </a:lnTo>
                <a:lnTo>
                  <a:pt x="2490988" y="810176"/>
                </a:lnTo>
                <a:lnTo>
                  <a:pt x="0" y="810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8055772" y="0"/>
            <a:ext cx="232228" cy="934578"/>
            <a:chOff x="0" y="0"/>
            <a:chExt cx="309637" cy="124610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9626" cy="1246124"/>
            </a:xfrm>
            <a:custGeom>
              <a:avLst/>
              <a:gdLst/>
              <a:ahLst/>
              <a:cxnLst/>
              <a:rect l="l" t="t" r="r" b="b"/>
              <a:pathLst>
                <a:path w="309626" h="1246124">
                  <a:moveTo>
                    <a:pt x="0" y="0"/>
                  </a:moveTo>
                  <a:lnTo>
                    <a:pt x="309626" y="0"/>
                  </a:lnTo>
                  <a:lnTo>
                    <a:pt x="309626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14840" y="1089902"/>
            <a:ext cx="16858320" cy="114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002060"/>
                </a:solidFill>
                <a:latin typeface="Arial Bold"/>
                <a:ea typeface="Arial Bold"/>
                <a:cs typeface="Arial Bold"/>
                <a:sym typeface="Arial Bold"/>
              </a:rPr>
              <a:t>Future Scope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4840" y="1990725"/>
            <a:ext cx="16463384" cy="726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3"/>
              </a:lnSpc>
            </a:pPr>
            <a:endParaRPr/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dedicated mobile application for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enhanced accessibility 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user engagement.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with fitness wearables like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Fitbit and Apple Watch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real-time meal recommendations.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 advanced AI and machine learning to refine meal personalization and implement predictive analytics.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Scale the platform to support multiple regions with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localization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expanded infrastructure.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subscription-based 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services for regular meal deliveries.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features for diet tracking,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calorie counting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live consultations with nutritionists.</a:t>
            </a:r>
          </a:p>
          <a:p>
            <a:pPr marL="732876" lvl="1" indent="-366438" algn="l">
              <a:lnSpc>
                <a:spcPts val="4073"/>
              </a:lnSpc>
              <a:buFont typeface="Arial"/>
              <a:buChar char="•"/>
            </a:pP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sustainability with </a:t>
            </a:r>
            <a:r>
              <a:rPr lang="en-US" sz="3394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eco-friendly </a:t>
            </a:r>
            <a:r>
              <a:rPr lang="en-US" sz="339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packaging and partnerships with local farmers.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792</Words>
  <Application>Microsoft Office PowerPoint</Application>
  <PresentationFormat>Custom</PresentationFormat>
  <Paragraphs>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 Bold</vt:lpstr>
      <vt:lpstr>Arial Bold</vt:lpstr>
      <vt:lpstr>Open Sans</vt:lpstr>
      <vt:lpstr>Open Sans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TSP 4.0 Capstone Project PPT Template.pptx</dc:title>
  <cp:lastModifiedBy>Atharv Khisti</cp:lastModifiedBy>
  <cp:revision>2</cp:revision>
  <dcterms:created xsi:type="dcterms:W3CDTF">2006-08-16T00:00:00Z</dcterms:created>
  <dcterms:modified xsi:type="dcterms:W3CDTF">2024-12-22T18:29:53Z</dcterms:modified>
  <dc:identifier>DAGZKUHntCs</dc:identifier>
</cp:coreProperties>
</file>