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4" r:id="rId6"/>
    <p:sldId id="262" r:id="rId7"/>
    <p:sldId id="263" r:id="rId8"/>
    <p:sldId id="265" r:id="rId9"/>
    <p:sldId id="266" r:id="rId10"/>
    <p:sldId id="267" r:id="rId11"/>
    <p:sldId id="268" r:id="rId12"/>
    <p:sldId id="269" r:id="rId13"/>
    <p:sldId id="270" r:id="rId14"/>
    <p:sldId id="271" r:id="rId15"/>
    <p:sldId id="272" r:id="rId16"/>
    <p:sldId id="274" r:id="rId17"/>
    <p:sldId id="275" r:id="rId18"/>
    <p:sldId id="276" r:id="rId19"/>
    <p:sldId id="277" r:id="rId20"/>
    <p:sldId id="273"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6404" autoAdjust="0"/>
  </p:normalViewPr>
  <p:slideViewPr>
    <p:cSldViewPr snapToGrid="0">
      <p:cViewPr varScale="1">
        <p:scale>
          <a:sx n="91" d="100"/>
          <a:sy n="91" d="100"/>
        </p:scale>
        <p:origin x="3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E86B13-5997-4F7D-9AA0-9B9AD3F7028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86604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86B13-5997-4F7D-9AA0-9B9AD3F7028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382507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86B13-5997-4F7D-9AA0-9B9AD3F7028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89FF5-758C-4DD4-93FA-2161F009879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2291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86B13-5997-4F7D-9AA0-9B9AD3F7028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2980699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86B13-5997-4F7D-9AA0-9B9AD3F7028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89FF5-758C-4DD4-93FA-2161F009879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579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86B13-5997-4F7D-9AA0-9B9AD3F7028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134104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E86B13-5997-4F7D-9AA0-9B9AD3F7028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2438890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E86B13-5997-4F7D-9AA0-9B9AD3F7028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344241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E86B13-5997-4F7D-9AA0-9B9AD3F7028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227697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86B13-5997-4F7D-9AA0-9B9AD3F7028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409667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E86B13-5997-4F7D-9AA0-9B9AD3F7028B}"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66103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E86B13-5997-4F7D-9AA0-9B9AD3F7028B}" type="datetimeFigureOut">
              <a:rPr lang="en-IN" smtClean="0"/>
              <a:t>01-12-2020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193310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E86B13-5997-4F7D-9AA0-9B9AD3F7028B}"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414409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86B13-5997-4F7D-9AA0-9B9AD3F7028B}" type="datetimeFigureOut">
              <a:rPr lang="en-IN" smtClean="0"/>
              <a:t>01-12-2020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413484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E86B13-5997-4F7D-9AA0-9B9AD3F7028B}"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109977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E86B13-5997-4F7D-9AA0-9B9AD3F7028B}"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89FF5-758C-4DD4-93FA-2161F009879E}" type="slidenum">
              <a:rPr lang="en-IN" smtClean="0"/>
              <a:t>‹#›</a:t>
            </a:fld>
            <a:endParaRPr lang="en-IN"/>
          </a:p>
        </p:txBody>
      </p:sp>
    </p:spTree>
    <p:extLst>
      <p:ext uri="{BB962C8B-B14F-4D97-AF65-F5344CB8AC3E}">
        <p14:creationId xmlns:p14="http://schemas.microsoft.com/office/powerpoint/2010/main" val="106398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E86B13-5997-4F7D-9AA0-9B9AD3F7028B}" type="datetimeFigureOut">
              <a:rPr lang="en-IN" smtClean="0"/>
              <a:t>01-12-2020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189FF5-758C-4DD4-93FA-2161F009879E}" type="slidenum">
              <a:rPr lang="en-IN" smtClean="0"/>
              <a:t>‹#›</a:t>
            </a:fld>
            <a:endParaRPr lang="en-IN"/>
          </a:p>
        </p:txBody>
      </p:sp>
    </p:spTree>
    <p:extLst>
      <p:ext uri="{BB962C8B-B14F-4D97-AF65-F5344CB8AC3E}">
        <p14:creationId xmlns:p14="http://schemas.microsoft.com/office/powerpoint/2010/main" val="1341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D737-715E-4CC6-931A-C32EB8401E83}"/>
              </a:ext>
            </a:extLst>
          </p:cNvPr>
          <p:cNvSpPr>
            <a:spLocks noGrp="1"/>
          </p:cNvSpPr>
          <p:nvPr>
            <p:ph type="ctrTitle"/>
          </p:nvPr>
        </p:nvSpPr>
        <p:spPr>
          <a:xfrm>
            <a:off x="0" y="101431"/>
            <a:ext cx="12192000" cy="1505427"/>
          </a:xfrm>
        </p:spPr>
        <p:txBody>
          <a:bodyPr>
            <a:normAutofit fontScale="90000"/>
          </a:bodyPr>
          <a:lstStyle/>
          <a:p>
            <a:pPr marL="1426845" marR="995680" algn="l">
              <a:lnSpc>
                <a:spcPct val="150000"/>
              </a:lnSpc>
              <a:spcBef>
                <a:spcPts val="35"/>
              </a:spcBef>
              <a:spcAft>
                <a:spcPts val="600"/>
              </a:spcAft>
            </a:pPr>
            <a:r>
              <a:rPr lang="en-IN" sz="2800" b="1" dirty="0">
                <a:solidFill>
                  <a:srgbClr val="000000"/>
                </a:solidFill>
                <a:effectLst/>
                <a:latin typeface="Times New Roman" panose="02020603050405020304" pitchFamily="18" charset="0"/>
                <a:ea typeface="Times New Roman" panose="02020603050405020304" pitchFamily="18" charset="0"/>
              </a:rPr>
              <a:t>Data Driven Design of Load Bearing Components</a:t>
            </a:r>
            <a:r>
              <a:rPr lang="en-IN" sz="1800" b="1" dirty="0">
                <a:effectLst/>
                <a:latin typeface="Arial" panose="020B0604020202020204" pitchFamily="34" charset="0"/>
              </a:rPr>
              <a:t/>
            </a:r>
            <a:br>
              <a:rPr lang="en-IN" sz="1800" b="1" dirty="0">
                <a:effectLst/>
                <a:latin typeface="Arial" panose="020B0604020202020204" pitchFamily="34" charset="0"/>
              </a:rPr>
            </a:br>
            <a:r>
              <a:rPr lang="en-IN" sz="1800" dirty="0">
                <a:effectLst/>
                <a:latin typeface="Arial" panose="020B0604020202020204" pitchFamily="34" charset="0"/>
                <a:ea typeface="Arial" panose="020B0604020202020204" pitchFamily="34" charset="0"/>
              </a:rPr>
              <a:t/>
            </a:r>
            <a:br>
              <a:rPr lang="en-IN" sz="1800" dirty="0">
                <a:effectLst/>
                <a:latin typeface="Arial" panose="020B0604020202020204" pitchFamily="34" charset="0"/>
                <a:ea typeface="Arial" panose="020B0604020202020204" pitchFamily="34" charset="0"/>
              </a:rPr>
            </a:br>
            <a:r>
              <a:rPr lang="en-IN" sz="1800" b="1" dirty="0">
                <a:effectLst/>
                <a:latin typeface="Times New Roman" panose="02020603050405020304" pitchFamily="18" charset="0"/>
                <a:ea typeface="Times New Roman" panose="02020603050405020304" pitchFamily="18" charset="0"/>
              </a:rPr>
              <a:t>Bachelor of Technology Project Thesis (Semester V)</a:t>
            </a:r>
            <a:endParaRPr lang="en-IN" sz="1800"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A5DC3CD3-B03C-4C6F-9883-D4DCE699D9DB}"/>
              </a:ext>
            </a:extLst>
          </p:cNvPr>
          <p:cNvSpPr>
            <a:spLocks noGrp="1"/>
          </p:cNvSpPr>
          <p:nvPr>
            <p:ph type="subTitle" idx="1"/>
          </p:nvPr>
        </p:nvSpPr>
        <p:spPr>
          <a:xfrm>
            <a:off x="780569" y="2009219"/>
            <a:ext cx="11157431" cy="1837170"/>
          </a:xfrm>
        </p:spPr>
        <p:txBody>
          <a:bodyPr>
            <a:normAutofit lnSpcReduction="10000"/>
          </a:bodyPr>
          <a:lstStyle/>
          <a:p>
            <a:pPr algn="l"/>
            <a:r>
              <a:rPr lang="en-US" sz="1800" dirty="0" err="1" smtClean="0"/>
              <a:t>Atharva</a:t>
            </a:r>
            <a:r>
              <a:rPr lang="en-US" sz="1800" dirty="0" smtClean="0"/>
              <a:t> </a:t>
            </a:r>
            <a:r>
              <a:rPr lang="en-US" sz="1800" dirty="0"/>
              <a:t>Malwadkar (180103015)   and   Devanuj Baruah (180103023)</a:t>
            </a:r>
          </a:p>
          <a:p>
            <a:pPr algn="l"/>
            <a:endParaRPr lang="en-US" sz="1800" dirty="0"/>
          </a:p>
          <a:p>
            <a:pPr algn="l"/>
            <a:r>
              <a:rPr lang="en-US" sz="1800" b="1" dirty="0"/>
              <a:t>Under the Supervision of</a:t>
            </a:r>
          </a:p>
          <a:p>
            <a:pPr algn="l"/>
            <a:r>
              <a:rPr lang="en-IN" sz="1800" b="0" i="0" dirty="0">
                <a:solidFill>
                  <a:srgbClr val="000000"/>
                </a:solidFill>
                <a:effectLst/>
              </a:rPr>
              <a:t>Dr </a:t>
            </a:r>
            <a:r>
              <a:rPr lang="en-IN" sz="1800" b="0" i="0" dirty="0" err="1">
                <a:solidFill>
                  <a:srgbClr val="000000"/>
                </a:solidFill>
                <a:effectLst/>
              </a:rPr>
              <a:t>Debabrata</a:t>
            </a:r>
            <a:r>
              <a:rPr lang="en-IN" sz="1800" b="0" i="0" dirty="0">
                <a:solidFill>
                  <a:srgbClr val="000000"/>
                </a:solidFill>
                <a:effectLst/>
              </a:rPr>
              <a:t> Chakraborty  and  Dr </a:t>
            </a:r>
            <a:r>
              <a:rPr lang="en-IN" sz="1800" b="0" i="0" dirty="0" err="1">
                <a:solidFill>
                  <a:srgbClr val="000000"/>
                </a:solidFill>
                <a:effectLst/>
              </a:rPr>
              <a:t>Shyamanta</a:t>
            </a:r>
            <a:r>
              <a:rPr lang="en-IN" sz="1800" b="0" i="0" dirty="0">
                <a:solidFill>
                  <a:srgbClr val="000000"/>
                </a:solidFill>
                <a:effectLst/>
              </a:rPr>
              <a:t> M Hazarika</a:t>
            </a:r>
            <a:r>
              <a:rPr lang="en-IN" sz="1400" dirty="0"/>
              <a:t/>
            </a:r>
            <a:br>
              <a:rPr lang="en-IN" sz="1400" dirty="0"/>
            </a:br>
            <a:endParaRPr lang="en-US" sz="1800" dirty="0"/>
          </a:p>
          <a:p>
            <a:endParaRPr lang="en-US" sz="1800" dirty="0"/>
          </a:p>
          <a:p>
            <a:endParaRPr lang="en-US" dirty="0"/>
          </a:p>
          <a:p>
            <a:endParaRPr lang="en-US" dirty="0"/>
          </a:p>
          <a:p>
            <a:endParaRPr lang="en-US" dirty="0"/>
          </a:p>
          <a:p>
            <a:endParaRPr lang="en-US" dirty="0"/>
          </a:p>
          <a:p>
            <a:endParaRPr lang="en-IN" dirty="0"/>
          </a:p>
        </p:txBody>
      </p:sp>
      <p:pic>
        <p:nvPicPr>
          <p:cNvPr id="4" name="image1.png">
            <a:extLst>
              <a:ext uri="{FF2B5EF4-FFF2-40B4-BE49-F238E27FC236}">
                <a16:creationId xmlns:a16="http://schemas.microsoft.com/office/drawing/2014/main" id="{6A863330-AC9E-40E6-BF7A-61949096DC78}"/>
              </a:ext>
            </a:extLst>
          </p:cNvPr>
          <p:cNvPicPr/>
          <p:nvPr/>
        </p:nvPicPr>
        <p:blipFill>
          <a:blip r:embed="rId2"/>
          <a:srcRect/>
          <a:stretch>
            <a:fillRect/>
          </a:stretch>
        </p:blipFill>
        <p:spPr>
          <a:xfrm>
            <a:off x="5315428" y="3846389"/>
            <a:ext cx="1561141" cy="1532651"/>
          </a:xfrm>
          <a:prstGeom prst="rect">
            <a:avLst/>
          </a:prstGeom>
          <a:ln/>
        </p:spPr>
      </p:pic>
      <p:sp>
        <p:nvSpPr>
          <p:cNvPr id="5" name="TextBox 4">
            <a:extLst>
              <a:ext uri="{FF2B5EF4-FFF2-40B4-BE49-F238E27FC236}">
                <a16:creationId xmlns:a16="http://schemas.microsoft.com/office/drawing/2014/main" id="{384E7E44-15D9-4A96-8B41-75E8E2762093}"/>
              </a:ext>
            </a:extLst>
          </p:cNvPr>
          <p:cNvSpPr txBox="1"/>
          <p:nvPr/>
        </p:nvSpPr>
        <p:spPr>
          <a:xfrm>
            <a:off x="0" y="5524607"/>
            <a:ext cx="12191999" cy="1222258"/>
          </a:xfrm>
          <a:prstGeom prst="rect">
            <a:avLst/>
          </a:prstGeom>
          <a:noFill/>
        </p:spPr>
        <p:txBody>
          <a:bodyPr wrap="square" rtlCol="0">
            <a:spAutoFit/>
          </a:bodyPr>
          <a:lstStyle/>
          <a:p>
            <a:pPr algn="ctr">
              <a:lnSpc>
                <a:spcPct val="150000"/>
              </a:lnSpc>
            </a:pPr>
            <a:r>
              <a:rPr lang="en-IN" sz="1700" b="1" dirty="0">
                <a:effectLst/>
                <a:latin typeface="Times New Roman" panose="02020603050405020304" pitchFamily="18" charset="0"/>
                <a:ea typeface="Times New Roman" panose="02020603050405020304" pitchFamily="18" charset="0"/>
              </a:rPr>
              <a:t>DEPARTMENT OF MECHANICAL ENGINEERING </a:t>
            </a:r>
            <a:endParaRPr lang="en-IN" sz="1700" dirty="0">
              <a:effectLst/>
              <a:latin typeface="Arial" panose="020B0604020202020204" pitchFamily="34" charset="0"/>
              <a:ea typeface="Arial" panose="020B0604020202020204" pitchFamily="34" charset="0"/>
            </a:endParaRPr>
          </a:p>
          <a:p>
            <a:pPr algn="ctr">
              <a:lnSpc>
                <a:spcPct val="150000"/>
              </a:lnSpc>
            </a:pPr>
            <a:r>
              <a:rPr lang="en-IN" sz="1700" b="1" dirty="0">
                <a:effectLst/>
                <a:latin typeface="Times New Roman" panose="02020603050405020304" pitchFamily="18" charset="0"/>
                <a:ea typeface="Times New Roman" panose="02020603050405020304" pitchFamily="18" charset="0"/>
              </a:rPr>
              <a:t>INDIAN INSTITUTE OF TECHNOLOGY GUWAHATI</a:t>
            </a:r>
            <a:endParaRPr lang="en-IN" sz="1700" dirty="0">
              <a:effectLst/>
              <a:latin typeface="Arial" panose="020B0604020202020204" pitchFamily="34" charset="0"/>
              <a:ea typeface="Arial" panose="020B0604020202020204" pitchFamily="34" charset="0"/>
            </a:endParaRPr>
          </a:p>
          <a:p>
            <a:pPr algn="ctr">
              <a:lnSpc>
                <a:spcPct val="150000"/>
              </a:lnSpc>
            </a:pPr>
            <a:r>
              <a:rPr lang="en-IN" sz="1700" b="1" dirty="0">
                <a:effectLst/>
                <a:latin typeface="Times New Roman" panose="02020603050405020304" pitchFamily="18" charset="0"/>
                <a:ea typeface="Times New Roman" panose="02020603050405020304" pitchFamily="18" charset="0"/>
              </a:rPr>
              <a:t>(Nov 2020)</a:t>
            </a:r>
            <a:endParaRPr lang="en-IN" sz="17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8180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23" y="374276"/>
            <a:ext cx="8596668" cy="1320800"/>
          </a:xfrm>
        </p:spPr>
        <p:txBody>
          <a:bodyPr/>
          <a:lstStyle/>
          <a:p>
            <a:r>
              <a:rPr lang="en-IN" dirty="0" smtClean="0"/>
              <a:t>Methodology</a:t>
            </a:r>
            <a:endParaRPr lang="en-IN" dirty="0"/>
          </a:p>
        </p:txBody>
      </p:sp>
      <p:sp>
        <p:nvSpPr>
          <p:cNvPr id="3" name="Content Placeholder 2"/>
          <p:cNvSpPr>
            <a:spLocks noGrp="1"/>
          </p:cNvSpPr>
          <p:nvPr>
            <p:ph idx="1"/>
          </p:nvPr>
        </p:nvSpPr>
        <p:spPr>
          <a:xfrm>
            <a:off x="735523" y="1271127"/>
            <a:ext cx="8596668" cy="3880773"/>
          </a:xfrm>
        </p:spPr>
        <p:txBody>
          <a:bodyPr/>
          <a:lstStyle/>
          <a:p>
            <a:r>
              <a:rPr lang="en-IN" b="1" dirty="0" smtClean="0"/>
              <a:t>Critical Parameter Identification (CPI)</a:t>
            </a:r>
          </a:p>
          <a:p>
            <a:pPr marL="0" indent="0">
              <a:buNone/>
            </a:pPr>
            <a:endParaRPr lang="en-IN" dirty="0" smtClean="0"/>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607" y="1695076"/>
            <a:ext cx="4922655" cy="4822102"/>
          </a:xfrm>
          <a:prstGeom prst="rect">
            <a:avLst/>
          </a:prstGeom>
        </p:spPr>
      </p:pic>
    </p:spTree>
    <p:extLst>
      <p:ext uri="{BB962C8B-B14F-4D97-AF65-F5344CB8AC3E}">
        <p14:creationId xmlns:p14="http://schemas.microsoft.com/office/powerpoint/2010/main" val="225403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021" y="1379193"/>
            <a:ext cx="8596668" cy="6019135"/>
          </a:xfrm>
        </p:spPr>
        <p:txBody>
          <a:bodyPr>
            <a:normAutofit/>
          </a:bodyPr>
          <a:lstStyle/>
          <a:p>
            <a:r>
              <a:rPr lang="en-US" dirty="0" smtClean="0"/>
              <a:t>The previous image showcases </a:t>
            </a:r>
            <a:r>
              <a:rPr lang="en-US" dirty="0"/>
              <a:t>the flowchart of the data mining method to design a system with high-dimensional design variables. In the first step, the design problem is analyzed and the design objective is determined. Likewise, the design variables are further identified and the range of their values are determined. Then, in the design space, a large number of design of experiments (DOEs) are built. Each design is computed through FEA and the simulation results form a large design dataset. After that, data mining is performed on the simulation dataset to construct a 13 decision tree, with which CPI and DDR can be implemented simultaneously to reduce the design space. Likewise, useful inter-relationships among design variables and decision making rules can be derived. </a:t>
            </a:r>
            <a:endParaRPr lang="en-IN" dirty="0"/>
          </a:p>
        </p:txBody>
      </p:sp>
    </p:spTree>
    <p:extLst>
      <p:ext uri="{BB962C8B-B14F-4D97-AF65-F5344CB8AC3E}">
        <p14:creationId xmlns:p14="http://schemas.microsoft.com/office/powerpoint/2010/main" val="186114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766" y="597797"/>
            <a:ext cx="8596668" cy="4938479"/>
          </a:xfrm>
        </p:spPr>
        <p:txBody>
          <a:bodyPr>
            <a:normAutofit/>
          </a:bodyPr>
          <a:lstStyle/>
          <a:p>
            <a:r>
              <a:rPr lang="en-US" dirty="0"/>
              <a:t>Based on this information and reduced design space, the further optimal design can be achieved faster and at lower cost. In the data mining process, the recursive partitioning on the simulation dataset (the initial design space) is </a:t>
            </a:r>
            <a:r>
              <a:rPr lang="en-US" dirty="0" smtClean="0"/>
              <a:t>conducted </a:t>
            </a:r>
            <a:r>
              <a:rPr lang="en-US" dirty="0"/>
              <a:t>to construct the decision tree. </a:t>
            </a:r>
            <a:endParaRPr lang="en-US" dirty="0" smtClean="0"/>
          </a:p>
          <a:p>
            <a:pPr marL="0" indent="0">
              <a:buNone/>
            </a:pPr>
            <a:r>
              <a:rPr lang="en-US" dirty="0">
                <a:solidFill>
                  <a:schemeClr val="accent2"/>
                </a:solidFill>
              </a:rPr>
              <a:t> </a:t>
            </a:r>
            <a:r>
              <a:rPr lang="en-US" dirty="0" smtClean="0">
                <a:solidFill>
                  <a:schemeClr val="accent2"/>
                </a:solidFill>
              </a:rPr>
              <a:t>    </a:t>
            </a:r>
          </a:p>
          <a:p>
            <a:pPr marL="0" indent="0">
              <a:buNone/>
            </a:pPr>
            <a:r>
              <a:rPr lang="en-US" dirty="0">
                <a:solidFill>
                  <a:schemeClr val="accent2"/>
                </a:solidFill>
              </a:rPr>
              <a:t> </a:t>
            </a:r>
            <a:r>
              <a:rPr lang="en-US" dirty="0" smtClean="0">
                <a:solidFill>
                  <a:schemeClr val="accent2"/>
                </a:solidFill>
              </a:rPr>
              <a:t>    DECISION TREE ALGORITHM</a:t>
            </a:r>
            <a:r>
              <a:rPr lang="en-IN" dirty="0" smtClean="0"/>
              <a:t>:</a:t>
            </a:r>
          </a:p>
          <a:p>
            <a:r>
              <a:rPr lang="en-US" dirty="0"/>
              <a:t>The gain ratio of entropy is first calculated for the whole dataset to determine the first (</a:t>
            </a:r>
            <a:r>
              <a:rPr lang="en-US" dirty="0" err="1"/>
              <a:t>i</a:t>
            </a:r>
            <a:r>
              <a:rPr lang="en-US" dirty="0"/>
              <a:t> = 1) partitioning. If all subsets after this operation are empty or belong to the same class, the decision tree construction is complete. Otherwise, a new round of partitioning is performed (</a:t>
            </a:r>
            <a:r>
              <a:rPr lang="en-US" dirty="0" err="1"/>
              <a:t>i</a:t>
            </a:r>
            <a:r>
              <a:rPr lang="en-US" dirty="0"/>
              <a:t> = </a:t>
            </a:r>
            <a:r>
              <a:rPr lang="en-US" dirty="0" err="1"/>
              <a:t>i</a:t>
            </a:r>
            <a:r>
              <a:rPr lang="en-US" dirty="0"/>
              <a:t> + 1) on the impure subsets and each of these impure subsets includes more than one class. The procedure is repeated in this recursive way until all subsets are empty or in the same class. After the decision tree is built, it is pruned to obtain more concise results. Using this decision tree, design rules are derived, and then CPI and DDR are carried out to achieve the final design. </a:t>
            </a:r>
            <a:endParaRPr lang="en-IN" dirty="0"/>
          </a:p>
          <a:p>
            <a:endParaRPr lang="en-US" dirty="0" smtClean="0"/>
          </a:p>
        </p:txBody>
      </p:sp>
    </p:spTree>
    <p:extLst>
      <p:ext uri="{BB962C8B-B14F-4D97-AF65-F5344CB8AC3E}">
        <p14:creationId xmlns:p14="http://schemas.microsoft.com/office/powerpoint/2010/main" val="333242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894" y="522982"/>
            <a:ext cx="8596668" cy="3880773"/>
          </a:xfrm>
        </p:spPr>
        <p:txBody>
          <a:bodyPr/>
          <a:lstStyle/>
          <a:p>
            <a:r>
              <a:rPr lang="en-IN" b="1" dirty="0" smtClean="0"/>
              <a:t>MODEL-FREE MATERIAL DATA IDENTIFICATION </a:t>
            </a:r>
          </a:p>
          <a:p>
            <a:r>
              <a:rPr lang="en-US" dirty="0"/>
              <a:t>We propose to </a:t>
            </a:r>
            <a:r>
              <a:rPr lang="en-US" dirty="0" smtClean="0"/>
              <a:t>achieve the removal of uncertainty of constitutive models </a:t>
            </a:r>
            <a:r>
              <a:rPr lang="en-US" dirty="0"/>
              <a:t>through a model-free data driven technique, which would be used for the identification of the material data-set. </a:t>
            </a:r>
            <a:endParaRPr lang="en-US" dirty="0" smtClean="0"/>
          </a:p>
          <a:p>
            <a:r>
              <a:rPr lang="en-US" dirty="0"/>
              <a:t>Using ML algorithms such as K-means, for each material point we converge on a mechanical state under </a:t>
            </a:r>
            <a:r>
              <a:rPr lang="en-US" dirty="0" smtClean="0"/>
              <a:t>equilibrium (Data Driven Identification)</a:t>
            </a:r>
          </a:p>
          <a:p>
            <a:r>
              <a:rPr lang="en-US" dirty="0"/>
              <a:t>Our aim is to subsequently apply a Euclidean distance minimization algorithm </a:t>
            </a:r>
            <a:r>
              <a:rPr lang="en-US" dirty="0" smtClean="0"/>
              <a:t>to </a:t>
            </a:r>
            <a:r>
              <a:rPr lang="en-US" dirty="0"/>
              <a:t>converge on a compatible material state space (of stress-strain), thus formulating a boundary value problem directly in terms of material data</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78" y="3836861"/>
            <a:ext cx="7218917" cy="2572251"/>
          </a:xfrm>
          <a:prstGeom prst="rect">
            <a:avLst/>
          </a:prstGeom>
        </p:spPr>
      </p:pic>
    </p:spTree>
    <p:extLst>
      <p:ext uri="{BB962C8B-B14F-4D97-AF65-F5344CB8AC3E}">
        <p14:creationId xmlns:p14="http://schemas.microsoft.com/office/powerpoint/2010/main" val="230297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021" y="622734"/>
            <a:ext cx="8596668" cy="3880773"/>
          </a:xfrm>
        </p:spPr>
        <p:txBody>
          <a:bodyPr>
            <a:normAutofit lnSpcReduction="10000"/>
          </a:bodyPr>
          <a:lstStyle/>
          <a:p>
            <a:r>
              <a:rPr lang="en-US" dirty="0"/>
              <a:t>A class of Data-Driven problems consists of finding the compatible and equilibrated internal </a:t>
            </a:r>
            <a:r>
              <a:rPr lang="en-US" dirty="0" smtClean="0"/>
              <a:t>state </a:t>
            </a:r>
            <a:r>
              <a:rPr lang="en-US" dirty="0"/>
              <a:t>z ∈ E that minimizes the distance to the global material data set D = D1 ×···× DM, the associated distance ‘d’ </a:t>
            </a:r>
            <a:r>
              <a:rPr lang="en-US" dirty="0" smtClean="0"/>
              <a:t>being:</a:t>
            </a:r>
          </a:p>
          <a:p>
            <a:endParaRPr lang="en-US" dirty="0"/>
          </a:p>
          <a:p>
            <a:endParaRPr lang="en-US" dirty="0" smtClean="0"/>
          </a:p>
          <a:p>
            <a:endParaRPr lang="en-US" dirty="0"/>
          </a:p>
          <a:p>
            <a:endParaRPr lang="en-US" dirty="0" smtClean="0"/>
          </a:p>
          <a:p>
            <a:endParaRPr lang="en-US" dirty="0"/>
          </a:p>
          <a:p>
            <a:endParaRPr lang="en-US" dirty="0" smtClean="0"/>
          </a:p>
          <a:p>
            <a:r>
              <a:rPr lang="en-US" dirty="0"/>
              <a:t>we wish to find the point y ∈ D in the material data set that is closest to the constraint set E of compatible and equilibrated internal </a:t>
            </a:r>
            <a:r>
              <a:rPr lang="en-US" dirty="0" smtClean="0"/>
              <a:t>states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153" y="2032972"/>
            <a:ext cx="6460720" cy="1699442"/>
          </a:xfrm>
          <a:prstGeom prst="rect">
            <a:avLst/>
          </a:prstGeom>
        </p:spPr>
      </p:pic>
    </p:spTree>
    <p:extLst>
      <p:ext uri="{BB962C8B-B14F-4D97-AF65-F5344CB8AC3E}">
        <p14:creationId xmlns:p14="http://schemas.microsoft.com/office/powerpoint/2010/main" val="135117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043" y="415635"/>
            <a:ext cx="5370022" cy="3815542"/>
          </a:xfrm>
        </p:spPr>
      </p:pic>
      <p:sp>
        <p:nvSpPr>
          <p:cNvPr id="5" name="TextBox 4"/>
          <p:cNvSpPr txBox="1"/>
          <p:nvPr/>
        </p:nvSpPr>
        <p:spPr>
          <a:xfrm>
            <a:off x="1238596" y="3777826"/>
            <a:ext cx="7132320" cy="3416320"/>
          </a:xfrm>
          <a:prstGeom prst="rect">
            <a:avLst/>
          </a:prstGeom>
          <a:noFill/>
        </p:spPr>
        <p:txBody>
          <a:bodyPr wrap="square" rtlCol="0">
            <a:spAutoFit/>
          </a:bodyPr>
          <a:lstStyle/>
          <a:p>
            <a:r>
              <a:rPr lang="en-IN" dirty="0" smtClean="0"/>
              <a:t>Data flow in design:</a:t>
            </a:r>
          </a:p>
          <a:p>
            <a:r>
              <a:rPr lang="en-US" dirty="0"/>
              <a:t>In this discussion we have seen how a data-driven approach to design is devoid of any form of traditional modelling. Instead, as shown in the previous figure, data is sequentially used to process and give design insight. The actualization of a goal, identification of the and formulation of the hypothesis, use algorithms to manipulate experimental or synthetic data, which provides us design optimization based on data analysis, rather than having to invoke empirical relations and conventional models. </a:t>
            </a:r>
            <a:endParaRPr lang="en-IN" dirty="0"/>
          </a:p>
          <a:p>
            <a:endParaRPr lang="en-IN" dirty="0" smtClean="0"/>
          </a:p>
          <a:p>
            <a:endParaRPr lang="en-IN" dirty="0" smtClean="0"/>
          </a:p>
          <a:p>
            <a:endParaRPr lang="en-IN" dirty="0"/>
          </a:p>
        </p:txBody>
      </p:sp>
    </p:spTree>
    <p:extLst>
      <p:ext uri="{BB962C8B-B14F-4D97-AF65-F5344CB8AC3E}">
        <p14:creationId xmlns:p14="http://schemas.microsoft.com/office/powerpoint/2010/main" val="871299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610832" y="1636887"/>
            <a:ext cx="8596668" cy="4381528"/>
          </a:xfrm>
        </p:spPr>
        <p:txBody>
          <a:bodyPr/>
          <a:lstStyle/>
          <a:p>
            <a:r>
              <a:rPr lang="en-US" dirty="0"/>
              <a:t>Literature review has been performed to understand the data driven design concept in general and to understand the state of the art in the data driven design approach with special focus on the data driven mechanical design. From the thorough review of literature, the potential of data driven methodology as more efficient approach in obtaining the desired solutions bypassing the constitutive models could be observed. It is clear that such methodologies can be applied for numerous other mechanical design problems where the constitutive models have limitations in the form of not producing results under our desired constraints</a:t>
            </a:r>
            <a:endParaRPr lang="en-IN" dirty="0"/>
          </a:p>
        </p:txBody>
      </p:sp>
    </p:spTree>
    <p:extLst>
      <p:ext uri="{BB962C8B-B14F-4D97-AF65-F5344CB8AC3E}">
        <p14:creationId xmlns:p14="http://schemas.microsoft.com/office/powerpoint/2010/main" val="3909015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Ahead</a:t>
            </a:r>
            <a:endParaRPr lang="en-IN" dirty="0"/>
          </a:p>
        </p:txBody>
      </p:sp>
      <p:sp>
        <p:nvSpPr>
          <p:cNvPr id="3" name="Content Placeholder 2"/>
          <p:cNvSpPr>
            <a:spLocks noGrp="1"/>
          </p:cNvSpPr>
          <p:nvPr>
            <p:ph idx="1"/>
          </p:nvPr>
        </p:nvSpPr>
        <p:spPr>
          <a:xfrm>
            <a:off x="677334" y="1794829"/>
            <a:ext cx="8596668" cy="3880773"/>
          </a:xfrm>
        </p:spPr>
        <p:txBody>
          <a:bodyPr>
            <a:normAutofit lnSpcReduction="10000"/>
          </a:bodyPr>
          <a:lstStyle/>
          <a:p>
            <a:pPr marL="0" indent="0">
              <a:buNone/>
            </a:pPr>
            <a:r>
              <a:rPr lang="en-US" dirty="0" smtClean="0"/>
              <a:t>      </a:t>
            </a:r>
            <a:r>
              <a:rPr lang="en-US" b="1" dirty="0" smtClean="0"/>
              <a:t>Next </a:t>
            </a:r>
            <a:r>
              <a:rPr lang="en-US" b="1" dirty="0"/>
              <a:t>Semester:</a:t>
            </a:r>
            <a:r>
              <a:rPr lang="en-US" dirty="0"/>
              <a:t> </a:t>
            </a:r>
            <a:endParaRPr lang="en-US" dirty="0" smtClean="0"/>
          </a:p>
          <a:p>
            <a:r>
              <a:rPr lang="en-US" dirty="0" smtClean="0"/>
              <a:t> </a:t>
            </a:r>
            <a:r>
              <a:rPr lang="en-US" dirty="0"/>
              <a:t>Generate large amount of synthetic data for a mechanical design problem using FEM </a:t>
            </a:r>
          </a:p>
          <a:p>
            <a:r>
              <a:rPr lang="en-US" dirty="0" smtClean="0"/>
              <a:t>Apply </a:t>
            </a:r>
            <a:r>
              <a:rPr lang="en-US" dirty="0"/>
              <a:t>data driven methodology to extract with force deformation response. </a:t>
            </a:r>
            <a:endParaRPr lang="en-US" dirty="0" smtClean="0"/>
          </a:p>
          <a:p>
            <a:r>
              <a:rPr lang="en-US" dirty="0" smtClean="0"/>
              <a:t>Compare </a:t>
            </a:r>
            <a:r>
              <a:rPr lang="en-US" dirty="0"/>
              <a:t>different algorithms to understand the best methodology </a:t>
            </a:r>
            <a:endParaRPr lang="en-US" dirty="0" smtClean="0"/>
          </a:p>
          <a:p>
            <a:r>
              <a:rPr lang="en-US" dirty="0" smtClean="0"/>
              <a:t>Formulate </a:t>
            </a:r>
            <a:r>
              <a:rPr lang="en-US" dirty="0"/>
              <a:t>a precise design methodology by the relevant integration of aforementioned algorithms, suitably devised to meet the design requirements </a:t>
            </a:r>
            <a:endParaRPr lang="en-US" dirty="0" smtClean="0"/>
          </a:p>
          <a:p>
            <a:endParaRPr lang="en-US" dirty="0"/>
          </a:p>
          <a:p>
            <a:pPr marL="0" indent="0">
              <a:buNone/>
            </a:pPr>
            <a:endParaRPr lang="en-US" dirty="0" smtClean="0"/>
          </a:p>
          <a:p>
            <a:pPr marL="0" indent="0">
              <a:buNone/>
            </a:pPr>
            <a:r>
              <a:rPr lang="en-US" dirty="0" smtClean="0"/>
              <a:t>Based </a:t>
            </a:r>
            <a:r>
              <a:rPr lang="en-US" dirty="0"/>
              <a:t>on the outcome of the next semester, details work plan for next two semesters (7th and 8th) will be planned. </a:t>
            </a:r>
            <a:endParaRPr lang="en-IN" dirty="0"/>
          </a:p>
        </p:txBody>
      </p:sp>
    </p:spTree>
    <p:extLst>
      <p:ext uri="{BB962C8B-B14F-4D97-AF65-F5344CB8AC3E}">
        <p14:creationId xmlns:p14="http://schemas.microsoft.com/office/powerpoint/2010/main" val="229098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677334" y="1429789"/>
            <a:ext cx="8596668" cy="5170516"/>
          </a:xfrm>
        </p:spPr>
        <p:txBody>
          <a:bodyPr>
            <a:normAutofit fontScale="92500" lnSpcReduction="20000"/>
          </a:bodyPr>
          <a:lstStyle/>
          <a:p>
            <a:r>
              <a:rPr lang="en-IN" dirty="0"/>
              <a:t>[1] Yue Liu, </a:t>
            </a:r>
            <a:r>
              <a:rPr lang="en-IN" dirty="0" err="1"/>
              <a:t>Tianlu</a:t>
            </a:r>
            <a:r>
              <a:rPr lang="en-IN" dirty="0"/>
              <a:t> Zhao, Wang </a:t>
            </a:r>
            <a:r>
              <a:rPr lang="en-IN" dirty="0" err="1"/>
              <a:t>wei,Ju</a:t>
            </a:r>
            <a:r>
              <a:rPr lang="en-IN" dirty="0"/>
              <a:t>, </a:t>
            </a:r>
            <a:r>
              <a:rPr lang="en-IN" dirty="0" err="1"/>
              <a:t>Siqi</a:t>
            </a:r>
            <a:r>
              <a:rPr lang="en-IN" dirty="0"/>
              <a:t> Shi, “Materials discovery and design using machine learning”, Journal of </a:t>
            </a:r>
            <a:r>
              <a:rPr lang="en-IN" dirty="0" err="1"/>
              <a:t>Materiomics</a:t>
            </a:r>
            <a:r>
              <a:rPr lang="en-IN" dirty="0"/>
              <a:t>, Volume 3, Issue 3, September 2017, Pages 159-1 </a:t>
            </a:r>
            <a:endParaRPr lang="en-IN" dirty="0" smtClean="0"/>
          </a:p>
          <a:p>
            <a:r>
              <a:rPr lang="en-IN" dirty="0" smtClean="0"/>
              <a:t>[</a:t>
            </a:r>
            <a:r>
              <a:rPr lang="en-IN" dirty="0"/>
              <a:t>2] Charlotte M. de, Matthew B. Parkinson, “</a:t>
            </a:r>
            <a:r>
              <a:rPr lang="en-IN" dirty="0" err="1"/>
              <a:t>Modeling</a:t>
            </a:r>
            <a:r>
              <a:rPr lang="en-IN" dirty="0"/>
              <a:t> the Variability of Glenoid Geometry in Intact and Osteoarthritic Shoulders” [DOI: 10.1115/1.4037408] </a:t>
            </a:r>
            <a:endParaRPr lang="en-IN" dirty="0" smtClean="0"/>
          </a:p>
          <a:p>
            <a:r>
              <a:rPr lang="en-IN" dirty="0" smtClean="0"/>
              <a:t>[</a:t>
            </a:r>
            <a:r>
              <a:rPr lang="en-IN" dirty="0"/>
              <a:t>3] Ma </a:t>
            </a:r>
            <a:r>
              <a:rPr lang="en-IN" dirty="0" err="1"/>
              <a:t>Hongzhan</a:t>
            </a:r>
            <a:r>
              <a:rPr lang="en-IN" dirty="0"/>
              <a:t>, </a:t>
            </a:r>
            <a:r>
              <a:rPr lang="en-IN" dirty="0" err="1"/>
              <a:t>Xuening</a:t>
            </a:r>
            <a:r>
              <a:rPr lang="en-IN" dirty="0"/>
              <a:t> Chu, </a:t>
            </a:r>
            <a:r>
              <a:rPr lang="en-IN" dirty="0" err="1"/>
              <a:t>Guolin</a:t>
            </a:r>
            <a:r>
              <a:rPr lang="en-IN" dirty="0"/>
              <a:t> </a:t>
            </a:r>
            <a:r>
              <a:rPr lang="en-IN" dirty="0" err="1"/>
              <a:t>Lyu</a:t>
            </a:r>
            <a:r>
              <a:rPr lang="en-IN" dirty="0"/>
              <a:t>, </a:t>
            </a:r>
            <a:r>
              <a:rPr lang="en-IN" dirty="0" err="1"/>
              <a:t>Deyi</a:t>
            </a:r>
            <a:r>
              <a:rPr lang="en-IN" dirty="0"/>
              <a:t> </a:t>
            </a:r>
            <a:r>
              <a:rPr lang="en-IN" dirty="0" err="1"/>
              <a:t>Xue</a:t>
            </a:r>
            <a:r>
              <a:rPr lang="en-IN" dirty="0"/>
              <a:t>, “An Integrated Approach for Design Improvement Based on Analysis of Time-Dependent Product Usage Data” July 2017 Journal of Mechanical Design 139(11), DOI: 10.1115/1.4037246 </a:t>
            </a:r>
            <a:endParaRPr lang="en-IN" dirty="0" smtClean="0"/>
          </a:p>
          <a:p>
            <a:r>
              <a:rPr lang="en-IN" dirty="0" smtClean="0"/>
              <a:t>[</a:t>
            </a:r>
            <a:r>
              <a:rPr lang="en-IN" dirty="0"/>
              <a:t>4] </a:t>
            </a:r>
            <a:r>
              <a:rPr lang="en-IN" dirty="0" err="1"/>
              <a:t>Xianping</a:t>
            </a:r>
            <a:r>
              <a:rPr lang="en-IN" dirty="0"/>
              <a:t> Du, Feng Zhu, “A new data-driven design methodology for mechanical systems with high dimensional design variables”, Department of Mechanical Engineering, Embry-Riddle Aeronautical University, Daytona Beach, FL 32114, USA </a:t>
            </a:r>
            <a:endParaRPr lang="en-IN" dirty="0" smtClean="0"/>
          </a:p>
          <a:p>
            <a:r>
              <a:rPr lang="en-IN" dirty="0" smtClean="0"/>
              <a:t>[</a:t>
            </a:r>
            <a:r>
              <a:rPr lang="en-IN" dirty="0"/>
              <a:t>5] Laurent </a:t>
            </a:r>
            <a:r>
              <a:rPr lang="en-IN" dirty="0" err="1"/>
              <a:t>Stainier</a:t>
            </a:r>
            <a:r>
              <a:rPr lang="en-IN" dirty="0"/>
              <a:t>, Adrien </a:t>
            </a:r>
            <a:r>
              <a:rPr lang="en-IN" dirty="0" err="1"/>
              <a:t>Leygue</a:t>
            </a:r>
            <a:r>
              <a:rPr lang="en-IN" dirty="0"/>
              <a:t>, Michael Ortiz, “Model-free data-driven methods in mechanics: material data identification and solvers” Published online: 4 June 2019, © Springer-</a:t>
            </a:r>
            <a:r>
              <a:rPr lang="en-IN" dirty="0" err="1"/>
              <a:t>Verlag</a:t>
            </a:r>
            <a:r>
              <a:rPr lang="en-IN" dirty="0"/>
              <a:t> GmbH Germany </a:t>
            </a:r>
            <a:endParaRPr lang="en-IN" dirty="0" smtClean="0"/>
          </a:p>
          <a:p>
            <a:r>
              <a:rPr lang="en-IN" dirty="0" smtClean="0"/>
              <a:t>[</a:t>
            </a:r>
            <a:r>
              <a:rPr lang="en-IN" dirty="0"/>
              <a:t>6] Tien-</a:t>
            </a:r>
            <a:r>
              <a:rPr lang="en-IN" dirty="0" err="1"/>
              <a:t>Thinh</a:t>
            </a:r>
            <a:r>
              <a:rPr lang="en-IN" dirty="0"/>
              <a:t> Le, “Surrogate Neural Network Model for Prediction of </a:t>
            </a:r>
            <a:r>
              <a:rPr lang="en-IN" dirty="0" err="1"/>
              <a:t>LoadBearing</a:t>
            </a:r>
            <a:r>
              <a:rPr lang="en-IN" dirty="0"/>
              <a:t> Capacity of CFSS Members Considering Loading Eccentricity” Published: 16 May </a:t>
            </a:r>
            <a:r>
              <a:rPr lang="en-IN" dirty="0" smtClean="0"/>
              <a:t>2020</a:t>
            </a:r>
          </a:p>
          <a:p>
            <a:r>
              <a:rPr lang="en-IN" dirty="0"/>
              <a:t>[7] </a:t>
            </a:r>
            <a:r>
              <a:rPr lang="en-IN" dirty="0" err="1"/>
              <a:t>Zhinan</a:t>
            </a:r>
            <a:r>
              <a:rPr lang="en-IN" dirty="0"/>
              <a:t> Zhang, Ling Liu, Wei </a:t>
            </a:r>
            <a:r>
              <a:rPr lang="en-IN" dirty="0" err="1"/>
              <a:t>Wei</a:t>
            </a:r>
            <a:r>
              <a:rPr lang="en-IN" dirty="0"/>
              <a:t>, </a:t>
            </a:r>
            <a:r>
              <a:rPr lang="en-IN" dirty="0" err="1"/>
              <a:t>Fei</a:t>
            </a:r>
            <a:r>
              <a:rPr lang="en-IN" dirty="0"/>
              <a:t> Tao, </a:t>
            </a:r>
            <a:r>
              <a:rPr lang="en-IN" dirty="0" err="1"/>
              <a:t>Tianmeng</a:t>
            </a:r>
            <a:r>
              <a:rPr lang="en-IN" dirty="0"/>
              <a:t> Li, </a:t>
            </a:r>
            <a:r>
              <a:rPr lang="en-IN" dirty="0" err="1"/>
              <a:t>Ang</a:t>
            </a:r>
            <a:r>
              <a:rPr lang="en-IN" dirty="0"/>
              <a:t> Liu, “A Systematic Function Recommendation Process for Data-Driven Product and Service Design”, J. Mech. Des. Nov 2017 </a:t>
            </a:r>
          </a:p>
        </p:txBody>
      </p:sp>
    </p:spTree>
    <p:extLst>
      <p:ext uri="{BB962C8B-B14F-4D97-AF65-F5344CB8AC3E}">
        <p14:creationId xmlns:p14="http://schemas.microsoft.com/office/powerpoint/2010/main" val="364984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9132" y="2789536"/>
            <a:ext cx="8596668" cy="1320800"/>
          </a:xfrm>
        </p:spPr>
        <p:txBody>
          <a:bodyPr>
            <a:normAutofit/>
          </a:bodyPr>
          <a:lstStyle/>
          <a:p>
            <a:r>
              <a:rPr lang="en-IN" sz="5000" dirty="0" smtClean="0"/>
              <a:t>THANK YOU</a:t>
            </a:r>
            <a:endParaRPr lang="en-IN" sz="5000" dirty="0"/>
          </a:p>
        </p:txBody>
      </p:sp>
    </p:spTree>
    <p:extLst>
      <p:ext uri="{BB962C8B-B14F-4D97-AF65-F5344CB8AC3E}">
        <p14:creationId xmlns:p14="http://schemas.microsoft.com/office/powerpoint/2010/main" val="398222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594C-ACF9-45A0-93B7-527010370D14}"/>
              </a:ext>
            </a:extLst>
          </p:cNvPr>
          <p:cNvSpPr>
            <a:spLocks noGrp="1"/>
          </p:cNvSpPr>
          <p:nvPr>
            <p:ph type="title"/>
          </p:nvPr>
        </p:nvSpPr>
        <p:spPr>
          <a:xfrm>
            <a:off x="838200" y="365126"/>
            <a:ext cx="10515600" cy="895504"/>
          </a:xfrm>
        </p:spPr>
        <p:txBody>
          <a:bodyPr>
            <a:normAutofit/>
          </a:bodyPr>
          <a:lstStyle/>
          <a:p>
            <a:r>
              <a:rPr lang="en-US" sz="3200" dirty="0"/>
              <a:t>Introduction</a:t>
            </a:r>
            <a:endParaRPr lang="en-IN" sz="3200" dirty="0"/>
          </a:p>
        </p:txBody>
      </p:sp>
      <p:sp>
        <p:nvSpPr>
          <p:cNvPr id="3" name="Content Placeholder 2">
            <a:extLst>
              <a:ext uri="{FF2B5EF4-FFF2-40B4-BE49-F238E27FC236}">
                <a16:creationId xmlns:a16="http://schemas.microsoft.com/office/drawing/2014/main" id="{4A4EC61F-0C52-40CB-8856-8F0B583D3416}"/>
              </a:ext>
            </a:extLst>
          </p:cNvPr>
          <p:cNvSpPr>
            <a:spLocks noGrp="1"/>
          </p:cNvSpPr>
          <p:nvPr>
            <p:ph idx="1"/>
          </p:nvPr>
        </p:nvSpPr>
        <p:spPr>
          <a:xfrm>
            <a:off x="533401" y="1260630"/>
            <a:ext cx="8596668" cy="4572903"/>
          </a:xfrm>
        </p:spPr>
        <p:txBody>
          <a:bodyPr>
            <a:normAutofit/>
          </a:bodyPr>
          <a:lstStyle/>
          <a:p>
            <a:r>
              <a:rPr lang="en-US" dirty="0"/>
              <a:t>In mechanical design, the focus is mainly on the design of load bearing components with an objective of determining optimum size, shape and material ensuring safety of the component under the load. Therefore, historically, a mechanical design process has always been undertaken using relevant constitutive models</a:t>
            </a:r>
            <a:r>
              <a:rPr lang="en-US" dirty="0" smtClean="0"/>
              <a:t>.</a:t>
            </a:r>
          </a:p>
          <a:p>
            <a:pPr marL="0" indent="0">
              <a:buNone/>
            </a:pPr>
            <a:endParaRPr lang="en-US" dirty="0" smtClean="0"/>
          </a:p>
          <a:p>
            <a:r>
              <a:rPr lang="en-US" dirty="0"/>
              <a:t>These constitutive models have been important for structural design and material certification, and are traditionally achieved through mostly uniaxial tests aiming in the determination of elastic material properties primarily</a:t>
            </a:r>
            <a:r>
              <a:rPr lang="en-US" dirty="0" smtClean="0"/>
              <a:t>.</a:t>
            </a:r>
          </a:p>
          <a:p>
            <a:endParaRPr lang="en-IN" dirty="0"/>
          </a:p>
        </p:txBody>
      </p:sp>
    </p:spTree>
    <p:extLst>
      <p:ext uri="{BB962C8B-B14F-4D97-AF65-F5344CB8AC3E}">
        <p14:creationId xmlns:p14="http://schemas.microsoft.com/office/powerpoint/2010/main" val="1492755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206" y="1212938"/>
            <a:ext cx="8596668" cy="3880773"/>
          </a:xfrm>
        </p:spPr>
        <p:txBody>
          <a:bodyPr/>
          <a:lstStyle/>
          <a:p>
            <a:endParaRPr lang="en-IN" dirty="0"/>
          </a:p>
        </p:txBody>
      </p:sp>
    </p:spTree>
    <p:extLst>
      <p:ext uri="{BB962C8B-B14F-4D97-AF65-F5344CB8AC3E}">
        <p14:creationId xmlns:p14="http://schemas.microsoft.com/office/powerpoint/2010/main" val="389206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CA225-64C4-49E4-AD6D-BCFA813522B9}"/>
              </a:ext>
            </a:extLst>
          </p:cNvPr>
          <p:cNvSpPr txBox="1"/>
          <p:nvPr/>
        </p:nvSpPr>
        <p:spPr>
          <a:xfrm>
            <a:off x="326779" y="408937"/>
            <a:ext cx="11549848" cy="369332"/>
          </a:xfrm>
          <a:prstGeom prst="rect">
            <a:avLst/>
          </a:prstGeom>
          <a:noFill/>
        </p:spPr>
        <p:txBody>
          <a:bodyPr wrap="square" rtlCol="0">
            <a:spAutoFit/>
          </a:bodyPr>
          <a:lstStyle/>
          <a:p>
            <a:pPr rtl="0" fontAlgn="base">
              <a:spcBef>
                <a:spcPts val="0"/>
              </a:spcBef>
              <a:spcAft>
                <a:spcPts val="1600"/>
              </a:spcAft>
              <a:buFont typeface="Arial" panose="020B0604020202020204" pitchFamily="34" charset="0"/>
              <a:buChar char="•"/>
            </a:pPr>
            <a:endParaRPr lang="en-IN" dirty="0"/>
          </a:p>
        </p:txBody>
      </p:sp>
    </p:spTree>
    <p:extLst>
      <p:ext uri="{BB962C8B-B14F-4D97-AF65-F5344CB8AC3E}">
        <p14:creationId xmlns:p14="http://schemas.microsoft.com/office/powerpoint/2010/main" val="202348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657" y="851797"/>
            <a:ext cx="8596668" cy="1320800"/>
          </a:xfrm>
        </p:spPr>
        <p:txBody>
          <a:bodyPr/>
          <a:lstStyle/>
          <a:p>
            <a:r>
              <a:rPr lang="en-IN" sz="3000" b="1" dirty="0" smtClean="0">
                <a:solidFill>
                  <a:schemeClr val="tx1"/>
                </a:solidFill>
                <a:cs typeface="Arial" panose="020B0604020202020204" pitchFamily="34" charset="0"/>
              </a:rPr>
              <a:t>Limitations of constitutive modelling</a:t>
            </a:r>
            <a:endParaRPr lang="en-IN" sz="3000" b="1" dirty="0">
              <a:solidFill>
                <a:schemeClr val="tx1"/>
              </a:solidFill>
            </a:endParaRPr>
          </a:p>
        </p:txBody>
      </p:sp>
      <p:sp>
        <p:nvSpPr>
          <p:cNvPr id="3" name="Content Placeholder 2"/>
          <p:cNvSpPr>
            <a:spLocks noGrp="1"/>
          </p:cNvSpPr>
          <p:nvPr>
            <p:ph idx="1"/>
          </p:nvPr>
        </p:nvSpPr>
        <p:spPr>
          <a:xfrm>
            <a:off x="677334" y="1769891"/>
            <a:ext cx="8596668" cy="3880773"/>
          </a:xfrm>
        </p:spPr>
        <p:txBody>
          <a:bodyPr/>
          <a:lstStyle/>
          <a:p>
            <a:r>
              <a:rPr lang="en-US" dirty="0"/>
              <a:t>C</a:t>
            </a:r>
            <a:r>
              <a:rPr lang="en-US" dirty="0" smtClean="0"/>
              <a:t>onstitutive </a:t>
            </a:r>
            <a:r>
              <a:rPr lang="en-US" dirty="0"/>
              <a:t>models have their own limitations. </a:t>
            </a:r>
            <a:endParaRPr lang="en-US" dirty="0" smtClean="0"/>
          </a:p>
          <a:p>
            <a:endParaRPr lang="en-US" dirty="0" smtClean="0"/>
          </a:p>
          <a:p>
            <a:r>
              <a:rPr lang="en-US" dirty="0" smtClean="0"/>
              <a:t>When </a:t>
            </a:r>
            <a:r>
              <a:rPr lang="en-US" dirty="0"/>
              <a:t>dealing with complex problems for systems with high dimensional design variables, these models are complex and slow to process</a:t>
            </a:r>
            <a:r>
              <a:rPr lang="en-US" dirty="0" smtClean="0"/>
              <a:t>.</a:t>
            </a:r>
          </a:p>
          <a:p>
            <a:pPr marL="0" indent="0">
              <a:buNone/>
            </a:pPr>
            <a:r>
              <a:rPr lang="en-US" dirty="0" smtClean="0"/>
              <a:t> </a:t>
            </a:r>
          </a:p>
          <a:p>
            <a:r>
              <a:rPr lang="en-US" dirty="0" smtClean="0"/>
              <a:t>In </a:t>
            </a:r>
            <a:r>
              <a:rPr lang="en-US" dirty="0"/>
              <a:t>certain instances, the design domain is far too big to be processed by a constitutive model. The nonexistence of knowledge of a design problem also makes getting to the correct constitutive model </a:t>
            </a:r>
            <a:r>
              <a:rPr lang="en-US" dirty="0" smtClean="0"/>
              <a:t>almost impossible.</a:t>
            </a:r>
            <a:endParaRPr lang="en-IN" dirty="0"/>
          </a:p>
        </p:txBody>
      </p:sp>
    </p:spTree>
    <p:extLst>
      <p:ext uri="{BB962C8B-B14F-4D97-AF65-F5344CB8AC3E}">
        <p14:creationId xmlns:p14="http://schemas.microsoft.com/office/powerpoint/2010/main" val="404580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p:txBody>
          <a:bodyPr/>
          <a:lstStyle/>
          <a:p>
            <a:r>
              <a:rPr lang="en-US" dirty="0"/>
              <a:t>Our motivation is to propose Data-Driven design as a way to eliminate these epistemic uncertainties linked to traditional constitutive models in mechanical design. </a:t>
            </a:r>
            <a:endParaRPr lang="en-IN" dirty="0" smtClean="0"/>
          </a:p>
          <a:p>
            <a:r>
              <a:rPr lang="en-US" dirty="0"/>
              <a:t>A model free data driven approach can not only eliminate the explicit postulation of a specific constitutive model, it also generates databases of material </a:t>
            </a:r>
            <a:r>
              <a:rPr lang="en-US" dirty="0" smtClean="0"/>
              <a:t>states for sampling.</a:t>
            </a:r>
          </a:p>
          <a:p>
            <a:r>
              <a:rPr lang="en-US" dirty="0"/>
              <a:t>Further, for orthosis and prostheses, the designs that are data – driven are more engaging and tailored to users’ preferences.</a:t>
            </a:r>
            <a:endParaRPr lang="en-US" dirty="0" smtClean="0"/>
          </a:p>
        </p:txBody>
      </p:sp>
    </p:spTree>
    <p:extLst>
      <p:ext uri="{BB962C8B-B14F-4D97-AF65-F5344CB8AC3E}">
        <p14:creationId xmlns:p14="http://schemas.microsoft.com/office/powerpoint/2010/main" val="61274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762" y="912749"/>
            <a:ext cx="7619048" cy="1130137"/>
          </a:xfrm>
        </p:spPr>
      </p:pic>
      <p:sp>
        <p:nvSpPr>
          <p:cNvPr id="5" name="TextBox 4"/>
          <p:cNvSpPr txBox="1"/>
          <p:nvPr/>
        </p:nvSpPr>
        <p:spPr>
          <a:xfrm>
            <a:off x="916762" y="2452254"/>
            <a:ext cx="6334298" cy="369332"/>
          </a:xfrm>
          <a:prstGeom prst="rect">
            <a:avLst/>
          </a:prstGeom>
          <a:noFill/>
        </p:spPr>
        <p:txBody>
          <a:bodyPr wrap="square" rtlCol="0">
            <a:spAutoFit/>
          </a:bodyPr>
          <a:lstStyle/>
          <a:p>
            <a:r>
              <a:rPr lang="en-IN" dirty="0" smtClean="0"/>
              <a:t>Data Driven Design process</a:t>
            </a:r>
            <a:endParaRPr lang="en-IN" dirty="0"/>
          </a:p>
        </p:txBody>
      </p:sp>
    </p:spTree>
    <p:extLst>
      <p:ext uri="{BB962C8B-B14F-4D97-AF65-F5344CB8AC3E}">
        <p14:creationId xmlns:p14="http://schemas.microsoft.com/office/powerpoint/2010/main" val="2663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br>
              <a:rPr lang="en-IN" dirty="0" smtClean="0"/>
            </a:br>
            <a:endParaRPr lang="en-IN" dirty="0"/>
          </a:p>
        </p:txBody>
      </p:sp>
      <p:sp>
        <p:nvSpPr>
          <p:cNvPr id="3" name="Content Placeholder 2"/>
          <p:cNvSpPr>
            <a:spLocks noGrp="1"/>
          </p:cNvSpPr>
          <p:nvPr>
            <p:ph idx="1"/>
          </p:nvPr>
        </p:nvSpPr>
        <p:spPr>
          <a:xfrm>
            <a:off x="677334" y="1645200"/>
            <a:ext cx="8596668" cy="4697411"/>
          </a:xfrm>
        </p:spPr>
        <p:txBody>
          <a:bodyPr>
            <a:normAutofit lnSpcReduction="10000"/>
          </a:bodyPr>
          <a:lstStyle/>
          <a:p>
            <a:r>
              <a:rPr lang="en-US" dirty="0"/>
              <a:t>Liu et al. [1] presented a detailed review of applying machine learning in materials </a:t>
            </a:r>
            <a:r>
              <a:rPr lang="en-US" dirty="0" smtClean="0"/>
              <a:t>science </a:t>
            </a:r>
            <a:r>
              <a:rPr lang="en-US" dirty="0"/>
              <a:t>in their paper </a:t>
            </a:r>
            <a:r>
              <a:rPr lang="en-US" dirty="0" smtClean="0"/>
              <a:t>“</a:t>
            </a:r>
            <a:r>
              <a:rPr lang="en-US" dirty="0"/>
              <a:t>Materials discovery and design using machine </a:t>
            </a:r>
            <a:r>
              <a:rPr lang="en-US" dirty="0" smtClean="0"/>
              <a:t>learning</a:t>
            </a:r>
            <a:r>
              <a:rPr lang="en-US" dirty="0"/>
              <a:t>”, where the main algorithms have been classified and compared. They have also reviewed the current research status with regard to applications of machine learning in material property prediction, in new materials discovery. Finally, they discussed the problems related to machine learning in materials science and proposed possible solutions along with the potential directions of future research. </a:t>
            </a:r>
            <a:endParaRPr lang="en-US" dirty="0" smtClean="0"/>
          </a:p>
          <a:p>
            <a:endParaRPr lang="en-IN" dirty="0" smtClean="0"/>
          </a:p>
          <a:p>
            <a:r>
              <a:rPr lang="en-US" dirty="0"/>
              <a:t>Charlotte et al. [2] addressed the problem of identifying an osteoarthritic glenoid from a wide range of variability among </a:t>
            </a:r>
            <a:r>
              <a:rPr lang="en-US" dirty="0" smtClean="0"/>
              <a:t>population </a:t>
            </a:r>
            <a:r>
              <a:rPr lang="en-US" dirty="0"/>
              <a:t>in their paper “Modeling the Variability of Glenoid Geometry in Intact and Osteoarthritic </a:t>
            </a:r>
            <a:r>
              <a:rPr lang="en-US" dirty="0" smtClean="0"/>
              <a:t>Shoulders</a:t>
            </a:r>
            <a:r>
              <a:rPr lang="en-US" dirty="0"/>
              <a:t>”. The main focus of their work was to create a model with existing mathematical and statistical modeling approaches to present the structure of a Glenoid in a different way to critically analyze it and contribute to the counter the complications in Total Surgical Arthroplasty</a:t>
            </a:r>
            <a:endParaRPr lang="en-IN" dirty="0"/>
          </a:p>
        </p:txBody>
      </p:sp>
    </p:spTree>
    <p:extLst>
      <p:ext uri="{BB962C8B-B14F-4D97-AF65-F5344CB8AC3E}">
        <p14:creationId xmlns:p14="http://schemas.microsoft.com/office/powerpoint/2010/main" val="104861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22982"/>
            <a:ext cx="8596668" cy="6168763"/>
          </a:xfrm>
        </p:spPr>
        <p:txBody>
          <a:bodyPr>
            <a:normAutofit/>
          </a:bodyPr>
          <a:lstStyle/>
          <a:p>
            <a:r>
              <a:rPr lang="en-IN" dirty="0" err="1"/>
              <a:t>Hongzhan</a:t>
            </a:r>
            <a:r>
              <a:rPr lang="en-IN" dirty="0"/>
              <a:t> et al. [3] </a:t>
            </a:r>
            <a:r>
              <a:rPr lang="en-IN" dirty="0" smtClean="0"/>
              <a:t> in their paper </a:t>
            </a:r>
            <a:r>
              <a:rPr lang="en-US" dirty="0" smtClean="0"/>
              <a:t>“</a:t>
            </a:r>
            <a:r>
              <a:rPr lang="en-US" dirty="0"/>
              <a:t>An Integrated Approach for Design Improvement Based on Analysis of Time-Dependent Product Usage </a:t>
            </a:r>
            <a:r>
              <a:rPr lang="en-US" dirty="0" smtClean="0"/>
              <a:t>Data”</a:t>
            </a:r>
            <a:r>
              <a:rPr lang="en-IN" dirty="0" smtClean="0"/>
              <a:t> </a:t>
            </a:r>
            <a:r>
              <a:rPr lang="en-US" dirty="0"/>
              <a:t>discuss in detail about the transformation of product usage data, including product time-dependent performance feature data and field data, 7 into valuable information to guide product design improvement, so that design and manufacturing engineers can better identify design defectives and improve product </a:t>
            </a:r>
            <a:r>
              <a:rPr lang="en-US" dirty="0" smtClean="0"/>
              <a:t>reliability.</a:t>
            </a:r>
          </a:p>
          <a:p>
            <a:r>
              <a:rPr lang="en-US" dirty="0"/>
              <a:t>Du and Zhu [4] undertook a study in their paper “A new data-driven design methodology for mechanical systems with high dimensional design variables” with the aim of developing a novel methodology for system with high-dimensional design variables, based on data mining theory. It is implemented through designing a crashworthy passenger car, which is a multi-level (system – components) complicated system. The design alternatives designed by Finite Element analysis when subjected to pre-defined </a:t>
            </a:r>
            <a:r>
              <a:rPr lang="en-US" dirty="0" smtClean="0"/>
              <a:t>constraints.</a:t>
            </a:r>
          </a:p>
          <a:p>
            <a:endParaRPr lang="en-US" dirty="0"/>
          </a:p>
          <a:p>
            <a:endParaRPr lang="en-US" dirty="0" smtClean="0"/>
          </a:p>
          <a:p>
            <a:endParaRPr lang="en-US" dirty="0"/>
          </a:p>
          <a:p>
            <a:endParaRPr lang="en-US" dirty="0" smtClean="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5910" y="2891876"/>
            <a:ext cx="3209232" cy="3625302"/>
          </a:xfrm>
          <a:prstGeom prst="rect">
            <a:avLst/>
          </a:prstGeom>
        </p:spPr>
      </p:pic>
    </p:spTree>
    <p:extLst>
      <p:ext uri="{BB962C8B-B14F-4D97-AF65-F5344CB8AC3E}">
        <p14:creationId xmlns:p14="http://schemas.microsoft.com/office/powerpoint/2010/main" val="47233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581" y="539606"/>
            <a:ext cx="8596668" cy="3880773"/>
          </a:xfrm>
        </p:spPr>
        <p:txBody>
          <a:bodyPr>
            <a:normAutofit fontScale="92500" lnSpcReduction="10000"/>
          </a:bodyPr>
          <a:lstStyle/>
          <a:p>
            <a:endParaRPr lang="en-US" dirty="0" smtClean="0"/>
          </a:p>
          <a:p>
            <a:r>
              <a:rPr lang="en-US" dirty="0" err="1"/>
              <a:t>Stainier</a:t>
            </a:r>
            <a:r>
              <a:rPr lang="en-US" dirty="0"/>
              <a:t> et al [5] propose an integrated model-free data-driven approach to solid mechanics in their paper “Model-free data-driven methods in mechanics: material data identification and solvers” and show how principles and techniques of data driven computational mechanics leads to elimination of epistemic uncertainty linked to traditional constitutive models.</a:t>
            </a:r>
          </a:p>
          <a:p>
            <a:pPr marL="0" indent="0">
              <a:buNone/>
            </a:pPr>
            <a:endParaRPr lang="en-US" dirty="0"/>
          </a:p>
          <a:p>
            <a:r>
              <a:rPr lang="en-US" dirty="0" smtClean="0"/>
              <a:t>Tien-</a:t>
            </a:r>
            <a:r>
              <a:rPr lang="en-US" dirty="0" err="1" smtClean="0"/>
              <a:t>Thinh</a:t>
            </a:r>
            <a:r>
              <a:rPr lang="en-US" dirty="0" smtClean="0"/>
              <a:t> </a:t>
            </a:r>
            <a:r>
              <a:rPr lang="en-US" dirty="0"/>
              <a:t>Le [6] discusses a </a:t>
            </a:r>
            <a:r>
              <a:rPr lang="en-US" dirty="0" smtClean="0"/>
              <a:t>study </a:t>
            </a:r>
            <a:r>
              <a:rPr lang="en-US" dirty="0"/>
              <a:t>in their paper </a:t>
            </a:r>
            <a:r>
              <a:rPr lang="en-US" dirty="0" smtClean="0"/>
              <a:t>“</a:t>
            </a:r>
            <a:r>
              <a:rPr lang="en-US" dirty="0"/>
              <a:t>Surrogate Neural Network Model for Prediction of </a:t>
            </a:r>
            <a:r>
              <a:rPr lang="en-US" dirty="0" err="1"/>
              <a:t>LoadBearing</a:t>
            </a:r>
            <a:r>
              <a:rPr lang="en-US" dirty="0"/>
              <a:t> Capacity of CFSS Members Considering Loading Eccentricity” where a surrogate Machine Learning (ML)- based model was developed, to predict the load-bearing capacity (LBC) of </a:t>
            </a:r>
            <a:r>
              <a:rPr lang="en-US" dirty="0" err="1"/>
              <a:t>concretefilled</a:t>
            </a:r>
            <a:r>
              <a:rPr lang="en-US" dirty="0"/>
              <a:t> steel square hollow section (CFSS) members, considering loading eccentricity. </a:t>
            </a:r>
            <a:r>
              <a:rPr lang="en-US" dirty="0" smtClean="0"/>
              <a:t>Error </a:t>
            </a:r>
            <a:r>
              <a:rPr lang="en-US" dirty="0"/>
              <a:t>measurement criteria: coefficient of determination (R2), slope of regression, root mean square error (RMSE) and mean absolute error (MAE)</a:t>
            </a:r>
          </a:p>
        </p:txBody>
      </p:sp>
    </p:spTree>
    <p:extLst>
      <p:ext uri="{BB962C8B-B14F-4D97-AF65-F5344CB8AC3E}">
        <p14:creationId xmlns:p14="http://schemas.microsoft.com/office/powerpoint/2010/main" val="115293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Gap in literature and objectives of present work</a:t>
            </a:r>
            <a:endParaRPr lang="en-IN" dirty="0"/>
          </a:p>
        </p:txBody>
      </p:sp>
      <p:sp>
        <p:nvSpPr>
          <p:cNvPr id="3" name="Content Placeholder 2"/>
          <p:cNvSpPr>
            <a:spLocks noGrp="1"/>
          </p:cNvSpPr>
          <p:nvPr>
            <p:ph idx="1"/>
          </p:nvPr>
        </p:nvSpPr>
        <p:spPr/>
        <p:txBody>
          <a:bodyPr/>
          <a:lstStyle/>
          <a:p>
            <a:r>
              <a:rPr lang="en-US" dirty="0"/>
              <a:t>Literature review reveals that data driven design methodology has been an important research area in recent years especially with the availability of high capacity digital computers. </a:t>
            </a:r>
            <a:endParaRPr lang="en-US" dirty="0" smtClean="0"/>
          </a:p>
          <a:p>
            <a:r>
              <a:rPr lang="en-US" dirty="0" smtClean="0"/>
              <a:t>However</a:t>
            </a:r>
            <a:r>
              <a:rPr lang="en-US" dirty="0"/>
              <a:t>, there has been a scope of using data driven design in mechanical design in particular. </a:t>
            </a:r>
            <a:endParaRPr lang="en-US" dirty="0" smtClean="0"/>
          </a:p>
          <a:p>
            <a:r>
              <a:rPr lang="en-US" dirty="0" smtClean="0"/>
              <a:t>With </a:t>
            </a:r>
            <a:r>
              <a:rPr lang="en-US" dirty="0"/>
              <a:t>this back ground, this project proposes to explore machine learning algorithms to put forward an integrated model-free data-driven approach to mechanical design problems, without postulating a specific constitutive model</a:t>
            </a:r>
            <a:endParaRPr lang="en-IN" dirty="0"/>
          </a:p>
        </p:txBody>
      </p:sp>
    </p:spTree>
    <p:extLst>
      <p:ext uri="{BB962C8B-B14F-4D97-AF65-F5344CB8AC3E}">
        <p14:creationId xmlns:p14="http://schemas.microsoft.com/office/powerpoint/2010/main" val="1156894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714</TotalTime>
  <Words>1881</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Trebuchet MS</vt:lpstr>
      <vt:lpstr>Wingdings 3</vt:lpstr>
      <vt:lpstr>Facet</vt:lpstr>
      <vt:lpstr>Data Driven Design of Load Bearing Components  Bachelor of Technology Project Thesis (Semester V)</vt:lpstr>
      <vt:lpstr>Introduction</vt:lpstr>
      <vt:lpstr>Limitations of constitutive modelling</vt:lpstr>
      <vt:lpstr>Motivation</vt:lpstr>
      <vt:lpstr>PowerPoint Presentation</vt:lpstr>
      <vt:lpstr>Literature Review </vt:lpstr>
      <vt:lpstr>PowerPoint Presentation</vt:lpstr>
      <vt:lpstr>PowerPoint Presentation</vt:lpstr>
      <vt:lpstr>Gap in literature and objectives of present work</vt:lpstr>
      <vt:lpstr>Methodology</vt:lpstr>
      <vt:lpstr>PowerPoint Presentation</vt:lpstr>
      <vt:lpstr>PowerPoint Presentation</vt:lpstr>
      <vt:lpstr>PowerPoint Presentation</vt:lpstr>
      <vt:lpstr>PowerPoint Presentation</vt:lpstr>
      <vt:lpstr>PowerPoint Presentation</vt:lpstr>
      <vt:lpstr>Conclusion</vt:lpstr>
      <vt:lpstr>Work Ahead</vt:lpstr>
      <vt:lpstr>References</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Manufacturing for Design of Machine Elements</dc:title>
  <dc:creator>Atharva malwadkar</dc:creator>
  <cp:lastModifiedBy>chakra</cp:lastModifiedBy>
  <cp:revision>22</cp:revision>
  <dcterms:created xsi:type="dcterms:W3CDTF">2020-11-27T09:25:12Z</dcterms:created>
  <dcterms:modified xsi:type="dcterms:W3CDTF">2020-12-01T12:29:53Z</dcterms:modified>
</cp:coreProperties>
</file>