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61" r:id="rId6"/>
    <p:sldId id="265" r:id="rId7"/>
    <p:sldId id="260" r:id="rId8"/>
    <p:sldId id="259" r:id="rId9"/>
    <p:sldId id="264" r:id="rId10"/>
    <p:sldId id="258" r:id="rId11"/>
    <p:sldId id="266" r:id="rId12"/>
    <p:sldId id="267" r:id="rId13"/>
    <p:sldId id="268" r:id="rId14"/>
    <p:sldId id="269" r:id="rId15"/>
    <p:sldId id="270" r:id="rId16"/>
    <p:sldId id="271" r:id="rId17"/>
    <p:sldId id="272" r:id="rId18"/>
    <p:sldId id="273" r:id="rId19"/>
    <p:sldId id="276" r:id="rId20"/>
    <p:sldId id="274" r:id="rId21"/>
    <p:sldId id="286" r:id="rId22"/>
    <p:sldId id="288" r:id="rId23"/>
    <p:sldId id="287" r:id="rId24"/>
    <p:sldId id="275" r:id="rId25"/>
    <p:sldId id="278" r:id="rId26"/>
    <p:sldId id="277" r:id="rId27"/>
    <p:sldId id="282" r:id="rId28"/>
    <p:sldId id="281" r:id="rId29"/>
    <p:sldId id="280" r:id="rId30"/>
    <p:sldId id="289" r:id="rId31"/>
    <p:sldId id="291" r:id="rId32"/>
    <p:sldId id="279" r:id="rId33"/>
    <p:sldId id="290" r:id="rId34"/>
    <p:sldId id="285" r:id="rId35"/>
    <p:sldId id="292" r:id="rId36"/>
    <p:sldId id="284" r:id="rId37"/>
    <p:sldId id="283" r:id="rId38"/>
    <p:sldId id="295" r:id="rId39"/>
    <p:sldId id="307" r:id="rId40"/>
    <p:sldId id="311" r:id="rId41"/>
    <p:sldId id="310" r:id="rId42"/>
    <p:sldId id="309" r:id="rId43"/>
    <p:sldId id="308" r:id="rId44"/>
    <p:sldId id="306" r:id="rId45"/>
    <p:sldId id="305" r:id="rId46"/>
    <p:sldId id="304" r:id="rId47"/>
    <p:sldId id="312" r:id="rId48"/>
    <p:sldId id="326" r:id="rId49"/>
    <p:sldId id="327" r:id="rId50"/>
    <p:sldId id="325" r:id="rId51"/>
    <p:sldId id="328" r:id="rId52"/>
    <p:sldId id="329" r:id="rId53"/>
    <p:sldId id="330" r:id="rId54"/>
    <p:sldId id="331" r:id="rId55"/>
    <p:sldId id="314" r:id="rId56"/>
    <p:sldId id="315" r:id="rId57"/>
    <p:sldId id="313" r:id="rId58"/>
    <p:sldId id="316" r:id="rId59"/>
    <p:sldId id="317" r:id="rId60"/>
    <p:sldId id="318" r:id="rId61"/>
    <p:sldId id="320" r:id="rId62"/>
    <p:sldId id="319" r:id="rId63"/>
    <p:sldId id="321" r:id="rId64"/>
    <p:sldId id="332" r:id="rId65"/>
    <p:sldId id="333" r:id="rId66"/>
    <p:sldId id="334" r:id="rId67"/>
    <p:sldId id="335" r:id="rId68"/>
    <p:sldId id="336" r:id="rId69"/>
    <p:sldId id="337" r:id="rId70"/>
    <p:sldId id="338" r:id="rId71"/>
    <p:sldId id="339" r:id="rId72"/>
    <p:sldId id="340" r:id="rId73"/>
    <p:sldId id="341" r:id="rId74"/>
    <p:sldId id="342" r:id="rId75"/>
    <p:sldId id="375" r:id="rId76"/>
    <p:sldId id="369" r:id="rId77"/>
    <p:sldId id="376" r:id="rId78"/>
    <p:sldId id="379" r:id="rId79"/>
    <p:sldId id="378" r:id="rId80"/>
    <p:sldId id="377" r:id="rId81"/>
    <p:sldId id="380" r:id="rId82"/>
    <p:sldId id="374" r:id="rId83"/>
    <p:sldId id="373" r:id="rId84"/>
    <p:sldId id="372" r:id="rId85"/>
    <p:sldId id="371" r:id="rId86"/>
    <p:sldId id="370" r:id="rId87"/>
    <p:sldId id="384" r:id="rId88"/>
    <p:sldId id="383" r:id="rId89"/>
    <p:sldId id="382" r:id="rId90"/>
    <p:sldId id="381" r:id="rId91"/>
    <p:sldId id="324" r:id="rId92"/>
    <p:sldId id="323" r:id="rId93"/>
    <p:sldId id="322" r:id="rId94"/>
    <p:sldId id="343" r:id="rId95"/>
    <p:sldId id="349" r:id="rId96"/>
    <p:sldId id="348" r:id="rId97"/>
    <p:sldId id="366" r:id="rId98"/>
    <p:sldId id="365" r:id="rId99"/>
    <p:sldId id="367" r:id="rId100"/>
    <p:sldId id="368" r:id="rId101"/>
    <p:sldId id="347" r:id="rId102"/>
    <p:sldId id="346" r:id="rId103"/>
    <p:sldId id="362" r:id="rId104"/>
    <p:sldId id="363" r:id="rId105"/>
    <p:sldId id="345" r:id="rId106"/>
    <p:sldId id="344" r:id="rId107"/>
    <p:sldId id="350" r:id="rId108"/>
    <p:sldId id="351" r:id="rId109"/>
    <p:sldId id="352" r:id="rId110"/>
    <p:sldId id="353" r:id="rId111"/>
    <p:sldId id="354" r:id="rId112"/>
    <p:sldId id="355" r:id="rId113"/>
    <p:sldId id="356" r:id="rId114"/>
    <p:sldId id="357" r:id="rId115"/>
    <p:sldId id="358" r:id="rId116"/>
    <p:sldId id="360" r:id="rId117"/>
    <p:sldId id="390" r:id="rId118"/>
    <p:sldId id="389" r:id="rId119"/>
    <p:sldId id="388" r:id="rId120"/>
    <p:sldId id="387" r:id="rId121"/>
    <p:sldId id="391" r:id="rId122"/>
    <p:sldId id="386" r:id="rId123"/>
    <p:sldId id="385" r:id="rId124"/>
    <p:sldId id="396" r:id="rId125"/>
    <p:sldId id="395" r:id="rId126"/>
    <p:sldId id="394" r:id="rId127"/>
    <p:sldId id="393" r:id="rId128"/>
    <p:sldId id="392" r:id="rId129"/>
    <p:sldId id="397" r:id="rId130"/>
    <p:sldId id="398" r:id="rId131"/>
    <p:sldId id="399" r:id="rId132"/>
    <p:sldId id="400" r:id="rId133"/>
    <p:sldId id="401" r:id="rId134"/>
    <p:sldId id="402" r:id="rId135"/>
    <p:sldId id="407" r:id="rId136"/>
    <p:sldId id="406" r:id="rId137"/>
    <p:sldId id="405" r:id="rId138"/>
    <p:sldId id="414" r:id="rId139"/>
    <p:sldId id="404" r:id="rId140"/>
    <p:sldId id="403" r:id="rId141"/>
    <p:sldId id="408" r:id="rId142"/>
    <p:sldId id="413" r:id="rId143"/>
    <p:sldId id="412" r:id="rId144"/>
    <p:sldId id="411" r:id="rId145"/>
    <p:sldId id="410" r:id="rId146"/>
    <p:sldId id="409" r:id="rId1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71" autoAdjust="0"/>
    <p:restoredTop sz="94660"/>
  </p:normalViewPr>
  <p:slideViewPr>
    <p:cSldViewPr>
      <p:cViewPr varScale="1">
        <p:scale>
          <a:sx n="69" d="100"/>
          <a:sy n="69" d="100"/>
        </p:scale>
        <p:origin x="-146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s://www.w3schools.com/sql/func_sqlserver_trim.asp" TargetMode="External"/><Relationship Id="rId2" Type="http://schemas.openxmlformats.org/officeDocument/2006/relationships/hyperlink" Target="https://www.w3schools.com/sql/func_sqlserver_translate.asp" TargetMode="External"/><Relationship Id="rId1" Type="http://schemas.openxmlformats.org/officeDocument/2006/relationships/slideLayout" Target="../slideLayouts/slideLayout2.xml"/><Relationship Id="rId5" Type="http://schemas.openxmlformats.org/officeDocument/2006/relationships/hyperlink" Target="https://www.w3schools.com/sql/func_sqlserver_upper.asp" TargetMode="External"/><Relationship Id="rId4" Type="http://schemas.openxmlformats.org/officeDocument/2006/relationships/hyperlink" Target="https://www.w3schools.com/sql/func_sqlserver_unicode.asp"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ACI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simplilearn.com/tutorials/sql-tutorial/group-by-in-sql" TargetMode="External"/><Relationship Id="rId2" Type="http://schemas.openxmlformats.org/officeDocument/2006/relationships/hyperlink" Target="https://www.simplilearn.com/tutorials/sql-tutorial/what-is-sql" TargetMode="External"/><Relationship Id="rId1" Type="http://schemas.openxmlformats.org/officeDocument/2006/relationships/slideLayout" Target="../slideLayouts/slideLayout2.xml"/><Relationship Id="rId4" Type="http://schemas.openxmlformats.org/officeDocument/2006/relationships/hyperlink" Target="https://www.simplilearn.com/tutorials/sql-tutorial/sql-having"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9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hyperlink" Target="https://www.w3schools.com/sql/func_sqlserver_datalength.asp" TargetMode="External"/><Relationship Id="rId3" Type="http://schemas.openxmlformats.org/officeDocument/2006/relationships/hyperlink" Target="https://www.w3schools.com/sql/func_sqlserver_char.asp" TargetMode="External"/><Relationship Id="rId7" Type="http://schemas.openxmlformats.org/officeDocument/2006/relationships/hyperlink" Target="https://www.w3schools.com/sql/func_sqlserver_concat_ws.asp" TargetMode="External"/><Relationship Id="rId2" Type="http://schemas.openxmlformats.org/officeDocument/2006/relationships/hyperlink" Target="https://www.w3schools.com/sql/func_sqlserver_ascii.asp" TargetMode="External"/><Relationship Id="rId1" Type="http://schemas.openxmlformats.org/officeDocument/2006/relationships/slideLayout" Target="../slideLayouts/slideLayout2.xml"/><Relationship Id="rId6" Type="http://schemas.openxmlformats.org/officeDocument/2006/relationships/hyperlink" Target="https://www.w3schools.com/sql/func_sqlserver_concat_with_plus.asp" TargetMode="External"/><Relationship Id="rId5" Type="http://schemas.openxmlformats.org/officeDocument/2006/relationships/hyperlink" Target="https://www.w3schools.com/sql/func_sqlserver_concat.asp" TargetMode="External"/><Relationship Id="rId10" Type="http://schemas.openxmlformats.org/officeDocument/2006/relationships/hyperlink" Target="https://www.w3schools.com/sql/func_sqlserver_format.asp" TargetMode="External"/><Relationship Id="rId4" Type="http://schemas.openxmlformats.org/officeDocument/2006/relationships/hyperlink" Target="https://www.w3schools.com/sql/func_sqlserver_charindex.asp" TargetMode="External"/><Relationship Id="rId9" Type="http://schemas.openxmlformats.org/officeDocument/2006/relationships/hyperlink" Target="https://www.w3schools.com/sql/func_sqlserver_difference.asp" TargetMode="External"/></Relationships>
</file>

<file path=ppt/slides/_rels/slide98.xml.rels><?xml version="1.0" encoding="UTF-8" standalone="yes"?>
<Relationships xmlns="http://schemas.openxmlformats.org/package/2006/relationships"><Relationship Id="rId8" Type="http://schemas.openxmlformats.org/officeDocument/2006/relationships/hyperlink" Target="https://www.w3schools.com/sql/func_sqlserver_quotename.asp" TargetMode="External"/><Relationship Id="rId3" Type="http://schemas.openxmlformats.org/officeDocument/2006/relationships/hyperlink" Target="https://www.w3schools.com/sql/func_sqlserver_len.asp" TargetMode="External"/><Relationship Id="rId7" Type="http://schemas.openxmlformats.org/officeDocument/2006/relationships/hyperlink" Target="https://www.w3schools.com/sql/func_sqlserver_patindex.asp" TargetMode="External"/><Relationship Id="rId2" Type="http://schemas.openxmlformats.org/officeDocument/2006/relationships/hyperlink" Target="https://www.w3schools.com/sql/func_sqlserver_left.asp" TargetMode="External"/><Relationship Id="rId1" Type="http://schemas.openxmlformats.org/officeDocument/2006/relationships/slideLayout" Target="../slideLayouts/slideLayout2.xml"/><Relationship Id="rId6" Type="http://schemas.openxmlformats.org/officeDocument/2006/relationships/hyperlink" Target="https://www.w3schools.com/sql/func_sqlserver_nchar.asp" TargetMode="External"/><Relationship Id="rId11" Type="http://schemas.openxmlformats.org/officeDocument/2006/relationships/hyperlink" Target="https://www.w3schools.com/sql/func_sqlserver_reverse.asp" TargetMode="External"/><Relationship Id="rId5" Type="http://schemas.openxmlformats.org/officeDocument/2006/relationships/hyperlink" Target="https://www.w3schools.com/sql/func_sqlserver_ltrim.asp" TargetMode="External"/><Relationship Id="rId10" Type="http://schemas.openxmlformats.org/officeDocument/2006/relationships/hyperlink" Target="https://www.w3schools.com/sql/func_sqlserver_replicate.asp" TargetMode="External"/><Relationship Id="rId4" Type="http://schemas.openxmlformats.org/officeDocument/2006/relationships/hyperlink" Target="https://www.w3schools.com/sql/func_sqlserver_lower.asp" TargetMode="External"/><Relationship Id="rId9" Type="http://schemas.openxmlformats.org/officeDocument/2006/relationships/hyperlink" Target="https://www.w3schools.com/sql/func_sqlserver_replace.asp" TargetMode="External"/></Relationships>
</file>

<file path=ppt/slides/_rels/slide99.xml.rels><?xml version="1.0" encoding="UTF-8" standalone="yes"?>
<Relationships xmlns="http://schemas.openxmlformats.org/package/2006/relationships"><Relationship Id="rId8" Type="http://schemas.openxmlformats.org/officeDocument/2006/relationships/hyperlink" Target="https://www.w3schools.com/sql/func_sqlserver_substring.asp" TargetMode="External"/><Relationship Id="rId3" Type="http://schemas.openxmlformats.org/officeDocument/2006/relationships/hyperlink" Target="https://www.w3schools.com/sql/func_sqlserver_rtrim.asp" TargetMode="External"/><Relationship Id="rId7" Type="http://schemas.openxmlformats.org/officeDocument/2006/relationships/hyperlink" Target="https://www.w3schools.com/sql/func_sqlserver_stuff.asp" TargetMode="External"/><Relationship Id="rId2" Type="http://schemas.openxmlformats.org/officeDocument/2006/relationships/hyperlink" Target="https://www.w3schools.com/sql/func_sqlserver_right.asp" TargetMode="External"/><Relationship Id="rId1" Type="http://schemas.openxmlformats.org/officeDocument/2006/relationships/slideLayout" Target="../slideLayouts/slideLayout2.xml"/><Relationship Id="rId6" Type="http://schemas.openxmlformats.org/officeDocument/2006/relationships/hyperlink" Target="https://www.w3schools.com/sql/func_sqlserver_str.asp" TargetMode="External"/><Relationship Id="rId5" Type="http://schemas.openxmlformats.org/officeDocument/2006/relationships/hyperlink" Target="https://www.w3schools.com/sql/func_sqlserver_space.asp" TargetMode="External"/><Relationship Id="rId4" Type="http://schemas.openxmlformats.org/officeDocument/2006/relationships/hyperlink" Target="https://www.w3schools.com/sql/func_sqlserver_soundex.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lstStyle/>
          <a:p>
            <a:r>
              <a:rPr lang="en-GB" b="1" dirty="0" smtClean="0"/>
              <a:t>UNIT-4</a:t>
            </a:r>
            <a:endParaRPr lang="en-GB" b="1" dirty="0"/>
          </a:p>
        </p:txBody>
      </p:sp>
      <p:sp>
        <p:nvSpPr>
          <p:cNvPr id="3" name="Subtitle 2"/>
          <p:cNvSpPr>
            <a:spLocks noGrp="1"/>
          </p:cNvSpPr>
          <p:nvPr>
            <p:ph type="subTitle" idx="1"/>
          </p:nvPr>
        </p:nvSpPr>
        <p:spPr>
          <a:xfrm>
            <a:off x="457200" y="2057400"/>
            <a:ext cx="8458200" cy="3733800"/>
          </a:xfrm>
        </p:spPr>
        <p:txBody>
          <a:bodyPr>
            <a:normAutofit/>
          </a:bodyPr>
          <a:lstStyle/>
          <a:p>
            <a:pPr>
              <a:lnSpc>
                <a:spcPct val="150000"/>
              </a:lnSpc>
            </a:pPr>
            <a:r>
              <a:rPr lang="en-GB" sz="4800" b="1" dirty="0" smtClean="0">
                <a:solidFill>
                  <a:schemeClr val="tx1"/>
                </a:solidFill>
              </a:rPr>
              <a:t>Structured Query Language (SQL)</a:t>
            </a:r>
            <a:endParaRPr lang="en-GB" sz="4800" b="1" dirty="0">
              <a:solidFill>
                <a:schemeClr val="tx1"/>
              </a:solidFill>
            </a:endParaRPr>
          </a:p>
        </p:txBody>
      </p:sp>
    </p:spTree>
    <p:extLst>
      <p:ext uri="{BB962C8B-B14F-4D97-AF65-F5344CB8AC3E}">
        <p14:creationId xmlns:p14="http://schemas.microsoft.com/office/powerpoint/2010/main" val="1977866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04800" y="228600"/>
            <a:ext cx="8610600" cy="6477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sz="2400" b="1" dirty="0"/>
              <a:t>Domain Types in SQL</a:t>
            </a:r>
            <a:endParaRPr lang="en-US" altLang="en-US" sz="2400" b="1" dirty="0" smtClean="0">
              <a:solidFill>
                <a:schemeClr val="tx2"/>
              </a:solidFill>
            </a:endParaRPr>
          </a:p>
          <a:p>
            <a:pPr algn="just">
              <a:lnSpc>
                <a:spcPct val="150000"/>
              </a:lnSpc>
            </a:pPr>
            <a:r>
              <a:rPr lang="en-US" altLang="en-US" sz="2000" b="1" dirty="0" smtClean="0">
                <a:solidFill>
                  <a:schemeClr val="tx2"/>
                </a:solidFill>
              </a:rPr>
              <a:t>char(n).</a:t>
            </a:r>
            <a:r>
              <a:rPr lang="en-US" altLang="en-US" sz="2000" dirty="0" smtClean="0"/>
              <a:t>  Fixed length character string, with user-specified length </a:t>
            </a:r>
            <a:r>
              <a:rPr lang="en-US" altLang="en-US" sz="2000" i="1" dirty="0" smtClean="0"/>
              <a:t>n.</a:t>
            </a:r>
            <a:endParaRPr lang="en-US" altLang="en-US" sz="2000" dirty="0" smtClean="0"/>
          </a:p>
          <a:p>
            <a:pPr algn="just">
              <a:lnSpc>
                <a:spcPct val="150000"/>
              </a:lnSpc>
            </a:pPr>
            <a:r>
              <a:rPr lang="en-US" altLang="en-US" sz="2000" b="1" dirty="0" err="1" smtClean="0">
                <a:solidFill>
                  <a:schemeClr val="tx2"/>
                </a:solidFill>
              </a:rPr>
              <a:t>varchar</a:t>
            </a:r>
            <a:r>
              <a:rPr lang="en-US" altLang="en-US" sz="2000" b="1" dirty="0" smtClean="0">
                <a:solidFill>
                  <a:schemeClr val="tx2"/>
                </a:solidFill>
              </a:rPr>
              <a:t>(n).</a:t>
            </a:r>
            <a:r>
              <a:rPr lang="en-US" altLang="en-US" sz="2000" b="1" dirty="0" smtClean="0"/>
              <a:t> </a:t>
            </a:r>
            <a:r>
              <a:rPr lang="en-US" altLang="en-US" sz="2000" dirty="0" smtClean="0"/>
              <a:t> Variable length character strings, with user-specified maximum length </a:t>
            </a:r>
            <a:r>
              <a:rPr lang="en-US" altLang="en-US" sz="2000" i="1" dirty="0" smtClean="0"/>
              <a:t>n.</a:t>
            </a:r>
          </a:p>
          <a:p>
            <a:pPr algn="just">
              <a:lnSpc>
                <a:spcPct val="150000"/>
              </a:lnSpc>
            </a:pPr>
            <a:r>
              <a:rPr lang="en-US" altLang="en-US" sz="2000" b="1" dirty="0" smtClean="0">
                <a:solidFill>
                  <a:schemeClr val="tx2"/>
                </a:solidFill>
              </a:rPr>
              <a:t>int.</a:t>
            </a:r>
            <a:r>
              <a:rPr lang="en-US" altLang="en-US" sz="2000" b="1" dirty="0" smtClean="0"/>
              <a:t>  </a:t>
            </a:r>
            <a:r>
              <a:rPr lang="en-US" altLang="en-US" sz="2000" dirty="0" smtClean="0"/>
              <a:t>Integer (a finite subset of the integers that is machine-dependent).</a:t>
            </a:r>
          </a:p>
          <a:p>
            <a:pPr algn="just">
              <a:lnSpc>
                <a:spcPct val="150000"/>
              </a:lnSpc>
            </a:pPr>
            <a:r>
              <a:rPr lang="en-US" altLang="en-US" sz="2000" b="1" dirty="0" err="1" smtClean="0">
                <a:solidFill>
                  <a:schemeClr val="tx2"/>
                </a:solidFill>
              </a:rPr>
              <a:t>smallint</a:t>
            </a:r>
            <a:r>
              <a:rPr lang="en-US" altLang="en-US" sz="2000" b="1" dirty="0" smtClean="0">
                <a:solidFill>
                  <a:schemeClr val="tx2"/>
                </a:solidFill>
              </a:rPr>
              <a:t>.</a:t>
            </a:r>
            <a:r>
              <a:rPr lang="en-US" altLang="en-US" sz="2000" dirty="0" smtClean="0"/>
              <a:t>  Small integer (a machine-dependent subset of the integer domain type).</a:t>
            </a:r>
          </a:p>
          <a:p>
            <a:pPr algn="just">
              <a:lnSpc>
                <a:spcPct val="150000"/>
              </a:lnSpc>
            </a:pPr>
            <a:r>
              <a:rPr lang="en-US" altLang="en-US" sz="2000" b="1" dirty="0" smtClean="0">
                <a:solidFill>
                  <a:schemeClr val="tx2"/>
                </a:solidFill>
              </a:rPr>
              <a:t>numeric(</a:t>
            </a:r>
            <a:r>
              <a:rPr lang="en-US" altLang="en-US" sz="2000" b="1" dirty="0" err="1" smtClean="0">
                <a:solidFill>
                  <a:schemeClr val="tx2"/>
                </a:solidFill>
              </a:rPr>
              <a:t>p,d</a:t>
            </a:r>
            <a:r>
              <a:rPr lang="en-US" altLang="en-US" sz="2000" b="1" dirty="0" smtClean="0">
                <a:solidFill>
                  <a:schemeClr val="tx2"/>
                </a:solidFill>
              </a:rPr>
              <a:t>).</a:t>
            </a:r>
            <a:r>
              <a:rPr lang="en-US" altLang="en-US" sz="2000" dirty="0" smtClean="0"/>
              <a:t>  Fixed point number, with user-specified precision of </a:t>
            </a:r>
            <a:r>
              <a:rPr lang="en-US" altLang="en-US" sz="2000" i="1" dirty="0" smtClean="0"/>
              <a:t>p</a:t>
            </a:r>
            <a:r>
              <a:rPr lang="en-US" altLang="en-US" sz="2000" dirty="0" smtClean="0"/>
              <a:t> digits, with </a:t>
            </a:r>
            <a:r>
              <a:rPr lang="en-US" altLang="en-US" sz="2000" i="1" dirty="0" smtClean="0"/>
              <a:t>n</a:t>
            </a:r>
            <a:r>
              <a:rPr lang="en-US" altLang="en-US" sz="2000" dirty="0" smtClean="0"/>
              <a:t> digits to the right of decimal point. </a:t>
            </a:r>
          </a:p>
          <a:p>
            <a:pPr algn="just">
              <a:lnSpc>
                <a:spcPct val="150000"/>
              </a:lnSpc>
            </a:pPr>
            <a:r>
              <a:rPr lang="en-US" altLang="en-US" sz="2000" b="1" dirty="0" smtClean="0">
                <a:solidFill>
                  <a:schemeClr val="tx2"/>
                </a:solidFill>
              </a:rPr>
              <a:t>real, double precision.</a:t>
            </a:r>
            <a:r>
              <a:rPr lang="en-US" altLang="en-US" sz="2000" dirty="0" smtClean="0"/>
              <a:t>  Floating point and double-precision floating point numbers, with machine-dependent precision.</a:t>
            </a:r>
          </a:p>
          <a:p>
            <a:pPr algn="just">
              <a:lnSpc>
                <a:spcPct val="150000"/>
              </a:lnSpc>
            </a:pPr>
            <a:r>
              <a:rPr lang="en-US" altLang="en-US" sz="2000" b="1" dirty="0" smtClean="0">
                <a:solidFill>
                  <a:schemeClr val="tx2"/>
                </a:solidFill>
              </a:rPr>
              <a:t>float(n).</a:t>
            </a:r>
            <a:r>
              <a:rPr lang="en-US" altLang="en-US" sz="2000" dirty="0" smtClean="0"/>
              <a:t>  Floating point number, with user-specified precision of at least </a:t>
            </a:r>
            <a:r>
              <a:rPr lang="en-US" altLang="en-US" sz="2000" i="1" dirty="0" smtClean="0"/>
              <a:t>n</a:t>
            </a:r>
            <a:r>
              <a:rPr lang="en-US" altLang="en-US" sz="2000" dirty="0" smtClean="0"/>
              <a:t> digits.</a:t>
            </a:r>
          </a:p>
          <a:p>
            <a:pPr algn="just">
              <a:lnSpc>
                <a:spcPct val="150000"/>
              </a:lnSpc>
              <a:buFont typeface="Monotype Sorts" pitchFamily="2" charset="2"/>
              <a:buNone/>
            </a:pPr>
            <a:endParaRPr lang="en-US" altLang="en-US" sz="1800" dirty="0" smtClean="0"/>
          </a:p>
          <a:p>
            <a:pPr algn="just">
              <a:lnSpc>
                <a:spcPct val="150000"/>
              </a:lnSpc>
              <a:buFont typeface="Monotype Sorts" pitchFamily="2" charset="2"/>
              <a:buNone/>
            </a:pPr>
            <a:endParaRPr lang="en-US" altLang="en-US" sz="1800" b="1" dirty="0" smtClean="0"/>
          </a:p>
        </p:txBody>
      </p:sp>
    </p:spTree>
    <p:extLst>
      <p:ext uri="{BB962C8B-B14F-4D97-AF65-F5344CB8AC3E}">
        <p14:creationId xmlns:p14="http://schemas.microsoft.com/office/powerpoint/2010/main" val="25598728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92055492"/>
              </p:ext>
            </p:extLst>
          </p:nvPr>
        </p:nvGraphicFramePr>
        <p:xfrm>
          <a:off x="228600" y="152404"/>
          <a:ext cx="8610600" cy="5333996"/>
        </p:xfrm>
        <a:graphic>
          <a:graphicData uri="http://schemas.openxmlformats.org/drawingml/2006/table">
            <a:tbl>
              <a:tblPr/>
              <a:tblGrid>
                <a:gridCol w="2148883"/>
                <a:gridCol w="6461717"/>
              </a:tblGrid>
              <a:tr h="557957">
                <a:tc>
                  <a:txBody>
                    <a:bodyPr/>
                    <a:lstStyle/>
                    <a:p>
                      <a:pPr algn="ctr" fontAlgn="t"/>
                      <a:r>
                        <a:rPr lang="en-US" sz="2400" b="1" dirty="0">
                          <a:effectLst/>
                        </a:rPr>
                        <a:t>Function</a:t>
                      </a: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2400" b="1" dirty="0">
                          <a:effectLst/>
                        </a:rPr>
                        <a:t>Description</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084484">
                <a:tc>
                  <a:txBody>
                    <a:bodyPr/>
                    <a:lstStyle/>
                    <a:p>
                      <a:pPr algn="l" fontAlgn="t"/>
                      <a:r>
                        <a:rPr lang="en-US" sz="2400" dirty="0">
                          <a:effectLst/>
                          <a:hlinkClick r:id="rId2"/>
                        </a:rPr>
                        <a:t>TRANSLATE</a:t>
                      </a:r>
                      <a:endParaRPr lang="en-US" sz="2400" dirty="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400" dirty="0">
                          <a:effectLst/>
                        </a:rPr>
                        <a:t>Returns the string from the first argument after the characters specified in the second argument are translated into the characters specified in the third argument.</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1066799">
                <a:tc>
                  <a:txBody>
                    <a:bodyPr/>
                    <a:lstStyle/>
                    <a:p>
                      <a:pPr algn="l" fontAlgn="t"/>
                      <a:r>
                        <a:rPr lang="en-US" sz="2400">
                          <a:effectLst/>
                          <a:hlinkClick r:id="rId3"/>
                        </a:rPr>
                        <a:t>TRIM</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Removes leading and trailing spaces (or other specified characters) from a string</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066799">
                <a:tc>
                  <a:txBody>
                    <a:bodyPr/>
                    <a:lstStyle/>
                    <a:p>
                      <a:pPr algn="l" fontAlgn="t"/>
                      <a:r>
                        <a:rPr lang="en-US" sz="2400">
                          <a:effectLst/>
                          <a:hlinkClick r:id="rId4"/>
                        </a:rPr>
                        <a:t>UNICODE</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400">
                          <a:effectLst/>
                        </a:rPr>
                        <a:t>Returns the Unicode value for the first character of the input expression</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57957">
                <a:tc>
                  <a:txBody>
                    <a:bodyPr/>
                    <a:lstStyle/>
                    <a:p>
                      <a:pPr algn="l" fontAlgn="t"/>
                      <a:r>
                        <a:rPr lang="en-US" sz="2400">
                          <a:effectLst/>
                          <a:hlinkClick r:id="rId5"/>
                        </a:rPr>
                        <a:t>UPPER</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dirty="0">
                          <a:effectLst/>
                        </a:rPr>
                        <a:t>Converts a string to upper-case</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85795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686800" cy="6047809"/>
          </a:xfrm>
          <a:prstGeom prst="rect">
            <a:avLst/>
          </a:prstGeom>
        </p:spPr>
        <p:txBody>
          <a:bodyPr wrap="square">
            <a:spAutoFit/>
          </a:bodyPr>
          <a:lstStyle/>
          <a:p>
            <a:pPr>
              <a:lnSpc>
                <a:spcPct val="150000"/>
              </a:lnSpc>
            </a:pPr>
            <a:r>
              <a:rPr lang="en-IN" sz="3600" b="1" dirty="0"/>
              <a:t>Views in SQL</a:t>
            </a:r>
          </a:p>
          <a:p>
            <a:pPr marL="342900" indent="-342900" algn="just">
              <a:lnSpc>
                <a:spcPct val="150000"/>
              </a:lnSpc>
              <a:buFont typeface="Arial" pitchFamily="34" charset="0"/>
              <a:buChar char="•"/>
            </a:pPr>
            <a:r>
              <a:rPr lang="en-IN" sz="2200" dirty="0"/>
              <a:t>Views in SQL are considered as a </a:t>
            </a:r>
            <a:r>
              <a:rPr lang="en-IN" sz="2400" b="1" dirty="0"/>
              <a:t>virtual table</a:t>
            </a:r>
            <a:r>
              <a:rPr lang="en-IN" sz="2200" dirty="0"/>
              <a:t>. </a:t>
            </a:r>
            <a:endParaRPr lang="en-IN" sz="2200" dirty="0" smtClean="0"/>
          </a:p>
          <a:p>
            <a:pPr marL="342900" indent="-342900" algn="just">
              <a:lnSpc>
                <a:spcPct val="150000"/>
              </a:lnSpc>
              <a:buFont typeface="Arial" pitchFamily="34" charset="0"/>
              <a:buChar char="•"/>
            </a:pPr>
            <a:r>
              <a:rPr lang="en-IN" sz="2200" dirty="0" smtClean="0"/>
              <a:t>It is a stored query.</a:t>
            </a:r>
          </a:p>
          <a:p>
            <a:pPr marL="342900" indent="-342900" algn="just">
              <a:lnSpc>
                <a:spcPct val="150000"/>
              </a:lnSpc>
              <a:buFont typeface="Arial" pitchFamily="34" charset="0"/>
              <a:buChar char="•"/>
            </a:pPr>
            <a:r>
              <a:rPr lang="en-IN" sz="2200" dirty="0" smtClean="0"/>
              <a:t>It does not occupy space (memory).</a:t>
            </a:r>
          </a:p>
          <a:p>
            <a:pPr marL="342900" indent="-342900" algn="just">
              <a:lnSpc>
                <a:spcPct val="150000"/>
              </a:lnSpc>
              <a:buFont typeface="Arial" pitchFamily="34" charset="0"/>
              <a:buChar char="•"/>
            </a:pPr>
            <a:r>
              <a:rPr lang="en-IN" sz="2200" dirty="0" smtClean="0"/>
              <a:t>A </a:t>
            </a:r>
            <a:r>
              <a:rPr lang="en-IN" sz="2200" dirty="0"/>
              <a:t>view also contains rows and columns.</a:t>
            </a:r>
          </a:p>
          <a:p>
            <a:pPr marL="342900" indent="-342900" algn="just">
              <a:lnSpc>
                <a:spcPct val="150000"/>
              </a:lnSpc>
              <a:buFont typeface="Arial" pitchFamily="34" charset="0"/>
              <a:buChar char="•"/>
            </a:pPr>
            <a:r>
              <a:rPr lang="en-IN" sz="2200" dirty="0"/>
              <a:t>To create the view, we can select the fields from one or more tables present in the database.</a:t>
            </a:r>
          </a:p>
          <a:p>
            <a:pPr marL="342900" indent="-342900" algn="just">
              <a:lnSpc>
                <a:spcPct val="150000"/>
              </a:lnSpc>
              <a:buFont typeface="Arial" pitchFamily="34" charset="0"/>
              <a:buChar char="•"/>
            </a:pPr>
            <a:r>
              <a:rPr lang="en-IN" sz="2200" dirty="0"/>
              <a:t>A view can either have specific rows based on certain condition or all the rows of a table</a:t>
            </a:r>
            <a:r>
              <a:rPr lang="en-IN" sz="2200" dirty="0" smtClean="0"/>
              <a:t>.</a:t>
            </a:r>
          </a:p>
          <a:p>
            <a:pPr marL="342900" indent="-342900" algn="just">
              <a:lnSpc>
                <a:spcPct val="150000"/>
              </a:lnSpc>
              <a:buFont typeface="Arial" pitchFamily="34" charset="0"/>
              <a:buChar char="•"/>
            </a:pPr>
            <a:r>
              <a:rPr lang="en-IN" sz="2200" dirty="0" smtClean="0"/>
              <a:t>Changes in base table (insert, update, delete) -&gt; reflects in view </a:t>
            </a:r>
          </a:p>
          <a:p>
            <a:pPr algn="just">
              <a:lnSpc>
                <a:spcPct val="150000"/>
              </a:lnSpc>
            </a:pPr>
            <a:endParaRPr lang="en-IN" sz="2200" dirty="0"/>
          </a:p>
        </p:txBody>
      </p:sp>
    </p:spTree>
    <p:extLst>
      <p:ext uri="{BB962C8B-B14F-4D97-AF65-F5344CB8AC3E}">
        <p14:creationId xmlns:p14="http://schemas.microsoft.com/office/powerpoint/2010/main" val="7439939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534400" cy="6463308"/>
          </a:xfrm>
          <a:prstGeom prst="rect">
            <a:avLst/>
          </a:prstGeom>
        </p:spPr>
        <p:txBody>
          <a:bodyPr wrap="square">
            <a:spAutoFit/>
          </a:bodyPr>
          <a:lstStyle/>
          <a:p>
            <a:pPr>
              <a:lnSpc>
                <a:spcPct val="150000"/>
              </a:lnSpc>
            </a:pPr>
            <a:r>
              <a:rPr lang="en-IN" sz="3600" b="1" dirty="0" smtClean="0"/>
              <a:t>Types of Views </a:t>
            </a:r>
            <a:r>
              <a:rPr lang="en-IN" sz="3600" b="1" dirty="0"/>
              <a:t>in </a:t>
            </a:r>
            <a:r>
              <a:rPr lang="en-IN" sz="3600" b="1" dirty="0" smtClean="0"/>
              <a:t>SQL</a:t>
            </a:r>
          </a:p>
          <a:p>
            <a:pPr marL="457200" indent="-457200">
              <a:lnSpc>
                <a:spcPct val="150000"/>
              </a:lnSpc>
              <a:buFont typeface="+mj-lt"/>
              <a:buAutoNum type="arabicPeriod"/>
            </a:pPr>
            <a:r>
              <a:rPr lang="en-IN" sz="2400" b="1" dirty="0" smtClean="0"/>
              <a:t>Read-Only</a:t>
            </a:r>
            <a:r>
              <a:rPr lang="en-IN" sz="2400" dirty="0" smtClean="0"/>
              <a:t> </a:t>
            </a:r>
          </a:p>
          <a:p>
            <a:pPr marL="342900" indent="-342900">
              <a:lnSpc>
                <a:spcPct val="150000"/>
              </a:lnSpc>
              <a:buFontTx/>
              <a:buChar char="-"/>
            </a:pPr>
            <a:r>
              <a:rPr lang="en-IN" sz="2400" dirty="0" smtClean="0"/>
              <a:t>We can not do changes in view</a:t>
            </a:r>
          </a:p>
          <a:p>
            <a:pPr marL="342900" indent="-342900">
              <a:lnSpc>
                <a:spcPct val="150000"/>
              </a:lnSpc>
              <a:buFontTx/>
              <a:buChar char="-"/>
            </a:pPr>
            <a:r>
              <a:rPr lang="en-IN" sz="2400" dirty="0" smtClean="0"/>
              <a:t>DDL commands are locked</a:t>
            </a:r>
          </a:p>
          <a:p>
            <a:pPr marL="342900" indent="-342900">
              <a:lnSpc>
                <a:spcPct val="150000"/>
              </a:lnSpc>
              <a:buFontTx/>
              <a:buChar char="-"/>
            </a:pPr>
            <a:r>
              <a:rPr lang="en-IN" sz="2400" dirty="0" smtClean="0"/>
              <a:t>We can apply DML commands</a:t>
            </a:r>
          </a:p>
          <a:p>
            <a:pPr>
              <a:lnSpc>
                <a:spcPct val="150000"/>
              </a:lnSpc>
            </a:pPr>
            <a:r>
              <a:rPr lang="en-IN" sz="2400" b="1" dirty="0" smtClean="0"/>
              <a:t>2. Updatable</a:t>
            </a:r>
            <a:r>
              <a:rPr lang="en-IN" sz="2400" dirty="0" smtClean="0"/>
              <a:t> </a:t>
            </a:r>
          </a:p>
          <a:p>
            <a:pPr marL="342900" indent="-342900">
              <a:lnSpc>
                <a:spcPct val="150000"/>
              </a:lnSpc>
              <a:buFontTx/>
              <a:buChar char="-"/>
            </a:pPr>
            <a:r>
              <a:rPr lang="en-IN" sz="2400" dirty="0" smtClean="0"/>
              <a:t>Changes in view -&gt; reflects to the table </a:t>
            </a:r>
          </a:p>
          <a:p>
            <a:pPr>
              <a:lnSpc>
                <a:spcPct val="150000"/>
              </a:lnSpc>
            </a:pPr>
            <a:r>
              <a:rPr lang="en-IN" sz="2400" b="1" dirty="0" smtClean="0"/>
              <a:t>3. Materialized</a:t>
            </a:r>
          </a:p>
          <a:p>
            <a:pPr marL="342900" indent="-342900">
              <a:lnSpc>
                <a:spcPct val="150000"/>
              </a:lnSpc>
              <a:buFontTx/>
              <a:buChar char="-"/>
            </a:pPr>
            <a:r>
              <a:rPr lang="en-IN" sz="2400" dirty="0" smtClean="0"/>
              <a:t>Client Server Architecture (remote server)</a:t>
            </a:r>
          </a:p>
          <a:p>
            <a:pPr marL="342900" indent="-342900">
              <a:lnSpc>
                <a:spcPct val="150000"/>
              </a:lnSpc>
              <a:buFontTx/>
              <a:buChar char="-"/>
            </a:pPr>
            <a:r>
              <a:rPr lang="en-IN" sz="2400" dirty="0" smtClean="0"/>
              <a:t>Snapshot (copy of data to local machine)</a:t>
            </a:r>
          </a:p>
          <a:p>
            <a:pPr marL="342900" indent="-342900">
              <a:lnSpc>
                <a:spcPct val="150000"/>
              </a:lnSpc>
              <a:buFontTx/>
              <a:buChar char="-"/>
            </a:pPr>
            <a:r>
              <a:rPr lang="en-IN" sz="2400" dirty="0" smtClean="0"/>
              <a:t>Actual take space but comparatively less.</a:t>
            </a:r>
            <a:endParaRPr lang="en-IN" sz="2400" dirty="0"/>
          </a:p>
        </p:txBody>
      </p:sp>
    </p:spTree>
    <p:extLst>
      <p:ext uri="{BB962C8B-B14F-4D97-AF65-F5344CB8AC3E}">
        <p14:creationId xmlns:p14="http://schemas.microsoft.com/office/powerpoint/2010/main" val="20056461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5441361"/>
          </a:xfrm>
          <a:prstGeom prst="rect">
            <a:avLst/>
          </a:prstGeom>
        </p:spPr>
        <p:txBody>
          <a:bodyPr wrap="square">
            <a:spAutoFit/>
          </a:bodyPr>
          <a:lstStyle/>
          <a:p>
            <a:pPr fontAlgn="base">
              <a:lnSpc>
                <a:spcPct val="150000"/>
              </a:lnSpc>
            </a:pPr>
            <a:r>
              <a:rPr lang="en-IN" sz="3600" b="1" dirty="0"/>
              <a:t>Uses of a View :</a:t>
            </a:r>
            <a:r>
              <a:rPr lang="en-IN" sz="2000" dirty="0"/>
              <a:t/>
            </a:r>
            <a:br>
              <a:rPr lang="en-IN" sz="2000" dirty="0"/>
            </a:br>
            <a:r>
              <a:rPr lang="en-IN" sz="2200" dirty="0"/>
              <a:t>A good database should contain views due to the given reasons:</a:t>
            </a:r>
          </a:p>
          <a:p>
            <a:pPr fontAlgn="base">
              <a:lnSpc>
                <a:spcPct val="150000"/>
              </a:lnSpc>
            </a:pPr>
            <a:r>
              <a:rPr lang="en-IN" sz="2200" b="1" dirty="0" smtClean="0"/>
              <a:t>1. Restricting </a:t>
            </a:r>
            <a:r>
              <a:rPr lang="en-IN" sz="2200" b="1" dirty="0"/>
              <a:t>data access –</a:t>
            </a:r>
            <a:r>
              <a:rPr lang="en-IN" sz="2200" dirty="0"/>
              <a:t/>
            </a:r>
            <a:br>
              <a:rPr lang="en-IN" sz="2200" dirty="0"/>
            </a:br>
            <a:r>
              <a:rPr lang="en-IN" sz="2200" dirty="0"/>
              <a:t>Views provide an additional level of table security by restricting access to a predetermined set of rows and columns of a table.</a:t>
            </a:r>
          </a:p>
          <a:p>
            <a:pPr fontAlgn="base">
              <a:lnSpc>
                <a:spcPct val="150000"/>
              </a:lnSpc>
            </a:pPr>
            <a:r>
              <a:rPr lang="en-IN" sz="2200" b="1" dirty="0" smtClean="0"/>
              <a:t>2. Hiding </a:t>
            </a:r>
            <a:r>
              <a:rPr lang="en-IN" sz="2200" b="1" dirty="0"/>
              <a:t>data complexity –</a:t>
            </a:r>
            <a:r>
              <a:rPr lang="en-IN" sz="2200" dirty="0"/>
              <a:t/>
            </a:r>
            <a:br>
              <a:rPr lang="en-IN" sz="2200" dirty="0"/>
            </a:br>
            <a:r>
              <a:rPr lang="en-IN" sz="2200" dirty="0"/>
              <a:t>A view can hide the complexity that exists in a multiple table join.</a:t>
            </a:r>
          </a:p>
          <a:p>
            <a:pPr fontAlgn="base">
              <a:lnSpc>
                <a:spcPct val="150000"/>
              </a:lnSpc>
            </a:pPr>
            <a:r>
              <a:rPr lang="en-IN" sz="2200" b="1" dirty="0" smtClean="0"/>
              <a:t>3. Simplify </a:t>
            </a:r>
            <a:r>
              <a:rPr lang="en-IN" sz="2200" b="1" dirty="0"/>
              <a:t>commands for the user –</a:t>
            </a:r>
            <a:r>
              <a:rPr lang="en-IN" sz="2200" dirty="0"/>
              <a:t/>
            </a:r>
            <a:br>
              <a:rPr lang="en-IN" sz="2200" dirty="0"/>
            </a:br>
            <a:r>
              <a:rPr lang="en-IN" sz="2200" dirty="0"/>
              <a:t>Views allows the user to select information from multiple tables without requiring the users to actually know how to perform a join</a:t>
            </a:r>
            <a:r>
              <a:rPr lang="en-IN" sz="2200" dirty="0" smtClean="0"/>
              <a:t>.</a:t>
            </a:r>
            <a:endParaRPr lang="en-IN" sz="2200" dirty="0"/>
          </a:p>
        </p:txBody>
      </p:sp>
    </p:spTree>
    <p:extLst>
      <p:ext uri="{BB962C8B-B14F-4D97-AF65-F5344CB8AC3E}">
        <p14:creationId xmlns:p14="http://schemas.microsoft.com/office/powerpoint/2010/main" val="17860877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4" y="228600"/>
            <a:ext cx="8686800" cy="5493812"/>
          </a:xfrm>
          <a:prstGeom prst="rect">
            <a:avLst/>
          </a:prstGeom>
        </p:spPr>
        <p:txBody>
          <a:bodyPr wrap="square">
            <a:spAutoFit/>
          </a:bodyPr>
          <a:lstStyle/>
          <a:p>
            <a:pPr fontAlgn="base">
              <a:lnSpc>
                <a:spcPct val="150000"/>
              </a:lnSpc>
            </a:pPr>
            <a:r>
              <a:rPr lang="en-IN" sz="3600" b="1" dirty="0"/>
              <a:t>Uses of a View :</a:t>
            </a:r>
            <a:r>
              <a:rPr lang="en-IN" sz="2200" dirty="0"/>
              <a:t/>
            </a:r>
            <a:br>
              <a:rPr lang="en-IN" sz="2200" dirty="0"/>
            </a:br>
            <a:r>
              <a:rPr lang="en-IN" sz="2200" b="1" dirty="0" smtClean="0"/>
              <a:t>4. Store </a:t>
            </a:r>
            <a:r>
              <a:rPr lang="en-IN" sz="2200" b="1" dirty="0"/>
              <a:t>complex queries –</a:t>
            </a:r>
            <a:r>
              <a:rPr lang="en-IN" sz="2200" dirty="0"/>
              <a:t/>
            </a:r>
            <a:br>
              <a:rPr lang="en-IN" sz="2200" dirty="0"/>
            </a:br>
            <a:r>
              <a:rPr lang="en-IN" sz="2200" dirty="0"/>
              <a:t>Views can be used to store complex queries.</a:t>
            </a:r>
          </a:p>
          <a:p>
            <a:pPr fontAlgn="base">
              <a:lnSpc>
                <a:spcPct val="150000"/>
              </a:lnSpc>
            </a:pPr>
            <a:r>
              <a:rPr lang="en-IN" sz="2200" b="1" dirty="0" smtClean="0"/>
              <a:t>5. Rename </a:t>
            </a:r>
            <a:r>
              <a:rPr lang="en-IN" sz="2200" b="1" dirty="0"/>
              <a:t>Columns –</a:t>
            </a:r>
            <a:r>
              <a:rPr lang="en-IN" sz="2200" dirty="0"/>
              <a:t/>
            </a:r>
            <a:br>
              <a:rPr lang="en-IN" sz="2200" dirty="0"/>
            </a:br>
            <a:r>
              <a:rPr lang="en-IN" sz="2200" dirty="0"/>
              <a:t>Views can also be used to rename the columns without affecting the base tables provided the number of columns in view must match the number of columns specified in select statement. Thus, renaming helps to hide the names of the columns of the base tables.</a:t>
            </a:r>
          </a:p>
          <a:p>
            <a:pPr fontAlgn="base">
              <a:lnSpc>
                <a:spcPct val="150000"/>
              </a:lnSpc>
            </a:pPr>
            <a:r>
              <a:rPr lang="en-IN" sz="2200" b="1" dirty="0" smtClean="0"/>
              <a:t>6. Multiple </a:t>
            </a:r>
            <a:r>
              <a:rPr lang="en-IN" sz="2200" b="1" dirty="0"/>
              <a:t>view facility –</a:t>
            </a:r>
            <a:r>
              <a:rPr lang="en-IN" sz="2200" dirty="0"/>
              <a:t/>
            </a:r>
            <a:br>
              <a:rPr lang="en-IN" sz="2200" dirty="0"/>
            </a:br>
            <a:r>
              <a:rPr lang="en-IN" sz="2200" dirty="0"/>
              <a:t>Different views can be created on the same table for different users.</a:t>
            </a:r>
          </a:p>
        </p:txBody>
      </p:sp>
    </p:spTree>
    <p:extLst>
      <p:ext uri="{BB962C8B-B14F-4D97-AF65-F5344CB8AC3E}">
        <p14:creationId xmlns:p14="http://schemas.microsoft.com/office/powerpoint/2010/main" val="37759566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501"/>
            <a:ext cx="8686800" cy="4293483"/>
          </a:xfrm>
          <a:prstGeom prst="rect">
            <a:avLst/>
          </a:prstGeom>
        </p:spPr>
        <p:txBody>
          <a:bodyPr wrap="square">
            <a:spAutoFit/>
          </a:bodyPr>
          <a:lstStyle/>
          <a:p>
            <a:pPr>
              <a:lnSpc>
                <a:spcPct val="150000"/>
              </a:lnSpc>
            </a:pPr>
            <a:r>
              <a:rPr lang="en-IN" sz="2800" b="1" dirty="0"/>
              <a:t>1. Creating view</a:t>
            </a:r>
          </a:p>
          <a:p>
            <a:pPr>
              <a:lnSpc>
                <a:spcPct val="150000"/>
              </a:lnSpc>
            </a:pPr>
            <a:r>
              <a:rPr lang="en-IN" sz="2200" dirty="0"/>
              <a:t>A view can be created using the </a:t>
            </a:r>
            <a:r>
              <a:rPr lang="en-IN" sz="2200" b="1" dirty="0"/>
              <a:t>CREATE VIEW</a:t>
            </a:r>
            <a:r>
              <a:rPr lang="en-IN" sz="2200" dirty="0"/>
              <a:t> statement. We can create a view from a single table or multiple tables.</a:t>
            </a:r>
          </a:p>
          <a:p>
            <a:pPr>
              <a:lnSpc>
                <a:spcPct val="150000"/>
              </a:lnSpc>
            </a:pPr>
            <a:r>
              <a:rPr lang="en-IN" sz="2200" b="1" dirty="0"/>
              <a:t>Syntax</a:t>
            </a:r>
            <a:r>
              <a:rPr lang="en-IN" sz="2200" b="1" dirty="0" smtClean="0"/>
              <a:t>:</a:t>
            </a:r>
          </a:p>
          <a:p>
            <a:pPr>
              <a:lnSpc>
                <a:spcPct val="150000"/>
              </a:lnSpc>
            </a:pPr>
            <a:r>
              <a:rPr lang="en-IN" sz="2200" dirty="0"/>
              <a:t>CREATE </a:t>
            </a:r>
            <a:r>
              <a:rPr lang="en-IN" sz="2200" dirty="0" smtClean="0"/>
              <a:t> VIEW</a:t>
            </a:r>
            <a:r>
              <a:rPr lang="en-IN" sz="2200" dirty="0"/>
              <a:t> </a:t>
            </a:r>
            <a:r>
              <a:rPr lang="en-IN" sz="2200" dirty="0" smtClean="0"/>
              <a:t> </a:t>
            </a:r>
            <a:r>
              <a:rPr lang="en-IN" sz="2200" dirty="0" err="1" smtClean="0"/>
              <a:t>view_name</a:t>
            </a:r>
            <a:r>
              <a:rPr lang="en-IN" sz="2200" dirty="0"/>
              <a:t> </a:t>
            </a:r>
            <a:r>
              <a:rPr lang="en-IN" sz="2200" dirty="0" smtClean="0"/>
              <a:t> AS</a:t>
            </a:r>
            <a:r>
              <a:rPr lang="en-IN" sz="2200" dirty="0"/>
              <a:t>  </a:t>
            </a:r>
          </a:p>
          <a:p>
            <a:pPr>
              <a:lnSpc>
                <a:spcPct val="150000"/>
              </a:lnSpc>
            </a:pPr>
            <a:r>
              <a:rPr lang="en-IN" sz="2200" dirty="0"/>
              <a:t>SELECT </a:t>
            </a:r>
            <a:r>
              <a:rPr lang="en-IN" sz="2200" dirty="0" smtClean="0"/>
              <a:t> column1</a:t>
            </a:r>
            <a:r>
              <a:rPr lang="en-IN" sz="2200" dirty="0"/>
              <a:t>, column2.....  </a:t>
            </a:r>
          </a:p>
          <a:p>
            <a:pPr>
              <a:lnSpc>
                <a:spcPct val="150000"/>
              </a:lnSpc>
            </a:pPr>
            <a:r>
              <a:rPr lang="en-IN" sz="2200" dirty="0"/>
              <a:t>FROM </a:t>
            </a:r>
            <a:r>
              <a:rPr lang="en-IN" sz="2200" dirty="0" err="1"/>
              <a:t>table_name</a:t>
            </a:r>
            <a:r>
              <a:rPr lang="en-IN" sz="2200" dirty="0"/>
              <a:t>  </a:t>
            </a:r>
          </a:p>
          <a:p>
            <a:pPr>
              <a:lnSpc>
                <a:spcPct val="150000"/>
              </a:lnSpc>
            </a:pPr>
            <a:r>
              <a:rPr lang="en-IN" sz="2200" dirty="0"/>
              <a:t>WHERE condition;  </a:t>
            </a:r>
          </a:p>
        </p:txBody>
      </p:sp>
    </p:spTree>
    <p:extLst>
      <p:ext uri="{BB962C8B-B14F-4D97-AF65-F5344CB8AC3E}">
        <p14:creationId xmlns:p14="http://schemas.microsoft.com/office/powerpoint/2010/main" val="36654742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82" y="1676400"/>
            <a:ext cx="4267200" cy="3920240"/>
          </a:xfrm>
          <a:prstGeom prst="rect">
            <a:avLst/>
          </a:prstGeom>
        </p:spPr>
        <p:txBody>
          <a:bodyPr wrap="square">
            <a:spAutoFit/>
          </a:bodyPr>
          <a:lstStyle/>
          <a:p>
            <a:pPr algn="just">
              <a:lnSpc>
                <a:spcPct val="150000"/>
              </a:lnSpc>
            </a:pPr>
            <a:r>
              <a:rPr lang="en-IN" sz="2100" b="1" dirty="0" smtClean="0"/>
              <a:t>CREATE</a:t>
            </a:r>
            <a:r>
              <a:rPr lang="en-IN" sz="2100" b="1" dirty="0"/>
              <a:t> VIEW </a:t>
            </a:r>
            <a:r>
              <a:rPr lang="en-IN" sz="2100" b="1" dirty="0" err="1"/>
              <a:t>DetailsView</a:t>
            </a:r>
            <a:r>
              <a:rPr lang="en-IN" sz="2100" b="1" dirty="0"/>
              <a:t> AS  </a:t>
            </a:r>
          </a:p>
          <a:p>
            <a:pPr algn="just">
              <a:lnSpc>
                <a:spcPct val="150000"/>
              </a:lnSpc>
            </a:pPr>
            <a:r>
              <a:rPr lang="en-IN" sz="2100" b="1" dirty="0"/>
              <a:t>SELECT NAME, ADDRESS  </a:t>
            </a:r>
          </a:p>
          <a:p>
            <a:pPr algn="just">
              <a:lnSpc>
                <a:spcPct val="150000"/>
              </a:lnSpc>
            </a:pPr>
            <a:r>
              <a:rPr lang="en-IN" sz="2100" b="1" dirty="0"/>
              <a:t>FROM </a:t>
            </a:r>
            <a:r>
              <a:rPr lang="en-IN" sz="2100" b="1" dirty="0" err="1"/>
              <a:t>Student_Details</a:t>
            </a:r>
            <a:r>
              <a:rPr lang="en-IN" sz="2100" b="1" dirty="0"/>
              <a:t>  </a:t>
            </a:r>
          </a:p>
          <a:p>
            <a:pPr algn="just">
              <a:lnSpc>
                <a:spcPct val="150000"/>
              </a:lnSpc>
            </a:pPr>
            <a:r>
              <a:rPr lang="en-IN" sz="2100" b="1" dirty="0"/>
              <a:t>WHERE STU_ID &lt; 4;</a:t>
            </a:r>
            <a:r>
              <a:rPr lang="en-IN" sz="2100" dirty="0"/>
              <a:t>  </a:t>
            </a:r>
            <a:endParaRPr lang="en-IN" sz="2100" dirty="0" smtClean="0"/>
          </a:p>
          <a:p>
            <a:pPr algn="just">
              <a:lnSpc>
                <a:spcPct val="150000"/>
              </a:lnSpc>
            </a:pPr>
            <a:endParaRPr lang="en-IN" sz="2100" dirty="0"/>
          </a:p>
          <a:p>
            <a:pPr algn="just">
              <a:lnSpc>
                <a:spcPct val="150000"/>
              </a:lnSpc>
            </a:pPr>
            <a:endParaRPr lang="en-GB" sz="2100" dirty="0" smtClean="0"/>
          </a:p>
          <a:p>
            <a:pPr algn="just">
              <a:lnSpc>
                <a:spcPct val="150000"/>
              </a:lnSpc>
            </a:pPr>
            <a:r>
              <a:rPr lang="en-GB" sz="2100" b="1" dirty="0" smtClean="0"/>
              <a:t>SELECT</a:t>
            </a:r>
            <a:r>
              <a:rPr lang="en-GB" sz="2100" b="1" dirty="0"/>
              <a:t> * FROM </a:t>
            </a:r>
            <a:r>
              <a:rPr lang="en-GB" sz="2100" b="1" dirty="0" err="1"/>
              <a:t>DetailsView</a:t>
            </a:r>
            <a:r>
              <a:rPr lang="en-GB" sz="2100" b="1" dirty="0"/>
              <a:t>;  </a:t>
            </a:r>
          </a:p>
          <a:p>
            <a:pPr algn="just">
              <a:lnSpc>
                <a:spcPct val="150000"/>
              </a:lnSpc>
            </a:pPr>
            <a:endParaRPr lang="en-IN" sz="21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173" y="4419600"/>
            <a:ext cx="5060084" cy="216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7467" y="1288175"/>
            <a:ext cx="556949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399" y="82936"/>
            <a:ext cx="8790709" cy="1143070"/>
          </a:xfrm>
          <a:prstGeom prst="rect">
            <a:avLst/>
          </a:prstGeom>
          <a:noFill/>
        </p:spPr>
        <p:txBody>
          <a:bodyPr wrap="square" rtlCol="0">
            <a:spAutoFit/>
          </a:bodyPr>
          <a:lstStyle/>
          <a:p>
            <a:pPr algn="just">
              <a:lnSpc>
                <a:spcPct val="150000"/>
              </a:lnSpc>
            </a:pPr>
            <a:r>
              <a:rPr lang="en-IN" sz="2400" b="1" dirty="0"/>
              <a:t>2. Creating View from a single table</a:t>
            </a:r>
          </a:p>
          <a:p>
            <a:pPr algn="just">
              <a:lnSpc>
                <a:spcPct val="150000"/>
              </a:lnSpc>
            </a:pPr>
            <a:r>
              <a:rPr lang="en-IN" sz="2400" dirty="0"/>
              <a:t>We create a View named </a:t>
            </a:r>
            <a:r>
              <a:rPr lang="en-IN" sz="2400" dirty="0" err="1"/>
              <a:t>DetailsView</a:t>
            </a:r>
            <a:r>
              <a:rPr lang="en-IN" sz="2400" dirty="0"/>
              <a:t> from the table </a:t>
            </a:r>
            <a:r>
              <a:rPr lang="en-IN" sz="2400" dirty="0" err="1"/>
              <a:t>Student_Detail</a:t>
            </a:r>
            <a:r>
              <a:rPr lang="en-IN" sz="2400" dirty="0"/>
              <a:t>.</a:t>
            </a:r>
          </a:p>
        </p:txBody>
      </p:sp>
    </p:spTree>
    <p:extLst>
      <p:ext uri="{BB962C8B-B14F-4D97-AF65-F5344CB8AC3E}">
        <p14:creationId xmlns:p14="http://schemas.microsoft.com/office/powerpoint/2010/main" val="28306905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57600" y="11668"/>
            <a:ext cx="1616596" cy="369332"/>
          </a:xfrm>
          <a:prstGeom prst="rect">
            <a:avLst/>
          </a:prstGeom>
        </p:spPr>
        <p:txBody>
          <a:bodyPr wrap="none">
            <a:spAutoFit/>
          </a:bodyPr>
          <a:lstStyle/>
          <a:p>
            <a:r>
              <a:rPr lang="en-GB" b="1" dirty="0" err="1">
                <a:solidFill>
                  <a:srgbClr val="C00000"/>
                </a:solidFill>
              </a:rPr>
              <a:t>Student_Detail</a:t>
            </a:r>
            <a:endParaRPr lang="en-GB" dirty="0">
              <a:solidFill>
                <a:srgbClr val="C00000"/>
              </a:solidFill>
            </a:endParaRPr>
          </a:p>
        </p:txBody>
      </p:sp>
      <p:sp>
        <p:nvSpPr>
          <p:cNvPr id="6" name="Rectangle 5"/>
          <p:cNvSpPr/>
          <p:nvPr/>
        </p:nvSpPr>
        <p:spPr>
          <a:xfrm>
            <a:off x="3746710" y="3244334"/>
            <a:ext cx="1650580" cy="369332"/>
          </a:xfrm>
          <a:prstGeom prst="rect">
            <a:avLst/>
          </a:prstGeom>
        </p:spPr>
        <p:txBody>
          <a:bodyPr wrap="none">
            <a:spAutoFit/>
          </a:bodyPr>
          <a:lstStyle/>
          <a:p>
            <a:r>
              <a:rPr lang="en-GB" b="1" dirty="0" err="1">
                <a:solidFill>
                  <a:srgbClr val="C00000"/>
                </a:solidFill>
              </a:rPr>
              <a:t>Student_Marks</a:t>
            </a:r>
            <a:endParaRPr lang="en-GB" dirty="0">
              <a:solidFill>
                <a:srgbClr val="C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613666"/>
            <a:ext cx="8654104" cy="309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01782"/>
            <a:ext cx="6781800" cy="287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11719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90055"/>
            <a:ext cx="8915400" cy="3908762"/>
          </a:xfrm>
          <a:prstGeom prst="rect">
            <a:avLst/>
          </a:prstGeom>
        </p:spPr>
        <p:txBody>
          <a:bodyPr wrap="square">
            <a:spAutoFit/>
          </a:bodyPr>
          <a:lstStyle/>
          <a:p>
            <a:pPr algn="just">
              <a:lnSpc>
                <a:spcPct val="150000"/>
              </a:lnSpc>
            </a:pPr>
            <a:r>
              <a:rPr lang="en-IN" sz="2400" b="1" dirty="0"/>
              <a:t>3. Creating View from multiple tables</a:t>
            </a:r>
          </a:p>
          <a:p>
            <a:pPr marL="342900" indent="-342900" algn="just">
              <a:lnSpc>
                <a:spcPct val="150000"/>
              </a:lnSpc>
              <a:buFont typeface="Arial" pitchFamily="34" charset="0"/>
              <a:buChar char="•"/>
            </a:pPr>
            <a:r>
              <a:rPr lang="en-IN" sz="2200" dirty="0"/>
              <a:t>View from multiple tables can be created by simply include multiple tables in the SELECT statement.</a:t>
            </a:r>
          </a:p>
          <a:p>
            <a:pPr algn="just"/>
            <a:endParaRPr lang="en-IN" sz="1050" b="1" dirty="0" smtClean="0">
              <a:solidFill>
                <a:srgbClr val="C00000"/>
              </a:solidFill>
            </a:endParaRPr>
          </a:p>
          <a:p>
            <a:pPr algn="just">
              <a:lnSpc>
                <a:spcPct val="150000"/>
              </a:lnSpc>
            </a:pPr>
            <a:r>
              <a:rPr lang="en-IN" sz="2200" b="1" dirty="0" smtClean="0">
                <a:solidFill>
                  <a:srgbClr val="C00000"/>
                </a:solidFill>
              </a:rPr>
              <a:t>CREATE</a:t>
            </a:r>
            <a:r>
              <a:rPr lang="en-IN" sz="2200" b="1" dirty="0">
                <a:solidFill>
                  <a:srgbClr val="C00000"/>
                </a:solidFill>
              </a:rPr>
              <a:t> VIEW </a:t>
            </a:r>
            <a:r>
              <a:rPr lang="en-IN" sz="2200" b="1" dirty="0" err="1">
                <a:solidFill>
                  <a:srgbClr val="C00000"/>
                </a:solidFill>
              </a:rPr>
              <a:t>MarksView</a:t>
            </a:r>
            <a:r>
              <a:rPr lang="en-IN" sz="2200" b="1" dirty="0">
                <a:solidFill>
                  <a:srgbClr val="C00000"/>
                </a:solidFill>
              </a:rPr>
              <a:t> AS  </a:t>
            </a:r>
          </a:p>
          <a:p>
            <a:pPr algn="just">
              <a:lnSpc>
                <a:spcPct val="150000"/>
              </a:lnSpc>
            </a:pPr>
            <a:r>
              <a:rPr lang="en-IN" sz="2200" b="1" dirty="0">
                <a:solidFill>
                  <a:srgbClr val="C00000"/>
                </a:solidFill>
              </a:rPr>
              <a:t>SELECT </a:t>
            </a:r>
            <a:r>
              <a:rPr lang="en-IN" sz="2000" b="1" dirty="0"/>
              <a:t>Student_Detail</a:t>
            </a:r>
            <a:r>
              <a:rPr lang="en-IN" sz="2000" b="1" dirty="0">
                <a:solidFill>
                  <a:srgbClr val="C00000"/>
                </a:solidFill>
              </a:rPr>
              <a:t>.NAME, </a:t>
            </a:r>
            <a:r>
              <a:rPr lang="en-IN" sz="2000" b="1" dirty="0" err="1"/>
              <a:t>Student_Detail</a:t>
            </a:r>
            <a:r>
              <a:rPr lang="en-IN" sz="2000" b="1" dirty="0" err="1">
                <a:solidFill>
                  <a:srgbClr val="C00000"/>
                </a:solidFill>
              </a:rPr>
              <a:t>.ADDRESS</a:t>
            </a:r>
            <a:r>
              <a:rPr lang="en-IN" sz="2000" b="1" dirty="0">
                <a:solidFill>
                  <a:srgbClr val="C00000"/>
                </a:solidFill>
              </a:rPr>
              <a:t>, </a:t>
            </a:r>
            <a:r>
              <a:rPr lang="en-IN" sz="2000" b="1" dirty="0" err="1"/>
              <a:t>Student_Marks</a:t>
            </a:r>
            <a:r>
              <a:rPr lang="en-IN" sz="2000" b="1" dirty="0" err="1">
                <a:solidFill>
                  <a:srgbClr val="C00000"/>
                </a:solidFill>
              </a:rPr>
              <a:t>.MARKS</a:t>
            </a:r>
            <a:r>
              <a:rPr lang="en-IN" sz="2000" b="1" dirty="0">
                <a:solidFill>
                  <a:srgbClr val="C00000"/>
                </a:solidFill>
              </a:rPr>
              <a:t>  </a:t>
            </a:r>
          </a:p>
          <a:p>
            <a:pPr algn="just">
              <a:lnSpc>
                <a:spcPct val="150000"/>
              </a:lnSpc>
            </a:pPr>
            <a:r>
              <a:rPr lang="en-IN" sz="2200" b="1" dirty="0">
                <a:solidFill>
                  <a:srgbClr val="C00000"/>
                </a:solidFill>
              </a:rPr>
              <a:t>FROM </a:t>
            </a:r>
            <a:r>
              <a:rPr lang="en-IN" sz="2200" b="1" dirty="0" err="1"/>
              <a:t>Student_Detail</a:t>
            </a:r>
            <a:r>
              <a:rPr lang="en-IN" sz="2200" b="1" dirty="0">
                <a:solidFill>
                  <a:srgbClr val="C00000"/>
                </a:solidFill>
              </a:rPr>
              <a:t>, </a:t>
            </a:r>
            <a:r>
              <a:rPr lang="en-IN" sz="2200" b="1" dirty="0" smtClean="0">
                <a:solidFill>
                  <a:srgbClr val="C00000"/>
                </a:solidFill>
              </a:rPr>
              <a:t> </a:t>
            </a:r>
            <a:r>
              <a:rPr lang="en-IN" sz="2200" b="1" dirty="0" err="1" smtClean="0"/>
              <a:t>Student_Mark</a:t>
            </a:r>
            <a:r>
              <a:rPr lang="en-IN" sz="2200" b="1" dirty="0"/>
              <a:t>  </a:t>
            </a:r>
          </a:p>
          <a:p>
            <a:pPr algn="just">
              <a:lnSpc>
                <a:spcPct val="150000"/>
              </a:lnSpc>
            </a:pPr>
            <a:r>
              <a:rPr lang="en-IN" sz="2200" b="1" dirty="0">
                <a:solidFill>
                  <a:srgbClr val="C00000"/>
                </a:solidFill>
              </a:rPr>
              <a:t>WHERE Student_Detail.NAME = Student_Marks.NAME;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795" y="4114800"/>
            <a:ext cx="6451087" cy="2547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075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3462486"/>
          </a:xfrm>
          <a:prstGeom prst="rect">
            <a:avLst/>
          </a:prstGeom>
        </p:spPr>
        <p:txBody>
          <a:bodyPr wrap="square">
            <a:spAutoFit/>
          </a:bodyPr>
          <a:lstStyle/>
          <a:p>
            <a:pPr algn="just">
              <a:lnSpc>
                <a:spcPct val="150000"/>
              </a:lnSpc>
            </a:pPr>
            <a:r>
              <a:rPr lang="en-IN" sz="2400" b="1" dirty="0"/>
              <a:t>4. Deleting View</a:t>
            </a:r>
          </a:p>
          <a:p>
            <a:pPr marL="285750" indent="-285750" algn="just">
              <a:lnSpc>
                <a:spcPct val="150000"/>
              </a:lnSpc>
              <a:buFont typeface="Arial" pitchFamily="34" charset="0"/>
              <a:buChar char="•"/>
            </a:pPr>
            <a:r>
              <a:rPr lang="en-IN" sz="2200" dirty="0"/>
              <a:t>A view can be deleted using the Drop View statement.</a:t>
            </a:r>
          </a:p>
          <a:p>
            <a:pPr algn="just">
              <a:lnSpc>
                <a:spcPct val="150000"/>
              </a:lnSpc>
            </a:pPr>
            <a:r>
              <a:rPr lang="en-IN" sz="2200" b="1" dirty="0" smtClean="0"/>
              <a:t>Syntax</a:t>
            </a:r>
            <a:endParaRPr lang="en-IN" sz="2200" dirty="0"/>
          </a:p>
          <a:p>
            <a:pPr algn="just">
              <a:lnSpc>
                <a:spcPct val="150000"/>
              </a:lnSpc>
            </a:pPr>
            <a:r>
              <a:rPr lang="en-IN" sz="2800" b="1" dirty="0" smtClean="0"/>
              <a:t>		DROP</a:t>
            </a:r>
            <a:r>
              <a:rPr lang="en-IN" sz="2800" b="1" dirty="0"/>
              <a:t> VIEW </a:t>
            </a:r>
            <a:r>
              <a:rPr lang="en-IN" sz="2800" b="1" dirty="0" err="1"/>
              <a:t>view_name</a:t>
            </a:r>
            <a:r>
              <a:rPr lang="en-IN" sz="2800" b="1" dirty="0"/>
              <a:t>; </a:t>
            </a:r>
            <a:endParaRPr lang="en-IN" sz="2800" b="1" dirty="0" smtClean="0"/>
          </a:p>
          <a:p>
            <a:pPr algn="just">
              <a:lnSpc>
                <a:spcPct val="150000"/>
              </a:lnSpc>
            </a:pPr>
            <a:r>
              <a:rPr lang="en-GB" sz="2200" dirty="0" smtClean="0"/>
              <a:t>Example:</a:t>
            </a:r>
            <a:endParaRPr lang="en-IN" sz="2200" dirty="0" smtClean="0"/>
          </a:p>
          <a:p>
            <a:pPr algn="just">
              <a:lnSpc>
                <a:spcPct val="150000"/>
              </a:lnSpc>
            </a:pPr>
            <a:r>
              <a:rPr lang="en-IN" sz="2000" b="1" dirty="0"/>
              <a:t>	</a:t>
            </a:r>
            <a:r>
              <a:rPr lang="en-IN" sz="2000" b="1" dirty="0" smtClean="0"/>
              <a:t>	</a:t>
            </a:r>
            <a:r>
              <a:rPr lang="en-GB" sz="2800" b="1" dirty="0" smtClean="0"/>
              <a:t>DROP</a:t>
            </a:r>
            <a:r>
              <a:rPr lang="en-GB" sz="2800" b="1" dirty="0"/>
              <a:t> VIEW </a:t>
            </a:r>
            <a:r>
              <a:rPr lang="en-GB" sz="2800" b="1" dirty="0" err="1"/>
              <a:t>MarksView</a:t>
            </a:r>
            <a:r>
              <a:rPr lang="en-GB" sz="2800" b="1" dirty="0"/>
              <a:t>;</a:t>
            </a:r>
            <a:r>
              <a:rPr lang="en-IN" sz="2800" b="1" dirty="0"/>
              <a:t> </a:t>
            </a:r>
          </a:p>
        </p:txBody>
      </p:sp>
    </p:spTree>
    <p:extLst>
      <p:ext uri="{BB962C8B-B14F-4D97-AF65-F5344CB8AC3E}">
        <p14:creationId xmlns:p14="http://schemas.microsoft.com/office/powerpoint/2010/main" val="2976669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52400" y="152400"/>
            <a:ext cx="8763000" cy="655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tabLst>
                <a:tab pos="2232025" algn="l"/>
              </a:tabLst>
            </a:pPr>
            <a:r>
              <a:rPr lang="en-US" sz="2800" b="1" dirty="0"/>
              <a:t>Drop and Alter Table Constructs</a:t>
            </a:r>
            <a:endParaRPr lang="en-US" altLang="en-US" sz="2800" b="1" dirty="0" smtClean="0"/>
          </a:p>
          <a:p>
            <a:pPr>
              <a:lnSpc>
                <a:spcPct val="150000"/>
              </a:lnSpc>
              <a:tabLst>
                <a:tab pos="2232025" algn="l"/>
              </a:tabLst>
            </a:pPr>
            <a:r>
              <a:rPr lang="en-US" altLang="en-US" sz="2000" dirty="0" smtClean="0"/>
              <a:t>The </a:t>
            </a:r>
            <a:r>
              <a:rPr lang="en-US" altLang="en-US" sz="2000" b="1" dirty="0" smtClean="0">
                <a:solidFill>
                  <a:schemeClr val="tx2"/>
                </a:solidFill>
              </a:rPr>
              <a:t>drop table</a:t>
            </a:r>
            <a:r>
              <a:rPr lang="en-US" altLang="en-US" sz="2000" b="1" dirty="0" smtClean="0"/>
              <a:t> </a:t>
            </a:r>
            <a:r>
              <a:rPr lang="en-US" altLang="en-US" sz="2000" dirty="0" smtClean="0"/>
              <a:t>command deletes all information about the dropped relation from the database.</a:t>
            </a:r>
          </a:p>
          <a:p>
            <a:pPr>
              <a:lnSpc>
                <a:spcPct val="150000"/>
              </a:lnSpc>
              <a:tabLst>
                <a:tab pos="2232025" algn="l"/>
              </a:tabLst>
            </a:pPr>
            <a:r>
              <a:rPr lang="en-US" altLang="en-US" sz="2000" dirty="0" smtClean="0"/>
              <a:t>The </a:t>
            </a:r>
            <a:r>
              <a:rPr lang="en-US" altLang="en-US" sz="2000" b="1" dirty="0" smtClean="0">
                <a:solidFill>
                  <a:schemeClr val="tx2"/>
                </a:solidFill>
              </a:rPr>
              <a:t>alter table</a:t>
            </a:r>
            <a:r>
              <a:rPr lang="en-US" altLang="en-US" sz="2000" dirty="0" smtClean="0"/>
              <a:t> command is used to add attributes to an existing relation: </a:t>
            </a:r>
          </a:p>
          <a:p>
            <a:pPr>
              <a:lnSpc>
                <a:spcPct val="150000"/>
              </a:lnSpc>
              <a:buFont typeface="Monotype Sorts" pitchFamily="2" charset="2"/>
              <a:buNone/>
              <a:tabLst>
                <a:tab pos="2232025" algn="l"/>
              </a:tabLst>
            </a:pPr>
            <a:r>
              <a:rPr lang="en-US" altLang="en-US" sz="2400" b="1" dirty="0" smtClean="0"/>
              <a:t>            	</a:t>
            </a:r>
            <a:r>
              <a:rPr lang="en-US" altLang="en-US" sz="2000" b="1" dirty="0" smtClean="0"/>
              <a:t>alter table </a:t>
            </a:r>
            <a:r>
              <a:rPr lang="en-US" altLang="en-US" sz="2000" i="1" dirty="0" smtClean="0"/>
              <a:t>r </a:t>
            </a:r>
            <a:r>
              <a:rPr lang="en-US" altLang="en-US" sz="2000" b="1" dirty="0" smtClean="0"/>
              <a:t>add </a:t>
            </a:r>
            <a:r>
              <a:rPr lang="en-US" altLang="en-US" sz="2000" i="1" dirty="0" smtClean="0"/>
              <a:t>A D</a:t>
            </a:r>
          </a:p>
          <a:p>
            <a:pPr>
              <a:lnSpc>
                <a:spcPct val="150000"/>
              </a:lnSpc>
              <a:buFont typeface="Monotype Sorts" pitchFamily="2" charset="2"/>
              <a:buNone/>
              <a:tabLst>
                <a:tab pos="2232025" algn="l"/>
              </a:tabLst>
            </a:pPr>
            <a:r>
              <a:rPr lang="en-US" altLang="en-US" sz="2000" i="1" dirty="0" smtClean="0"/>
              <a:t>     </a:t>
            </a:r>
            <a:r>
              <a:rPr lang="en-US" altLang="en-US" sz="2000" dirty="0" smtClean="0"/>
              <a:t>where - </a:t>
            </a:r>
            <a:r>
              <a:rPr lang="en-US" altLang="en-US" sz="2000" i="1" dirty="0" smtClean="0"/>
              <a:t>A</a:t>
            </a:r>
            <a:r>
              <a:rPr lang="en-US" altLang="en-US" sz="2000" dirty="0" smtClean="0"/>
              <a:t> is the name of the attribute to be added to relation </a:t>
            </a:r>
            <a:r>
              <a:rPr lang="en-US" altLang="en-US" sz="2000" i="1" dirty="0" smtClean="0"/>
              <a:t>r </a:t>
            </a:r>
            <a:r>
              <a:rPr lang="en-US" altLang="en-US" sz="2000" dirty="0" smtClean="0"/>
              <a:t> </a:t>
            </a:r>
          </a:p>
          <a:p>
            <a:pPr>
              <a:lnSpc>
                <a:spcPct val="150000"/>
              </a:lnSpc>
              <a:buFont typeface="Monotype Sorts" pitchFamily="2" charset="2"/>
              <a:buNone/>
              <a:tabLst>
                <a:tab pos="2232025" algn="l"/>
              </a:tabLst>
            </a:pPr>
            <a:r>
              <a:rPr lang="en-US" altLang="en-US" sz="2000" dirty="0"/>
              <a:t>	</a:t>
            </a:r>
            <a:r>
              <a:rPr lang="en-US" altLang="en-US" sz="2000" dirty="0" smtClean="0"/>
              <a:t>- </a:t>
            </a:r>
            <a:r>
              <a:rPr lang="en-US" altLang="en-US" sz="2000" i="1" dirty="0" smtClean="0"/>
              <a:t>D</a:t>
            </a:r>
            <a:r>
              <a:rPr lang="en-US" altLang="en-US" sz="2000" dirty="0" smtClean="0"/>
              <a:t> is the domain of </a:t>
            </a:r>
            <a:r>
              <a:rPr lang="en-US" altLang="en-US" sz="2000" i="1" dirty="0" smtClean="0"/>
              <a:t>A.</a:t>
            </a:r>
            <a:endParaRPr lang="en-US" altLang="en-US" sz="2000" dirty="0"/>
          </a:p>
          <a:p>
            <a:pPr>
              <a:lnSpc>
                <a:spcPct val="150000"/>
              </a:lnSpc>
              <a:tabLst>
                <a:tab pos="2232025" algn="l"/>
              </a:tabLst>
            </a:pPr>
            <a:r>
              <a:rPr lang="en-US" altLang="en-US" sz="2000" dirty="0" smtClean="0"/>
              <a:t>All tuples in the relation are assigned </a:t>
            </a:r>
            <a:r>
              <a:rPr lang="en-US" altLang="en-US" sz="2000" i="1" dirty="0" smtClean="0"/>
              <a:t>null</a:t>
            </a:r>
            <a:r>
              <a:rPr lang="en-US" altLang="en-US" sz="2000" dirty="0" smtClean="0"/>
              <a:t> as the value for the new attribute.  </a:t>
            </a:r>
          </a:p>
          <a:p>
            <a:pPr>
              <a:lnSpc>
                <a:spcPct val="150000"/>
              </a:lnSpc>
              <a:tabLst>
                <a:tab pos="2232025" algn="l"/>
              </a:tabLst>
            </a:pPr>
            <a:r>
              <a:rPr lang="en-US" altLang="en-US" sz="2000" dirty="0" smtClean="0"/>
              <a:t>The </a:t>
            </a:r>
            <a:r>
              <a:rPr lang="en-US" altLang="en-US" sz="2000" b="1" dirty="0" smtClean="0">
                <a:solidFill>
                  <a:schemeClr val="tx2"/>
                </a:solidFill>
              </a:rPr>
              <a:t>alter table</a:t>
            </a:r>
            <a:r>
              <a:rPr lang="en-US" altLang="en-US" sz="2000" dirty="0" smtClean="0"/>
              <a:t> command can also be used to drop attributes of a relation:</a:t>
            </a:r>
          </a:p>
          <a:p>
            <a:pPr>
              <a:lnSpc>
                <a:spcPct val="150000"/>
              </a:lnSpc>
              <a:buFont typeface="Monotype Sorts" pitchFamily="2" charset="2"/>
              <a:buNone/>
              <a:tabLst>
                <a:tab pos="2232025" algn="l"/>
              </a:tabLst>
            </a:pPr>
            <a:r>
              <a:rPr lang="en-US" altLang="en-US" sz="2000" dirty="0" smtClean="0"/>
              <a:t>		</a:t>
            </a:r>
            <a:r>
              <a:rPr lang="en-US" altLang="en-US" sz="2000" b="1" dirty="0" smtClean="0"/>
              <a:t>alter table </a:t>
            </a:r>
            <a:r>
              <a:rPr lang="en-US" altLang="en-US" sz="2000" i="1" dirty="0" smtClean="0"/>
              <a:t>r</a:t>
            </a:r>
            <a:r>
              <a:rPr lang="en-US" altLang="en-US" sz="2000" b="1" dirty="0" smtClean="0"/>
              <a:t> drop</a:t>
            </a:r>
            <a:r>
              <a:rPr lang="en-US" altLang="en-US" sz="2000" i="1" dirty="0" smtClean="0"/>
              <a:t> A     </a:t>
            </a:r>
          </a:p>
          <a:p>
            <a:pPr>
              <a:lnSpc>
                <a:spcPct val="150000"/>
              </a:lnSpc>
              <a:buFont typeface="Monotype Sorts" pitchFamily="2" charset="2"/>
              <a:buNone/>
              <a:tabLst>
                <a:tab pos="2232025" algn="l"/>
              </a:tabLst>
            </a:pPr>
            <a:r>
              <a:rPr lang="en-US" altLang="en-US" sz="2000" i="1" dirty="0" smtClean="0"/>
              <a:t>     </a:t>
            </a:r>
            <a:r>
              <a:rPr lang="en-US" altLang="en-US" sz="2000" dirty="0" smtClean="0"/>
              <a:t>where </a:t>
            </a:r>
            <a:r>
              <a:rPr lang="en-US" altLang="en-US" sz="2000" i="1" dirty="0" smtClean="0"/>
              <a:t>A</a:t>
            </a:r>
            <a:r>
              <a:rPr lang="en-US" altLang="en-US" sz="2000" dirty="0" smtClean="0"/>
              <a:t> is the name of an attribute of relation</a:t>
            </a:r>
            <a:r>
              <a:rPr lang="en-US" altLang="en-US" sz="2000" i="1" dirty="0" smtClean="0"/>
              <a:t> r</a:t>
            </a:r>
          </a:p>
          <a:p>
            <a:pPr lvl="1">
              <a:lnSpc>
                <a:spcPct val="150000"/>
              </a:lnSpc>
              <a:tabLst>
                <a:tab pos="2232025" algn="l"/>
              </a:tabLst>
            </a:pPr>
            <a:r>
              <a:rPr lang="en-US" altLang="en-US" sz="2000" dirty="0" smtClean="0"/>
              <a:t>Dropping of attributes not supported by many databases</a:t>
            </a:r>
          </a:p>
        </p:txBody>
      </p:sp>
    </p:spTree>
    <p:extLst>
      <p:ext uri="{BB962C8B-B14F-4D97-AF65-F5344CB8AC3E}">
        <p14:creationId xmlns:p14="http://schemas.microsoft.com/office/powerpoint/2010/main" val="37275221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6186309"/>
          </a:xfrm>
          <a:prstGeom prst="rect">
            <a:avLst/>
          </a:prstGeom>
        </p:spPr>
        <p:txBody>
          <a:bodyPr wrap="square">
            <a:spAutoFit/>
          </a:bodyPr>
          <a:lstStyle/>
          <a:p>
            <a:pPr algn="just" fontAlgn="base">
              <a:lnSpc>
                <a:spcPct val="150000"/>
              </a:lnSpc>
            </a:pPr>
            <a:r>
              <a:rPr lang="en-IN" sz="2200" b="1" dirty="0"/>
              <a:t>UPDATING VIEWS</a:t>
            </a:r>
            <a:endParaRPr lang="en-IN" sz="2200" dirty="0"/>
          </a:p>
          <a:p>
            <a:pPr marL="342900" indent="-342900" algn="just" fontAlgn="base">
              <a:lnSpc>
                <a:spcPct val="150000"/>
              </a:lnSpc>
              <a:buFont typeface="Arial" pitchFamily="34" charset="0"/>
              <a:buChar char="•"/>
            </a:pPr>
            <a:r>
              <a:rPr lang="en-IN" sz="2200" dirty="0"/>
              <a:t>There are certain conditions needed to be satisfied to update a view. If any one of these conditions is </a:t>
            </a:r>
            <a:r>
              <a:rPr lang="en-IN" sz="2200" b="1" dirty="0"/>
              <a:t>not</a:t>
            </a:r>
            <a:r>
              <a:rPr lang="en-IN" sz="2200" dirty="0"/>
              <a:t> met, then we will not be allowed to update the view.</a:t>
            </a:r>
          </a:p>
          <a:p>
            <a:pPr marL="342900" indent="-342900" algn="just" fontAlgn="base">
              <a:lnSpc>
                <a:spcPct val="150000"/>
              </a:lnSpc>
              <a:buFont typeface="Arial" pitchFamily="34" charset="0"/>
              <a:buChar char="•"/>
            </a:pPr>
            <a:r>
              <a:rPr lang="en-IN" sz="2200" dirty="0"/>
              <a:t>The SELECT statement which is used to create the view should not include GROUP BY clause or ORDER BY clause.</a:t>
            </a:r>
          </a:p>
          <a:p>
            <a:pPr marL="342900" indent="-342900" algn="just" fontAlgn="base">
              <a:lnSpc>
                <a:spcPct val="150000"/>
              </a:lnSpc>
              <a:buFont typeface="Arial" pitchFamily="34" charset="0"/>
              <a:buChar char="•"/>
            </a:pPr>
            <a:r>
              <a:rPr lang="en-IN" sz="2200" dirty="0"/>
              <a:t>The SELECT statement should not have the DISTINCT keyword.</a:t>
            </a:r>
          </a:p>
          <a:p>
            <a:pPr marL="342900" indent="-342900" algn="just" fontAlgn="base">
              <a:lnSpc>
                <a:spcPct val="150000"/>
              </a:lnSpc>
              <a:buFont typeface="Arial" pitchFamily="34" charset="0"/>
              <a:buChar char="•"/>
            </a:pPr>
            <a:r>
              <a:rPr lang="en-IN" sz="2200" dirty="0"/>
              <a:t>The View should have all NOT NULL values.</a:t>
            </a:r>
          </a:p>
          <a:p>
            <a:pPr marL="342900" indent="-342900" algn="just" fontAlgn="base">
              <a:lnSpc>
                <a:spcPct val="150000"/>
              </a:lnSpc>
              <a:buFont typeface="Arial" pitchFamily="34" charset="0"/>
              <a:buChar char="•"/>
            </a:pPr>
            <a:r>
              <a:rPr lang="en-IN" sz="2200" dirty="0"/>
              <a:t>The view should not be created using nested queries or complex queries.</a:t>
            </a:r>
          </a:p>
          <a:p>
            <a:pPr marL="342900" indent="-342900" algn="just" fontAlgn="base">
              <a:lnSpc>
                <a:spcPct val="150000"/>
              </a:lnSpc>
              <a:buFont typeface="Arial" pitchFamily="34" charset="0"/>
              <a:buChar char="•"/>
            </a:pPr>
            <a:r>
              <a:rPr lang="en-IN" sz="2200" dirty="0"/>
              <a:t>The view should be created from a single table. If the view is created using multiple tables then we will not be allowed to update the view.</a:t>
            </a:r>
          </a:p>
        </p:txBody>
      </p:sp>
    </p:spTree>
    <p:extLst>
      <p:ext uri="{BB962C8B-B14F-4D97-AF65-F5344CB8AC3E}">
        <p14:creationId xmlns:p14="http://schemas.microsoft.com/office/powerpoint/2010/main" val="33095894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07819" y="304799"/>
            <a:ext cx="8763000" cy="3644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defTabSz="914400" rtl="0" eaLnBrk="1" fontAlgn="base" latinLnBrk="0" hangingPunct="1">
              <a:lnSpc>
                <a:spcPct val="15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latin typeface="urw-din"/>
                <a:cs typeface="Arial" pitchFamily="34" charset="0"/>
              </a:rPr>
              <a:t>We can use the </a:t>
            </a:r>
            <a:r>
              <a:rPr kumimoji="0" lang="en-US" sz="2200" b="1" i="0" u="none" strike="noStrike" cap="none" normalizeH="0" baseline="0" dirty="0" smtClean="0">
                <a:ln>
                  <a:noFill/>
                </a:ln>
                <a:solidFill>
                  <a:srgbClr val="273239"/>
                </a:solidFill>
                <a:effectLst/>
                <a:latin typeface="urw-din"/>
                <a:cs typeface="Arial" pitchFamily="34" charset="0"/>
              </a:rPr>
              <a:t>CREATE OR REPLACE VIEW</a:t>
            </a:r>
            <a:r>
              <a:rPr kumimoji="0" lang="en-US" sz="2200" b="0" i="0" u="none" strike="noStrike" cap="none" normalizeH="0" baseline="0" dirty="0" smtClean="0">
                <a:ln>
                  <a:noFill/>
                </a:ln>
                <a:solidFill>
                  <a:srgbClr val="273239"/>
                </a:solidFill>
                <a:effectLst/>
                <a:latin typeface="urw-din"/>
                <a:cs typeface="Arial" pitchFamily="34" charset="0"/>
              </a:rPr>
              <a:t> statement to add or remove fields from a view.</a:t>
            </a:r>
            <a:r>
              <a:rPr kumimoji="0" lang="en-US" sz="2200" b="0" i="0" u="none" strike="noStrike" cap="none" normalizeH="0" baseline="0" dirty="0" smtClean="0">
                <a:ln>
                  <a:noFill/>
                </a:ln>
                <a:solidFill>
                  <a:schemeClr val="tx1"/>
                </a:solidFill>
                <a:effectLst/>
                <a:latin typeface="Arial" pitchFamily="34" charset="0"/>
                <a:cs typeface="Arial" pitchFamily="34" charset="0"/>
              </a:rPr>
              <a:t/>
            </a:r>
            <a:br>
              <a:rPr kumimoji="0" lang="en-US" sz="2200" b="0" i="0" u="none" strike="noStrike" cap="none" normalizeH="0" baseline="0" dirty="0" smtClean="0">
                <a:ln>
                  <a:noFill/>
                </a:ln>
                <a:solidFill>
                  <a:schemeClr val="tx1"/>
                </a:solidFill>
                <a:effectLst/>
                <a:latin typeface="Arial" pitchFamily="34" charset="0"/>
                <a:cs typeface="Arial" pitchFamily="34" charset="0"/>
              </a:rPr>
            </a:br>
            <a:r>
              <a:rPr kumimoji="0" lang="en-US" sz="2200" b="1" i="0" u="none" strike="noStrike" cap="none" normalizeH="0" baseline="0" dirty="0" smtClean="0">
                <a:ln>
                  <a:noFill/>
                </a:ln>
                <a:solidFill>
                  <a:srgbClr val="273239"/>
                </a:solidFill>
                <a:effectLst/>
                <a:latin typeface="urw-din"/>
                <a:cs typeface="Arial" pitchFamily="34" charset="0"/>
              </a:rPr>
              <a:t>Syntax</a:t>
            </a:r>
            <a:r>
              <a:rPr kumimoji="0" lang="en-US" sz="2200" b="0" i="0" u="none" strike="noStrike" cap="none" normalizeH="0" baseline="0" dirty="0" smtClean="0">
                <a:ln>
                  <a:noFill/>
                </a:ln>
                <a:solidFill>
                  <a:srgbClr val="273239"/>
                </a:solidFill>
                <a:effectLst/>
                <a:latin typeface="urw-din"/>
                <a:cs typeface="Arial" pitchFamily="34" charset="0"/>
              </a:rPr>
              <a:t>:</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latin typeface="Consolas" pitchFamily="49" charset="0"/>
                <a:cs typeface="Arial" pitchFamily="34" charset="0"/>
              </a:rPr>
              <a:t>CREATE OR REPLACE VIEW </a:t>
            </a:r>
            <a:r>
              <a:rPr kumimoji="0" lang="en-US" sz="2200" b="0" i="0" u="none" strike="noStrike" cap="none" normalizeH="0" baseline="0" dirty="0" err="1" smtClean="0">
                <a:ln>
                  <a:noFill/>
                </a:ln>
                <a:solidFill>
                  <a:srgbClr val="273239"/>
                </a:solidFill>
                <a:effectLst/>
                <a:latin typeface="Consolas" pitchFamily="49" charset="0"/>
                <a:cs typeface="Arial" pitchFamily="34" charset="0"/>
              </a:rPr>
              <a:t>view_name</a:t>
            </a:r>
            <a:r>
              <a:rPr kumimoji="0" lang="en-US" sz="2200" b="0" i="0" u="none" strike="noStrike" cap="none" normalizeH="0" baseline="0" dirty="0" smtClean="0">
                <a:ln>
                  <a:noFill/>
                </a:ln>
                <a:solidFill>
                  <a:srgbClr val="273239"/>
                </a:solidFill>
                <a:effectLst/>
                <a:latin typeface="Consolas" pitchFamily="49" charset="0"/>
                <a:cs typeface="Arial" pitchFamily="34" charset="0"/>
              </a:rPr>
              <a:t>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latin typeface="Consolas" pitchFamily="49" charset="0"/>
                <a:cs typeface="Arial" pitchFamily="34" charset="0"/>
              </a:rPr>
              <a:t>AS SELECT column1,coulmn2,..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latin typeface="Consolas" pitchFamily="49" charset="0"/>
                <a:cs typeface="Arial" pitchFamily="34" charset="0"/>
              </a:rPr>
              <a:t>FROM </a:t>
            </a:r>
            <a:r>
              <a:rPr kumimoji="0" lang="en-US" sz="2200" b="0" i="0" u="none" strike="noStrike" cap="none" normalizeH="0" baseline="0" dirty="0" err="1" smtClean="0">
                <a:ln>
                  <a:noFill/>
                </a:ln>
                <a:solidFill>
                  <a:srgbClr val="273239"/>
                </a:solidFill>
                <a:effectLst/>
                <a:latin typeface="Consolas" pitchFamily="49" charset="0"/>
                <a:cs typeface="Arial" pitchFamily="34" charset="0"/>
              </a:rPr>
              <a:t>table_name</a:t>
            </a:r>
            <a:r>
              <a:rPr kumimoji="0" lang="en-US" sz="2200" b="0" i="0" u="none" strike="noStrike" cap="none" normalizeH="0" baseline="0" dirty="0" smtClean="0">
                <a:ln>
                  <a:noFill/>
                </a:ln>
                <a:solidFill>
                  <a:srgbClr val="273239"/>
                </a:solidFill>
                <a:effectLst/>
                <a:latin typeface="Consolas" pitchFamily="49" charset="0"/>
                <a:cs typeface="Arial" pitchFamily="34" charset="0"/>
              </a:rPr>
              <a:t>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latin typeface="Consolas" pitchFamily="49" charset="0"/>
                <a:cs typeface="Arial" pitchFamily="34" charset="0"/>
              </a:rPr>
              <a:t>WHERE condition;</a:t>
            </a:r>
            <a:r>
              <a:rPr kumimoji="0" lang="en-US" sz="22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6538723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7764" y="124315"/>
            <a:ext cx="8839200" cy="5675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273239"/>
                </a:solidFill>
                <a:effectLst/>
                <a:latin typeface="urw-din"/>
                <a:cs typeface="Arial" pitchFamily="34" charset="0"/>
              </a:rPr>
              <a:t>Inserting a row in a view</a:t>
            </a:r>
            <a:r>
              <a:rPr kumimoji="0" lang="en-US" sz="2200" b="0" i="0" u="none" strike="noStrike" cap="none" normalizeH="0" baseline="0" dirty="0" smtClean="0">
                <a:ln>
                  <a:noFill/>
                </a:ln>
                <a:solidFill>
                  <a:srgbClr val="273239"/>
                </a:solidFill>
                <a:effectLst/>
                <a:latin typeface="urw-din"/>
                <a:cs typeface="Arial" pitchFamily="34" charset="0"/>
              </a:rPr>
              <a:t>:</a:t>
            </a:r>
            <a:r>
              <a:rPr kumimoji="0" lang="en-US" sz="2200" b="0" i="0" u="none" strike="noStrike" cap="none" normalizeH="0" baseline="0" dirty="0" smtClean="0">
                <a:ln>
                  <a:noFill/>
                </a:ln>
                <a:solidFill>
                  <a:schemeClr val="tx1"/>
                </a:solidFill>
                <a:effectLst/>
                <a:latin typeface="Arial" pitchFamily="34" charset="0"/>
                <a:cs typeface="Arial" pitchFamily="34" charset="0"/>
              </a:rPr>
              <a:t/>
            </a:r>
            <a:br>
              <a:rPr kumimoji="0" lang="en-US" sz="2200" b="0" i="0" u="none" strike="noStrike" cap="none" normalizeH="0" baseline="0" dirty="0" smtClean="0">
                <a:ln>
                  <a:noFill/>
                </a:ln>
                <a:solidFill>
                  <a:schemeClr val="tx1"/>
                </a:solidFill>
                <a:effectLst/>
                <a:latin typeface="Arial" pitchFamily="34" charset="0"/>
                <a:cs typeface="Arial" pitchFamily="34" charset="0"/>
              </a:rPr>
            </a:br>
            <a:r>
              <a:rPr kumimoji="0" lang="en-US" sz="2200" b="0" i="0" u="none" strike="noStrike" cap="none" normalizeH="0" baseline="0" dirty="0" smtClean="0">
                <a:ln>
                  <a:noFill/>
                </a:ln>
                <a:solidFill>
                  <a:srgbClr val="273239"/>
                </a:solidFill>
                <a:effectLst/>
                <a:latin typeface="urw-din"/>
                <a:cs typeface="Arial" pitchFamily="34" charset="0"/>
              </a:rPr>
              <a:t>We can insert a row in a View in a same way as we do in a table. We can use the INSERT INTO statement of SQL to insert a row in a View.</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273239"/>
                </a:solidFill>
                <a:effectLst/>
                <a:latin typeface="urw-din"/>
                <a:cs typeface="Arial" pitchFamily="34" charset="0"/>
              </a:rPr>
              <a:t>Syntax</a:t>
            </a:r>
            <a:r>
              <a:rPr kumimoji="0" lang="en-US" sz="2200" b="0" i="0" u="none" strike="noStrike" cap="none" normalizeH="0" baseline="0" dirty="0" smtClean="0">
                <a:ln>
                  <a:noFill/>
                </a:ln>
                <a:solidFill>
                  <a:srgbClr val="273239"/>
                </a:solidFill>
                <a:effectLst/>
                <a:latin typeface="urw-din"/>
                <a:cs typeface="Arial" pitchFamily="34" charset="0"/>
              </a:rPr>
              <a:t>:</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273239"/>
                </a:solidFill>
                <a:effectLst/>
                <a:latin typeface="Consolas" pitchFamily="49" charset="0"/>
                <a:cs typeface="Arial" pitchFamily="34" charset="0"/>
              </a:rPr>
              <a:t>INSERT INTO </a:t>
            </a:r>
            <a:r>
              <a:rPr kumimoji="0" lang="en-US" sz="2200" b="1" i="0" u="none" strike="noStrike" cap="none" normalizeH="0" baseline="0" dirty="0" err="1" smtClean="0">
                <a:ln>
                  <a:noFill/>
                </a:ln>
                <a:solidFill>
                  <a:srgbClr val="273239"/>
                </a:solidFill>
                <a:effectLst/>
                <a:latin typeface="Consolas" pitchFamily="49" charset="0"/>
                <a:cs typeface="Arial" pitchFamily="34" charset="0"/>
              </a:rPr>
              <a:t>view_name</a:t>
            </a:r>
            <a:r>
              <a:rPr kumimoji="0" lang="en-US" sz="2200" b="1" i="0" u="none" strike="noStrike" cap="none" normalizeH="0" baseline="0" dirty="0" smtClean="0">
                <a:ln>
                  <a:noFill/>
                </a:ln>
                <a:solidFill>
                  <a:srgbClr val="273239"/>
                </a:solidFill>
                <a:effectLst/>
                <a:latin typeface="Consolas" pitchFamily="49" charset="0"/>
                <a:cs typeface="Arial" pitchFamily="34" charset="0"/>
              </a:rPr>
              <a:t>(column1, column2 , column3,..) </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273239"/>
                </a:solidFill>
                <a:effectLst/>
                <a:latin typeface="Consolas" pitchFamily="49" charset="0"/>
                <a:cs typeface="Arial" pitchFamily="34" charset="0"/>
              </a:rPr>
              <a:t>VALUES(value1, value2, value3..);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273239"/>
                </a:solidFill>
                <a:effectLst/>
                <a:latin typeface="urw-din"/>
                <a:cs typeface="Arial" pitchFamily="34" charset="0"/>
              </a:rPr>
              <a:t>Example</a:t>
            </a:r>
            <a:r>
              <a:rPr kumimoji="0" lang="en-US" sz="2200" b="0" i="0" u="none" strike="noStrike" cap="none" normalizeH="0" baseline="0" dirty="0" smtClean="0">
                <a:ln>
                  <a:noFill/>
                </a:ln>
                <a:solidFill>
                  <a:srgbClr val="273239"/>
                </a:solidFill>
                <a:effectLst/>
                <a:latin typeface="urw-din"/>
                <a:cs typeface="Arial" pitchFamily="34" charset="0"/>
              </a:rPr>
              <a:t>:</a:t>
            </a:r>
            <a:br>
              <a:rPr kumimoji="0" lang="en-US" sz="2200" b="0" i="0" u="none" strike="noStrike" cap="none" normalizeH="0" baseline="0" dirty="0" smtClean="0">
                <a:ln>
                  <a:noFill/>
                </a:ln>
                <a:solidFill>
                  <a:srgbClr val="273239"/>
                </a:solidFill>
                <a:effectLst/>
                <a:latin typeface="urw-din"/>
                <a:cs typeface="Arial" pitchFamily="34" charset="0"/>
              </a:rPr>
            </a:br>
            <a:r>
              <a:rPr kumimoji="0" lang="en-US" sz="2200" b="0" i="0" u="none" strike="noStrike" cap="none" normalizeH="0" baseline="0" dirty="0" smtClean="0">
                <a:ln>
                  <a:noFill/>
                </a:ln>
                <a:solidFill>
                  <a:srgbClr val="273239"/>
                </a:solidFill>
                <a:effectLst/>
                <a:latin typeface="urw-din"/>
                <a:cs typeface="Arial" pitchFamily="34" charset="0"/>
              </a:rPr>
              <a:t>we will insert a new row in the View </a:t>
            </a:r>
            <a:r>
              <a:rPr kumimoji="0" lang="en-US" sz="2200" b="0" i="0" u="none" strike="noStrike" cap="none" normalizeH="0" baseline="0" dirty="0" err="1" smtClean="0">
                <a:ln>
                  <a:noFill/>
                </a:ln>
                <a:solidFill>
                  <a:srgbClr val="273239"/>
                </a:solidFill>
                <a:effectLst/>
                <a:latin typeface="urw-din"/>
                <a:cs typeface="Arial" pitchFamily="34" charset="0"/>
              </a:rPr>
              <a:t>DetailsView</a:t>
            </a:r>
            <a:r>
              <a:rPr kumimoji="0" lang="en-US" sz="2200" b="0" i="0" u="none" strike="noStrike" cap="none" normalizeH="0" baseline="0" dirty="0" smtClean="0">
                <a:ln>
                  <a:noFill/>
                </a:ln>
                <a:solidFill>
                  <a:srgbClr val="273239"/>
                </a:solidFill>
                <a:effectLst/>
                <a:latin typeface="urw-din"/>
                <a:cs typeface="Arial" pitchFamily="34" charset="0"/>
              </a:rPr>
              <a:t> which we have created above in the example of “creating views from a single table”.</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273239"/>
                </a:solidFill>
                <a:effectLst/>
                <a:latin typeface="Consolas" pitchFamily="49" charset="0"/>
                <a:cs typeface="Arial" pitchFamily="34" charset="0"/>
              </a:rPr>
              <a:t>INSERT INTO </a:t>
            </a:r>
            <a:r>
              <a:rPr kumimoji="0" lang="en-US" sz="2200" b="1" i="0" u="none" strike="noStrike" cap="none" normalizeH="0" baseline="0" dirty="0" err="1" smtClean="0">
                <a:ln>
                  <a:noFill/>
                </a:ln>
                <a:solidFill>
                  <a:srgbClr val="273239"/>
                </a:solidFill>
                <a:effectLst/>
                <a:latin typeface="Consolas" pitchFamily="49" charset="0"/>
                <a:cs typeface="Arial" pitchFamily="34" charset="0"/>
              </a:rPr>
              <a:t>DetailsView</a:t>
            </a:r>
            <a:r>
              <a:rPr kumimoji="0" lang="en-US" sz="2200" b="1" i="0" u="none" strike="noStrike" cap="none" normalizeH="0" baseline="0" dirty="0" smtClean="0">
                <a:ln>
                  <a:noFill/>
                </a:ln>
                <a:solidFill>
                  <a:srgbClr val="273239"/>
                </a:solidFill>
                <a:effectLst/>
                <a:latin typeface="Consolas" pitchFamily="49" charset="0"/>
                <a:cs typeface="Arial" pitchFamily="34" charset="0"/>
              </a:rPr>
              <a:t>(NAME, ADDRESS)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273239"/>
                </a:solidFill>
                <a:effectLst/>
                <a:latin typeface="Consolas" pitchFamily="49" charset="0"/>
                <a:cs typeface="Arial" pitchFamily="34" charset="0"/>
              </a:rPr>
              <a:t>VALUES("</a:t>
            </a:r>
            <a:r>
              <a:rPr kumimoji="0" lang="en-US" sz="2200" b="1" i="0" u="none" strike="noStrike" cap="none" normalizeH="0" baseline="0" dirty="0" err="1" smtClean="0">
                <a:ln>
                  <a:noFill/>
                </a:ln>
                <a:solidFill>
                  <a:srgbClr val="273239"/>
                </a:solidFill>
                <a:effectLst/>
                <a:latin typeface="Consolas" pitchFamily="49" charset="0"/>
                <a:cs typeface="Arial" pitchFamily="34" charset="0"/>
              </a:rPr>
              <a:t>Suresh","Gurgaon</a:t>
            </a:r>
            <a:r>
              <a:rPr kumimoji="0" lang="en-US" sz="2200" b="1" i="0" u="none" strike="noStrike" cap="none" normalizeH="0" baseline="0" dirty="0" smtClean="0">
                <a:ln>
                  <a:noFill/>
                </a:ln>
                <a:solidFill>
                  <a:srgbClr val="273239"/>
                </a:solidFill>
                <a:effectLst/>
                <a:latin typeface="Consolas" pitchFamily="49" charset="0"/>
                <a:cs typeface="Arial" pitchFamily="34" charset="0"/>
              </a:rPr>
              <a:t>");</a:t>
            </a:r>
            <a:r>
              <a:rPr kumimoji="0" lang="en-US" sz="2200" b="1"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40851240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0836" y="152400"/>
            <a:ext cx="8839200" cy="57682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defTabSz="914400" rtl="0" eaLnBrk="1" fontAlgn="base" latinLnBrk="0" hangingPunct="1">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273239"/>
                </a:solidFill>
                <a:effectLst/>
                <a:latin typeface="urw-din"/>
                <a:cs typeface="Arial" pitchFamily="34" charset="0"/>
              </a:rPr>
              <a:t>Deleting a row from a View</a:t>
            </a:r>
            <a:r>
              <a:rPr kumimoji="0" lang="en-US" sz="2200" b="0" i="0" u="none" strike="noStrike" cap="none" normalizeH="0" baseline="0" dirty="0" smtClean="0">
                <a:ln>
                  <a:noFill/>
                </a:ln>
                <a:solidFill>
                  <a:srgbClr val="273239"/>
                </a:solidFill>
                <a:effectLst/>
                <a:latin typeface="urw-din"/>
                <a:cs typeface="Arial" pitchFamily="34" charset="0"/>
              </a:rPr>
              <a:t>:</a:t>
            </a:r>
            <a:r>
              <a:rPr kumimoji="0" lang="en-US" sz="2200" b="0" i="0" u="none" strike="noStrike" cap="none" normalizeH="0" baseline="0" dirty="0" smtClean="0">
                <a:ln>
                  <a:noFill/>
                </a:ln>
                <a:solidFill>
                  <a:schemeClr val="tx1"/>
                </a:solidFill>
                <a:effectLst/>
                <a:latin typeface="Arial" pitchFamily="34" charset="0"/>
                <a:cs typeface="Arial" pitchFamily="34" charset="0"/>
              </a:rPr>
              <a:t/>
            </a:r>
            <a:br>
              <a:rPr kumimoji="0" lang="en-US" sz="2200" b="0" i="0" u="none" strike="noStrike" cap="none" normalizeH="0" baseline="0" dirty="0" smtClean="0">
                <a:ln>
                  <a:noFill/>
                </a:ln>
                <a:solidFill>
                  <a:schemeClr val="tx1"/>
                </a:solidFill>
                <a:effectLst/>
                <a:latin typeface="Arial" pitchFamily="34" charset="0"/>
                <a:cs typeface="Arial" pitchFamily="34" charset="0"/>
              </a:rPr>
            </a:br>
            <a:r>
              <a:rPr kumimoji="0" lang="en-US" sz="2200" b="0" i="0" u="none" strike="noStrike" cap="none" normalizeH="0" baseline="0" dirty="0" smtClean="0">
                <a:ln>
                  <a:noFill/>
                </a:ln>
                <a:solidFill>
                  <a:srgbClr val="273239"/>
                </a:solidFill>
                <a:effectLst/>
                <a:latin typeface="urw-din"/>
                <a:cs typeface="Arial" pitchFamily="34" charset="0"/>
              </a:rPr>
              <a:t>Deleting rows from a view is also as simple as deleting rows from a table. We can use the DELETE statement of SQL to delete rows from a view. Also deleting a row from a view first delete the row from the actual table and the change is then reflected in the view.</a:t>
            </a:r>
          </a:p>
          <a:p>
            <a:pPr marL="0" marR="0" lvl="0" indent="0" defTabSz="914400" rtl="0" eaLnBrk="1" fontAlgn="base" latinLnBrk="0" hangingPunct="1">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273239"/>
                </a:solidFill>
                <a:effectLst/>
                <a:latin typeface="urw-din"/>
                <a:cs typeface="Arial" pitchFamily="34" charset="0"/>
              </a:rPr>
              <a:t>Syntax</a:t>
            </a:r>
            <a:r>
              <a:rPr kumimoji="0" lang="en-US" sz="2200" b="0" i="0" u="none" strike="noStrike" cap="none" normalizeH="0" baseline="0" dirty="0" smtClean="0">
                <a:ln>
                  <a:noFill/>
                </a:ln>
                <a:solidFill>
                  <a:srgbClr val="273239"/>
                </a:solidFill>
                <a:effectLst/>
                <a:latin typeface="urw-din"/>
                <a:cs typeface="Arial" pitchFamily="34" charset="0"/>
              </a:rPr>
              <a:t>:</a:t>
            </a:r>
          </a:p>
          <a:p>
            <a:pPr lvl="3" fontAlgn="base">
              <a:lnSpc>
                <a:spcPct val="150000"/>
              </a:lnSpc>
              <a:spcBef>
                <a:spcPct val="0"/>
              </a:spcBef>
              <a:spcAft>
                <a:spcPct val="0"/>
              </a:spcAft>
            </a:pPr>
            <a:r>
              <a:rPr kumimoji="0" lang="en-US" sz="2200" b="0" i="0" u="none" strike="noStrike" cap="none" normalizeH="0" baseline="0" dirty="0" smtClean="0">
                <a:ln>
                  <a:noFill/>
                </a:ln>
                <a:solidFill>
                  <a:srgbClr val="273239"/>
                </a:solidFill>
                <a:effectLst/>
                <a:latin typeface="Consolas" pitchFamily="49" charset="0"/>
                <a:cs typeface="Arial" pitchFamily="34" charset="0"/>
              </a:rPr>
              <a:t>DELETE FROM </a:t>
            </a:r>
            <a:r>
              <a:rPr kumimoji="0" lang="en-US" sz="2200" b="0" i="0" u="none" strike="noStrike" cap="none" normalizeH="0" baseline="0" dirty="0" err="1" smtClean="0">
                <a:ln>
                  <a:noFill/>
                </a:ln>
                <a:solidFill>
                  <a:srgbClr val="273239"/>
                </a:solidFill>
                <a:effectLst/>
                <a:latin typeface="Consolas" pitchFamily="49" charset="0"/>
                <a:cs typeface="Arial" pitchFamily="34" charset="0"/>
              </a:rPr>
              <a:t>view_name</a:t>
            </a:r>
            <a:r>
              <a:rPr kumimoji="0" lang="en-US" sz="2200" b="0" i="0" u="none" strike="noStrike" cap="none" normalizeH="0" baseline="0" dirty="0" smtClean="0">
                <a:ln>
                  <a:noFill/>
                </a:ln>
                <a:solidFill>
                  <a:srgbClr val="273239"/>
                </a:solidFill>
                <a:effectLst/>
                <a:latin typeface="Consolas" pitchFamily="49" charset="0"/>
                <a:cs typeface="Arial" pitchFamily="34" charset="0"/>
              </a:rPr>
              <a:t> </a:t>
            </a:r>
          </a:p>
          <a:p>
            <a:pPr lvl="3" fontAlgn="base">
              <a:lnSpc>
                <a:spcPct val="150000"/>
              </a:lnSpc>
              <a:spcBef>
                <a:spcPct val="0"/>
              </a:spcBef>
              <a:spcAft>
                <a:spcPct val="0"/>
              </a:spcAft>
            </a:pPr>
            <a:r>
              <a:rPr kumimoji="0" lang="en-US" sz="2200" b="0" i="0" u="none" strike="noStrike" cap="none" normalizeH="0" baseline="0" dirty="0" smtClean="0">
                <a:ln>
                  <a:noFill/>
                </a:ln>
                <a:solidFill>
                  <a:srgbClr val="273239"/>
                </a:solidFill>
                <a:effectLst/>
                <a:latin typeface="Consolas" pitchFamily="49" charset="0"/>
                <a:cs typeface="Arial" pitchFamily="34" charset="0"/>
              </a:rPr>
              <a:t>WHERE condition;</a:t>
            </a:r>
            <a:r>
              <a:rPr kumimoji="0" lang="en-US" sz="2200" b="0" i="0" u="none" strike="noStrike" cap="none" normalizeH="0" baseline="0" dirty="0" smtClean="0">
                <a:ln>
                  <a:noFill/>
                </a:ln>
                <a:solidFill>
                  <a:schemeClr val="tx1"/>
                </a:solidFill>
                <a:effectLst/>
                <a:latin typeface="Arial" pitchFamily="34" charset="0"/>
                <a:cs typeface="Arial" pitchFamily="34" charset="0"/>
              </a:rPr>
              <a:t> </a:t>
            </a:r>
          </a:p>
          <a:p>
            <a:pPr marL="0" marR="0" lvl="0" indent="0" defTabSz="914400" rtl="0" eaLnBrk="1" fontAlgn="base" latinLnBrk="0" hangingPunct="1">
              <a:lnSpc>
                <a:spcPct val="150000"/>
              </a:lnSpc>
              <a:spcBef>
                <a:spcPct val="0"/>
              </a:spcBef>
              <a:spcAft>
                <a:spcPct val="0"/>
              </a:spcAft>
              <a:buClrTx/>
              <a:buSzTx/>
              <a:buFontTx/>
              <a:buNone/>
              <a:tabLst/>
            </a:pPr>
            <a:r>
              <a:rPr lang="en-US" sz="2200" b="1" dirty="0" smtClean="0">
                <a:latin typeface="Arial" pitchFamily="34" charset="0"/>
                <a:cs typeface="Arial" pitchFamily="34" charset="0"/>
              </a:rPr>
              <a:t>Example:</a:t>
            </a:r>
            <a:endParaRPr lang="en-US" sz="2200" b="1" dirty="0">
              <a:latin typeface="Arial" pitchFamily="34" charset="0"/>
              <a:cs typeface="Arial" pitchFamily="34" charset="0"/>
            </a:endParaRPr>
          </a:p>
          <a:p>
            <a:pPr lvl="3" fontAlgn="base">
              <a:lnSpc>
                <a:spcPct val="150000"/>
              </a:lnSpc>
              <a:spcBef>
                <a:spcPct val="0"/>
              </a:spcBef>
              <a:spcAft>
                <a:spcPct val="0"/>
              </a:spcAft>
            </a:pPr>
            <a:r>
              <a:rPr lang="en-IN" sz="2400" dirty="0"/>
              <a:t>DELETE FROM </a:t>
            </a:r>
            <a:r>
              <a:rPr lang="en-IN" sz="2400" dirty="0" err="1"/>
              <a:t>DetailsView</a:t>
            </a:r>
            <a:r>
              <a:rPr lang="en-IN" sz="2400" dirty="0"/>
              <a:t> </a:t>
            </a:r>
            <a:endParaRPr lang="en-IN" sz="2400" dirty="0" smtClean="0"/>
          </a:p>
          <a:p>
            <a:pPr lvl="3" fontAlgn="base">
              <a:lnSpc>
                <a:spcPct val="150000"/>
              </a:lnSpc>
              <a:spcBef>
                <a:spcPct val="0"/>
              </a:spcBef>
              <a:spcAft>
                <a:spcPct val="0"/>
              </a:spcAft>
            </a:pPr>
            <a:r>
              <a:rPr lang="en-IN" sz="2400" dirty="0" smtClean="0"/>
              <a:t>WHERE </a:t>
            </a:r>
            <a:r>
              <a:rPr lang="en-IN" sz="2400" dirty="0"/>
              <a:t>NAME="</a:t>
            </a:r>
            <a:r>
              <a:rPr lang="en-IN" sz="2400" dirty="0" smtClean="0"/>
              <a:t>Suresh“;</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421453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5678478"/>
          </a:xfrm>
          <a:prstGeom prst="rect">
            <a:avLst/>
          </a:prstGeom>
        </p:spPr>
        <p:txBody>
          <a:bodyPr wrap="square">
            <a:spAutoFit/>
          </a:bodyPr>
          <a:lstStyle/>
          <a:p>
            <a:pPr algn="just" fontAlgn="base">
              <a:lnSpc>
                <a:spcPct val="150000"/>
              </a:lnSpc>
            </a:pPr>
            <a:r>
              <a:rPr lang="en-IN" sz="2200" b="1" dirty="0"/>
              <a:t>WITH CHECK OPTION</a:t>
            </a:r>
            <a:endParaRPr lang="en-IN" sz="2200" dirty="0"/>
          </a:p>
          <a:p>
            <a:pPr marL="342900" indent="-342900" algn="just" fontAlgn="base">
              <a:lnSpc>
                <a:spcPct val="150000"/>
              </a:lnSpc>
              <a:buFont typeface="Arial" pitchFamily="34" charset="0"/>
              <a:buChar char="•"/>
            </a:pPr>
            <a:r>
              <a:rPr lang="en-IN" sz="2200" dirty="0"/>
              <a:t>The WITH CHECK OPTION clause in SQL is a very useful clause for views. It is applicable to a updatable view. If the view is not updatable, then there is no meaning of including this clause in the CREATE VIEW statement.</a:t>
            </a:r>
          </a:p>
          <a:p>
            <a:pPr marL="342900" indent="-342900" algn="just" fontAlgn="base">
              <a:lnSpc>
                <a:spcPct val="150000"/>
              </a:lnSpc>
              <a:buFont typeface="Arial" pitchFamily="34" charset="0"/>
              <a:buChar char="•"/>
            </a:pPr>
            <a:r>
              <a:rPr lang="en-IN" sz="2200" dirty="0"/>
              <a:t>The WITH CHECK OPTION clause is used to prevent the insertion of rows in the view where the condition in the WHERE clause in CREATE VIEW statement is not satisfied.</a:t>
            </a:r>
          </a:p>
          <a:p>
            <a:pPr marL="342900" indent="-342900" algn="just" fontAlgn="base">
              <a:lnSpc>
                <a:spcPct val="150000"/>
              </a:lnSpc>
              <a:buFont typeface="Arial" pitchFamily="34" charset="0"/>
              <a:buChar char="•"/>
            </a:pPr>
            <a:r>
              <a:rPr lang="en-IN" sz="2200" dirty="0"/>
              <a:t>If we have used the WITH CHECK OPTION clause in the CREATE VIEW statement, and if the UPDATE or INSERT clause does not satisfy the conditions then they will return an error.</a:t>
            </a:r>
          </a:p>
        </p:txBody>
      </p:sp>
    </p:spTree>
    <p:extLst>
      <p:ext uri="{BB962C8B-B14F-4D97-AF65-F5344CB8AC3E}">
        <p14:creationId xmlns:p14="http://schemas.microsoft.com/office/powerpoint/2010/main" val="177070591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93964" y="228600"/>
            <a:ext cx="8797636" cy="586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1" fontAlgn="base">
              <a:lnSpc>
                <a:spcPct val="150000"/>
              </a:lnSpc>
              <a:spcBef>
                <a:spcPct val="0"/>
              </a:spcBef>
              <a:spcAft>
                <a:spcPct val="0"/>
              </a:spcAft>
            </a:pPr>
            <a:r>
              <a:rPr kumimoji="0" lang="en-US" sz="2200" b="1" i="0" u="none" strike="noStrike" cap="none" normalizeH="0" baseline="0" dirty="0" smtClean="0">
                <a:ln>
                  <a:noFill/>
                </a:ln>
                <a:solidFill>
                  <a:srgbClr val="273239"/>
                </a:solidFill>
                <a:effectLst/>
                <a:latin typeface="Consolas" pitchFamily="49" charset="0"/>
                <a:cs typeface="Arial" pitchFamily="34" charset="0"/>
              </a:rPr>
              <a:t>CREATE VIEW </a:t>
            </a:r>
            <a:r>
              <a:rPr kumimoji="0" lang="en-US" sz="2200" b="1" i="0" u="none" strike="noStrike" cap="none" normalizeH="0" baseline="0" dirty="0" err="1" smtClean="0">
                <a:ln>
                  <a:noFill/>
                </a:ln>
                <a:solidFill>
                  <a:srgbClr val="273239"/>
                </a:solidFill>
                <a:effectLst/>
                <a:latin typeface="Consolas" pitchFamily="49" charset="0"/>
                <a:cs typeface="Arial" pitchFamily="34" charset="0"/>
              </a:rPr>
              <a:t>SampleView</a:t>
            </a:r>
            <a:r>
              <a:rPr kumimoji="0" lang="en-US" sz="2200" b="1" i="0" u="none" strike="noStrike" cap="none" normalizeH="0" baseline="0" dirty="0" smtClean="0">
                <a:ln>
                  <a:noFill/>
                </a:ln>
                <a:solidFill>
                  <a:srgbClr val="273239"/>
                </a:solidFill>
                <a:effectLst/>
                <a:latin typeface="Consolas" pitchFamily="49" charset="0"/>
                <a:cs typeface="Arial" pitchFamily="34" charset="0"/>
              </a:rPr>
              <a:t> </a:t>
            </a:r>
          </a:p>
          <a:p>
            <a:pPr lvl="1" fontAlgn="base">
              <a:lnSpc>
                <a:spcPct val="150000"/>
              </a:lnSpc>
              <a:spcBef>
                <a:spcPct val="0"/>
              </a:spcBef>
              <a:spcAft>
                <a:spcPct val="0"/>
              </a:spcAft>
            </a:pPr>
            <a:r>
              <a:rPr kumimoji="0" lang="en-US" sz="2200" b="1" i="0" u="none" strike="noStrike" cap="none" normalizeH="0" baseline="0" dirty="0" smtClean="0">
                <a:ln>
                  <a:noFill/>
                </a:ln>
                <a:solidFill>
                  <a:srgbClr val="273239"/>
                </a:solidFill>
                <a:effectLst/>
                <a:latin typeface="Consolas" pitchFamily="49" charset="0"/>
                <a:cs typeface="Arial" pitchFamily="34" charset="0"/>
              </a:rPr>
              <a:t>AS SELECT S_ID, NAME </a:t>
            </a:r>
          </a:p>
          <a:p>
            <a:pPr lvl="1" fontAlgn="base">
              <a:lnSpc>
                <a:spcPct val="150000"/>
              </a:lnSpc>
              <a:spcBef>
                <a:spcPct val="0"/>
              </a:spcBef>
              <a:spcAft>
                <a:spcPct val="0"/>
              </a:spcAft>
            </a:pPr>
            <a:r>
              <a:rPr kumimoji="0" lang="en-US" sz="2200" b="1" i="0" u="none" strike="noStrike" cap="none" normalizeH="0" baseline="0" dirty="0" smtClean="0">
                <a:ln>
                  <a:noFill/>
                </a:ln>
                <a:solidFill>
                  <a:srgbClr val="273239"/>
                </a:solidFill>
                <a:effectLst/>
                <a:latin typeface="Consolas" pitchFamily="49" charset="0"/>
                <a:cs typeface="Arial" pitchFamily="34" charset="0"/>
              </a:rPr>
              <a:t>FROM </a:t>
            </a:r>
            <a:r>
              <a:rPr kumimoji="0" lang="en-US" sz="2200" b="1" i="0" u="none" strike="noStrike" cap="none" normalizeH="0" baseline="0" dirty="0" err="1" smtClean="0">
                <a:ln>
                  <a:noFill/>
                </a:ln>
                <a:solidFill>
                  <a:srgbClr val="273239"/>
                </a:solidFill>
                <a:effectLst/>
                <a:latin typeface="Consolas" pitchFamily="49" charset="0"/>
                <a:cs typeface="Arial" pitchFamily="34" charset="0"/>
              </a:rPr>
              <a:t>StudentDetails</a:t>
            </a:r>
            <a:r>
              <a:rPr kumimoji="0" lang="en-US" sz="2200" b="1" i="0" u="none" strike="noStrike" cap="none" normalizeH="0" baseline="0" dirty="0" smtClean="0">
                <a:ln>
                  <a:noFill/>
                </a:ln>
                <a:solidFill>
                  <a:srgbClr val="273239"/>
                </a:solidFill>
                <a:effectLst/>
                <a:latin typeface="Consolas" pitchFamily="49" charset="0"/>
                <a:cs typeface="Arial" pitchFamily="34" charset="0"/>
              </a:rPr>
              <a:t> </a:t>
            </a:r>
          </a:p>
          <a:p>
            <a:pPr lvl="1" fontAlgn="base">
              <a:lnSpc>
                <a:spcPct val="150000"/>
              </a:lnSpc>
              <a:spcBef>
                <a:spcPct val="0"/>
              </a:spcBef>
              <a:spcAft>
                <a:spcPct val="0"/>
              </a:spcAft>
            </a:pPr>
            <a:r>
              <a:rPr kumimoji="0" lang="en-US" sz="2200" b="1" i="0" u="none" strike="noStrike" cap="none" normalizeH="0" baseline="0" dirty="0" smtClean="0">
                <a:ln>
                  <a:noFill/>
                </a:ln>
                <a:solidFill>
                  <a:srgbClr val="273239"/>
                </a:solidFill>
                <a:effectLst/>
                <a:latin typeface="Consolas" pitchFamily="49" charset="0"/>
                <a:cs typeface="Arial" pitchFamily="34" charset="0"/>
              </a:rPr>
              <a:t>WHERE NAME IS NOT NULL </a:t>
            </a:r>
          </a:p>
          <a:p>
            <a:pPr lvl="1" fontAlgn="base">
              <a:lnSpc>
                <a:spcPct val="150000"/>
              </a:lnSpc>
              <a:spcBef>
                <a:spcPct val="0"/>
              </a:spcBef>
              <a:spcAft>
                <a:spcPct val="0"/>
              </a:spcAft>
            </a:pPr>
            <a:r>
              <a:rPr kumimoji="0" lang="en-US" sz="2200" b="1" i="0" u="none" strike="noStrike" cap="none" normalizeH="0" baseline="0" dirty="0" smtClean="0">
                <a:ln>
                  <a:noFill/>
                </a:ln>
                <a:solidFill>
                  <a:srgbClr val="273239"/>
                </a:solidFill>
                <a:effectLst/>
                <a:latin typeface="Consolas" pitchFamily="49" charset="0"/>
                <a:cs typeface="Arial" pitchFamily="34" charset="0"/>
              </a:rPr>
              <a:t>WITH CHECK OPTION;</a:t>
            </a:r>
            <a:r>
              <a:rPr kumimoji="0" lang="en-US" sz="2200" b="1" i="0" u="none" strike="noStrike" cap="none" normalizeH="0" baseline="0" dirty="0" smtClean="0">
                <a:ln>
                  <a:noFill/>
                </a:ln>
                <a:solidFill>
                  <a:schemeClr val="tx1"/>
                </a:solidFill>
                <a:effectLst/>
                <a:latin typeface="Arial" pitchFamily="34" charset="0"/>
                <a:cs typeface="Arial" pitchFamily="34" charset="0"/>
              </a:rPr>
              <a:t> </a:t>
            </a:r>
          </a:p>
          <a:p>
            <a:pPr marL="0" marR="0" lvl="0" indent="0" algn="just" defTabSz="914400" rtl="0" eaLnBrk="1" fontAlgn="base" latinLnBrk="0" hangingPunct="1">
              <a:lnSpc>
                <a:spcPct val="150000"/>
              </a:lnSpc>
              <a:spcBef>
                <a:spcPct val="0"/>
              </a:spcBef>
              <a:spcAft>
                <a:spcPct val="0"/>
              </a:spcAft>
              <a:buClrTx/>
              <a:buSzTx/>
              <a:buFontTx/>
              <a:buNone/>
              <a:tabLst/>
            </a:pPr>
            <a:endParaRPr lang="en-US" sz="1100" dirty="0">
              <a:latin typeface="Arial" pitchFamily="34" charset="0"/>
              <a:cs typeface="Arial" pitchFamily="34" charset="0"/>
            </a:endParaRPr>
          </a:p>
          <a:p>
            <a:pPr lvl="0" algn="just" fontAlgn="base">
              <a:lnSpc>
                <a:spcPct val="150000"/>
              </a:lnSpc>
              <a:spcBef>
                <a:spcPct val="0"/>
              </a:spcBef>
              <a:spcAft>
                <a:spcPct val="0"/>
              </a:spcAft>
            </a:pPr>
            <a:r>
              <a:rPr lang="en-IN" sz="2400" dirty="0"/>
              <a:t>In this View if we now try to insert a new row with null value in the NAME column then it will give an error because the view is created with the condition for NAME column as NOT NULL</a:t>
            </a:r>
            <a:r>
              <a:rPr lang="en-IN" sz="2400" dirty="0" smtClean="0"/>
              <a:t>.</a:t>
            </a:r>
          </a:p>
          <a:p>
            <a:pPr lvl="1" algn="just" fontAlgn="base">
              <a:lnSpc>
                <a:spcPct val="150000"/>
              </a:lnSpc>
              <a:spcBef>
                <a:spcPct val="0"/>
              </a:spcBef>
              <a:spcAft>
                <a:spcPct val="0"/>
              </a:spcAft>
            </a:pPr>
            <a:r>
              <a:rPr lang="en-GB" sz="2400" b="1" dirty="0"/>
              <a:t>INSERT INTO </a:t>
            </a:r>
            <a:r>
              <a:rPr lang="en-GB" sz="2400" b="1" dirty="0" smtClean="0"/>
              <a:t> </a:t>
            </a:r>
            <a:r>
              <a:rPr lang="en-GB" sz="2400" b="1" dirty="0" err="1" smtClean="0"/>
              <a:t>SampleView</a:t>
            </a:r>
            <a:r>
              <a:rPr lang="en-GB" sz="2400" b="1" dirty="0" smtClean="0"/>
              <a:t>  (</a:t>
            </a:r>
            <a:r>
              <a:rPr lang="en-GB" sz="2400" b="1" dirty="0"/>
              <a:t>S_ID) </a:t>
            </a:r>
            <a:r>
              <a:rPr lang="en-GB" sz="2400" b="1" dirty="0" smtClean="0"/>
              <a:t>   VALUES(6);</a:t>
            </a:r>
          </a:p>
          <a:p>
            <a:pPr lvl="0" algn="just" fontAlgn="base">
              <a:lnSpc>
                <a:spcPct val="150000"/>
              </a:lnSpc>
              <a:spcBef>
                <a:spcPct val="0"/>
              </a:spcBef>
              <a:spcAft>
                <a:spcPct val="0"/>
              </a:spcAft>
            </a:pPr>
            <a:r>
              <a:rPr kumimoji="0" lang="en-GB" sz="2400" b="0" i="0" u="none" strike="noStrike" cap="none" normalizeH="0" baseline="0" dirty="0">
                <a:ln>
                  <a:noFill/>
                </a:ln>
                <a:solidFill>
                  <a:schemeClr val="tx1"/>
                </a:solidFill>
                <a:effectLst/>
                <a:latin typeface="Arial" pitchFamily="34" charset="0"/>
                <a:cs typeface="Arial" pitchFamily="34" charset="0"/>
              </a:rPr>
              <a:t> </a:t>
            </a:r>
            <a:r>
              <a:rPr kumimoji="0" lang="en-GB" sz="2400" b="0" i="0" u="none" strike="noStrike" cap="none" normalizeH="0" baseline="0" dirty="0" smtClean="0">
                <a:ln>
                  <a:noFill/>
                </a:ln>
                <a:solidFill>
                  <a:schemeClr val="tx1"/>
                </a:solidFill>
                <a:effectLst/>
                <a:latin typeface="Arial" pitchFamily="34" charset="0"/>
                <a:cs typeface="Arial" pitchFamily="34" charset="0"/>
              </a:rPr>
              <a:t>O/P- Error</a:t>
            </a:r>
            <a:r>
              <a:rPr kumimoji="0" lang="en-GB" sz="2400" b="0" i="0" u="none" strike="noStrike" cap="none" normalizeH="0" dirty="0" smtClean="0">
                <a:ln>
                  <a:noFill/>
                </a:ln>
                <a:solidFill>
                  <a:schemeClr val="tx1"/>
                </a:solidFill>
                <a:effectLst/>
                <a:latin typeface="Arial" pitchFamily="34" charset="0"/>
                <a:cs typeface="Arial" pitchFamily="34" charset="0"/>
              </a:rPr>
              <a:t> message</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9446399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8839200" cy="4247317"/>
          </a:xfrm>
          <a:prstGeom prst="rect">
            <a:avLst/>
          </a:prstGeom>
        </p:spPr>
        <p:txBody>
          <a:bodyPr wrap="square">
            <a:spAutoFit/>
          </a:bodyPr>
          <a:lstStyle/>
          <a:p>
            <a:pPr algn="just" fontAlgn="base">
              <a:lnSpc>
                <a:spcPct val="150000"/>
              </a:lnSpc>
            </a:pPr>
            <a:r>
              <a:rPr lang="en-US" b="1" dirty="0">
                <a:solidFill>
                  <a:srgbClr val="273239"/>
                </a:solidFill>
              </a:rPr>
              <a:t>SQL Join</a:t>
            </a:r>
            <a:r>
              <a:rPr lang="en-US" dirty="0">
                <a:solidFill>
                  <a:srgbClr val="273239"/>
                </a:solidFill>
              </a:rPr>
              <a:t> statement is used to combine data or rows from two or more tables based on a common field </a:t>
            </a:r>
            <a:r>
              <a:rPr lang="en-US" dirty="0" smtClean="0">
                <a:solidFill>
                  <a:srgbClr val="273239"/>
                </a:solidFill>
              </a:rPr>
              <a:t>(</a:t>
            </a:r>
            <a:r>
              <a:rPr lang="en-US" dirty="0"/>
              <a:t>related column</a:t>
            </a:r>
            <a:r>
              <a:rPr lang="en-US" dirty="0" smtClean="0">
                <a:solidFill>
                  <a:srgbClr val="273239"/>
                </a:solidFill>
              </a:rPr>
              <a:t>) between </a:t>
            </a:r>
            <a:r>
              <a:rPr lang="en-US" dirty="0">
                <a:solidFill>
                  <a:srgbClr val="273239"/>
                </a:solidFill>
              </a:rPr>
              <a:t>them. Different types of Joins are as follows: </a:t>
            </a:r>
          </a:p>
          <a:p>
            <a:pPr algn="just" fontAlgn="base">
              <a:lnSpc>
                <a:spcPct val="150000"/>
              </a:lnSpc>
              <a:buFont typeface="Arial" panose="020B0604020202020204" pitchFamily="34" charset="0"/>
              <a:buChar char="•"/>
            </a:pPr>
            <a:r>
              <a:rPr lang="en-US" dirty="0">
                <a:solidFill>
                  <a:srgbClr val="273239"/>
                </a:solidFill>
              </a:rPr>
              <a:t>INNER </a:t>
            </a:r>
            <a:r>
              <a:rPr lang="en-US" dirty="0" err="1">
                <a:solidFill>
                  <a:srgbClr val="273239"/>
                </a:solidFill>
              </a:rPr>
              <a:t>JOIN:Returns</a:t>
            </a:r>
            <a:r>
              <a:rPr lang="en-US" dirty="0">
                <a:solidFill>
                  <a:srgbClr val="273239"/>
                </a:solidFill>
              </a:rPr>
              <a:t> records that have matching values in both </a:t>
            </a:r>
            <a:r>
              <a:rPr lang="en-US" dirty="0" smtClean="0">
                <a:solidFill>
                  <a:srgbClr val="273239"/>
                </a:solidFill>
              </a:rPr>
              <a:t>tables</a:t>
            </a:r>
          </a:p>
          <a:p>
            <a:pPr algn="just" fontAlgn="base">
              <a:lnSpc>
                <a:spcPct val="150000"/>
              </a:lnSpc>
              <a:buFont typeface="Arial" panose="020B0604020202020204" pitchFamily="34" charset="0"/>
              <a:buChar char="•"/>
            </a:pPr>
            <a:r>
              <a:rPr lang="en-US" dirty="0">
                <a:solidFill>
                  <a:srgbClr val="273239"/>
                </a:solidFill>
              </a:rPr>
              <a:t>LEFT (OUTER) JOIN: Returns all records from the left table, and the matched records from the right </a:t>
            </a:r>
            <a:r>
              <a:rPr lang="en-US" dirty="0" smtClean="0">
                <a:solidFill>
                  <a:srgbClr val="273239"/>
                </a:solidFill>
              </a:rPr>
              <a:t>table</a:t>
            </a:r>
          </a:p>
          <a:p>
            <a:pPr algn="just" fontAlgn="base">
              <a:lnSpc>
                <a:spcPct val="150000"/>
              </a:lnSpc>
              <a:buFont typeface="Arial" panose="020B0604020202020204" pitchFamily="34" charset="0"/>
              <a:buChar char="•"/>
            </a:pPr>
            <a:r>
              <a:rPr lang="en-US" dirty="0">
                <a:solidFill>
                  <a:srgbClr val="273239"/>
                </a:solidFill>
              </a:rPr>
              <a:t>RIGHT (OUTER) </a:t>
            </a:r>
            <a:r>
              <a:rPr lang="en-US" dirty="0" err="1">
                <a:solidFill>
                  <a:srgbClr val="273239"/>
                </a:solidFill>
              </a:rPr>
              <a:t>JOIN:Returns</a:t>
            </a:r>
            <a:r>
              <a:rPr lang="en-US" dirty="0">
                <a:solidFill>
                  <a:srgbClr val="273239"/>
                </a:solidFill>
              </a:rPr>
              <a:t> all records from the right table, and the matched records from the left </a:t>
            </a:r>
            <a:r>
              <a:rPr lang="en-US" dirty="0" smtClean="0">
                <a:solidFill>
                  <a:srgbClr val="273239"/>
                </a:solidFill>
              </a:rPr>
              <a:t>table</a:t>
            </a:r>
          </a:p>
          <a:p>
            <a:pPr algn="just" fontAlgn="base">
              <a:lnSpc>
                <a:spcPct val="150000"/>
              </a:lnSpc>
              <a:buFont typeface="Arial" panose="020B0604020202020204" pitchFamily="34" charset="0"/>
              <a:buChar char="•"/>
            </a:pPr>
            <a:r>
              <a:rPr lang="en-US" dirty="0">
                <a:solidFill>
                  <a:srgbClr val="273239"/>
                </a:solidFill>
              </a:rPr>
              <a:t>FULL (OUTER) JOIN: Returns all records when there is a match in either left or right table</a:t>
            </a:r>
          </a:p>
          <a:p>
            <a:pPr algn="just" fontAlgn="base">
              <a:lnSpc>
                <a:spcPct val="150000"/>
              </a:lnSpc>
              <a:buFont typeface="Arial" panose="020B0604020202020204" pitchFamily="34" charset="0"/>
              <a:buChar char="•"/>
            </a:pPr>
            <a:endParaRPr lang="en-US" dirty="0" smtClean="0">
              <a:solidFill>
                <a:srgbClr val="273239"/>
              </a:solidFill>
            </a:endParaRPr>
          </a:p>
          <a:p>
            <a:pPr algn="just" fontAlgn="base">
              <a:lnSpc>
                <a:spcPct val="150000"/>
              </a:lnSpc>
              <a:buFont typeface="Arial" panose="020B0604020202020204" pitchFamily="34" charset="0"/>
              <a:buChar char="•"/>
            </a:pPr>
            <a:endParaRPr lang="en-US" b="0" i="0" dirty="0">
              <a:solidFill>
                <a:srgbClr val="273239"/>
              </a:solidFill>
              <a:effectLst/>
            </a:endParaRPr>
          </a:p>
        </p:txBody>
      </p:sp>
    </p:spTree>
    <p:extLst>
      <p:ext uri="{BB962C8B-B14F-4D97-AF65-F5344CB8AC3E}">
        <p14:creationId xmlns:p14="http://schemas.microsoft.com/office/powerpoint/2010/main" val="235747786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304800"/>
            <a:ext cx="2047875" cy="1457325"/>
          </a:xfrm>
          <a:prstGeom prst="rect">
            <a:avLst/>
          </a:prstGeom>
        </p:spPr>
      </p:pic>
      <p:pic>
        <p:nvPicPr>
          <p:cNvPr id="3" name="Picture 2"/>
          <p:cNvPicPr>
            <a:picLocks noChangeAspect="1"/>
          </p:cNvPicPr>
          <p:nvPr/>
        </p:nvPicPr>
        <p:blipFill>
          <a:blip r:embed="rId3"/>
          <a:stretch>
            <a:fillRect/>
          </a:stretch>
        </p:blipFill>
        <p:spPr>
          <a:xfrm>
            <a:off x="5943600" y="337457"/>
            <a:ext cx="1952625" cy="1371600"/>
          </a:xfrm>
          <a:prstGeom prst="rect">
            <a:avLst/>
          </a:prstGeom>
        </p:spPr>
      </p:pic>
      <p:pic>
        <p:nvPicPr>
          <p:cNvPr id="4" name="Picture 3"/>
          <p:cNvPicPr>
            <a:picLocks noChangeAspect="1"/>
          </p:cNvPicPr>
          <p:nvPr/>
        </p:nvPicPr>
        <p:blipFill>
          <a:blip r:embed="rId4"/>
          <a:stretch>
            <a:fillRect/>
          </a:stretch>
        </p:blipFill>
        <p:spPr>
          <a:xfrm>
            <a:off x="786493" y="2971800"/>
            <a:ext cx="1990725" cy="1419225"/>
          </a:xfrm>
          <a:prstGeom prst="rect">
            <a:avLst/>
          </a:prstGeom>
        </p:spPr>
      </p:pic>
      <p:pic>
        <p:nvPicPr>
          <p:cNvPr id="5" name="Picture 4"/>
          <p:cNvPicPr>
            <a:picLocks noChangeAspect="1"/>
          </p:cNvPicPr>
          <p:nvPr/>
        </p:nvPicPr>
        <p:blipFill>
          <a:blip r:embed="rId5"/>
          <a:stretch>
            <a:fillRect/>
          </a:stretch>
        </p:blipFill>
        <p:spPr>
          <a:xfrm>
            <a:off x="5638800" y="3200400"/>
            <a:ext cx="2019300" cy="1552575"/>
          </a:xfrm>
          <a:prstGeom prst="rect">
            <a:avLst/>
          </a:prstGeom>
        </p:spPr>
      </p:pic>
    </p:spTree>
    <p:extLst>
      <p:ext uri="{BB962C8B-B14F-4D97-AF65-F5344CB8AC3E}">
        <p14:creationId xmlns:p14="http://schemas.microsoft.com/office/powerpoint/2010/main" val="8366802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57400" y="304800"/>
            <a:ext cx="5695950" cy="2800350"/>
          </a:xfrm>
          <a:prstGeom prst="rect">
            <a:avLst/>
          </a:prstGeom>
        </p:spPr>
      </p:pic>
      <p:pic>
        <p:nvPicPr>
          <p:cNvPr id="3" name="Picture 2"/>
          <p:cNvPicPr>
            <a:picLocks noChangeAspect="1"/>
          </p:cNvPicPr>
          <p:nvPr/>
        </p:nvPicPr>
        <p:blipFill>
          <a:blip r:embed="rId3"/>
          <a:stretch>
            <a:fillRect/>
          </a:stretch>
        </p:blipFill>
        <p:spPr>
          <a:xfrm>
            <a:off x="2590800" y="3581400"/>
            <a:ext cx="3314700" cy="2847975"/>
          </a:xfrm>
          <a:prstGeom prst="rect">
            <a:avLst/>
          </a:prstGeom>
        </p:spPr>
      </p:pic>
      <p:sp>
        <p:nvSpPr>
          <p:cNvPr id="4" name="TextBox 3"/>
          <p:cNvSpPr txBox="1"/>
          <p:nvPr/>
        </p:nvSpPr>
        <p:spPr>
          <a:xfrm>
            <a:off x="381000" y="990600"/>
            <a:ext cx="1143000" cy="381000"/>
          </a:xfrm>
          <a:prstGeom prst="rect">
            <a:avLst/>
          </a:prstGeom>
          <a:noFill/>
        </p:spPr>
        <p:txBody>
          <a:bodyPr wrap="square" rtlCol="0">
            <a:spAutoFit/>
          </a:bodyPr>
          <a:lstStyle/>
          <a:p>
            <a:r>
              <a:rPr lang="en-US" b="1" dirty="0" smtClean="0"/>
              <a:t>Student</a:t>
            </a:r>
            <a:endParaRPr lang="en-US" b="1" dirty="0"/>
          </a:p>
        </p:txBody>
      </p:sp>
      <p:sp>
        <p:nvSpPr>
          <p:cNvPr id="5" name="TextBox 4"/>
          <p:cNvSpPr txBox="1"/>
          <p:nvPr/>
        </p:nvSpPr>
        <p:spPr>
          <a:xfrm>
            <a:off x="533400" y="3886200"/>
            <a:ext cx="2057400" cy="369332"/>
          </a:xfrm>
          <a:prstGeom prst="rect">
            <a:avLst/>
          </a:prstGeom>
          <a:noFill/>
        </p:spPr>
        <p:txBody>
          <a:bodyPr wrap="square" rtlCol="0">
            <a:spAutoFit/>
          </a:bodyPr>
          <a:lstStyle/>
          <a:p>
            <a:r>
              <a:rPr lang="en-US" b="1" dirty="0" err="1" smtClean="0"/>
              <a:t>StudentCourse</a:t>
            </a:r>
            <a:endParaRPr lang="en-US" b="1" dirty="0"/>
          </a:p>
        </p:txBody>
      </p:sp>
    </p:spTree>
    <p:extLst>
      <p:ext uri="{BB962C8B-B14F-4D97-AF65-F5344CB8AC3E}">
        <p14:creationId xmlns:p14="http://schemas.microsoft.com/office/powerpoint/2010/main" val="63940820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298770"/>
            <a:ext cx="8763000" cy="50629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latin typeface="+mn-lt"/>
              </a:rPr>
              <a:t>A. INNER JOIN</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The INNER JOIN keyword selects all rows from both the tables as long as the condition is satisfied. This keyword will create the result-set by combining all rows from both the tables where the condition satisfies </a:t>
            </a:r>
            <a:r>
              <a:rPr kumimoji="0" lang="en-US" b="0" i="0" u="none" strike="noStrike" cap="none" normalizeH="0" baseline="0" dirty="0" err="1" smtClean="0">
                <a:ln>
                  <a:noFill/>
                </a:ln>
                <a:solidFill>
                  <a:srgbClr val="273239"/>
                </a:solidFill>
                <a:effectLst/>
                <a:latin typeface="+mn-lt"/>
              </a:rPr>
              <a:t>i.e</a:t>
            </a:r>
            <a:r>
              <a:rPr kumimoji="0" lang="en-US" b="0" i="0" u="none" strike="noStrike" cap="none" normalizeH="0" baseline="0" dirty="0" smtClean="0">
                <a:ln>
                  <a:noFill/>
                </a:ln>
                <a:solidFill>
                  <a:srgbClr val="273239"/>
                </a:solidFill>
                <a:effectLst/>
                <a:latin typeface="+mn-lt"/>
              </a:rPr>
              <a:t> value of the common field will be the same. </a:t>
            </a:r>
            <a:endParaRPr kumimoji="0" lang="en-US"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latin typeface="+mn-lt"/>
              </a:rPr>
              <a:t>Syntax</a:t>
            </a:r>
            <a:r>
              <a:rPr kumimoji="0" lang="en-US" b="0" i="0" u="none" strike="noStrike" cap="none" normalizeH="0" baseline="0" dirty="0" smtClean="0">
                <a:ln>
                  <a:noFill/>
                </a:ln>
                <a:solidFill>
                  <a:srgbClr val="273239"/>
                </a:solidFill>
                <a:effectLst/>
                <a:latin typeface="+mn-lt"/>
              </a:rPr>
              <a:t>: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SELECT table1.column1, table1.column2, table2.column1,....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FROM table1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INNER JOIN table2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ON table1.matching_column = table2.matching_column;</a:t>
            </a:r>
            <a:r>
              <a:rPr kumimoji="0" lang="en-US" b="0" i="0" u="none" strike="noStrike" cap="none" normalizeH="0" baseline="0" dirty="0" smtClean="0">
                <a:ln>
                  <a:noFill/>
                </a:ln>
                <a:solidFill>
                  <a:schemeClr val="tx1"/>
                </a:solidFill>
                <a:effectLst/>
                <a:latin typeface="+mn-lt"/>
              </a:rPr>
              <a:t> </a:t>
            </a:r>
          </a:p>
          <a:p>
            <a:pPr marL="0" marR="0" lvl="0" indent="0" algn="just" defTabSz="914400" rtl="0" eaLnBrk="0" fontAlgn="base" latinLnBrk="0" hangingPunct="0">
              <a:lnSpc>
                <a:spcPct val="150000"/>
              </a:lnSpc>
              <a:spcBef>
                <a:spcPct val="0"/>
              </a:spcBef>
              <a:spcAft>
                <a:spcPct val="0"/>
              </a:spcAft>
              <a:buClrTx/>
              <a:buSzTx/>
              <a:buFontTx/>
              <a:buNone/>
              <a:tabLst/>
            </a:pPr>
            <a:endParaRPr lang="en-US" dirty="0">
              <a:latin typeface="+mn-lt"/>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53012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3359061"/>
          </a:xfrm>
          <a:prstGeom prst="rect">
            <a:avLst/>
          </a:prstGeom>
        </p:spPr>
        <p:txBody>
          <a:bodyPr wrap="square">
            <a:spAutoFit/>
          </a:bodyPr>
          <a:lstStyle/>
          <a:p>
            <a:pPr algn="just">
              <a:lnSpc>
                <a:spcPct val="150000"/>
              </a:lnSpc>
            </a:pPr>
            <a:r>
              <a:rPr lang="en-IN" sz="2400" b="1" dirty="0"/>
              <a:t>TRUNCATE:</a:t>
            </a:r>
            <a:r>
              <a:rPr lang="en-IN" sz="2400" dirty="0"/>
              <a:t> It is used to delete all the rows from the table and free the space containing the table.</a:t>
            </a:r>
          </a:p>
          <a:p>
            <a:pPr algn="just">
              <a:lnSpc>
                <a:spcPct val="150000"/>
              </a:lnSpc>
            </a:pPr>
            <a:r>
              <a:rPr lang="en-IN" sz="2400" b="1" dirty="0"/>
              <a:t>Syntax:</a:t>
            </a:r>
            <a:endParaRPr lang="en-IN" sz="2400" dirty="0"/>
          </a:p>
          <a:p>
            <a:pPr algn="ctr">
              <a:lnSpc>
                <a:spcPct val="150000"/>
              </a:lnSpc>
            </a:pPr>
            <a:r>
              <a:rPr lang="en-IN" sz="2400" dirty="0"/>
              <a:t>TRUNCATE TABLE </a:t>
            </a:r>
            <a:r>
              <a:rPr lang="en-IN" sz="2400" dirty="0" err="1"/>
              <a:t>table_name</a:t>
            </a:r>
            <a:r>
              <a:rPr lang="en-IN" sz="2400" dirty="0"/>
              <a:t>;  </a:t>
            </a:r>
          </a:p>
          <a:p>
            <a:pPr algn="just">
              <a:lnSpc>
                <a:spcPct val="150000"/>
              </a:lnSpc>
            </a:pPr>
            <a:r>
              <a:rPr lang="en-IN" sz="2400" b="1" dirty="0"/>
              <a:t>Example:</a:t>
            </a:r>
            <a:endParaRPr lang="en-IN" sz="2400" dirty="0"/>
          </a:p>
          <a:p>
            <a:pPr algn="ctr">
              <a:lnSpc>
                <a:spcPct val="150000"/>
              </a:lnSpc>
            </a:pPr>
            <a:r>
              <a:rPr lang="en-IN" sz="2400" dirty="0"/>
              <a:t>TRUNCATE TABLE EMPLOYEE;  </a:t>
            </a:r>
          </a:p>
        </p:txBody>
      </p:sp>
    </p:spTree>
    <p:extLst>
      <p:ext uri="{BB962C8B-B14F-4D97-AF65-F5344CB8AC3E}">
        <p14:creationId xmlns:p14="http://schemas.microsoft.com/office/powerpoint/2010/main" val="5101498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 y="152400"/>
            <a:ext cx="9067800" cy="923330"/>
          </a:xfrm>
          <a:prstGeom prst="rect">
            <a:avLst/>
          </a:prstGeom>
        </p:spPr>
        <p:txBody>
          <a:bodyPr wrap="square">
            <a:spAutoFit/>
          </a:bodyPr>
          <a:lstStyle/>
          <a:p>
            <a:pPr>
              <a:lnSpc>
                <a:spcPct val="150000"/>
              </a:lnSpc>
            </a:pPr>
            <a:r>
              <a:rPr lang="en-US" b="1" dirty="0"/>
              <a:t>Example Queries(INNER JOIN)</a:t>
            </a:r>
            <a:endParaRPr lang="en-US" dirty="0"/>
          </a:p>
          <a:p>
            <a:pPr>
              <a:lnSpc>
                <a:spcPct val="150000"/>
              </a:lnSpc>
            </a:pPr>
            <a:r>
              <a:rPr lang="en-US" dirty="0"/>
              <a:t>This query will show the names and age of students enrolled in different </a:t>
            </a:r>
            <a:r>
              <a:rPr lang="en-US" dirty="0" smtClean="0"/>
              <a:t>courses</a:t>
            </a:r>
          </a:p>
        </p:txBody>
      </p:sp>
      <p:sp>
        <p:nvSpPr>
          <p:cNvPr id="4" name="Rectangle 2"/>
          <p:cNvSpPr>
            <a:spLocks noChangeArrowheads="1"/>
          </p:cNvSpPr>
          <p:nvPr/>
        </p:nvSpPr>
        <p:spPr bwMode="auto">
          <a:xfrm>
            <a:off x="304800" y="1264144"/>
            <a:ext cx="8686800" cy="173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rPr>
              <a:t>SELECT </a:t>
            </a:r>
            <a:r>
              <a:rPr kumimoji="0" lang="en-US" b="1" i="0" u="none" strike="noStrike" cap="none" normalizeH="0" baseline="0" dirty="0" err="1" smtClean="0">
                <a:ln>
                  <a:noFill/>
                </a:ln>
                <a:solidFill>
                  <a:srgbClr val="273239"/>
                </a:solidFill>
                <a:effectLst/>
              </a:rPr>
              <a:t>StudentCourse.COURSE_ID</a:t>
            </a:r>
            <a:r>
              <a:rPr kumimoji="0" lang="en-US" b="1" i="0" u="none" strike="noStrike" cap="none" normalizeH="0" baseline="0" dirty="0" smtClean="0">
                <a:ln>
                  <a:noFill/>
                </a:ln>
                <a:solidFill>
                  <a:srgbClr val="273239"/>
                </a:solidFill>
                <a:effectLst/>
              </a:rPr>
              <a:t>, Student.NAME, </a:t>
            </a:r>
            <a:r>
              <a:rPr kumimoji="0" lang="en-US" b="1" i="0" u="none" strike="noStrike" cap="none" normalizeH="0" baseline="0" dirty="0" err="1" smtClean="0">
                <a:ln>
                  <a:noFill/>
                </a:ln>
                <a:solidFill>
                  <a:srgbClr val="273239"/>
                </a:solidFill>
                <a:effectLst/>
              </a:rPr>
              <a:t>Student.AGE</a:t>
            </a:r>
            <a:r>
              <a:rPr kumimoji="0" lang="en-US" b="1" i="0" u="none" strike="noStrike" cap="none" normalizeH="0" baseline="0" dirty="0" smtClean="0">
                <a:ln>
                  <a:noFill/>
                </a:ln>
                <a:solidFill>
                  <a:srgbClr val="273239"/>
                </a:solidFill>
                <a:effectLst/>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rPr>
              <a:t>FROM Student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rPr>
              <a:t>INNER JOIN </a:t>
            </a:r>
            <a:r>
              <a:rPr kumimoji="0" lang="en-US" b="1" i="0" u="none" strike="noStrike" cap="none" normalizeH="0" baseline="0" dirty="0" err="1" smtClean="0">
                <a:ln>
                  <a:noFill/>
                </a:ln>
                <a:solidFill>
                  <a:srgbClr val="273239"/>
                </a:solidFill>
                <a:effectLst/>
              </a:rPr>
              <a:t>StudentCourse</a:t>
            </a:r>
            <a:r>
              <a:rPr kumimoji="0" lang="en-US" b="1" i="0" u="none" strike="noStrike" cap="none" normalizeH="0" baseline="0" dirty="0" smtClean="0">
                <a:ln>
                  <a:noFill/>
                </a:ln>
                <a:solidFill>
                  <a:srgbClr val="273239"/>
                </a:solidFill>
                <a:effectLst/>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rPr>
              <a:t>ON </a:t>
            </a:r>
            <a:r>
              <a:rPr kumimoji="0" lang="en-US" b="1" i="0" u="none" strike="noStrike" cap="none" normalizeH="0" baseline="0" dirty="0" err="1" smtClean="0">
                <a:ln>
                  <a:noFill/>
                </a:ln>
                <a:solidFill>
                  <a:srgbClr val="273239"/>
                </a:solidFill>
                <a:effectLst/>
              </a:rPr>
              <a:t>Student.ROLL_NO</a:t>
            </a:r>
            <a:r>
              <a:rPr kumimoji="0" lang="en-US" b="1" i="0" u="none" strike="noStrike" cap="none" normalizeH="0" baseline="0" dirty="0" smtClean="0">
                <a:ln>
                  <a:noFill/>
                </a:ln>
                <a:solidFill>
                  <a:srgbClr val="273239"/>
                </a:solidFill>
                <a:effectLst/>
              </a:rPr>
              <a:t> = </a:t>
            </a:r>
            <a:r>
              <a:rPr kumimoji="0" lang="en-US" b="1" i="0" u="none" strike="noStrike" cap="none" normalizeH="0" baseline="0" dirty="0" err="1" smtClean="0">
                <a:ln>
                  <a:noFill/>
                </a:ln>
                <a:solidFill>
                  <a:srgbClr val="273239"/>
                </a:solidFill>
                <a:effectLst/>
              </a:rPr>
              <a:t>StudentCourse.ROLL_NO</a:t>
            </a:r>
            <a:r>
              <a:rPr kumimoji="0" lang="en-US" b="1" i="0" u="none" strike="noStrike" cap="none" normalizeH="0" baseline="0" dirty="0" smtClean="0">
                <a:ln>
                  <a:noFill/>
                </a:ln>
                <a:solidFill>
                  <a:srgbClr val="273239"/>
                </a:solidFill>
                <a:effectLst/>
              </a:rPr>
              <a:t>;</a:t>
            </a:r>
            <a:r>
              <a:rPr kumimoji="0" lang="en-US" b="1" i="0" u="none" strike="noStrike" cap="none" normalizeH="0" baseline="0" dirty="0" smtClean="0">
                <a:ln>
                  <a:noFill/>
                </a:ln>
                <a:solidFill>
                  <a:schemeClr val="tx1"/>
                </a:solidFill>
                <a:effectLst/>
              </a:rPr>
              <a:t> </a:t>
            </a:r>
          </a:p>
        </p:txBody>
      </p:sp>
      <p:pic>
        <p:nvPicPr>
          <p:cNvPr id="5" name="Picture 4"/>
          <p:cNvPicPr>
            <a:picLocks noChangeAspect="1"/>
          </p:cNvPicPr>
          <p:nvPr/>
        </p:nvPicPr>
        <p:blipFill>
          <a:blip r:embed="rId2"/>
          <a:stretch>
            <a:fillRect/>
          </a:stretch>
        </p:blipFill>
        <p:spPr>
          <a:xfrm>
            <a:off x="533400" y="3048000"/>
            <a:ext cx="7334250" cy="2809875"/>
          </a:xfrm>
          <a:prstGeom prst="rect">
            <a:avLst/>
          </a:prstGeom>
        </p:spPr>
      </p:pic>
    </p:spTree>
    <p:extLst>
      <p:ext uri="{BB962C8B-B14F-4D97-AF65-F5344CB8AC3E}">
        <p14:creationId xmlns:p14="http://schemas.microsoft.com/office/powerpoint/2010/main" val="310519019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55349"/>
            <a:ext cx="8763000" cy="38164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latin typeface="+mn-lt"/>
              </a:rPr>
              <a:t>B. LEFT JOIN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This join returns all the rows of the table on the left side of the join and matches rows for the table on the right side of the join. For the rows for which there is no matching row on the right side, the result-set will contain </a:t>
            </a:r>
            <a:r>
              <a:rPr kumimoji="0" lang="en-US" b="0" i="1" u="none" strike="noStrike" cap="none" normalizeH="0" baseline="0" dirty="0" smtClean="0">
                <a:ln>
                  <a:noFill/>
                </a:ln>
                <a:solidFill>
                  <a:srgbClr val="273239"/>
                </a:solidFill>
                <a:effectLst/>
                <a:latin typeface="+mn-lt"/>
              </a:rPr>
              <a:t>null</a:t>
            </a:r>
            <a:r>
              <a:rPr kumimoji="0" lang="en-US" b="0" i="0" u="none" strike="noStrike" cap="none" normalizeH="0" baseline="0" dirty="0" smtClean="0">
                <a:ln>
                  <a:noFill/>
                </a:ln>
                <a:solidFill>
                  <a:srgbClr val="273239"/>
                </a:solidFill>
                <a:effectLst/>
                <a:latin typeface="+mn-lt"/>
              </a:rPr>
              <a:t>. LEFT JOIN is also known as LEFT OUTER JOIN.</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latin typeface="+mn-lt"/>
              </a:rPr>
              <a:t>Syntax:</a:t>
            </a:r>
            <a:r>
              <a:rPr kumimoji="0" lang="en-US" b="0" i="0" u="none" strike="noStrike" cap="none" normalizeH="0" baseline="0" dirty="0" smtClean="0">
                <a:ln>
                  <a:noFill/>
                </a:ln>
                <a:solidFill>
                  <a:srgbClr val="273239"/>
                </a:solidFill>
                <a:effectLst/>
                <a:latin typeface="+mn-lt"/>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SELECT table1.column1, table1.column2, table2.column1,....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FROM table1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LEFT JOIN table2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ON table1.matching_column = table2.matching_column;</a:t>
            </a:r>
            <a:r>
              <a:rPr kumimoji="0" lang="en-US" b="0" i="0" u="none" strike="noStrike" cap="none" normalizeH="0" baseline="0" dirty="0" smtClean="0">
                <a:ln>
                  <a:noFill/>
                </a:ln>
                <a:solidFill>
                  <a:schemeClr val="tx1"/>
                </a:solidFill>
                <a:effectLst/>
                <a:latin typeface="+mn-lt"/>
              </a:rPr>
              <a:t> </a:t>
            </a:r>
          </a:p>
        </p:txBody>
      </p:sp>
    </p:spTree>
    <p:extLst>
      <p:ext uri="{BB962C8B-B14F-4D97-AF65-F5344CB8AC3E}">
        <p14:creationId xmlns:p14="http://schemas.microsoft.com/office/powerpoint/2010/main" val="85400637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20851"/>
            <a:ext cx="8839200"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latin typeface="+mn-lt"/>
              </a:rPr>
              <a:t>Example Queries(LEFT JOIN)</a:t>
            </a:r>
            <a:r>
              <a:rPr kumimoji="0" lang="en-US" b="0" i="0" u="none" strike="noStrike" cap="none" normalizeH="0" baseline="0" dirty="0" smtClean="0">
                <a:ln>
                  <a:noFill/>
                </a:ln>
                <a:solidFill>
                  <a:srgbClr val="273239"/>
                </a:solidFill>
                <a:effectLst/>
                <a:latin typeface="+mn-lt"/>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SELECT </a:t>
            </a:r>
            <a:r>
              <a:rPr kumimoji="0" lang="en-US" b="0" i="0" u="none" strike="noStrike" cap="none" normalizeH="0" baseline="0" dirty="0" err="1" smtClean="0">
                <a:ln>
                  <a:noFill/>
                </a:ln>
                <a:solidFill>
                  <a:srgbClr val="273239"/>
                </a:solidFill>
                <a:effectLst/>
                <a:latin typeface="+mn-lt"/>
              </a:rPr>
              <a:t>Student.NAME,StudentCourse.COURSE_ID</a:t>
            </a:r>
            <a:r>
              <a:rPr kumimoji="0" lang="en-US" b="0" i="0" u="none" strike="noStrike" cap="none" normalizeH="0" baseline="0" dirty="0" smtClean="0">
                <a:ln>
                  <a:noFill/>
                </a:ln>
                <a:solidFill>
                  <a:srgbClr val="273239"/>
                </a:solidFill>
                <a:effectLst/>
                <a:latin typeface="+mn-lt"/>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FROM Student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LEFT JOIN </a:t>
            </a:r>
            <a:r>
              <a:rPr kumimoji="0" lang="en-US" b="0" i="0" u="none" strike="noStrike" cap="none" normalizeH="0" baseline="0" dirty="0" err="1" smtClean="0">
                <a:ln>
                  <a:noFill/>
                </a:ln>
                <a:solidFill>
                  <a:srgbClr val="273239"/>
                </a:solidFill>
                <a:effectLst/>
                <a:latin typeface="+mn-lt"/>
              </a:rPr>
              <a:t>StudentCourse</a:t>
            </a:r>
            <a:r>
              <a:rPr kumimoji="0" lang="en-US" b="0" i="0" u="none" strike="noStrike" cap="none" normalizeH="0" baseline="0" dirty="0" smtClean="0">
                <a:ln>
                  <a:noFill/>
                </a:ln>
                <a:solidFill>
                  <a:srgbClr val="273239"/>
                </a:solidFill>
                <a:effectLst/>
                <a:latin typeface="+mn-lt"/>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ON </a:t>
            </a:r>
            <a:r>
              <a:rPr kumimoji="0" lang="en-US" b="0" i="0" u="none" strike="noStrike" cap="none" normalizeH="0" baseline="0" dirty="0" err="1" smtClean="0">
                <a:ln>
                  <a:noFill/>
                </a:ln>
                <a:solidFill>
                  <a:srgbClr val="273239"/>
                </a:solidFill>
                <a:effectLst/>
                <a:latin typeface="+mn-lt"/>
              </a:rPr>
              <a:t>StudentCourse.ROLL_NO</a:t>
            </a:r>
            <a:r>
              <a:rPr kumimoji="0" lang="en-US" b="0" i="0" u="none" strike="noStrike" cap="none" normalizeH="0" baseline="0" dirty="0" smtClean="0">
                <a:ln>
                  <a:noFill/>
                </a:ln>
                <a:solidFill>
                  <a:srgbClr val="273239"/>
                </a:solidFill>
                <a:effectLst/>
                <a:latin typeface="+mn-lt"/>
              </a:rPr>
              <a:t> = </a:t>
            </a:r>
            <a:r>
              <a:rPr kumimoji="0" lang="en-US" b="0" i="0" u="none" strike="noStrike" cap="none" normalizeH="0" baseline="0" dirty="0" err="1" smtClean="0">
                <a:ln>
                  <a:noFill/>
                </a:ln>
                <a:solidFill>
                  <a:srgbClr val="273239"/>
                </a:solidFill>
                <a:effectLst/>
                <a:latin typeface="+mn-lt"/>
              </a:rPr>
              <a:t>Student.ROLL_NO</a:t>
            </a:r>
            <a:r>
              <a:rPr kumimoji="0" lang="en-US" b="0" i="0" u="none" strike="noStrike" cap="none" normalizeH="0" baseline="0" dirty="0" smtClean="0">
                <a:ln>
                  <a:noFill/>
                </a:ln>
                <a:solidFill>
                  <a:srgbClr val="273239"/>
                </a:solidFill>
                <a:effectLst/>
                <a:latin typeface="+mn-lt"/>
              </a:rPr>
              <a:t>;</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latin typeface="+mn-lt"/>
              </a:rPr>
              <a:t>Output</a:t>
            </a:r>
            <a:r>
              <a:rPr kumimoji="0" lang="en-US" b="0" i="0" u="none" strike="noStrike" cap="none" normalizeH="0" baseline="0" dirty="0" smtClean="0">
                <a:ln>
                  <a:noFill/>
                </a:ln>
                <a:solidFill>
                  <a:srgbClr val="273239"/>
                </a:solidFill>
                <a:effectLst/>
                <a:latin typeface="+mn-lt"/>
              </a:rPr>
              <a:t>: </a:t>
            </a:r>
            <a:endParaRPr kumimoji="0" lang="en-US" b="0" i="0" u="none" strike="noStrike" cap="none" normalizeH="0" baseline="0" dirty="0" smtClean="0">
              <a:ln>
                <a:noFill/>
              </a:ln>
              <a:solidFill>
                <a:schemeClr val="tx1"/>
              </a:solidFill>
              <a:effectLst/>
              <a:latin typeface="+mn-lt"/>
            </a:endParaRPr>
          </a:p>
        </p:txBody>
      </p:sp>
      <p:pic>
        <p:nvPicPr>
          <p:cNvPr id="3" name="Picture 2"/>
          <p:cNvPicPr>
            <a:picLocks noChangeAspect="1"/>
          </p:cNvPicPr>
          <p:nvPr/>
        </p:nvPicPr>
        <p:blipFill>
          <a:blip r:embed="rId2"/>
          <a:stretch>
            <a:fillRect/>
          </a:stretch>
        </p:blipFill>
        <p:spPr>
          <a:xfrm>
            <a:off x="1828800" y="3505200"/>
            <a:ext cx="3276600" cy="2790825"/>
          </a:xfrm>
          <a:prstGeom prst="rect">
            <a:avLst/>
          </a:prstGeom>
        </p:spPr>
      </p:pic>
    </p:spTree>
    <p:extLst>
      <p:ext uri="{BB962C8B-B14F-4D97-AF65-F5344CB8AC3E}">
        <p14:creationId xmlns:p14="http://schemas.microsoft.com/office/powerpoint/2010/main" val="278441385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42319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latin typeface="+mj-lt"/>
              </a:rPr>
              <a:t>C. RIGHT JOIN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j-lt"/>
              </a:rPr>
              <a:t>RIGHT JOIN is similar to LEFT JOIN. This join returns all the rows of the table on the right side of the join and matching rows for the table on the left side of the join. For the rows for which there is no matching row on the left side, the result-set will contain </a:t>
            </a:r>
            <a:r>
              <a:rPr kumimoji="0" lang="en-US" b="0" i="1" u="none" strike="noStrike" cap="none" normalizeH="0" baseline="0" dirty="0" smtClean="0">
                <a:ln>
                  <a:noFill/>
                </a:ln>
                <a:solidFill>
                  <a:srgbClr val="273239"/>
                </a:solidFill>
                <a:effectLst/>
                <a:latin typeface="+mj-lt"/>
              </a:rPr>
              <a:t>null</a:t>
            </a:r>
            <a:r>
              <a:rPr kumimoji="0" lang="en-US" b="0" i="0" u="none" strike="noStrike" cap="none" normalizeH="0" baseline="0" dirty="0" smtClean="0">
                <a:ln>
                  <a:noFill/>
                </a:ln>
                <a:solidFill>
                  <a:srgbClr val="273239"/>
                </a:solidFill>
                <a:effectLst/>
                <a:latin typeface="+mj-lt"/>
              </a:rPr>
              <a:t>. RIGHT JOIN is also known as RIGHT OUTER JOIN. </a:t>
            </a:r>
            <a:endParaRPr kumimoji="0" lang="en-US"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latin typeface="+mj-lt"/>
              </a:rPr>
              <a:t>Syntax:</a:t>
            </a:r>
            <a:r>
              <a:rPr kumimoji="0" lang="en-US" b="0" i="0" u="none" strike="noStrike" cap="none" normalizeH="0" baseline="0" dirty="0" smtClean="0">
                <a:ln>
                  <a:noFill/>
                </a:ln>
                <a:solidFill>
                  <a:srgbClr val="273239"/>
                </a:solidFill>
                <a:effectLst/>
                <a:latin typeface="+mj-lt"/>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j-lt"/>
              </a:rPr>
              <a:t>SELECT table1.column1,table1.column2,table2.column1,....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j-lt"/>
              </a:rPr>
              <a:t>FROM table1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j-lt"/>
              </a:rPr>
              <a:t>RIGHT JOIN table2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j-lt"/>
              </a:rPr>
              <a:t>ON table1.matching_column = table2.matching_column;</a:t>
            </a:r>
            <a:r>
              <a:rPr kumimoji="0" lang="en-US" b="0" i="0" u="none" strike="noStrike" cap="none" normalizeH="0" baseline="0" dirty="0" smtClean="0">
                <a:ln>
                  <a:noFill/>
                </a:ln>
                <a:solidFill>
                  <a:schemeClr val="tx1"/>
                </a:solidFill>
                <a:effectLst/>
                <a:latin typeface="+mj-lt"/>
              </a:rPr>
              <a:t> </a:t>
            </a:r>
          </a:p>
        </p:txBody>
      </p:sp>
    </p:spTree>
    <p:extLst>
      <p:ext uri="{BB962C8B-B14F-4D97-AF65-F5344CB8AC3E}">
        <p14:creationId xmlns:p14="http://schemas.microsoft.com/office/powerpoint/2010/main" val="97480019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07120"/>
            <a:ext cx="8882743"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latin typeface="+mn-lt"/>
              </a:rPr>
              <a:t>Example Queries(RIGHT JOIN)</a:t>
            </a:r>
            <a:r>
              <a:rPr kumimoji="0" lang="en-US" b="0" i="0" u="none" strike="noStrike" cap="none" normalizeH="0" baseline="0" dirty="0" smtClean="0">
                <a:ln>
                  <a:noFill/>
                </a:ln>
                <a:solidFill>
                  <a:srgbClr val="273239"/>
                </a:solidFill>
                <a:effectLst/>
                <a:latin typeface="+mn-lt"/>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SELECT Student.NAME, </a:t>
            </a:r>
            <a:r>
              <a:rPr kumimoji="0" lang="en-US" b="0" i="0" u="none" strike="noStrike" cap="none" normalizeH="0" baseline="0" dirty="0" err="1" smtClean="0">
                <a:ln>
                  <a:noFill/>
                </a:ln>
                <a:solidFill>
                  <a:srgbClr val="273239"/>
                </a:solidFill>
                <a:effectLst/>
                <a:latin typeface="+mn-lt"/>
              </a:rPr>
              <a:t>StudentCourse.COURSE_ID</a:t>
            </a:r>
            <a:r>
              <a:rPr kumimoji="0" lang="en-US" b="0" i="0" u="none" strike="noStrike" cap="none" normalizeH="0" baseline="0" dirty="0" smtClean="0">
                <a:ln>
                  <a:noFill/>
                </a:ln>
                <a:solidFill>
                  <a:srgbClr val="273239"/>
                </a:solidFill>
                <a:effectLst/>
                <a:latin typeface="+mn-lt"/>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FROM Student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RIGHT JOIN </a:t>
            </a:r>
            <a:r>
              <a:rPr kumimoji="0" lang="en-US" b="0" i="0" u="none" strike="noStrike" cap="none" normalizeH="0" baseline="0" dirty="0" err="1" smtClean="0">
                <a:ln>
                  <a:noFill/>
                </a:ln>
                <a:solidFill>
                  <a:srgbClr val="273239"/>
                </a:solidFill>
                <a:effectLst/>
                <a:latin typeface="+mn-lt"/>
              </a:rPr>
              <a:t>StudentCourse</a:t>
            </a:r>
            <a:r>
              <a:rPr kumimoji="0" lang="en-US" b="0" i="0" u="none" strike="noStrike" cap="none" normalizeH="0" baseline="0" dirty="0" smtClean="0">
                <a:ln>
                  <a:noFill/>
                </a:ln>
                <a:solidFill>
                  <a:srgbClr val="273239"/>
                </a:solidFill>
                <a:effectLst/>
                <a:latin typeface="+mn-lt"/>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ON </a:t>
            </a:r>
            <a:r>
              <a:rPr kumimoji="0" lang="en-US" b="0" i="0" u="none" strike="noStrike" cap="none" normalizeH="0" baseline="0" dirty="0" err="1" smtClean="0">
                <a:ln>
                  <a:noFill/>
                </a:ln>
                <a:solidFill>
                  <a:srgbClr val="273239"/>
                </a:solidFill>
                <a:effectLst/>
                <a:latin typeface="+mn-lt"/>
              </a:rPr>
              <a:t>StudentCourse.ROLL_NO</a:t>
            </a:r>
            <a:r>
              <a:rPr kumimoji="0" lang="en-US" b="0" i="0" u="none" strike="noStrike" cap="none" normalizeH="0" baseline="0" dirty="0" smtClean="0">
                <a:ln>
                  <a:noFill/>
                </a:ln>
                <a:solidFill>
                  <a:srgbClr val="273239"/>
                </a:solidFill>
                <a:effectLst/>
                <a:latin typeface="+mn-lt"/>
              </a:rPr>
              <a:t> = </a:t>
            </a:r>
            <a:r>
              <a:rPr kumimoji="0" lang="en-US" b="0" i="0" u="none" strike="noStrike" cap="none" normalizeH="0" baseline="0" dirty="0" err="1" smtClean="0">
                <a:ln>
                  <a:noFill/>
                </a:ln>
                <a:solidFill>
                  <a:srgbClr val="273239"/>
                </a:solidFill>
                <a:effectLst/>
                <a:latin typeface="+mn-lt"/>
              </a:rPr>
              <a:t>Student.ROLL_NO</a:t>
            </a:r>
            <a:r>
              <a:rPr kumimoji="0" lang="en-US" b="0" i="0" u="none" strike="noStrike" cap="none" normalizeH="0" baseline="0" dirty="0" smtClean="0">
                <a:ln>
                  <a:noFill/>
                </a:ln>
                <a:solidFill>
                  <a:srgbClr val="273239"/>
                </a:solidFill>
                <a:effectLst/>
                <a:latin typeface="+mn-lt"/>
              </a:rPr>
              <a:t>;</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latin typeface="+mn-lt"/>
              </a:rPr>
              <a:t>Output:</a:t>
            </a:r>
            <a:r>
              <a:rPr kumimoji="0" lang="en-US" b="0" i="0" u="none" strike="noStrike" cap="none" normalizeH="0" baseline="0" dirty="0" smtClean="0">
                <a:ln>
                  <a:noFill/>
                </a:ln>
                <a:solidFill>
                  <a:srgbClr val="273239"/>
                </a:solidFill>
                <a:effectLst/>
                <a:latin typeface="+mn-lt"/>
              </a:rPr>
              <a:t> </a:t>
            </a:r>
            <a:endParaRPr kumimoji="0" lang="en-US" b="0" i="0" u="none" strike="noStrike" cap="none" normalizeH="0" baseline="0" dirty="0" smtClean="0">
              <a:ln>
                <a:noFill/>
              </a:ln>
              <a:solidFill>
                <a:schemeClr val="tx1"/>
              </a:solidFill>
              <a:effectLst/>
              <a:latin typeface="+mn-lt"/>
            </a:endParaRPr>
          </a:p>
        </p:txBody>
      </p:sp>
      <p:pic>
        <p:nvPicPr>
          <p:cNvPr id="3" name="Picture 2"/>
          <p:cNvPicPr>
            <a:picLocks noChangeAspect="1"/>
          </p:cNvPicPr>
          <p:nvPr/>
        </p:nvPicPr>
        <p:blipFill>
          <a:blip r:embed="rId2"/>
          <a:stretch>
            <a:fillRect/>
          </a:stretch>
        </p:blipFill>
        <p:spPr>
          <a:xfrm>
            <a:off x="2133600" y="3048000"/>
            <a:ext cx="3569001" cy="3124200"/>
          </a:xfrm>
          <a:prstGeom prst="rect">
            <a:avLst/>
          </a:prstGeom>
        </p:spPr>
      </p:pic>
    </p:spTree>
    <p:extLst>
      <p:ext uri="{BB962C8B-B14F-4D97-AF65-F5344CB8AC3E}">
        <p14:creationId xmlns:p14="http://schemas.microsoft.com/office/powerpoint/2010/main" val="4450433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057" y="304800"/>
            <a:ext cx="8763000" cy="2169825"/>
          </a:xfrm>
          <a:prstGeom prst="rect">
            <a:avLst/>
          </a:prstGeom>
        </p:spPr>
        <p:txBody>
          <a:bodyPr wrap="square">
            <a:spAutoFit/>
          </a:bodyPr>
          <a:lstStyle/>
          <a:p>
            <a:pPr algn="ctr" fontAlgn="base">
              <a:lnSpc>
                <a:spcPct val="150000"/>
              </a:lnSpc>
            </a:pPr>
            <a:r>
              <a:rPr lang="en-US" b="1" dirty="0">
                <a:solidFill>
                  <a:srgbClr val="273239"/>
                </a:solidFill>
              </a:rPr>
              <a:t>D. FULL JOIN</a:t>
            </a:r>
          </a:p>
          <a:p>
            <a:pPr fontAlgn="base">
              <a:lnSpc>
                <a:spcPct val="150000"/>
              </a:lnSpc>
            </a:pPr>
            <a:r>
              <a:rPr lang="en-US" dirty="0">
                <a:solidFill>
                  <a:srgbClr val="273239"/>
                </a:solidFill>
              </a:rPr>
              <a:t>FULL JOIN creates the result-set by combining results of both LEFT JOIN and RIGHT JOIN. The result-set will contain all the rows from both tables. For the rows for which there is no matching, the result-set will contain </a:t>
            </a:r>
            <a:r>
              <a:rPr lang="en-US" i="1" dirty="0">
                <a:solidFill>
                  <a:srgbClr val="273239"/>
                </a:solidFill>
              </a:rPr>
              <a:t>NULL</a:t>
            </a:r>
            <a:r>
              <a:rPr lang="en-US" dirty="0">
                <a:solidFill>
                  <a:srgbClr val="273239"/>
                </a:solidFill>
              </a:rPr>
              <a:t> values</a:t>
            </a:r>
            <a:r>
              <a:rPr lang="en-US" dirty="0" smtClean="0">
                <a:solidFill>
                  <a:srgbClr val="273239"/>
                </a:solidFill>
              </a:rPr>
              <a:t>.</a:t>
            </a:r>
          </a:p>
          <a:p>
            <a:pPr fontAlgn="base">
              <a:lnSpc>
                <a:spcPct val="150000"/>
              </a:lnSpc>
            </a:pPr>
            <a:endParaRPr lang="en-US" b="0" i="0" dirty="0">
              <a:solidFill>
                <a:srgbClr val="273239"/>
              </a:solidFill>
              <a:effectLst/>
            </a:endParaRPr>
          </a:p>
        </p:txBody>
      </p:sp>
      <p:sp>
        <p:nvSpPr>
          <p:cNvPr id="3" name="Rectangle 1"/>
          <p:cNvSpPr>
            <a:spLocks noChangeArrowheads="1"/>
          </p:cNvSpPr>
          <p:nvPr/>
        </p:nvSpPr>
        <p:spPr bwMode="auto">
          <a:xfrm>
            <a:off x="185057" y="1680222"/>
            <a:ext cx="8654143" cy="21544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rPr>
              <a:t>Syntax:</a:t>
            </a:r>
            <a:r>
              <a:rPr kumimoji="0" lang="en-US" b="0" i="0" u="none" strike="noStrike" cap="none" normalizeH="0" baseline="0" dirty="0" smtClean="0">
                <a:ln>
                  <a:noFill/>
                </a:ln>
                <a:solidFill>
                  <a:srgbClr val="273239"/>
                </a:solidFill>
                <a:effectLst/>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rPr>
              <a:t>SELECT table1.column1,  table1.column2,  table2.column1,....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rPr>
              <a:t>FROM table1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rPr>
              <a:t>FULL JOIN table2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rPr>
              <a:t>ON table1.matching_column = table2.matching_column;</a:t>
            </a:r>
            <a:r>
              <a:rPr kumimoji="0" 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0668217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228600"/>
            <a:ext cx="8534400"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latin typeface="+mn-lt"/>
              </a:rPr>
              <a:t>Example Queries(FULL JOIN)</a:t>
            </a:r>
            <a:r>
              <a:rPr kumimoji="0" lang="en-US" b="0" i="0" u="none" strike="noStrike" cap="none" normalizeH="0" baseline="0" dirty="0" smtClean="0">
                <a:ln>
                  <a:noFill/>
                </a:ln>
                <a:solidFill>
                  <a:srgbClr val="273239"/>
                </a:solidFill>
                <a:effectLst/>
                <a:latin typeface="+mn-lt"/>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SELECT </a:t>
            </a:r>
            <a:r>
              <a:rPr kumimoji="0" lang="en-US" b="0" i="0" u="none" strike="noStrike" cap="none" normalizeH="0" baseline="0" dirty="0" err="1" smtClean="0">
                <a:ln>
                  <a:noFill/>
                </a:ln>
                <a:solidFill>
                  <a:srgbClr val="273239"/>
                </a:solidFill>
                <a:effectLst/>
                <a:latin typeface="+mn-lt"/>
              </a:rPr>
              <a:t>Student.NAME,StudentCourse.COURSE_ID</a:t>
            </a:r>
            <a:r>
              <a:rPr kumimoji="0" lang="en-US" b="0" i="0" u="none" strike="noStrike" cap="none" normalizeH="0" baseline="0" dirty="0" smtClean="0">
                <a:ln>
                  <a:noFill/>
                </a:ln>
                <a:solidFill>
                  <a:srgbClr val="273239"/>
                </a:solidFill>
                <a:effectLst/>
                <a:latin typeface="+mn-lt"/>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FROM Student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FULL JOIN </a:t>
            </a:r>
            <a:r>
              <a:rPr kumimoji="0" lang="en-US" b="0" i="0" u="none" strike="noStrike" cap="none" normalizeH="0" baseline="0" dirty="0" err="1" smtClean="0">
                <a:ln>
                  <a:noFill/>
                </a:ln>
                <a:solidFill>
                  <a:srgbClr val="273239"/>
                </a:solidFill>
                <a:effectLst/>
                <a:latin typeface="+mn-lt"/>
              </a:rPr>
              <a:t>StudentCourse</a:t>
            </a:r>
            <a:r>
              <a:rPr kumimoji="0" lang="en-US" b="0" i="0" u="none" strike="noStrike" cap="none" normalizeH="0" baseline="0" dirty="0" smtClean="0">
                <a:ln>
                  <a:noFill/>
                </a:ln>
                <a:solidFill>
                  <a:srgbClr val="273239"/>
                </a:solidFill>
                <a:effectLst/>
                <a:latin typeface="+mn-lt"/>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ON </a:t>
            </a:r>
            <a:r>
              <a:rPr kumimoji="0" lang="en-US" b="0" i="0" u="none" strike="noStrike" cap="none" normalizeH="0" baseline="0" dirty="0" err="1" smtClean="0">
                <a:ln>
                  <a:noFill/>
                </a:ln>
                <a:solidFill>
                  <a:srgbClr val="273239"/>
                </a:solidFill>
                <a:effectLst/>
                <a:latin typeface="+mn-lt"/>
              </a:rPr>
              <a:t>StudentCourse.ROLL_NO</a:t>
            </a:r>
            <a:r>
              <a:rPr kumimoji="0" lang="en-US" b="0" i="0" u="none" strike="noStrike" cap="none" normalizeH="0" baseline="0" dirty="0" smtClean="0">
                <a:ln>
                  <a:noFill/>
                </a:ln>
                <a:solidFill>
                  <a:srgbClr val="273239"/>
                </a:solidFill>
                <a:effectLst/>
                <a:latin typeface="+mn-lt"/>
              </a:rPr>
              <a:t> = </a:t>
            </a:r>
            <a:r>
              <a:rPr kumimoji="0" lang="en-US" b="0" i="0" u="none" strike="noStrike" cap="none" normalizeH="0" baseline="0" dirty="0" err="1" smtClean="0">
                <a:ln>
                  <a:noFill/>
                </a:ln>
                <a:solidFill>
                  <a:srgbClr val="273239"/>
                </a:solidFill>
                <a:effectLst/>
                <a:latin typeface="+mn-lt"/>
              </a:rPr>
              <a:t>Student.ROLL_NO</a:t>
            </a:r>
            <a:r>
              <a:rPr kumimoji="0" lang="en-US" b="0" i="0" u="none" strike="noStrike" cap="none" normalizeH="0" baseline="0" dirty="0" smtClean="0">
                <a:ln>
                  <a:noFill/>
                </a:ln>
                <a:solidFill>
                  <a:srgbClr val="273239"/>
                </a:solidFill>
                <a:effectLst/>
                <a:latin typeface="+mn-lt"/>
              </a:rPr>
              <a:t>;</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latin typeface="+mn-lt"/>
              </a:rPr>
              <a:t>Output:</a:t>
            </a:r>
            <a:r>
              <a:rPr kumimoji="0" lang="en-US" b="0" i="0" u="none" strike="noStrike" cap="none" normalizeH="0" baseline="0" dirty="0" smtClean="0">
                <a:ln>
                  <a:noFill/>
                </a:ln>
                <a:solidFill>
                  <a:srgbClr val="273239"/>
                </a:solidFill>
                <a:effectLst/>
                <a:latin typeface="+mn-lt"/>
              </a:rPr>
              <a:t>  </a:t>
            </a:r>
            <a:endParaRPr kumimoji="0" lang="en-US" b="0" i="0" u="none" strike="noStrike" cap="none" normalizeH="0" baseline="0" dirty="0" smtClean="0">
              <a:ln>
                <a:noFill/>
              </a:ln>
              <a:solidFill>
                <a:schemeClr val="tx1"/>
              </a:solidFill>
              <a:effectLst/>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4081301460"/>
              </p:ext>
            </p:extLst>
          </p:nvPr>
        </p:nvGraphicFramePr>
        <p:xfrm>
          <a:off x="5638800" y="1475095"/>
          <a:ext cx="2971800" cy="5162906"/>
        </p:xfrm>
        <a:graphic>
          <a:graphicData uri="http://schemas.openxmlformats.org/drawingml/2006/table">
            <a:tbl>
              <a:tblPr/>
              <a:tblGrid>
                <a:gridCol w="1485900"/>
                <a:gridCol w="1485900"/>
              </a:tblGrid>
              <a:tr h="347318">
                <a:tc>
                  <a:txBody>
                    <a:bodyPr/>
                    <a:lstStyle/>
                    <a:p>
                      <a:pPr algn="ctr" fontAlgn="base"/>
                      <a:r>
                        <a:rPr lang="en-US" sz="1400" b="1" dirty="0">
                          <a:effectLst/>
                        </a:rPr>
                        <a:t>NAME</a:t>
                      </a:r>
                    </a:p>
                  </a:txBody>
                  <a:tcPr marL="79347" marR="79347" marT="79347" marB="793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ase"/>
                      <a:r>
                        <a:rPr lang="en-US" sz="1400" b="1" dirty="0">
                          <a:effectLst/>
                        </a:rPr>
                        <a:t>COURSE_ID</a:t>
                      </a:r>
                    </a:p>
                  </a:txBody>
                  <a:tcPr marL="79347" marR="79347" marT="79347" marB="793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87271">
                <a:tc>
                  <a:txBody>
                    <a:bodyPr/>
                    <a:lstStyle/>
                    <a:p>
                      <a:pPr algn="ctr" fontAlgn="base"/>
                      <a:r>
                        <a:rPr lang="en-US" sz="1400" b="0" dirty="0">
                          <a:effectLst/>
                        </a:rPr>
                        <a:t>HARSH</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b="0" dirty="0">
                          <a:effectLst/>
                        </a:rPr>
                        <a:t>1</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87271">
                <a:tc>
                  <a:txBody>
                    <a:bodyPr/>
                    <a:lstStyle/>
                    <a:p>
                      <a:pPr algn="ctr" fontAlgn="base"/>
                      <a:r>
                        <a:rPr lang="en-US" sz="1400" b="0">
                          <a:effectLst/>
                        </a:rPr>
                        <a:t>PRATIK</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b="0" dirty="0">
                          <a:effectLst/>
                        </a:rPr>
                        <a:t>2</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87271">
                <a:tc>
                  <a:txBody>
                    <a:bodyPr/>
                    <a:lstStyle/>
                    <a:p>
                      <a:pPr algn="ctr" fontAlgn="base"/>
                      <a:r>
                        <a:rPr lang="en-US" sz="1400" b="0">
                          <a:effectLst/>
                        </a:rPr>
                        <a:t>RIYANKA</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b="0" dirty="0">
                          <a:effectLst/>
                        </a:rPr>
                        <a:t>2</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87271">
                <a:tc>
                  <a:txBody>
                    <a:bodyPr/>
                    <a:lstStyle/>
                    <a:p>
                      <a:pPr algn="ctr" fontAlgn="base"/>
                      <a:r>
                        <a:rPr lang="en-US" sz="1400" b="0">
                          <a:effectLst/>
                        </a:rPr>
                        <a:t>DEEP</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b="0" dirty="0">
                          <a:effectLst/>
                        </a:rPr>
                        <a:t>3</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87271">
                <a:tc>
                  <a:txBody>
                    <a:bodyPr/>
                    <a:lstStyle/>
                    <a:p>
                      <a:pPr algn="ctr" fontAlgn="base"/>
                      <a:r>
                        <a:rPr lang="en-US" sz="1400" b="0">
                          <a:effectLst/>
                        </a:rPr>
                        <a:t>SAPTARHI</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b="0" dirty="0">
                          <a:effectLst/>
                        </a:rPr>
                        <a:t>1</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87271">
                <a:tc>
                  <a:txBody>
                    <a:bodyPr/>
                    <a:lstStyle/>
                    <a:p>
                      <a:pPr algn="ctr" fontAlgn="base"/>
                      <a:r>
                        <a:rPr lang="en-US" sz="1400" b="0">
                          <a:effectLst/>
                        </a:rPr>
                        <a:t>DHANRAJ</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b="0" dirty="0">
                          <a:effectLst/>
                        </a:rPr>
                        <a:t>NULL</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87271">
                <a:tc>
                  <a:txBody>
                    <a:bodyPr/>
                    <a:lstStyle/>
                    <a:p>
                      <a:pPr algn="ctr" fontAlgn="base"/>
                      <a:r>
                        <a:rPr lang="en-US" sz="1400" b="0" dirty="0">
                          <a:effectLst/>
                        </a:rPr>
                        <a:t>ROHIT</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b="0" dirty="0">
                          <a:effectLst/>
                        </a:rPr>
                        <a:t>NULL</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87271">
                <a:tc>
                  <a:txBody>
                    <a:bodyPr/>
                    <a:lstStyle/>
                    <a:p>
                      <a:pPr algn="ctr" fontAlgn="base"/>
                      <a:r>
                        <a:rPr lang="en-US" sz="1400" b="0">
                          <a:effectLst/>
                        </a:rPr>
                        <a:t>NIRAJ</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b="0" dirty="0">
                          <a:effectLst/>
                        </a:rPr>
                        <a:t>NULL</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87271">
                <a:tc>
                  <a:txBody>
                    <a:bodyPr/>
                    <a:lstStyle/>
                    <a:p>
                      <a:pPr algn="ctr" fontAlgn="base"/>
                      <a:r>
                        <a:rPr lang="en-US" sz="1400" b="0" dirty="0">
                          <a:effectLst/>
                        </a:rPr>
                        <a:t>NULL</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b="0" dirty="0">
                          <a:effectLst/>
                        </a:rPr>
                        <a:t>4</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87271">
                <a:tc>
                  <a:txBody>
                    <a:bodyPr/>
                    <a:lstStyle/>
                    <a:p>
                      <a:pPr algn="ctr" fontAlgn="base"/>
                      <a:r>
                        <a:rPr lang="en-US" sz="1400" b="0">
                          <a:effectLst/>
                        </a:rPr>
                        <a:t>NULL</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b="0" dirty="0">
                          <a:effectLst/>
                        </a:rPr>
                        <a:t>5</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87271">
                <a:tc>
                  <a:txBody>
                    <a:bodyPr/>
                    <a:lstStyle/>
                    <a:p>
                      <a:pPr algn="ctr" fontAlgn="base"/>
                      <a:r>
                        <a:rPr lang="en-US" sz="1400" b="0" dirty="0">
                          <a:effectLst/>
                        </a:rPr>
                        <a:t>NULL</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b="0" dirty="0">
                          <a:effectLst/>
                        </a:rPr>
                        <a:t>4</a:t>
                      </a:r>
                    </a:p>
                  </a:txBody>
                  <a:tcPr marL="79347" marR="79347" marT="111086" marB="1110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3244955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5638800" cy="646331"/>
          </a:xfrm>
          <a:prstGeom prst="rect">
            <a:avLst/>
          </a:prstGeom>
        </p:spPr>
        <p:txBody>
          <a:bodyPr wrap="square">
            <a:spAutoFit/>
          </a:bodyPr>
          <a:lstStyle/>
          <a:p>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 </a:t>
            </a: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Customers</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Country=</a:t>
            </a:r>
            <a:r>
              <a:rPr lang="en-US" dirty="0">
                <a:solidFill>
                  <a:srgbClr val="A52A2A"/>
                </a:solidFill>
                <a:latin typeface="Consolas" panose="020B0609020204030204" pitchFamily="49" charset="0"/>
              </a:rPr>
              <a:t>'Germany'</a:t>
            </a:r>
            <a:r>
              <a:rPr lang="en-US" dirty="0">
                <a:solidFill>
                  <a:srgbClr val="FF0000"/>
                </a:solidFill>
                <a:latin typeface="Consolas" panose="020B0609020204030204" pitchFamily="49" charset="0"/>
              </a:rPr>
              <a:t> </a:t>
            </a:r>
            <a:r>
              <a:rPr lang="en-US" dirty="0">
                <a:solidFill>
                  <a:srgbClr val="0000CD"/>
                </a:solidFill>
                <a:latin typeface="Consolas" panose="020B0609020204030204" pitchFamily="49" charset="0"/>
              </a:rPr>
              <a:t>AND</a:t>
            </a:r>
            <a:r>
              <a:rPr lang="en-US" dirty="0">
                <a:solidFill>
                  <a:srgbClr val="000000"/>
                </a:solidFill>
                <a:latin typeface="Consolas" panose="020B0609020204030204" pitchFamily="49" charset="0"/>
              </a:rPr>
              <a:t> City=</a:t>
            </a:r>
            <a:r>
              <a:rPr lang="en-US" dirty="0">
                <a:solidFill>
                  <a:srgbClr val="A52A2A"/>
                </a:solidFill>
                <a:latin typeface="Consolas" panose="020B0609020204030204" pitchFamily="49" charset="0"/>
              </a:rPr>
              <a:t>'Berlin'</a:t>
            </a:r>
            <a:r>
              <a:rPr lang="en-US" dirty="0">
                <a:solidFill>
                  <a:srgbClr val="000000"/>
                </a:solidFill>
                <a:latin typeface="Consolas" panose="020B0609020204030204" pitchFamily="49" charset="0"/>
              </a:rPr>
              <a:t>;</a:t>
            </a:r>
            <a:endParaRPr lang="en-US" dirty="0"/>
          </a:p>
        </p:txBody>
      </p:sp>
      <p:sp>
        <p:nvSpPr>
          <p:cNvPr id="3" name="Rectangle 2"/>
          <p:cNvSpPr/>
          <p:nvPr/>
        </p:nvSpPr>
        <p:spPr>
          <a:xfrm>
            <a:off x="457199" y="1476383"/>
            <a:ext cx="5715000" cy="646331"/>
          </a:xfrm>
          <a:prstGeom prst="rect">
            <a:avLst/>
          </a:prstGeom>
        </p:spPr>
        <p:txBody>
          <a:bodyPr wrap="square">
            <a:spAutoFit/>
          </a:bodyPr>
          <a:lstStyle/>
          <a:p>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 </a:t>
            </a: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Customers</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City=</a:t>
            </a:r>
            <a:r>
              <a:rPr lang="en-US" dirty="0">
                <a:solidFill>
                  <a:srgbClr val="A52A2A"/>
                </a:solidFill>
                <a:latin typeface="Consolas" panose="020B0609020204030204" pitchFamily="49" charset="0"/>
              </a:rPr>
              <a:t>'Berlin'</a:t>
            </a:r>
            <a:r>
              <a:rPr lang="en-US" dirty="0">
                <a:solidFill>
                  <a:srgbClr val="FF0000"/>
                </a:solidFill>
                <a:latin typeface="Consolas" panose="020B0609020204030204" pitchFamily="49" charset="0"/>
              </a:rPr>
              <a:t> </a:t>
            </a:r>
            <a:r>
              <a:rPr lang="en-US" dirty="0">
                <a:solidFill>
                  <a:srgbClr val="0000CD"/>
                </a:solidFill>
                <a:latin typeface="Consolas" panose="020B0609020204030204" pitchFamily="49" charset="0"/>
              </a:rPr>
              <a:t>OR</a:t>
            </a:r>
            <a:r>
              <a:rPr lang="en-US" dirty="0">
                <a:solidFill>
                  <a:srgbClr val="000000"/>
                </a:solidFill>
                <a:latin typeface="Consolas" panose="020B0609020204030204" pitchFamily="49" charset="0"/>
              </a:rPr>
              <a:t> City=</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München</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endParaRPr lang="en-US" dirty="0"/>
          </a:p>
        </p:txBody>
      </p:sp>
      <p:sp>
        <p:nvSpPr>
          <p:cNvPr id="4" name="Rectangle 3"/>
          <p:cNvSpPr/>
          <p:nvPr/>
        </p:nvSpPr>
        <p:spPr>
          <a:xfrm>
            <a:off x="533400" y="2522978"/>
            <a:ext cx="5715000" cy="646331"/>
          </a:xfrm>
          <a:prstGeom prst="rect">
            <a:avLst/>
          </a:prstGeom>
        </p:spPr>
        <p:txBody>
          <a:bodyPr wrap="square">
            <a:spAutoFit/>
          </a:bodyPr>
          <a:lstStyle/>
          <a:p>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 </a:t>
            </a: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Customers</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Country=</a:t>
            </a:r>
            <a:r>
              <a:rPr lang="en-US" dirty="0">
                <a:solidFill>
                  <a:srgbClr val="A52A2A"/>
                </a:solidFill>
                <a:latin typeface="Consolas" panose="020B0609020204030204" pitchFamily="49" charset="0"/>
              </a:rPr>
              <a:t>'Germany'</a:t>
            </a:r>
            <a:r>
              <a:rPr lang="en-US" dirty="0">
                <a:solidFill>
                  <a:srgbClr val="FF0000"/>
                </a:solidFill>
                <a:latin typeface="Consolas" panose="020B0609020204030204" pitchFamily="49" charset="0"/>
              </a:rPr>
              <a:t> </a:t>
            </a:r>
            <a:r>
              <a:rPr lang="en-US" dirty="0">
                <a:solidFill>
                  <a:srgbClr val="0000CD"/>
                </a:solidFill>
                <a:latin typeface="Consolas" panose="020B0609020204030204" pitchFamily="49" charset="0"/>
              </a:rPr>
              <a:t>OR</a:t>
            </a:r>
            <a:r>
              <a:rPr lang="en-US" dirty="0">
                <a:solidFill>
                  <a:srgbClr val="000000"/>
                </a:solidFill>
                <a:latin typeface="Consolas" panose="020B0609020204030204" pitchFamily="49" charset="0"/>
              </a:rPr>
              <a:t> Country=</a:t>
            </a:r>
            <a:r>
              <a:rPr lang="en-US" dirty="0">
                <a:solidFill>
                  <a:srgbClr val="A52A2A"/>
                </a:solidFill>
                <a:latin typeface="Consolas" panose="020B0609020204030204" pitchFamily="49" charset="0"/>
              </a:rPr>
              <a:t>'Spain'</a:t>
            </a:r>
            <a:r>
              <a:rPr lang="en-US" dirty="0">
                <a:solidFill>
                  <a:srgbClr val="000000"/>
                </a:solidFill>
                <a:latin typeface="Consolas" panose="020B0609020204030204" pitchFamily="49" charset="0"/>
              </a:rPr>
              <a:t>;</a:t>
            </a:r>
            <a:endParaRPr lang="en-US" dirty="0"/>
          </a:p>
        </p:txBody>
      </p:sp>
      <p:sp>
        <p:nvSpPr>
          <p:cNvPr id="5" name="Rectangle 4"/>
          <p:cNvSpPr/>
          <p:nvPr/>
        </p:nvSpPr>
        <p:spPr>
          <a:xfrm>
            <a:off x="446313" y="3542161"/>
            <a:ext cx="8469087" cy="646331"/>
          </a:xfrm>
          <a:prstGeom prst="rect">
            <a:avLst/>
          </a:prstGeom>
        </p:spPr>
        <p:txBody>
          <a:bodyPr wrap="square">
            <a:spAutoFit/>
          </a:bodyPr>
          <a:lstStyle/>
          <a:p>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 </a:t>
            </a: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Customers</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Country=</a:t>
            </a:r>
            <a:r>
              <a:rPr lang="en-US" dirty="0">
                <a:solidFill>
                  <a:srgbClr val="A52A2A"/>
                </a:solidFill>
                <a:latin typeface="Consolas" panose="020B0609020204030204" pitchFamily="49" charset="0"/>
              </a:rPr>
              <a:t>'Germany'</a:t>
            </a:r>
            <a:r>
              <a:rPr lang="en-US" dirty="0">
                <a:solidFill>
                  <a:srgbClr val="FF0000"/>
                </a:solidFill>
                <a:latin typeface="Consolas" panose="020B0609020204030204" pitchFamily="49" charset="0"/>
              </a:rPr>
              <a:t> </a:t>
            </a:r>
            <a:r>
              <a:rPr lang="en-US" dirty="0">
                <a:solidFill>
                  <a:srgbClr val="0000CD"/>
                </a:solidFill>
                <a:latin typeface="Consolas" panose="020B0609020204030204" pitchFamily="49" charset="0"/>
              </a:rPr>
              <a:t>AND</a:t>
            </a:r>
            <a:r>
              <a:rPr lang="en-US" dirty="0">
                <a:solidFill>
                  <a:srgbClr val="000000"/>
                </a:solidFill>
                <a:latin typeface="Consolas" panose="020B0609020204030204" pitchFamily="49" charset="0"/>
              </a:rPr>
              <a:t> (City=</a:t>
            </a:r>
            <a:r>
              <a:rPr lang="en-US" dirty="0">
                <a:solidFill>
                  <a:srgbClr val="A52A2A"/>
                </a:solidFill>
                <a:latin typeface="Consolas" panose="020B0609020204030204" pitchFamily="49" charset="0"/>
              </a:rPr>
              <a:t>'Berlin'</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OR</a:t>
            </a:r>
            <a:r>
              <a:rPr lang="en-US" dirty="0">
                <a:solidFill>
                  <a:srgbClr val="000000"/>
                </a:solidFill>
                <a:latin typeface="Consolas" panose="020B0609020204030204" pitchFamily="49" charset="0"/>
              </a:rPr>
              <a:t> City=</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München</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endParaRPr lang="en-US" dirty="0"/>
          </a:p>
        </p:txBody>
      </p:sp>
      <p:sp>
        <p:nvSpPr>
          <p:cNvPr id="6" name="Rectangle 5"/>
          <p:cNvSpPr/>
          <p:nvPr/>
        </p:nvSpPr>
        <p:spPr>
          <a:xfrm>
            <a:off x="424542" y="4800600"/>
            <a:ext cx="8033658" cy="646331"/>
          </a:xfrm>
          <a:prstGeom prst="rect">
            <a:avLst/>
          </a:prstGeom>
        </p:spPr>
        <p:txBody>
          <a:bodyPr wrap="square">
            <a:spAutoFit/>
          </a:bodyPr>
          <a:lstStyle/>
          <a:p>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 </a:t>
            </a: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Customers</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NOT</a:t>
            </a:r>
            <a:r>
              <a:rPr lang="en-US" dirty="0">
                <a:solidFill>
                  <a:srgbClr val="000000"/>
                </a:solidFill>
                <a:latin typeface="Consolas" panose="020B0609020204030204" pitchFamily="49" charset="0"/>
              </a:rPr>
              <a:t> Country=</a:t>
            </a:r>
            <a:r>
              <a:rPr lang="en-US" dirty="0">
                <a:solidFill>
                  <a:srgbClr val="A52A2A"/>
                </a:solidFill>
                <a:latin typeface="Consolas" panose="020B0609020204030204" pitchFamily="49" charset="0"/>
              </a:rPr>
              <a:t>'Germany'</a:t>
            </a:r>
            <a:r>
              <a:rPr lang="en-US" dirty="0">
                <a:solidFill>
                  <a:srgbClr val="FF0000"/>
                </a:solidFill>
                <a:latin typeface="Consolas" panose="020B0609020204030204" pitchFamily="49" charset="0"/>
              </a:rPr>
              <a:t> </a:t>
            </a:r>
            <a:r>
              <a:rPr lang="en-US" dirty="0">
                <a:solidFill>
                  <a:srgbClr val="0000CD"/>
                </a:solidFill>
                <a:latin typeface="Consolas" panose="020B0609020204030204" pitchFamily="49" charset="0"/>
              </a:rPr>
              <a:t>AND</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NOT</a:t>
            </a:r>
            <a:r>
              <a:rPr lang="en-US" dirty="0">
                <a:solidFill>
                  <a:srgbClr val="000000"/>
                </a:solidFill>
                <a:latin typeface="Consolas" panose="020B0609020204030204" pitchFamily="49" charset="0"/>
              </a:rPr>
              <a:t> Country=</a:t>
            </a:r>
            <a:r>
              <a:rPr lang="en-US" dirty="0">
                <a:solidFill>
                  <a:srgbClr val="A52A2A"/>
                </a:solidFill>
                <a:latin typeface="Consolas" panose="020B0609020204030204" pitchFamily="49" charset="0"/>
              </a:rPr>
              <a:t>'USA'</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28033817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AND, OR, and NOT Operators (With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1000"/>
            <a:ext cx="5257800" cy="5573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39199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QL IN Operator (With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28600"/>
            <a:ext cx="5216906"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655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2769989"/>
          </a:xfrm>
          <a:prstGeom prst="rect">
            <a:avLst/>
          </a:prstGeom>
        </p:spPr>
        <p:txBody>
          <a:bodyPr wrap="square">
            <a:spAutoFit/>
          </a:bodyPr>
          <a:lstStyle/>
          <a:p>
            <a:pPr algn="just">
              <a:lnSpc>
                <a:spcPct val="150000"/>
              </a:lnSpc>
            </a:pPr>
            <a:r>
              <a:rPr lang="en-IN" sz="2800" b="1" dirty="0"/>
              <a:t>Data Manipulation Language</a:t>
            </a:r>
          </a:p>
          <a:p>
            <a:pPr marL="342900" indent="-342900" algn="just">
              <a:lnSpc>
                <a:spcPct val="150000"/>
              </a:lnSpc>
              <a:buFont typeface="Arial" pitchFamily="34" charset="0"/>
              <a:buChar char="•"/>
            </a:pPr>
            <a:r>
              <a:rPr lang="en-IN" sz="2200" dirty="0"/>
              <a:t>DML commands are used to modify the database. It is responsible for all form of changes in the database.</a:t>
            </a:r>
          </a:p>
          <a:p>
            <a:pPr marL="342900" indent="-342900" algn="just">
              <a:lnSpc>
                <a:spcPct val="150000"/>
              </a:lnSpc>
              <a:buFont typeface="Arial" pitchFamily="34" charset="0"/>
              <a:buChar char="•"/>
            </a:pPr>
            <a:r>
              <a:rPr lang="en-IN" sz="2200" dirty="0"/>
              <a:t>The command of DML is not auto-committed that means it can't permanently save all the changes in the database. They can be rollback.</a:t>
            </a:r>
          </a:p>
        </p:txBody>
      </p:sp>
    </p:spTree>
    <p:extLst>
      <p:ext uri="{BB962C8B-B14F-4D97-AF65-F5344CB8AC3E}">
        <p14:creationId xmlns:p14="http://schemas.microsoft.com/office/powerpoint/2010/main" val="42200040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5355312"/>
          </a:xfrm>
          <a:prstGeom prst="rect">
            <a:avLst/>
          </a:prstGeom>
        </p:spPr>
        <p:txBody>
          <a:bodyPr wrap="square">
            <a:spAutoFit/>
          </a:bodyPr>
          <a:lstStyle/>
          <a:p>
            <a:pPr algn="just" fontAlgn="base">
              <a:lnSpc>
                <a:spcPct val="150000"/>
              </a:lnSpc>
            </a:pPr>
            <a:r>
              <a:rPr lang="en-US" sz="2400" b="1" dirty="0"/>
              <a:t>PL/SQL </a:t>
            </a:r>
            <a:r>
              <a:rPr lang="en-US" sz="2400" b="1" dirty="0" smtClean="0"/>
              <a:t>Introduction</a:t>
            </a:r>
          </a:p>
          <a:p>
            <a:pPr marL="342900" indent="-342900" algn="just" fontAlgn="base">
              <a:lnSpc>
                <a:spcPct val="150000"/>
              </a:lnSpc>
              <a:buFont typeface="Arial" pitchFamily="34" charset="0"/>
              <a:buChar char="•"/>
            </a:pPr>
            <a:r>
              <a:rPr lang="en-US" sz="2000" dirty="0"/>
              <a:t>PL/SQL is a block structured language that enables developers to combine the power of SQL with procedural statements</a:t>
            </a:r>
            <a:r>
              <a:rPr lang="en-US" sz="2000" dirty="0" smtClean="0"/>
              <a:t>. </a:t>
            </a:r>
            <a:endParaRPr lang="en-US" sz="2000" dirty="0" smtClean="0"/>
          </a:p>
          <a:p>
            <a:pPr marL="342900" indent="-342900" algn="just" fontAlgn="base">
              <a:lnSpc>
                <a:spcPct val="150000"/>
              </a:lnSpc>
              <a:buFont typeface="Arial" pitchFamily="34" charset="0"/>
              <a:buChar char="•"/>
            </a:pPr>
            <a:r>
              <a:rPr lang="en-US" sz="2000" dirty="0" smtClean="0"/>
              <a:t>All </a:t>
            </a:r>
            <a:r>
              <a:rPr lang="en-US" sz="2000" dirty="0"/>
              <a:t>the statements of a block are passed to oracle engine all at once which increases processing speed and decreases the traffic</a:t>
            </a:r>
            <a:r>
              <a:rPr lang="en-US" sz="2000" dirty="0" smtClean="0"/>
              <a:t>.</a:t>
            </a:r>
          </a:p>
          <a:p>
            <a:pPr algn="just" fontAlgn="base">
              <a:lnSpc>
                <a:spcPct val="150000"/>
              </a:lnSpc>
            </a:pPr>
            <a:r>
              <a:rPr lang="en-US" sz="2400" b="1" dirty="0"/>
              <a:t>Disadvantages of SQL:</a:t>
            </a:r>
            <a:endParaRPr lang="en-US" sz="2400" dirty="0"/>
          </a:p>
          <a:p>
            <a:pPr marL="342900" indent="-342900" algn="just" fontAlgn="base">
              <a:lnSpc>
                <a:spcPct val="150000"/>
              </a:lnSpc>
              <a:buFont typeface="Arial" pitchFamily="34" charset="0"/>
              <a:buChar char="•"/>
            </a:pPr>
            <a:r>
              <a:rPr lang="en-US" sz="2000" dirty="0"/>
              <a:t>SQL doesn’t provide the programmers with a technique of condition checking, looping and branching.</a:t>
            </a:r>
          </a:p>
          <a:p>
            <a:pPr marL="342900" indent="-342900" algn="just" fontAlgn="base">
              <a:lnSpc>
                <a:spcPct val="150000"/>
              </a:lnSpc>
              <a:buFont typeface="Arial" pitchFamily="34" charset="0"/>
              <a:buChar char="•"/>
            </a:pPr>
            <a:r>
              <a:rPr lang="en-US" sz="2000" dirty="0"/>
              <a:t>SQL statements are passed to Oracle engine one at a time which increases traffic and decreases speed.</a:t>
            </a:r>
          </a:p>
          <a:p>
            <a:pPr marL="342900" indent="-342900" algn="just" fontAlgn="base">
              <a:lnSpc>
                <a:spcPct val="150000"/>
              </a:lnSpc>
              <a:buFont typeface="Arial" pitchFamily="34" charset="0"/>
              <a:buChar char="•"/>
            </a:pPr>
            <a:r>
              <a:rPr lang="en-US" sz="2000" dirty="0"/>
              <a:t>SQL has no facility of error checking during manipulation of data</a:t>
            </a:r>
            <a:r>
              <a:rPr lang="en-US" sz="2000" dirty="0" smtClean="0"/>
              <a:t>.</a:t>
            </a:r>
            <a:endParaRPr lang="en-US" sz="2000" dirty="0"/>
          </a:p>
        </p:txBody>
      </p:sp>
    </p:spTree>
    <p:extLst>
      <p:ext uri="{BB962C8B-B14F-4D97-AF65-F5344CB8AC3E}">
        <p14:creationId xmlns:p14="http://schemas.microsoft.com/office/powerpoint/2010/main" val="4217059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6093976"/>
          </a:xfrm>
          <a:prstGeom prst="rect">
            <a:avLst/>
          </a:prstGeom>
        </p:spPr>
        <p:txBody>
          <a:bodyPr wrap="square">
            <a:spAutoFit/>
          </a:bodyPr>
          <a:lstStyle/>
          <a:p>
            <a:pPr algn="just" fontAlgn="base">
              <a:lnSpc>
                <a:spcPct val="150000"/>
              </a:lnSpc>
            </a:pPr>
            <a:r>
              <a:rPr lang="en-US" sz="2400" b="1" dirty="0"/>
              <a:t>Features of </a:t>
            </a:r>
            <a:r>
              <a:rPr lang="en-US" sz="2400" b="1" dirty="0" smtClean="0"/>
              <a:t>PL/SQL:</a:t>
            </a:r>
            <a:endParaRPr lang="en-US" sz="2400" dirty="0"/>
          </a:p>
          <a:p>
            <a:pPr marL="457200" indent="-457200" algn="just" fontAlgn="base">
              <a:lnSpc>
                <a:spcPct val="150000"/>
              </a:lnSpc>
              <a:buFont typeface="+mj-lt"/>
              <a:buAutoNum type="arabicPeriod"/>
            </a:pPr>
            <a:r>
              <a:rPr lang="en-US" sz="2000" dirty="0" smtClean="0"/>
              <a:t>PL/SQL </a:t>
            </a:r>
            <a:r>
              <a:rPr lang="en-US" sz="2000" dirty="0"/>
              <a:t>is basically a </a:t>
            </a:r>
            <a:r>
              <a:rPr lang="en-US" sz="2000" b="1" dirty="0"/>
              <a:t>procedural language</a:t>
            </a:r>
            <a:r>
              <a:rPr lang="en-US" sz="2000" dirty="0"/>
              <a:t>, which provides the functionality of decision making, iteration and many more features of procedural programming </a:t>
            </a:r>
            <a:r>
              <a:rPr lang="en-US" sz="2000" dirty="0" smtClean="0"/>
              <a:t>languages.</a:t>
            </a:r>
          </a:p>
          <a:p>
            <a:pPr marL="457200" indent="-457200" algn="just" fontAlgn="base">
              <a:lnSpc>
                <a:spcPct val="150000"/>
              </a:lnSpc>
              <a:buFont typeface="+mj-lt"/>
              <a:buAutoNum type="arabicPeriod"/>
            </a:pPr>
            <a:r>
              <a:rPr lang="en-US" sz="2000" dirty="0" smtClean="0"/>
              <a:t>PL/SQL </a:t>
            </a:r>
            <a:r>
              <a:rPr lang="en-US" sz="2000" dirty="0"/>
              <a:t>can </a:t>
            </a:r>
            <a:r>
              <a:rPr lang="en-US" sz="2000" b="1" dirty="0"/>
              <a:t>execute a number of queries in one block using single </a:t>
            </a:r>
            <a:r>
              <a:rPr lang="en-US" sz="2000" b="1" dirty="0" smtClean="0"/>
              <a:t>command</a:t>
            </a:r>
            <a:r>
              <a:rPr lang="en-US" sz="2000" dirty="0" smtClean="0"/>
              <a:t>.</a:t>
            </a:r>
          </a:p>
          <a:p>
            <a:pPr marL="457200" indent="-457200" algn="just" fontAlgn="base">
              <a:lnSpc>
                <a:spcPct val="150000"/>
              </a:lnSpc>
              <a:buFont typeface="+mj-lt"/>
              <a:buAutoNum type="arabicPeriod"/>
            </a:pPr>
            <a:r>
              <a:rPr lang="en-US" sz="2000" dirty="0" smtClean="0"/>
              <a:t>One </a:t>
            </a:r>
            <a:r>
              <a:rPr lang="en-US" sz="2000" dirty="0"/>
              <a:t>can create a PL/SQL unit such as procedures, functions, packages, triggers, and types, which are stored in the database for reuse by </a:t>
            </a:r>
            <a:r>
              <a:rPr lang="en-US" sz="2000" dirty="0" smtClean="0"/>
              <a:t>applications.</a:t>
            </a:r>
          </a:p>
          <a:p>
            <a:pPr marL="457200" indent="-457200" algn="just" fontAlgn="base">
              <a:lnSpc>
                <a:spcPct val="150000"/>
              </a:lnSpc>
              <a:buFont typeface="+mj-lt"/>
              <a:buAutoNum type="arabicPeriod"/>
            </a:pPr>
            <a:r>
              <a:rPr lang="en-US" sz="2000" dirty="0" smtClean="0"/>
              <a:t>PL/SQL </a:t>
            </a:r>
            <a:r>
              <a:rPr lang="en-US" sz="2000" dirty="0"/>
              <a:t>provides a feature to handle the exception which occurs in PL/SQL block known as exception handling </a:t>
            </a:r>
            <a:r>
              <a:rPr lang="en-US" sz="2000" dirty="0" smtClean="0"/>
              <a:t>block.</a:t>
            </a:r>
          </a:p>
          <a:p>
            <a:pPr marL="457200" indent="-457200" algn="just" fontAlgn="base">
              <a:lnSpc>
                <a:spcPct val="150000"/>
              </a:lnSpc>
              <a:buFont typeface="+mj-lt"/>
              <a:buAutoNum type="arabicPeriod"/>
            </a:pPr>
            <a:r>
              <a:rPr lang="en-US" sz="2000" dirty="0" smtClean="0"/>
              <a:t>Applications </a:t>
            </a:r>
            <a:r>
              <a:rPr lang="en-US" sz="2000" dirty="0"/>
              <a:t>written in PL/SQL are portable to computer hardware or operating system where Oracle is </a:t>
            </a:r>
            <a:r>
              <a:rPr lang="en-US" sz="2000" dirty="0" smtClean="0"/>
              <a:t>operational.</a:t>
            </a:r>
          </a:p>
          <a:p>
            <a:pPr marL="457200" indent="-457200" algn="just" fontAlgn="base">
              <a:lnSpc>
                <a:spcPct val="150000"/>
              </a:lnSpc>
              <a:buFont typeface="+mj-lt"/>
              <a:buAutoNum type="arabicPeriod"/>
            </a:pPr>
            <a:r>
              <a:rPr lang="en-US" sz="2000" dirty="0" smtClean="0"/>
              <a:t>PL/SQL </a:t>
            </a:r>
            <a:r>
              <a:rPr lang="en-US" sz="2000" dirty="0"/>
              <a:t>Offers extensive error checking.</a:t>
            </a:r>
            <a:endParaRPr lang="en-US" sz="2000" b="0" i="0" dirty="0">
              <a:effectLst/>
            </a:endParaRPr>
          </a:p>
        </p:txBody>
      </p:sp>
    </p:spTree>
    <p:extLst>
      <p:ext uri="{BB962C8B-B14F-4D97-AF65-F5344CB8AC3E}">
        <p14:creationId xmlns:p14="http://schemas.microsoft.com/office/powerpoint/2010/main" val="41939092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98455402"/>
              </p:ext>
            </p:extLst>
          </p:nvPr>
        </p:nvGraphicFramePr>
        <p:xfrm>
          <a:off x="228600" y="228600"/>
          <a:ext cx="8686800" cy="6324600"/>
        </p:xfrm>
        <a:graphic>
          <a:graphicData uri="http://schemas.openxmlformats.org/drawingml/2006/table">
            <a:tbl>
              <a:tblPr/>
              <a:tblGrid>
                <a:gridCol w="4343400"/>
                <a:gridCol w="4343400"/>
              </a:tblGrid>
              <a:tr h="925551">
                <a:tc>
                  <a:txBody>
                    <a:bodyPr/>
                    <a:lstStyle/>
                    <a:p>
                      <a:pPr algn="ctr" fontAlgn="base"/>
                      <a:r>
                        <a:rPr lang="en-US" sz="3600" b="1" dirty="0">
                          <a:effectLst/>
                        </a:rPr>
                        <a:t>SQL</a:t>
                      </a:r>
                      <a:endParaRPr lang="en-US" sz="36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3600" b="1" dirty="0">
                          <a:effectLst/>
                        </a:rPr>
                        <a:t>PL/SQL</a:t>
                      </a:r>
                      <a:endParaRPr lang="en-US" sz="36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311198">
                <a:tc>
                  <a:txBody>
                    <a:bodyPr/>
                    <a:lstStyle/>
                    <a:p>
                      <a:pPr algn="l" fontAlgn="base"/>
                      <a:r>
                        <a:rPr lang="en-US" sz="1800" b="0" dirty="0">
                          <a:effectLst/>
                        </a:rPr>
                        <a:t>SQL is a single query that is used to perform DML and DDL operations.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800" b="0" dirty="0">
                          <a:effectLst/>
                        </a:rPr>
                        <a:t>PL/SQL is a block of codes that used to write the entire program blocks/ procedure/ function, etc.</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311198">
                <a:tc>
                  <a:txBody>
                    <a:bodyPr/>
                    <a:lstStyle/>
                    <a:p>
                      <a:pPr algn="l" fontAlgn="base"/>
                      <a:r>
                        <a:rPr lang="en-US" sz="1800" b="0" dirty="0">
                          <a:effectLst/>
                        </a:rPr>
                        <a:t>It is declarative, that defines what needs to be done, rather than how things need to be done.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800" b="0" dirty="0">
                          <a:effectLst/>
                        </a:rPr>
                        <a:t>PL/SQL is procedural that defines how the things needs to be done.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25551">
                <a:tc>
                  <a:txBody>
                    <a:bodyPr/>
                    <a:lstStyle/>
                    <a:p>
                      <a:pPr algn="l" fontAlgn="base"/>
                      <a:r>
                        <a:rPr lang="en-US" sz="1800" b="0">
                          <a:effectLst/>
                        </a:rPr>
                        <a:t>Execute as a single statement.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800" b="0" dirty="0">
                          <a:effectLst/>
                        </a:rPr>
                        <a:t>Execute as a whole block.</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25551">
                <a:tc>
                  <a:txBody>
                    <a:bodyPr/>
                    <a:lstStyle/>
                    <a:p>
                      <a:pPr algn="l" fontAlgn="base"/>
                      <a:r>
                        <a:rPr lang="en-US" sz="1800" b="0">
                          <a:effectLst/>
                        </a:rPr>
                        <a:t>Mainly used to manipulate data.</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800" b="0" dirty="0">
                          <a:effectLst/>
                        </a:rPr>
                        <a:t>Mainly used to create an application.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25551">
                <a:tc>
                  <a:txBody>
                    <a:bodyPr/>
                    <a:lstStyle/>
                    <a:p>
                      <a:pPr algn="l" fontAlgn="base"/>
                      <a:r>
                        <a:rPr lang="en-US" sz="1800" b="0" dirty="0">
                          <a:effectLst/>
                        </a:rPr>
                        <a:t>Cannot contain PL/SQL code in it.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800" b="0" dirty="0">
                          <a:effectLst/>
                        </a:rPr>
                        <a:t>It is an extension of SQL, so it can contain SQL inside it.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90997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5493812"/>
          </a:xfrm>
          <a:prstGeom prst="rect">
            <a:avLst/>
          </a:prstGeom>
        </p:spPr>
        <p:txBody>
          <a:bodyPr wrap="square">
            <a:spAutoFit/>
          </a:bodyPr>
          <a:lstStyle/>
          <a:p>
            <a:pPr algn="just" fontAlgn="base">
              <a:lnSpc>
                <a:spcPct val="150000"/>
              </a:lnSpc>
            </a:pPr>
            <a:r>
              <a:rPr lang="en-US" b="1" dirty="0">
                <a:solidFill>
                  <a:srgbClr val="273239"/>
                </a:solidFill>
                <a:latin typeface="urw-din"/>
              </a:rPr>
              <a:t>Structure of PL/SQL Block:</a:t>
            </a:r>
            <a:endParaRPr lang="en-US" dirty="0">
              <a:solidFill>
                <a:srgbClr val="273239"/>
              </a:solidFill>
              <a:latin typeface="urw-din"/>
            </a:endParaRPr>
          </a:p>
          <a:p>
            <a:pPr marL="285750" indent="-285750" algn="just" fontAlgn="base">
              <a:lnSpc>
                <a:spcPct val="150000"/>
              </a:lnSpc>
              <a:buFont typeface="Arial" pitchFamily="34" charset="0"/>
              <a:buChar char="•"/>
            </a:pPr>
            <a:r>
              <a:rPr lang="en-US" dirty="0">
                <a:solidFill>
                  <a:srgbClr val="273239"/>
                </a:solidFill>
                <a:latin typeface="urw-din"/>
              </a:rPr>
              <a:t>PL/SQL extends SQL by adding constructs found in procedural languages, resulting in a structural language that is more powerful than SQL. </a:t>
            </a:r>
            <a:endParaRPr lang="en-US" dirty="0" smtClean="0">
              <a:solidFill>
                <a:srgbClr val="273239"/>
              </a:solidFill>
              <a:latin typeface="urw-din"/>
            </a:endParaRPr>
          </a:p>
          <a:p>
            <a:pPr marL="285750" indent="-285750" algn="just" fontAlgn="base">
              <a:lnSpc>
                <a:spcPct val="150000"/>
              </a:lnSpc>
              <a:buFont typeface="Arial" pitchFamily="34" charset="0"/>
              <a:buChar char="•"/>
            </a:pPr>
            <a:r>
              <a:rPr lang="en-US" dirty="0" smtClean="0">
                <a:solidFill>
                  <a:srgbClr val="273239"/>
                </a:solidFill>
                <a:latin typeface="urw-din"/>
              </a:rPr>
              <a:t>The </a:t>
            </a:r>
            <a:r>
              <a:rPr lang="en-US" dirty="0">
                <a:solidFill>
                  <a:srgbClr val="273239"/>
                </a:solidFill>
                <a:latin typeface="urw-din"/>
              </a:rPr>
              <a:t>basic unit in PL/SQL is a block. </a:t>
            </a:r>
            <a:endParaRPr lang="en-US" dirty="0" smtClean="0">
              <a:solidFill>
                <a:srgbClr val="273239"/>
              </a:solidFill>
              <a:latin typeface="urw-din"/>
            </a:endParaRPr>
          </a:p>
          <a:p>
            <a:pPr marL="285750" indent="-285750" algn="just" fontAlgn="base">
              <a:lnSpc>
                <a:spcPct val="150000"/>
              </a:lnSpc>
              <a:buFont typeface="Arial" pitchFamily="34" charset="0"/>
              <a:buChar char="•"/>
            </a:pPr>
            <a:r>
              <a:rPr lang="en-US" dirty="0" smtClean="0">
                <a:solidFill>
                  <a:srgbClr val="273239"/>
                </a:solidFill>
                <a:latin typeface="urw-din"/>
              </a:rPr>
              <a:t>All </a:t>
            </a:r>
            <a:r>
              <a:rPr lang="en-US" dirty="0">
                <a:solidFill>
                  <a:srgbClr val="273239"/>
                </a:solidFill>
                <a:latin typeface="urw-din"/>
              </a:rPr>
              <a:t>PL/SQL programs are made up of blocks, which can be nested within each other</a:t>
            </a:r>
            <a:r>
              <a:rPr lang="en-US" dirty="0" smtClean="0">
                <a:solidFill>
                  <a:srgbClr val="273239"/>
                </a:solidFill>
                <a:latin typeface="urw-din"/>
              </a:rPr>
              <a:t>.</a:t>
            </a:r>
          </a:p>
          <a:p>
            <a:pPr marL="285750" lvl="0" indent="-285750" algn="just" eaLnBrk="0" fontAlgn="base" hangingPunct="0">
              <a:lnSpc>
                <a:spcPct val="150000"/>
              </a:lnSpc>
              <a:spcBef>
                <a:spcPct val="0"/>
              </a:spcBef>
              <a:spcAft>
                <a:spcPct val="0"/>
              </a:spcAft>
              <a:buFont typeface="Arial" pitchFamily="34" charset="0"/>
              <a:buChar char="•"/>
            </a:pPr>
            <a:r>
              <a:rPr lang="en-US" dirty="0">
                <a:solidFill>
                  <a:srgbClr val="273239"/>
                </a:solidFill>
                <a:latin typeface="urw-din"/>
              </a:rPr>
              <a:t>Typically, each block performs a logical action in the program. </a:t>
            </a:r>
            <a:endParaRPr lang="en-US" dirty="0" smtClean="0">
              <a:solidFill>
                <a:srgbClr val="273239"/>
              </a:solidFill>
              <a:latin typeface="urw-din"/>
            </a:endParaRPr>
          </a:p>
          <a:p>
            <a:pPr marL="285750" lvl="0" indent="-285750" algn="just" eaLnBrk="0" fontAlgn="base" hangingPunct="0">
              <a:lnSpc>
                <a:spcPct val="150000"/>
              </a:lnSpc>
              <a:spcBef>
                <a:spcPct val="0"/>
              </a:spcBef>
              <a:spcAft>
                <a:spcPct val="0"/>
              </a:spcAft>
              <a:buFont typeface="Arial" pitchFamily="34" charset="0"/>
              <a:buChar char="•"/>
            </a:pPr>
            <a:r>
              <a:rPr lang="en-US" dirty="0" smtClean="0">
                <a:solidFill>
                  <a:srgbClr val="273239"/>
                </a:solidFill>
                <a:latin typeface="urw-din"/>
              </a:rPr>
              <a:t>A </a:t>
            </a:r>
            <a:r>
              <a:rPr lang="en-US" dirty="0">
                <a:solidFill>
                  <a:srgbClr val="273239"/>
                </a:solidFill>
                <a:latin typeface="urw-din"/>
              </a:rPr>
              <a:t>block has the following structure:</a:t>
            </a:r>
            <a:endParaRPr lang="en-US" b="1" dirty="0">
              <a:solidFill>
                <a:srgbClr val="273239"/>
              </a:solidFill>
              <a:latin typeface="Consolas" panose="020B0609020204030204" pitchFamily="49" charset="0"/>
            </a:endParaRPr>
          </a:p>
          <a:p>
            <a:pPr lvl="0" algn="just" eaLnBrk="0" fontAlgn="base" hangingPunct="0">
              <a:lnSpc>
                <a:spcPct val="150000"/>
              </a:lnSpc>
              <a:spcBef>
                <a:spcPct val="0"/>
              </a:spcBef>
              <a:spcAft>
                <a:spcPct val="0"/>
              </a:spcAft>
            </a:pPr>
            <a:r>
              <a:rPr lang="en-US" b="1" dirty="0">
                <a:solidFill>
                  <a:srgbClr val="273239"/>
                </a:solidFill>
                <a:latin typeface="Consolas" panose="020B0609020204030204" pitchFamily="49" charset="0"/>
              </a:rPr>
              <a:t>DECLARE</a:t>
            </a:r>
            <a:r>
              <a:rPr lang="en-US" dirty="0">
                <a:solidFill>
                  <a:srgbClr val="273239"/>
                </a:solidFill>
                <a:latin typeface="Consolas" panose="020B0609020204030204" pitchFamily="49" charset="0"/>
              </a:rPr>
              <a:t> declaration statements; </a:t>
            </a:r>
            <a:endParaRPr lang="en-US" dirty="0" smtClean="0">
              <a:solidFill>
                <a:srgbClr val="273239"/>
              </a:solidFill>
              <a:latin typeface="Consolas" panose="020B0609020204030204" pitchFamily="49" charset="0"/>
            </a:endParaRPr>
          </a:p>
          <a:p>
            <a:pPr lvl="0" algn="just" eaLnBrk="0" fontAlgn="base" hangingPunct="0">
              <a:lnSpc>
                <a:spcPct val="150000"/>
              </a:lnSpc>
              <a:spcBef>
                <a:spcPct val="0"/>
              </a:spcBef>
              <a:spcAft>
                <a:spcPct val="0"/>
              </a:spcAft>
            </a:pPr>
            <a:r>
              <a:rPr lang="en-US" b="1" dirty="0" smtClean="0">
                <a:solidFill>
                  <a:srgbClr val="273239"/>
                </a:solidFill>
                <a:latin typeface="Consolas" panose="020B0609020204030204" pitchFamily="49" charset="0"/>
              </a:rPr>
              <a:t>BEGIN</a:t>
            </a:r>
            <a:r>
              <a:rPr lang="en-US" dirty="0" smtClean="0">
                <a:solidFill>
                  <a:srgbClr val="273239"/>
                </a:solidFill>
                <a:latin typeface="Consolas" panose="020B0609020204030204" pitchFamily="49" charset="0"/>
              </a:rPr>
              <a:t> </a:t>
            </a:r>
            <a:r>
              <a:rPr lang="en-US" dirty="0">
                <a:solidFill>
                  <a:srgbClr val="273239"/>
                </a:solidFill>
                <a:latin typeface="Consolas" panose="020B0609020204030204" pitchFamily="49" charset="0"/>
              </a:rPr>
              <a:t>executable statements </a:t>
            </a:r>
            <a:endParaRPr lang="en-US" dirty="0" smtClean="0">
              <a:solidFill>
                <a:srgbClr val="273239"/>
              </a:solidFill>
              <a:latin typeface="Consolas" panose="020B0609020204030204" pitchFamily="49" charset="0"/>
            </a:endParaRPr>
          </a:p>
          <a:p>
            <a:pPr lvl="0" algn="just" eaLnBrk="0" fontAlgn="base" hangingPunct="0">
              <a:lnSpc>
                <a:spcPct val="150000"/>
              </a:lnSpc>
              <a:spcBef>
                <a:spcPct val="0"/>
              </a:spcBef>
              <a:spcAft>
                <a:spcPct val="0"/>
              </a:spcAft>
            </a:pPr>
            <a:r>
              <a:rPr lang="en-US" b="1" dirty="0" smtClean="0">
                <a:solidFill>
                  <a:srgbClr val="273239"/>
                </a:solidFill>
                <a:latin typeface="Consolas" panose="020B0609020204030204" pitchFamily="49" charset="0"/>
              </a:rPr>
              <a:t>EXCEPTIONS</a:t>
            </a:r>
            <a:r>
              <a:rPr lang="en-US" dirty="0" smtClean="0">
                <a:solidFill>
                  <a:srgbClr val="273239"/>
                </a:solidFill>
                <a:latin typeface="Consolas" panose="020B0609020204030204" pitchFamily="49" charset="0"/>
              </a:rPr>
              <a:t> </a:t>
            </a:r>
            <a:r>
              <a:rPr lang="en-US" dirty="0">
                <a:solidFill>
                  <a:srgbClr val="273239"/>
                </a:solidFill>
                <a:latin typeface="Consolas" panose="020B0609020204030204" pitchFamily="49" charset="0"/>
              </a:rPr>
              <a:t>exception handling statements </a:t>
            </a:r>
            <a:endParaRPr lang="en-US" dirty="0" smtClean="0">
              <a:solidFill>
                <a:srgbClr val="273239"/>
              </a:solidFill>
              <a:latin typeface="Consolas" panose="020B0609020204030204" pitchFamily="49" charset="0"/>
            </a:endParaRPr>
          </a:p>
          <a:p>
            <a:pPr lvl="0" algn="just" eaLnBrk="0" fontAlgn="base" hangingPunct="0">
              <a:lnSpc>
                <a:spcPct val="150000"/>
              </a:lnSpc>
              <a:spcBef>
                <a:spcPct val="0"/>
              </a:spcBef>
              <a:spcAft>
                <a:spcPct val="0"/>
              </a:spcAft>
            </a:pPr>
            <a:r>
              <a:rPr lang="en-US" b="1" dirty="0" smtClean="0">
                <a:solidFill>
                  <a:srgbClr val="273239"/>
                </a:solidFill>
                <a:latin typeface="Consolas" panose="020B0609020204030204" pitchFamily="49" charset="0"/>
              </a:rPr>
              <a:t>END;</a:t>
            </a:r>
            <a:endParaRPr lang="en-US" dirty="0" smtClean="0">
              <a:solidFill>
                <a:srgbClr val="273239"/>
              </a:solidFill>
              <a:latin typeface="urw-din"/>
            </a:endParaRPr>
          </a:p>
          <a:p>
            <a:pPr algn="just" fontAlgn="base">
              <a:lnSpc>
                <a:spcPct val="150000"/>
              </a:lnSpc>
            </a:pPr>
            <a:endParaRPr lang="en-US" b="0" i="0" dirty="0">
              <a:solidFill>
                <a:srgbClr val="273239"/>
              </a:solidFill>
              <a:effectLst/>
              <a:latin typeface="urw-din"/>
            </a:endParaRPr>
          </a:p>
        </p:txBody>
      </p:sp>
    </p:spTree>
    <p:extLst>
      <p:ext uri="{BB962C8B-B14F-4D97-AF65-F5344CB8AC3E}">
        <p14:creationId xmlns:p14="http://schemas.microsoft.com/office/powerpoint/2010/main" val="16304049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228600" y="365485"/>
            <a:ext cx="3429000" cy="457048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mn-lt"/>
              </a:rPr>
              <a:t>SQL&gt; SET SERVEROUTPUT ON;</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mn-lt"/>
              </a:rPr>
              <a:t>SQL&gt; DECLARE</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        </a:t>
            </a:r>
            <a:r>
              <a:rPr kumimoji="0" lang="en-US" b="0" i="0" u="none" strike="noStrike" cap="none" normalizeH="0" baseline="0" dirty="0" smtClean="0">
                <a:ln>
                  <a:noFill/>
                </a:ln>
                <a:solidFill>
                  <a:srgbClr val="000000"/>
                </a:solidFill>
                <a:effectLst/>
                <a:latin typeface="+mn-lt"/>
              </a:rPr>
              <a:t>-- taking input </a:t>
            </a:r>
            <a:r>
              <a:rPr kumimoji="0" lang="en-US" b="1" i="0" u="none" strike="noStrike" cap="none" normalizeH="0" baseline="0" dirty="0" smtClean="0">
                <a:ln>
                  <a:noFill/>
                </a:ln>
                <a:solidFill>
                  <a:srgbClr val="006699"/>
                </a:solidFill>
                <a:effectLst/>
                <a:latin typeface="+mn-lt"/>
              </a:rPr>
              <a:t>for</a:t>
            </a:r>
            <a:r>
              <a:rPr kumimoji="0" lang="en-US" b="0" i="0" u="none" strike="noStrike" cap="none" normalizeH="0" baseline="0" dirty="0" smtClean="0">
                <a:ln>
                  <a:noFill/>
                </a:ln>
                <a:solidFill>
                  <a:srgbClr val="273239"/>
                </a:solidFill>
                <a:effectLst/>
                <a:latin typeface="+mn-lt"/>
              </a:rPr>
              <a:t> </a:t>
            </a:r>
            <a:r>
              <a:rPr kumimoji="0" lang="en-US" b="0" i="0" u="none" strike="noStrike" cap="none" normalizeH="0" baseline="0" dirty="0" smtClean="0">
                <a:ln>
                  <a:noFill/>
                </a:ln>
                <a:solidFill>
                  <a:srgbClr val="000000"/>
                </a:solidFill>
                <a:effectLst/>
                <a:latin typeface="+mn-lt"/>
              </a:rPr>
              <a:t>variable a</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      </a:t>
            </a:r>
            <a:r>
              <a:rPr kumimoji="0" lang="en-US" b="0" i="0" u="none" strike="noStrike" cap="none" normalizeH="0" baseline="0" dirty="0" smtClean="0">
                <a:ln>
                  <a:noFill/>
                </a:ln>
                <a:solidFill>
                  <a:srgbClr val="000000"/>
                </a:solidFill>
                <a:effectLst/>
                <a:latin typeface="+mn-lt"/>
              </a:rPr>
              <a:t>a number := &amp;a;       </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        </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      </a:t>
            </a:r>
            <a:r>
              <a:rPr kumimoji="0" lang="en-US" b="0" i="0" u="none" strike="noStrike" cap="none" normalizeH="0" baseline="0" dirty="0" smtClean="0">
                <a:ln>
                  <a:noFill/>
                </a:ln>
                <a:solidFill>
                  <a:srgbClr val="000000"/>
                </a:solidFill>
                <a:effectLst/>
                <a:latin typeface="+mn-lt"/>
              </a:rPr>
              <a:t>-- taking input </a:t>
            </a:r>
            <a:r>
              <a:rPr kumimoji="0" lang="en-US" b="1" i="0" u="none" strike="noStrike" cap="none" normalizeH="0" baseline="0" dirty="0" smtClean="0">
                <a:ln>
                  <a:noFill/>
                </a:ln>
                <a:solidFill>
                  <a:srgbClr val="006699"/>
                </a:solidFill>
                <a:effectLst/>
                <a:latin typeface="+mn-lt"/>
              </a:rPr>
              <a:t>for</a:t>
            </a:r>
            <a:r>
              <a:rPr kumimoji="0" lang="en-US" b="0" i="0" u="none" strike="noStrike" cap="none" normalizeH="0" baseline="0" dirty="0" smtClean="0">
                <a:ln>
                  <a:noFill/>
                </a:ln>
                <a:solidFill>
                  <a:srgbClr val="273239"/>
                </a:solidFill>
                <a:effectLst/>
                <a:latin typeface="+mn-lt"/>
              </a:rPr>
              <a:t> </a:t>
            </a:r>
            <a:r>
              <a:rPr kumimoji="0" lang="en-US" b="0" i="0" u="none" strike="noStrike" cap="none" normalizeH="0" baseline="0" dirty="0" smtClean="0">
                <a:ln>
                  <a:noFill/>
                </a:ln>
                <a:solidFill>
                  <a:srgbClr val="000000"/>
                </a:solidFill>
                <a:effectLst/>
                <a:latin typeface="+mn-lt"/>
              </a:rPr>
              <a:t>variable b</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      </a:t>
            </a:r>
            <a:r>
              <a:rPr kumimoji="0" lang="en-US" b="0" i="0" u="none" strike="noStrike" cap="none" normalizeH="0" baseline="0" dirty="0" smtClean="0">
                <a:ln>
                  <a:noFill/>
                </a:ln>
                <a:solidFill>
                  <a:srgbClr val="000000"/>
                </a:solidFill>
                <a:effectLst/>
                <a:latin typeface="+mn-lt"/>
              </a:rPr>
              <a:t>b varchar2(30) := &amp;b;     </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    </a:t>
            </a:r>
            <a:r>
              <a:rPr kumimoji="0" lang="en-US" b="0" i="0" u="none" strike="noStrike" cap="none" normalizeH="0" baseline="0" dirty="0" smtClean="0">
                <a:ln>
                  <a:noFill/>
                </a:ln>
                <a:solidFill>
                  <a:srgbClr val="000000"/>
                </a:solidFill>
                <a:effectLst/>
                <a:latin typeface="+mn-lt"/>
              </a:rPr>
              <a:t>BEGIN</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      </a:t>
            </a:r>
            <a:r>
              <a:rPr kumimoji="0" lang="en-US" b="0" i="0" u="none" strike="noStrike" cap="none" normalizeH="0" baseline="0" dirty="0" smtClean="0">
                <a:ln>
                  <a:noFill/>
                </a:ln>
                <a:solidFill>
                  <a:srgbClr val="000000"/>
                </a:solidFill>
                <a:effectLst/>
                <a:latin typeface="+mn-lt"/>
              </a:rPr>
              <a:t>null;</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    </a:t>
            </a:r>
            <a:r>
              <a:rPr kumimoji="0" lang="en-US" b="0" i="0" u="none" strike="noStrike" cap="none" normalizeH="0" baseline="0" dirty="0" smtClean="0">
                <a:ln>
                  <a:noFill/>
                </a:ln>
                <a:solidFill>
                  <a:srgbClr val="000000"/>
                </a:solidFill>
                <a:effectLst/>
                <a:latin typeface="+mn-lt"/>
              </a:rPr>
              <a:t>END;</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  </a:t>
            </a:r>
            <a:r>
              <a:rPr kumimoji="0" lang="en-US" b="0" i="0" u="none" strike="noStrike" cap="none" normalizeH="0" baseline="0" dirty="0" smtClean="0">
                <a:ln>
                  <a:noFill/>
                </a:ln>
                <a:solidFill>
                  <a:srgbClr val="000000"/>
                </a:solidFill>
                <a:effectLst/>
                <a:latin typeface="+mn-lt"/>
              </a:rPr>
              <a:t>/</a:t>
            </a:r>
            <a:endParaRPr kumimoji="0" lang="en-US" b="0" i="0" u="none" strike="noStrike" cap="none" normalizeH="0" baseline="0" dirty="0" smtClean="0">
              <a:ln>
                <a:noFill/>
              </a:ln>
              <a:solidFill>
                <a:schemeClr val="tx1"/>
              </a:solidFill>
              <a:effectLst/>
              <a:latin typeface="+mn-lt"/>
            </a:endParaRPr>
          </a:p>
        </p:txBody>
      </p:sp>
      <p:sp>
        <p:nvSpPr>
          <p:cNvPr id="5" name="Rectangle 3"/>
          <p:cNvSpPr>
            <a:spLocks noChangeArrowheads="1"/>
          </p:cNvSpPr>
          <p:nvPr/>
        </p:nvSpPr>
        <p:spPr bwMode="auto">
          <a:xfrm>
            <a:off x="4038600" y="685800"/>
            <a:ext cx="4724400" cy="340090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rPr>
              <a:t> Output: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rPr>
              <a:t> Enter value for a: 24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rPr>
              <a:t> old 2: a number := &amp;a;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rPr>
              <a:t> new 2: a number := 24;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rPr>
              <a:t> Enter value for b: ‘Hello'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rPr>
              <a:t> old 3: b varchar2(30) := &amp;b; </a:t>
            </a:r>
          </a:p>
          <a:p>
            <a:pPr eaLnBrk="0" fontAlgn="base" hangingPunct="0">
              <a:lnSpc>
                <a:spcPct val="150000"/>
              </a:lnSpc>
              <a:spcBef>
                <a:spcPct val="0"/>
              </a:spcBef>
              <a:spcAft>
                <a:spcPct val="0"/>
              </a:spcAft>
            </a:pPr>
            <a:r>
              <a:rPr kumimoji="0" lang="en-US" b="0" i="0" u="none" strike="noStrike" cap="none" normalizeH="0" baseline="0" dirty="0" smtClean="0">
                <a:ln>
                  <a:noFill/>
                </a:ln>
                <a:solidFill>
                  <a:srgbClr val="273239"/>
                </a:solidFill>
                <a:effectLst/>
              </a:rPr>
              <a:t> new 3: b varchar2(30) := </a:t>
            </a:r>
            <a:r>
              <a:rPr lang="en-US" dirty="0">
                <a:solidFill>
                  <a:srgbClr val="273239"/>
                </a:solidFill>
              </a:rPr>
              <a:t>‘Hello</a:t>
            </a:r>
            <a:r>
              <a:rPr lang="en-US" dirty="0" smtClean="0">
                <a:solidFill>
                  <a:srgbClr val="273239"/>
                </a:solidFill>
              </a:rPr>
              <a:t>'</a:t>
            </a:r>
            <a:r>
              <a:rPr kumimoji="0" lang="en-US" b="0" i="0" u="none" strike="noStrike" cap="none" normalizeH="0" baseline="0" dirty="0" smtClean="0">
                <a:ln>
                  <a:noFill/>
                </a:ln>
                <a:solidFill>
                  <a:srgbClr val="273239"/>
                </a:solidFill>
                <a:effectLst/>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rPr>
              <a:t> PL/SQL procedure successfully completed.</a:t>
            </a:r>
            <a:r>
              <a:rPr kumimoji="0" 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5841019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0"/>
            <a:ext cx="8763000" cy="4196020"/>
          </a:xfrm>
          <a:prstGeom prst="rect">
            <a:avLst/>
          </a:prstGeom>
        </p:spPr>
        <p:txBody>
          <a:bodyPr wrap="square">
            <a:spAutoFit/>
          </a:bodyPr>
          <a:lstStyle/>
          <a:p>
            <a:pPr algn="just" fontAlgn="base">
              <a:lnSpc>
                <a:spcPct val="150000"/>
              </a:lnSpc>
            </a:pPr>
            <a:r>
              <a:rPr lang="en-US" b="1" i="1" dirty="0">
                <a:solidFill>
                  <a:srgbClr val="273239"/>
                </a:solidFill>
                <a:latin typeface="urw-din"/>
              </a:rPr>
              <a:t>Explanation:</a:t>
            </a:r>
            <a:endParaRPr lang="en-US" dirty="0">
              <a:solidFill>
                <a:srgbClr val="273239"/>
              </a:solidFill>
              <a:latin typeface="urw-din"/>
            </a:endParaRPr>
          </a:p>
          <a:p>
            <a:pPr algn="just" fontAlgn="base">
              <a:lnSpc>
                <a:spcPct val="150000"/>
              </a:lnSpc>
              <a:buFont typeface="Arial" panose="020B0604020202020204" pitchFamily="34" charset="0"/>
              <a:buChar char="•"/>
            </a:pPr>
            <a:r>
              <a:rPr lang="en-US" b="1" u="sng" dirty="0">
                <a:solidFill>
                  <a:srgbClr val="273239"/>
                </a:solidFill>
                <a:latin typeface="urw-din"/>
              </a:rPr>
              <a:t>SET SERVEROUTPUT ON</a:t>
            </a:r>
            <a:r>
              <a:rPr lang="en-US" dirty="0">
                <a:solidFill>
                  <a:srgbClr val="273239"/>
                </a:solidFill>
                <a:latin typeface="urw-din"/>
              </a:rPr>
              <a:t>: It is used to display the buffer used by the </a:t>
            </a:r>
            <a:r>
              <a:rPr lang="en-US" dirty="0" err="1">
                <a:solidFill>
                  <a:srgbClr val="273239"/>
                </a:solidFill>
                <a:latin typeface="urw-din"/>
              </a:rPr>
              <a:t>dbms_output</a:t>
            </a:r>
            <a:r>
              <a:rPr lang="en-US" dirty="0">
                <a:solidFill>
                  <a:srgbClr val="273239"/>
                </a:solidFill>
                <a:latin typeface="urw-din"/>
              </a:rPr>
              <a:t>.</a:t>
            </a:r>
          </a:p>
          <a:p>
            <a:pPr algn="just" fontAlgn="base">
              <a:lnSpc>
                <a:spcPct val="150000"/>
              </a:lnSpc>
              <a:buFont typeface="Arial" panose="020B0604020202020204" pitchFamily="34" charset="0"/>
              <a:buChar char="•"/>
            </a:pPr>
            <a:r>
              <a:rPr lang="en-US" b="1" u="sng" dirty="0">
                <a:solidFill>
                  <a:srgbClr val="273239"/>
                </a:solidFill>
                <a:latin typeface="urw-din"/>
              </a:rPr>
              <a:t>var1 INTEGER</a:t>
            </a:r>
            <a:r>
              <a:rPr lang="en-US" b="1" dirty="0">
                <a:solidFill>
                  <a:srgbClr val="273239"/>
                </a:solidFill>
                <a:latin typeface="urw-din"/>
              </a:rPr>
              <a:t> :</a:t>
            </a:r>
            <a:r>
              <a:rPr lang="en-US" dirty="0">
                <a:solidFill>
                  <a:srgbClr val="273239"/>
                </a:solidFill>
                <a:latin typeface="urw-din"/>
              </a:rPr>
              <a:t> It is the declaration of variable, named </a:t>
            </a:r>
            <a:r>
              <a:rPr lang="en-US" b="1" i="1" dirty="0">
                <a:solidFill>
                  <a:srgbClr val="273239"/>
                </a:solidFill>
                <a:latin typeface="urw-din"/>
              </a:rPr>
              <a:t>var1</a:t>
            </a:r>
            <a:r>
              <a:rPr lang="en-US" dirty="0">
                <a:solidFill>
                  <a:srgbClr val="273239"/>
                </a:solidFill>
                <a:latin typeface="urw-din"/>
              </a:rPr>
              <a:t> which is of integer type. There are many other data types that can be used like float, </a:t>
            </a:r>
            <a:r>
              <a:rPr lang="en-US" dirty="0" err="1">
                <a:solidFill>
                  <a:srgbClr val="273239"/>
                </a:solidFill>
                <a:latin typeface="urw-din"/>
              </a:rPr>
              <a:t>int</a:t>
            </a:r>
            <a:r>
              <a:rPr lang="en-US" dirty="0">
                <a:solidFill>
                  <a:srgbClr val="273239"/>
                </a:solidFill>
                <a:latin typeface="urw-din"/>
              </a:rPr>
              <a:t>, real, </a:t>
            </a:r>
            <a:r>
              <a:rPr lang="en-US" dirty="0" err="1">
                <a:solidFill>
                  <a:srgbClr val="273239"/>
                </a:solidFill>
                <a:latin typeface="urw-din"/>
              </a:rPr>
              <a:t>smallint</a:t>
            </a:r>
            <a:r>
              <a:rPr lang="en-US" dirty="0">
                <a:solidFill>
                  <a:srgbClr val="273239"/>
                </a:solidFill>
                <a:latin typeface="urw-din"/>
              </a:rPr>
              <a:t>, long etc. It also supports variables used in SQL as well like NUMBER(</a:t>
            </a:r>
            <a:r>
              <a:rPr lang="en-US" dirty="0" err="1">
                <a:solidFill>
                  <a:srgbClr val="273239"/>
                </a:solidFill>
                <a:latin typeface="urw-din"/>
              </a:rPr>
              <a:t>prec</a:t>
            </a:r>
            <a:r>
              <a:rPr lang="en-US" dirty="0">
                <a:solidFill>
                  <a:srgbClr val="273239"/>
                </a:solidFill>
                <a:latin typeface="urw-din"/>
              </a:rPr>
              <a:t>, scale), </a:t>
            </a:r>
            <a:r>
              <a:rPr lang="en-US" dirty="0" err="1">
                <a:solidFill>
                  <a:srgbClr val="273239"/>
                </a:solidFill>
                <a:latin typeface="urw-din"/>
              </a:rPr>
              <a:t>varchar</a:t>
            </a:r>
            <a:r>
              <a:rPr lang="en-US" dirty="0">
                <a:solidFill>
                  <a:srgbClr val="273239"/>
                </a:solidFill>
                <a:latin typeface="urw-din"/>
              </a:rPr>
              <a:t>, varchar2 etc.</a:t>
            </a:r>
          </a:p>
          <a:p>
            <a:pPr algn="just" fontAlgn="base">
              <a:lnSpc>
                <a:spcPct val="150000"/>
              </a:lnSpc>
              <a:buFont typeface="Arial" panose="020B0604020202020204" pitchFamily="34" charset="0"/>
              <a:buChar char="•"/>
            </a:pPr>
            <a:r>
              <a:rPr lang="en-US" b="1" u="sng" dirty="0">
                <a:solidFill>
                  <a:srgbClr val="273239"/>
                </a:solidFill>
                <a:latin typeface="urw-din"/>
              </a:rPr>
              <a:t>PL/SQL procedure successfully completed.</a:t>
            </a:r>
            <a:r>
              <a:rPr lang="en-US" b="1" dirty="0">
                <a:solidFill>
                  <a:srgbClr val="273239"/>
                </a:solidFill>
                <a:latin typeface="urw-din"/>
              </a:rPr>
              <a:t>:</a:t>
            </a:r>
            <a:r>
              <a:rPr lang="en-US" dirty="0">
                <a:solidFill>
                  <a:srgbClr val="273239"/>
                </a:solidFill>
                <a:latin typeface="urw-din"/>
              </a:rPr>
              <a:t> It is displayed when the code is compiled and executed successfully.</a:t>
            </a:r>
          </a:p>
          <a:p>
            <a:pPr algn="just" fontAlgn="base">
              <a:lnSpc>
                <a:spcPct val="150000"/>
              </a:lnSpc>
              <a:buFont typeface="Arial" panose="020B0604020202020204" pitchFamily="34" charset="0"/>
              <a:buChar char="•"/>
            </a:pPr>
            <a:r>
              <a:rPr lang="en-US" b="1" u="sng" dirty="0">
                <a:solidFill>
                  <a:srgbClr val="273239"/>
                </a:solidFill>
                <a:latin typeface="urw-din"/>
              </a:rPr>
              <a:t>Slash (/) after END;</a:t>
            </a:r>
            <a:r>
              <a:rPr lang="en-US" b="1" dirty="0">
                <a:solidFill>
                  <a:srgbClr val="273239"/>
                </a:solidFill>
                <a:latin typeface="urw-din"/>
              </a:rPr>
              <a:t>:</a:t>
            </a:r>
            <a:r>
              <a:rPr lang="en-US" dirty="0">
                <a:solidFill>
                  <a:srgbClr val="273239"/>
                </a:solidFill>
                <a:latin typeface="urw-din"/>
              </a:rPr>
              <a:t> The slash (/) tells the SQL*Plus to execute the block.</a:t>
            </a:r>
            <a:endParaRPr lang="en-US" b="0" i="0" dirty="0">
              <a:solidFill>
                <a:srgbClr val="273239"/>
              </a:solidFill>
              <a:effectLst/>
              <a:latin typeface="urw-din"/>
            </a:endParaRPr>
          </a:p>
        </p:txBody>
      </p:sp>
    </p:spTree>
    <p:extLst>
      <p:ext uri="{BB962C8B-B14F-4D97-AF65-F5344CB8AC3E}">
        <p14:creationId xmlns:p14="http://schemas.microsoft.com/office/powerpoint/2010/main" val="28799579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0"/>
            <a:ext cx="7924800" cy="5078313"/>
          </a:xfrm>
          <a:prstGeom prst="rect">
            <a:avLst/>
          </a:prstGeom>
          <a:ln>
            <a:solidFill>
              <a:srgbClr val="FF0000"/>
            </a:solidFill>
          </a:ln>
        </p:spPr>
        <p:txBody>
          <a:bodyPr wrap="square">
            <a:spAutoFit/>
          </a:bodyPr>
          <a:lstStyle/>
          <a:p>
            <a:r>
              <a:rPr lang="en-US" dirty="0"/>
              <a:t>--PL/SQL code to print sum of two numbers taken from the user.</a:t>
            </a:r>
          </a:p>
          <a:p>
            <a:r>
              <a:rPr lang="en-US" dirty="0"/>
              <a:t>SQL&gt; SET SERVEROUTPUT ON;</a:t>
            </a:r>
          </a:p>
          <a:p>
            <a:endParaRPr lang="en-US" dirty="0"/>
          </a:p>
          <a:p>
            <a:r>
              <a:rPr lang="en-US" dirty="0"/>
              <a:t>SQL&gt; DECLARE</a:t>
            </a:r>
          </a:p>
          <a:p>
            <a:r>
              <a:rPr lang="en-US" dirty="0"/>
              <a:t>	</a:t>
            </a:r>
          </a:p>
          <a:p>
            <a:r>
              <a:rPr lang="en-US" dirty="0"/>
              <a:t>	-- taking input for variable a</a:t>
            </a:r>
          </a:p>
          <a:p>
            <a:r>
              <a:rPr lang="en-US" dirty="0"/>
              <a:t>	a integer := &amp;a ;</a:t>
            </a:r>
          </a:p>
          <a:p>
            <a:r>
              <a:rPr lang="en-US" dirty="0"/>
              <a:t>	</a:t>
            </a:r>
          </a:p>
          <a:p>
            <a:r>
              <a:rPr lang="en-US" dirty="0"/>
              <a:t>	-- taking input for variable b</a:t>
            </a:r>
          </a:p>
          <a:p>
            <a:r>
              <a:rPr lang="en-US" dirty="0"/>
              <a:t>	b integer := &amp;b ;</a:t>
            </a:r>
          </a:p>
          <a:p>
            <a:r>
              <a:rPr lang="en-US" dirty="0"/>
              <a:t>	c integer ;</a:t>
            </a:r>
          </a:p>
          <a:p>
            <a:endParaRPr lang="en-US" dirty="0"/>
          </a:p>
          <a:p>
            <a:r>
              <a:rPr lang="en-US" dirty="0"/>
              <a:t>BEGIN</a:t>
            </a:r>
          </a:p>
          <a:p>
            <a:r>
              <a:rPr lang="en-US" dirty="0"/>
              <a:t>	c := a + b ;</a:t>
            </a:r>
          </a:p>
          <a:p>
            <a:r>
              <a:rPr lang="en-US" dirty="0"/>
              <a:t>	</a:t>
            </a:r>
            <a:r>
              <a:rPr lang="en-US" dirty="0" err="1"/>
              <a:t>dbms_output.put_line</a:t>
            </a:r>
            <a:r>
              <a:rPr lang="en-US" dirty="0"/>
              <a:t>('Sum of '||a||' and '||b||' is = '||c);</a:t>
            </a:r>
          </a:p>
          <a:p>
            <a:endParaRPr lang="en-US" dirty="0"/>
          </a:p>
          <a:p>
            <a:r>
              <a:rPr lang="en-US" dirty="0"/>
              <a:t>END;</a:t>
            </a:r>
          </a:p>
          <a:p>
            <a:r>
              <a:rPr lang="en-US" dirty="0"/>
              <a:t>/</a:t>
            </a:r>
          </a:p>
        </p:txBody>
      </p:sp>
      <p:sp>
        <p:nvSpPr>
          <p:cNvPr id="3" name="Rectangle 1"/>
          <p:cNvSpPr>
            <a:spLocks noChangeArrowheads="1"/>
          </p:cNvSpPr>
          <p:nvPr/>
        </p:nvSpPr>
        <p:spPr bwMode="auto">
          <a:xfrm>
            <a:off x="381000" y="5528246"/>
            <a:ext cx="6096000" cy="118491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rPr>
              <a:t> Enter value for a: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rPr>
              <a:t> Enter value for b: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rPr>
              <a:t> Sum of 2 and 3 is =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rPr>
              <a:t> PL/SQL procedure successfully completed.</a:t>
            </a:r>
            <a:r>
              <a:rPr kumimoji="0" 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97574497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742" y="158024"/>
            <a:ext cx="8795657" cy="2308324"/>
          </a:xfrm>
          <a:prstGeom prst="rect">
            <a:avLst/>
          </a:prstGeom>
        </p:spPr>
        <p:txBody>
          <a:bodyPr wrap="square">
            <a:spAutoFit/>
          </a:bodyPr>
          <a:lstStyle/>
          <a:p>
            <a:pPr algn="just">
              <a:lnSpc>
                <a:spcPct val="150000"/>
              </a:lnSpc>
            </a:pPr>
            <a:r>
              <a:rPr lang="en-US" sz="1600" dirty="0">
                <a:solidFill>
                  <a:srgbClr val="000000"/>
                </a:solidFill>
                <a:latin typeface="Nunito"/>
              </a:rPr>
              <a:t>PL/SQL subprograms are named PL/SQL blocks that can be invoked with a set of parameters. PL/SQL provides two kinds of subprograms −</a:t>
            </a:r>
          </a:p>
          <a:p>
            <a:pPr algn="just">
              <a:lnSpc>
                <a:spcPct val="150000"/>
              </a:lnSpc>
              <a:buFont typeface="Arial" panose="020B0604020202020204" pitchFamily="34" charset="0"/>
              <a:buChar char="•"/>
            </a:pPr>
            <a:r>
              <a:rPr lang="en-US" sz="1600" b="1" dirty="0">
                <a:solidFill>
                  <a:srgbClr val="000000"/>
                </a:solidFill>
                <a:latin typeface="Nunito"/>
              </a:rPr>
              <a:t>Functions</a:t>
            </a:r>
            <a:r>
              <a:rPr lang="en-US" sz="1600" dirty="0">
                <a:solidFill>
                  <a:srgbClr val="000000"/>
                </a:solidFill>
                <a:latin typeface="Nunito"/>
              </a:rPr>
              <a:t> − These subprograms return a single value; mainly used to compute and return a value.</a:t>
            </a:r>
          </a:p>
          <a:p>
            <a:pPr algn="just">
              <a:lnSpc>
                <a:spcPct val="150000"/>
              </a:lnSpc>
              <a:buFont typeface="Arial" panose="020B0604020202020204" pitchFamily="34" charset="0"/>
              <a:buChar char="•"/>
            </a:pPr>
            <a:r>
              <a:rPr lang="en-US" sz="1600" b="1" dirty="0">
                <a:solidFill>
                  <a:srgbClr val="000000"/>
                </a:solidFill>
                <a:latin typeface="Nunito"/>
              </a:rPr>
              <a:t>Procedures</a:t>
            </a:r>
            <a:r>
              <a:rPr lang="en-US" sz="1600" dirty="0">
                <a:solidFill>
                  <a:srgbClr val="000000"/>
                </a:solidFill>
                <a:latin typeface="Nunito"/>
              </a:rPr>
              <a:t> − These subprograms do not return a value directly; mainly used to perform an action</a:t>
            </a:r>
            <a:r>
              <a:rPr lang="en-US" sz="1600" dirty="0" smtClean="0">
                <a:solidFill>
                  <a:srgbClr val="000000"/>
                </a:solidFill>
                <a:latin typeface="Nunito"/>
              </a:rPr>
              <a:t>.</a:t>
            </a:r>
          </a:p>
        </p:txBody>
      </p:sp>
      <p:sp>
        <p:nvSpPr>
          <p:cNvPr id="3" name="Rectangle 1"/>
          <p:cNvSpPr>
            <a:spLocks noChangeArrowheads="1"/>
          </p:cNvSpPr>
          <p:nvPr/>
        </p:nvSpPr>
        <p:spPr bwMode="auto">
          <a:xfrm>
            <a:off x="152399" y="2478246"/>
            <a:ext cx="8763000" cy="1892826"/>
          </a:xfrm>
          <a:prstGeom prst="rect">
            <a:avLst/>
          </a:prstGeom>
          <a:solidFill>
            <a:srgbClr val="EEEEEE"/>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rPr>
              <a:t>CREATE </a:t>
            </a:r>
            <a:r>
              <a:rPr kumimoji="0" lang="en-US" sz="1600" b="0" i="0" u="none" strike="noStrike" cap="none" normalizeH="0" baseline="0" dirty="0" smtClean="0">
                <a:ln>
                  <a:noFill/>
                </a:ln>
                <a:solidFill>
                  <a:srgbClr val="666600"/>
                </a:solidFill>
                <a:effectLst/>
              </a:rPr>
              <a:t>[</a:t>
            </a:r>
            <a:r>
              <a:rPr kumimoji="0" lang="en-US" sz="1600" b="0" i="0" u="none" strike="noStrike" cap="none" normalizeH="0" baseline="0" dirty="0" smtClean="0">
                <a:ln>
                  <a:noFill/>
                </a:ln>
                <a:solidFill>
                  <a:srgbClr val="000000"/>
                </a:solidFill>
                <a:effectLst/>
              </a:rPr>
              <a:t>OR REPLACE</a:t>
            </a:r>
            <a:r>
              <a:rPr kumimoji="0" lang="en-US" sz="1600" b="0" i="0" u="none" strike="noStrike" cap="none" normalizeH="0" baseline="0" dirty="0" smtClean="0">
                <a:ln>
                  <a:noFill/>
                </a:ln>
                <a:solidFill>
                  <a:srgbClr val="666600"/>
                </a:solidFill>
                <a:effectLst/>
              </a:rPr>
              <a:t>]</a:t>
            </a:r>
            <a:r>
              <a:rPr kumimoji="0" lang="en-US" sz="1600" b="0" i="0" u="none" strike="noStrike" cap="none" normalizeH="0" baseline="0" dirty="0" smtClean="0">
                <a:ln>
                  <a:noFill/>
                </a:ln>
                <a:solidFill>
                  <a:srgbClr val="000000"/>
                </a:solidFill>
                <a:effectLst/>
              </a:rPr>
              <a:t> PROCEDURE </a:t>
            </a:r>
            <a:r>
              <a:rPr kumimoji="0" lang="en-US" sz="1600" b="0" i="0" u="none" strike="noStrike" cap="none" normalizeH="0" baseline="0" dirty="0" err="1" smtClean="0">
                <a:ln>
                  <a:noFill/>
                </a:ln>
                <a:solidFill>
                  <a:srgbClr val="000000"/>
                </a:solidFill>
                <a:effectLst/>
              </a:rPr>
              <a:t>procedure_name</a:t>
            </a:r>
            <a:r>
              <a:rPr kumimoji="0" lang="en-US" sz="16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666600"/>
                </a:solidFill>
                <a:effectLst/>
              </a:rPr>
              <a:t>[(</a:t>
            </a:r>
            <a:r>
              <a:rPr kumimoji="0" lang="en-US" sz="1600" b="0" i="0" u="none" strike="noStrike" cap="none" normalizeH="0" baseline="0" dirty="0" err="1" smtClean="0">
                <a:ln>
                  <a:noFill/>
                </a:ln>
                <a:solidFill>
                  <a:srgbClr val="000000"/>
                </a:solidFill>
                <a:effectLst/>
              </a:rPr>
              <a:t>parameter_name</a:t>
            </a:r>
            <a:r>
              <a:rPr kumimoji="0" lang="en-US" sz="1600" b="0" i="0" u="none" strike="noStrike" cap="none" normalizeH="0" baseline="0" dirty="0" smtClean="0">
                <a:ln>
                  <a:noFill/>
                </a:ln>
                <a:solidFill>
                  <a:srgbClr val="000000"/>
                </a:solidFill>
                <a:effectLst/>
              </a:rPr>
              <a:t> </a:t>
            </a:r>
            <a:r>
              <a:rPr kumimoji="0" lang="en-US" sz="1600" b="0" i="0" u="none" strike="noStrike" cap="none" normalizeH="0" baseline="0" dirty="0" smtClean="0">
                <a:ln>
                  <a:noFill/>
                </a:ln>
                <a:solidFill>
                  <a:srgbClr val="666600"/>
                </a:solidFill>
                <a:effectLst/>
              </a:rPr>
              <a:t>[</a:t>
            </a:r>
            <a:r>
              <a:rPr kumimoji="0" lang="en-US" sz="1600" b="0" i="0" u="none" strike="noStrike" cap="none" normalizeH="0" baseline="0" dirty="0" smtClean="0">
                <a:ln>
                  <a:noFill/>
                </a:ln>
                <a:solidFill>
                  <a:srgbClr val="000000"/>
                </a:solidFill>
                <a:effectLst/>
              </a:rPr>
              <a:t>IN </a:t>
            </a:r>
            <a:r>
              <a:rPr kumimoji="0" lang="en-US" sz="1600" b="0" i="0" u="none" strike="noStrike" cap="none" normalizeH="0" baseline="0" dirty="0" smtClean="0">
                <a:ln>
                  <a:noFill/>
                </a:ln>
                <a:solidFill>
                  <a:srgbClr val="666600"/>
                </a:solidFill>
                <a:effectLst/>
              </a:rPr>
              <a:t>|</a:t>
            </a:r>
            <a:r>
              <a:rPr kumimoji="0" lang="en-US" sz="1600" b="0" i="0" u="none" strike="noStrike" cap="none" normalizeH="0" baseline="0" dirty="0" smtClean="0">
                <a:ln>
                  <a:noFill/>
                </a:ln>
                <a:solidFill>
                  <a:srgbClr val="000000"/>
                </a:solidFill>
                <a:effectLst/>
              </a:rPr>
              <a:t> OUT </a:t>
            </a:r>
            <a:r>
              <a:rPr kumimoji="0" lang="en-US" sz="1600" b="0" i="0" u="none" strike="noStrike" cap="none" normalizeH="0" baseline="0" dirty="0" smtClean="0">
                <a:ln>
                  <a:noFill/>
                </a:ln>
                <a:solidFill>
                  <a:srgbClr val="666600"/>
                </a:solidFill>
                <a:effectLst/>
              </a:rPr>
              <a:t>|</a:t>
            </a:r>
            <a:r>
              <a:rPr kumimoji="0" lang="en-US" sz="1600" b="0" i="0" u="none" strike="noStrike" cap="none" normalizeH="0" baseline="0" dirty="0" smtClean="0">
                <a:ln>
                  <a:noFill/>
                </a:ln>
                <a:solidFill>
                  <a:srgbClr val="000000"/>
                </a:solidFill>
                <a:effectLst/>
              </a:rPr>
              <a:t> IN OUT</a:t>
            </a:r>
            <a:r>
              <a:rPr kumimoji="0" lang="en-US" sz="1600" b="0" i="0" u="none" strike="noStrike" cap="none" normalizeH="0" baseline="0" dirty="0" smtClean="0">
                <a:ln>
                  <a:noFill/>
                </a:ln>
                <a:solidFill>
                  <a:srgbClr val="666600"/>
                </a:solidFill>
                <a:effectLst/>
              </a:rPr>
              <a:t>]</a:t>
            </a:r>
            <a:r>
              <a:rPr kumimoji="0" lang="en-US" sz="1600" b="0" i="0" u="none" strike="noStrike" cap="none" normalizeH="0" baseline="0" dirty="0" smtClean="0">
                <a:ln>
                  <a:noFill/>
                </a:ln>
                <a:solidFill>
                  <a:srgbClr val="000000"/>
                </a:solidFill>
                <a:effectLst/>
              </a:rPr>
              <a:t> type </a:t>
            </a:r>
            <a:r>
              <a:rPr kumimoji="0" lang="en-US" sz="1600" b="0" i="0" u="none" strike="noStrike" cap="none" normalizeH="0" baseline="0" dirty="0" smtClean="0">
                <a:ln>
                  <a:noFill/>
                </a:ln>
                <a:solidFill>
                  <a:srgbClr val="666600"/>
                </a:solidFill>
                <a:effectLst/>
              </a:rPr>
              <a:t>[,</a:t>
            </a:r>
            <a:r>
              <a:rPr kumimoji="0" lang="en-US" sz="1600" b="0" i="0" u="none" strike="noStrike" cap="none" normalizeH="0" baseline="0" dirty="0" smtClean="0">
                <a:ln>
                  <a:noFill/>
                </a:ln>
                <a:solidFill>
                  <a:srgbClr val="000000"/>
                </a:solidFill>
                <a:effectLst/>
              </a:rPr>
              <a:t> </a:t>
            </a:r>
            <a:r>
              <a:rPr kumimoji="0" lang="en-US" sz="1600" b="0" i="0" u="none" strike="noStrike" cap="none" normalizeH="0" baseline="0" dirty="0" smtClean="0">
                <a:ln>
                  <a:noFill/>
                </a:ln>
                <a:solidFill>
                  <a:srgbClr val="666600"/>
                </a:solidFill>
                <a:effectLst/>
              </a:rPr>
              <a:t>...])]</a:t>
            </a:r>
            <a:r>
              <a:rPr kumimoji="0" lang="en-US" sz="16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666600"/>
                </a:solidFill>
                <a:effectLst/>
              </a:rPr>
              <a:t>{</a:t>
            </a:r>
            <a:r>
              <a:rPr kumimoji="0" lang="en-US" sz="1600" b="0" i="0" u="none" strike="noStrike" cap="none" normalizeH="0" baseline="0" dirty="0" smtClean="0">
                <a:ln>
                  <a:noFill/>
                </a:ln>
                <a:solidFill>
                  <a:srgbClr val="000000"/>
                </a:solidFill>
                <a:effectLst/>
              </a:rPr>
              <a:t>IS </a:t>
            </a:r>
            <a:r>
              <a:rPr kumimoji="0" lang="en-US" sz="1600" b="0" i="0" u="none" strike="noStrike" cap="none" normalizeH="0" baseline="0" dirty="0" smtClean="0">
                <a:ln>
                  <a:noFill/>
                </a:ln>
                <a:solidFill>
                  <a:srgbClr val="666600"/>
                </a:solidFill>
                <a:effectLst/>
              </a:rPr>
              <a:t>|</a:t>
            </a:r>
            <a:r>
              <a:rPr kumimoji="0" lang="en-US" sz="1600" b="0" i="0" u="none" strike="noStrike" cap="none" normalizeH="0" baseline="0" dirty="0" smtClean="0">
                <a:ln>
                  <a:noFill/>
                </a:ln>
                <a:solidFill>
                  <a:srgbClr val="000000"/>
                </a:solidFill>
                <a:effectLst/>
              </a:rPr>
              <a:t> AS</a:t>
            </a:r>
            <a:r>
              <a:rPr kumimoji="0" lang="en-US" sz="1600" b="0" i="0" u="none" strike="noStrike" cap="none" normalizeH="0" baseline="0" dirty="0" smtClean="0">
                <a:ln>
                  <a:noFill/>
                </a:ln>
                <a:solidFill>
                  <a:srgbClr val="666600"/>
                </a:solidFill>
                <a:effectLst/>
              </a:rPr>
              <a:t>}</a:t>
            </a:r>
            <a:r>
              <a:rPr kumimoji="0" lang="en-US" sz="16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rPr>
              <a:t>BEGIN</a:t>
            </a:r>
            <a:r>
              <a:rPr kumimoji="0" lang="en-US" sz="1600" b="0" i="0" u="none" strike="noStrike" cap="none" normalizeH="0" baseline="0" dirty="0" smtClean="0">
                <a:ln>
                  <a:noFill/>
                </a:ln>
                <a:solidFill>
                  <a:srgbClr val="000000"/>
                </a:solidFill>
                <a:effectLst/>
              </a:rPr>
              <a:t> </a:t>
            </a:r>
            <a:r>
              <a:rPr kumimoji="0" lang="en-US" sz="1600" b="0" i="0" u="none" strike="noStrike" cap="none" normalizeH="0" baseline="0" dirty="0" smtClean="0">
                <a:ln>
                  <a:noFill/>
                </a:ln>
                <a:solidFill>
                  <a:srgbClr val="666600"/>
                </a:solidFill>
                <a:effectLst/>
              </a:rPr>
              <a:t>&lt;</a:t>
            </a:r>
            <a:r>
              <a:rPr kumimoji="0" lang="en-US" sz="1600" b="0" i="0" u="none" strike="noStrike" cap="none" normalizeH="0" baseline="0" dirty="0" smtClean="0">
                <a:ln>
                  <a:noFill/>
                </a:ln>
                <a:solidFill>
                  <a:srgbClr val="000000"/>
                </a:solidFill>
                <a:effectLst/>
              </a:rPr>
              <a:t> </a:t>
            </a:r>
            <a:r>
              <a:rPr kumimoji="0" lang="en-US" sz="1600" b="0" i="0" u="none" strike="noStrike" cap="none" normalizeH="0" baseline="0" dirty="0" err="1" smtClean="0">
                <a:ln>
                  <a:noFill/>
                </a:ln>
                <a:solidFill>
                  <a:srgbClr val="000000"/>
                </a:solidFill>
                <a:effectLst/>
              </a:rPr>
              <a:t>procedure_body</a:t>
            </a:r>
            <a:r>
              <a:rPr kumimoji="0" lang="en-US" sz="1600" b="0" i="0" u="none" strike="noStrike" cap="none" normalizeH="0" baseline="0" dirty="0" smtClean="0">
                <a:ln>
                  <a:noFill/>
                </a:ln>
                <a:solidFill>
                  <a:srgbClr val="000000"/>
                </a:solidFill>
                <a:effectLst/>
              </a:rPr>
              <a:t> </a:t>
            </a:r>
            <a:r>
              <a:rPr kumimoji="0" lang="en-US" sz="1600" b="0" i="0" u="none" strike="noStrike" cap="none" normalizeH="0" baseline="0" dirty="0" smtClean="0">
                <a:ln>
                  <a:noFill/>
                </a:ln>
                <a:solidFill>
                  <a:srgbClr val="666600"/>
                </a:solidFill>
                <a:effectLst/>
              </a:rPr>
              <a:t>&gt;</a:t>
            </a:r>
            <a:r>
              <a:rPr kumimoji="0" lang="en-US" sz="16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rPr>
              <a:t>END</a:t>
            </a:r>
            <a:r>
              <a:rPr kumimoji="0" lang="en-US" sz="1600" b="0" i="0" u="none" strike="noStrike" cap="none" normalizeH="0" baseline="0" dirty="0" smtClean="0">
                <a:ln>
                  <a:noFill/>
                </a:ln>
                <a:solidFill>
                  <a:srgbClr val="000000"/>
                </a:solidFill>
                <a:effectLst/>
              </a:rPr>
              <a:t> </a:t>
            </a:r>
            <a:r>
              <a:rPr kumimoji="0" lang="en-US" sz="1600" b="0" i="0" u="none" strike="noStrike" cap="none" normalizeH="0" baseline="0" dirty="0" err="1" smtClean="0">
                <a:ln>
                  <a:noFill/>
                </a:ln>
                <a:solidFill>
                  <a:srgbClr val="000000"/>
                </a:solidFill>
                <a:effectLst/>
              </a:rPr>
              <a:t>procedure_name</a:t>
            </a:r>
            <a:r>
              <a:rPr kumimoji="0" lang="en-US" sz="1600" b="0" i="0" u="none" strike="noStrike" cap="none" normalizeH="0" baseline="0" dirty="0" smtClean="0">
                <a:ln>
                  <a:noFill/>
                </a:ln>
                <a:solidFill>
                  <a:srgbClr val="666600"/>
                </a:solidFill>
                <a:effectLst/>
              </a:rPr>
              <a:t>;</a:t>
            </a:r>
            <a:r>
              <a:rPr kumimoji="0" lang="en-US" sz="1600" b="0" i="0" u="none" strike="noStrike" cap="none" normalizeH="0" baseline="0" dirty="0" smtClean="0">
                <a:ln>
                  <a:noFill/>
                </a:ln>
                <a:solidFill>
                  <a:srgbClr val="000000"/>
                </a:solidFill>
                <a:effectLst/>
              </a:rPr>
              <a:t> </a:t>
            </a:r>
            <a:endParaRPr kumimoji="0" lang="en-US" sz="1600" b="0" i="0" u="none" strike="noStrike" cap="none" normalizeH="0" baseline="0" dirty="0" smtClean="0">
              <a:ln>
                <a:noFill/>
              </a:ln>
              <a:solidFill>
                <a:schemeClr val="tx1"/>
              </a:solidFill>
              <a:effectLst/>
            </a:endParaRPr>
          </a:p>
        </p:txBody>
      </p:sp>
      <p:sp>
        <p:nvSpPr>
          <p:cNvPr id="4" name="Rectangle 2"/>
          <p:cNvSpPr>
            <a:spLocks noChangeArrowheads="1"/>
          </p:cNvSpPr>
          <p:nvPr/>
        </p:nvSpPr>
        <p:spPr bwMode="auto">
          <a:xfrm>
            <a:off x="185057" y="4484639"/>
            <a:ext cx="8882743" cy="2308324"/>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rPr>
              <a:t>CREATE OR REPLACE PROCEDURE greetings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rPr>
              <a:t>AS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rPr>
              <a:t>BEGIN</a:t>
            </a:r>
            <a:r>
              <a:rPr kumimoji="0" lang="en-US" sz="1600" b="0" i="0" u="none" strike="noStrike" cap="none" normalizeH="0" baseline="0" dirty="0" smtClean="0">
                <a:ln>
                  <a:noFill/>
                </a:ln>
                <a:solidFill>
                  <a:srgbClr val="000000"/>
                </a:solidFill>
                <a:effectLst/>
              </a:rPr>
              <a:t> </a:t>
            </a:r>
          </a:p>
          <a:p>
            <a:pPr marL="0" marR="0" lvl="0" indent="0" algn="just" defTabSz="914400" rtl="0" eaLnBrk="0" fontAlgn="base" latinLnBrk="0" hangingPunct="0">
              <a:lnSpc>
                <a:spcPct val="150000"/>
              </a:lnSpc>
              <a:spcBef>
                <a:spcPct val="0"/>
              </a:spcBef>
              <a:spcAft>
                <a:spcPct val="0"/>
              </a:spcAft>
              <a:buClrTx/>
              <a:buSzTx/>
              <a:buFontTx/>
              <a:buNone/>
              <a:tabLst/>
            </a:pPr>
            <a:r>
              <a:rPr lang="en-US" sz="1600" dirty="0">
                <a:solidFill>
                  <a:srgbClr val="000000"/>
                </a:solidFill>
              </a:rPr>
              <a:t>	</a:t>
            </a:r>
            <a:r>
              <a:rPr kumimoji="0" lang="en-US" sz="1600" b="0" i="0" u="none" strike="noStrike" cap="none" normalizeH="0" baseline="0" dirty="0" err="1" smtClean="0">
                <a:ln>
                  <a:noFill/>
                </a:ln>
                <a:solidFill>
                  <a:srgbClr val="000000"/>
                </a:solidFill>
                <a:effectLst/>
              </a:rPr>
              <a:t>dbms_output</a:t>
            </a:r>
            <a:r>
              <a:rPr kumimoji="0" lang="en-US" sz="1600" b="0" i="0" u="none" strike="noStrike" cap="none" normalizeH="0" baseline="0" dirty="0" err="1" smtClean="0">
                <a:ln>
                  <a:noFill/>
                </a:ln>
                <a:solidFill>
                  <a:srgbClr val="666600"/>
                </a:solidFill>
                <a:effectLst/>
              </a:rPr>
              <a:t>.</a:t>
            </a:r>
            <a:r>
              <a:rPr kumimoji="0" lang="en-US" sz="1600" b="0" i="0" u="none" strike="noStrike" cap="none" normalizeH="0" baseline="0" dirty="0" err="1" smtClean="0">
                <a:ln>
                  <a:noFill/>
                </a:ln>
                <a:solidFill>
                  <a:srgbClr val="000000"/>
                </a:solidFill>
                <a:effectLst/>
              </a:rPr>
              <a:t>put_line</a:t>
            </a:r>
            <a:r>
              <a:rPr kumimoji="0" lang="en-US" sz="1600" b="0" i="0" u="none" strike="noStrike" cap="none" normalizeH="0" baseline="0" dirty="0" smtClean="0">
                <a:ln>
                  <a:noFill/>
                </a:ln>
                <a:solidFill>
                  <a:srgbClr val="666600"/>
                </a:solidFill>
                <a:effectLst/>
              </a:rPr>
              <a:t>(</a:t>
            </a:r>
            <a:r>
              <a:rPr kumimoji="0" lang="en-US" sz="1600" b="0" i="0" u="none" strike="noStrike" cap="none" normalizeH="0" baseline="0" dirty="0" smtClean="0">
                <a:ln>
                  <a:noFill/>
                </a:ln>
                <a:solidFill>
                  <a:srgbClr val="008800"/>
                </a:solidFill>
                <a:effectLst/>
              </a:rPr>
              <a:t>'Hello World!'</a:t>
            </a:r>
            <a:r>
              <a:rPr kumimoji="0" lang="en-US" sz="1600" b="0" i="0" u="none" strike="noStrike" cap="none" normalizeH="0" baseline="0" dirty="0" smtClean="0">
                <a:ln>
                  <a:noFill/>
                </a:ln>
                <a:solidFill>
                  <a:srgbClr val="666600"/>
                </a:solidFill>
                <a:effectLst/>
              </a:rPr>
              <a:t>);</a:t>
            </a:r>
            <a:r>
              <a:rPr kumimoji="0" lang="en-US" sz="1600" b="0" i="0" u="none" strike="noStrike" cap="none" normalizeH="0" baseline="0" dirty="0" smtClean="0">
                <a:ln>
                  <a:noFill/>
                </a:ln>
                <a:solidFill>
                  <a:srgbClr val="000000"/>
                </a:solidFill>
                <a:effectLst/>
              </a:rPr>
              <a:t>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rPr>
              <a:t>END</a:t>
            </a:r>
            <a:r>
              <a:rPr kumimoji="0" lang="en-US" sz="1600" b="0" i="0" u="none" strike="noStrike" cap="none" normalizeH="0" baseline="0" dirty="0" smtClean="0">
                <a:ln>
                  <a:noFill/>
                </a:ln>
                <a:solidFill>
                  <a:srgbClr val="666600"/>
                </a:solidFill>
                <a:effectLst/>
              </a:rPr>
              <a:t>;</a:t>
            </a:r>
            <a:r>
              <a:rPr kumimoji="0" lang="en-US" sz="1600" b="0" i="0" u="none" strike="noStrike" cap="none" normalizeH="0" baseline="0" dirty="0" smtClean="0">
                <a:ln>
                  <a:noFill/>
                </a:ln>
                <a:solidFill>
                  <a:srgbClr val="000000"/>
                </a:solidFill>
                <a:effectLst/>
              </a:rPr>
              <a:t>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666600"/>
                </a:solidFill>
                <a:effectLst/>
              </a:rPr>
              <a:t>/</a:t>
            </a:r>
            <a:r>
              <a:rPr kumimoji="0" lang="en-US" sz="16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44070168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0"/>
            <a:ext cx="8839200" cy="4985980"/>
          </a:xfrm>
          <a:prstGeom prst="rect">
            <a:avLst/>
          </a:prstGeom>
        </p:spPr>
        <p:txBody>
          <a:bodyPr wrap="square">
            <a:spAutoFit/>
          </a:bodyPr>
          <a:lstStyle/>
          <a:p>
            <a:pPr algn="just">
              <a:lnSpc>
                <a:spcPct val="150000"/>
              </a:lnSpc>
            </a:pPr>
            <a:r>
              <a:rPr lang="en-US" sz="2000" b="1" dirty="0">
                <a:solidFill>
                  <a:srgbClr val="2D2D2D"/>
                </a:solidFill>
              </a:rPr>
              <a:t>SQL </a:t>
            </a:r>
            <a:r>
              <a:rPr lang="en-US" sz="2000" b="1" dirty="0" err="1">
                <a:solidFill>
                  <a:srgbClr val="2D2D2D"/>
                </a:solidFill>
              </a:rPr>
              <a:t>subqueries</a:t>
            </a:r>
            <a:r>
              <a:rPr lang="en-US" sz="2000" b="1" dirty="0">
                <a:solidFill>
                  <a:srgbClr val="2D2D2D"/>
                </a:solidFill>
              </a:rPr>
              <a:t> </a:t>
            </a:r>
            <a:r>
              <a:rPr lang="en-US" sz="1600" dirty="0">
                <a:solidFill>
                  <a:srgbClr val="2D2D2D"/>
                </a:solidFill>
              </a:rPr>
              <a:t>are a powerful tool. They allow us to perform tasks more efficiently by having only one query instead of several.</a:t>
            </a:r>
          </a:p>
          <a:p>
            <a:pPr algn="just">
              <a:lnSpc>
                <a:spcPct val="150000"/>
              </a:lnSpc>
              <a:buFont typeface="Arial" panose="020B0604020202020204" pitchFamily="34" charset="0"/>
              <a:buChar char="•"/>
            </a:pPr>
            <a:r>
              <a:rPr lang="en-US" sz="1600" dirty="0" smtClean="0">
                <a:solidFill>
                  <a:srgbClr val="2D2D2D"/>
                </a:solidFill>
              </a:rPr>
              <a:t> </a:t>
            </a:r>
            <a:r>
              <a:rPr lang="en-US" sz="1600" dirty="0" err="1" smtClean="0">
                <a:solidFill>
                  <a:srgbClr val="2D2D2D"/>
                </a:solidFill>
              </a:rPr>
              <a:t>Subqueries</a:t>
            </a:r>
            <a:r>
              <a:rPr lang="en-US" sz="1600" dirty="0" smtClean="0">
                <a:solidFill>
                  <a:srgbClr val="2D2D2D"/>
                </a:solidFill>
              </a:rPr>
              <a:t> </a:t>
            </a:r>
            <a:r>
              <a:rPr lang="en-US" sz="1600" dirty="0">
                <a:solidFill>
                  <a:srgbClr val="2D2D2D"/>
                </a:solidFill>
              </a:rPr>
              <a:t>can return </a:t>
            </a:r>
            <a:r>
              <a:rPr lang="en-US" sz="1600" b="1" dirty="0">
                <a:solidFill>
                  <a:srgbClr val="2D2D2D"/>
                </a:solidFill>
              </a:rPr>
              <a:t>single values or tables</a:t>
            </a:r>
            <a:r>
              <a:rPr lang="en-US" sz="1600" dirty="0">
                <a:solidFill>
                  <a:srgbClr val="2D2D2D"/>
                </a:solidFill>
              </a:rPr>
              <a:t> (with one or many rows and columns).</a:t>
            </a:r>
          </a:p>
          <a:p>
            <a:pPr algn="just">
              <a:lnSpc>
                <a:spcPct val="150000"/>
              </a:lnSpc>
              <a:buFont typeface="Arial" panose="020B0604020202020204" pitchFamily="34" charset="0"/>
              <a:buChar char="•"/>
            </a:pPr>
            <a:r>
              <a:rPr lang="en-US" sz="1600" dirty="0" smtClean="0">
                <a:solidFill>
                  <a:srgbClr val="2D2D2D"/>
                </a:solidFill>
              </a:rPr>
              <a:t> You </a:t>
            </a:r>
            <a:r>
              <a:rPr lang="en-US" sz="1600" dirty="0">
                <a:solidFill>
                  <a:srgbClr val="2D2D2D"/>
                </a:solidFill>
              </a:rPr>
              <a:t>can include a </a:t>
            </a:r>
            <a:r>
              <a:rPr lang="en-US" sz="1600" dirty="0" err="1">
                <a:solidFill>
                  <a:srgbClr val="2D2D2D"/>
                </a:solidFill>
              </a:rPr>
              <a:t>subquery</a:t>
            </a:r>
            <a:r>
              <a:rPr lang="en-US" sz="1600" dirty="0">
                <a:solidFill>
                  <a:srgbClr val="2D2D2D"/>
                </a:solidFill>
              </a:rPr>
              <a:t>:</a:t>
            </a:r>
          </a:p>
          <a:p>
            <a:pPr marL="742950" lvl="1" indent="-285750" algn="just">
              <a:lnSpc>
                <a:spcPct val="150000"/>
              </a:lnSpc>
              <a:buFont typeface="Arial" panose="020B0604020202020204" pitchFamily="34" charset="0"/>
              <a:buChar char="•"/>
            </a:pPr>
            <a:r>
              <a:rPr lang="en-US" sz="1600" dirty="0">
                <a:solidFill>
                  <a:srgbClr val="2D2D2D"/>
                </a:solidFill>
              </a:rPr>
              <a:t>In the </a:t>
            </a:r>
            <a:r>
              <a:rPr lang="en-US" sz="1600" b="1" dirty="0">
                <a:solidFill>
                  <a:srgbClr val="2D2D2D"/>
                </a:solidFill>
              </a:rPr>
              <a:t>WHERE</a:t>
            </a:r>
            <a:r>
              <a:rPr lang="en-US" sz="1600" dirty="0">
                <a:solidFill>
                  <a:srgbClr val="2D2D2D"/>
                </a:solidFill>
              </a:rPr>
              <a:t> clause, to filter data.</a:t>
            </a:r>
          </a:p>
          <a:p>
            <a:pPr marL="742950" lvl="1" indent="-285750" algn="just">
              <a:lnSpc>
                <a:spcPct val="150000"/>
              </a:lnSpc>
              <a:buFont typeface="Arial" panose="020B0604020202020204" pitchFamily="34" charset="0"/>
              <a:buChar char="•"/>
            </a:pPr>
            <a:r>
              <a:rPr lang="en-US" sz="1600" dirty="0">
                <a:solidFill>
                  <a:srgbClr val="2D2D2D"/>
                </a:solidFill>
              </a:rPr>
              <a:t>In the </a:t>
            </a:r>
            <a:r>
              <a:rPr lang="en-US" sz="1600" b="1" dirty="0">
                <a:solidFill>
                  <a:srgbClr val="2D2D2D"/>
                </a:solidFill>
              </a:rPr>
              <a:t>FROM</a:t>
            </a:r>
            <a:r>
              <a:rPr lang="en-US" sz="1600" dirty="0">
                <a:solidFill>
                  <a:srgbClr val="2D2D2D"/>
                </a:solidFill>
              </a:rPr>
              <a:t> clause, to specify a new table.</a:t>
            </a:r>
          </a:p>
          <a:p>
            <a:pPr marL="742950" lvl="1" indent="-285750" algn="just">
              <a:lnSpc>
                <a:spcPct val="150000"/>
              </a:lnSpc>
              <a:buFont typeface="Arial" panose="020B0604020202020204" pitchFamily="34" charset="0"/>
              <a:buChar char="•"/>
            </a:pPr>
            <a:r>
              <a:rPr lang="en-US" sz="1600" dirty="0">
                <a:solidFill>
                  <a:srgbClr val="2D2D2D"/>
                </a:solidFill>
              </a:rPr>
              <a:t>In the </a:t>
            </a:r>
            <a:r>
              <a:rPr lang="en-US" sz="1600" b="1" dirty="0">
                <a:solidFill>
                  <a:srgbClr val="2D2D2D"/>
                </a:solidFill>
              </a:rPr>
              <a:t>SELECT</a:t>
            </a:r>
            <a:r>
              <a:rPr lang="en-US" sz="1600" dirty="0">
                <a:solidFill>
                  <a:srgbClr val="2D2D2D"/>
                </a:solidFill>
              </a:rPr>
              <a:t> clause, to specify a certain column.</a:t>
            </a:r>
          </a:p>
          <a:p>
            <a:pPr marL="742950" lvl="1" indent="-285750" algn="just">
              <a:lnSpc>
                <a:spcPct val="150000"/>
              </a:lnSpc>
              <a:buFont typeface="Arial" panose="020B0604020202020204" pitchFamily="34" charset="0"/>
              <a:buChar char="•"/>
            </a:pPr>
            <a:r>
              <a:rPr lang="en-US" sz="1600" dirty="0">
                <a:solidFill>
                  <a:srgbClr val="2D2D2D"/>
                </a:solidFill>
              </a:rPr>
              <a:t>In the </a:t>
            </a:r>
            <a:r>
              <a:rPr lang="en-US" sz="1600" b="1" dirty="0">
                <a:solidFill>
                  <a:srgbClr val="2D2D2D"/>
                </a:solidFill>
              </a:rPr>
              <a:t>HAVING</a:t>
            </a:r>
            <a:r>
              <a:rPr lang="en-US" sz="1600" dirty="0">
                <a:solidFill>
                  <a:srgbClr val="2D2D2D"/>
                </a:solidFill>
              </a:rPr>
              <a:t> clause, as a group selector.</a:t>
            </a:r>
          </a:p>
          <a:p>
            <a:pPr algn="just">
              <a:lnSpc>
                <a:spcPct val="150000"/>
              </a:lnSpc>
              <a:buFont typeface="Arial" panose="020B0604020202020204" pitchFamily="34" charset="0"/>
              <a:buChar char="•"/>
            </a:pPr>
            <a:r>
              <a:rPr lang="en-US" sz="1600" dirty="0" smtClean="0">
                <a:solidFill>
                  <a:srgbClr val="2D2D2D"/>
                </a:solidFill>
              </a:rPr>
              <a:t> </a:t>
            </a:r>
            <a:r>
              <a:rPr lang="en-US" sz="1600" dirty="0" err="1" smtClean="0">
                <a:solidFill>
                  <a:srgbClr val="2D2D2D"/>
                </a:solidFill>
              </a:rPr>
              <a:t>Subqueries</a:t>
            </a:r>
            <a:r>
              <a:rPr lang="en-US" sz="1600" dirty="0" smtClean="0">
                <a:solidFill>
                  <a:srgbClr val="2D2D2D"/>
                </a:solidFill>
              </a:rPr>
              <a:t> </a:t>
            </a:r>
            <a:r>
              <a:rPr lang="en-US" sz="1600" dirty="0">
                <a:solidFill>
                  <a:srgbClr val="2D2D2D"/>
                </a:solidFill>
              </a:rPr>
              <a:t>should always be enclosed in parentheses ().</a:t>
            </a:r>
          </a:p>
          <a:p>
            <a:pPr algn="just">
              <a:lnSpc>
                <a:spcPct val="150000"/>
              </a:lnSpc>
              <a:buFont typeface="Arial" panose="020B0604020202020204" pitchFamily="34" charset="0"/>
              <a:buChar char="•"/>
            </a:pPr>
            <a:r>
              <a:rPr lang="en-US" sz="1600" dirty="0" smtClean="0">
                <a:solidFill>
                  <a:srgbClr val="2D2D2D"/>
                </a:solidFill>
              </a:rPr>
              <a:t> Different </a:t>
            </a:r>
            <a:r>
              <a:rPr lang="en-US" sz="1600" dirty="0">
                <a:solidFill>
                  <a:srgbClr val="2D2D2D"/>
                </a:solidFill>
              </a:rPr>
              <a:t>database management systems have certain </a:t>
            </a:r>
            <a:r>
              <a:rPr lang="en-US" sz="1600" b="1" dirty="0">
                <a:solidFill>
                  <a:srgbClr val="2D2D2D"/>
                </a:solidFill>
              </a:rPr>
              <a:t>limitations</a:t>
            </a:r>
            <a:r>
              <a:rPr lang="en-US" sz="1600" dirty="0">
                <a:solidFill>
                  <a:srgbClr val="2D2D2D"/>
                </a:solidFill>
              </a:rPr>
              <a:t> on the number of </a:t>
            </a:r>
            <a:r>
              <a:rPr lang="en-US" sz="1600" dirty="0" err="1">
                <a:solidFill>
                  <a:srgbClr val="2D2D2D"/>
                </a:solidFill>
              </a:rPr>
              <a:t>subquery</a:t>
            </a:r>
            <a:r>
              <a:rPr lang="en-US" sz="1600" dirty="0">
                <a:solidFill>
                  <a:srgbClr val="2D2D2D"/>
                </a:solidFill>
              </a:rPr>
              <a:t> levels (e.g. up to 32 levels in SQL Server). </a:t>
            </a:r>
          </a:p>
          <a:p>
            <a:pPr algn="just">
              <a:lnSpc>
                <a:spcPct val="150000"/>
              </a:lnSpc>
              <a:buFont typeface="Arial" panose="020B0604020202020204" pitchFamily="34" charset="0"/>
              <a:buChar char="•"/>
            </a:pPr>
            <a:r>
              <a:rPr lang="en-US" sz="1600" dirty="0" smtClean="0">
                <a:solidFill>
                  <a:srgbClr val="2D2D2D"/>
                </a:solidFill>
              </a:rPr>
              <a:t> </a:t>
            </a:r>
            <a:r>
              <a:rPr lang="en-US" sz="1600" dirty="0" err="1" smtClean="0">
                <a:solidFill>
                  <a:srgbClr val="2D2D2D"/>
                </a:solidFill>
              </a:rPr>
              <a:t>Subqueries</a:t>
            </a:r>
            <a:r>
              <a:rPr lang="en-US" sz="1600" dirty="0" smtClean="0">
                <a:solidFill>
                  <a:srgbClr val="2D2D2D"/>
                </a:solidFill>
              </a:rPr>
              <a:t> </a:t>
            </a:r>
            <a:r>
              <a:rPr lang="en-US" sz="1600" dirty="0">
                <a:solidFill>
                  <a:srgbClr val="2D2D2D"/>
                </a:solidFill>
              </a:rPr>
              <a:t>are often </a:t>
            </a:r>
            <a:r>
              <a:rPr lang="en-US" sz="1600" b="1" dirty="0">
                <a:solidFill>
                  <a:srgbClr val="2D2D2D"/>
                </a:solidFill>
              </a:rPr>
              <a:t>computationally inefficient</a:t>
            </a:r>
            <a:r>
              <a:rPr lang="en-US" sz="1600" dirty="0">
                <a:solidFill>
                  <a:srgbClr val="2D2D2D"/>
                </a:solidFill>
              </a:rPr>
              <a:t>. Thus, I recommend avoiding nested queries when other options are available (e.g. JOINs).</a:t>
            </a:r>
            <a:endParaRPr lang="en-US" sz="1600" b="0" i="0" dirty="0">
              <a:solidFill>
                <a:srgbClr val="2D2D2D"/>
              </a:solidFill>
              <a:effectLst/>
            </a:endParaRPr>
          </a:p>
        </p:txBody>
      </p:sp>
    </p:spTree>
    <p:extLst>
      <p:ext uri="{BB962C8B-B14F-4D97-AF65-F5344CB8AC3E}">
        <p14:creationId xmlns:p14="http://schemas.microsoft.com/office/powerpoint/2010/main" val="338237068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5290" y="3048000"/>
            <a:ext cx="4659086" cy="2642873"/>
          </a:xfrm>
          <a:prstGeom prst="rect">
            <a:avLst/>
          </a:prstGeom>
        </p:spPr>
      </p:pic>
      <p:pic>
        <p:nvPicPr>
          <p:cNvPr id="4" name="Picture 3"/>
          <p:cNvPicPr>
            <a:picLocks noChangeAspect="1"/>
          </p:cNvPicPr>
          <p:nvPr/>
        </p:nvPicPr>
        <p:blipFill>
          <a:blip r:embed="rId3"/>
          <a:stretch>
            <a:fillRect/>
          </a:stretch>
        </p:blipFill>
        <p:spPr>
          <a:xfrm>
            <a:off x="103519" y="32657"/>
            <a:ext cx="6455159" cy="2895600"/>
          </a:xfrm>
          <a:prstGeom prst="rect">
            <a:avLst/>
          </a:prstGeom>
        </p:spPr>
      </p:pic>
      <p:pic>
        <p:nvPicPr>
          <p:cNvPr id="5" name="Picture 4"/>
          <p:cNvPicPr>
            <a:picLocks noChangeAspect="1"/>
          </p:cNvPicPr>
          <p:nvPr/>
        </p:nvPicPr>
        <p:blipFill>
          <a:blip r:embed="rId4"/>
          <a:stretch>
            <a:fillRect/>
          </a:stretch>
        </p:blipFill>
        <p:spPr>
          <a:xfrm>
            <a:off x="4572000" y="5103373"/>
            <a:ext cx="4844143" cy="1702225"/>
          </a:xfrm>
          <a:prstGeom prst="rect">
            <a:avLst/>
          </a:prstGeom>
        </p:spPr>
      </p:pic>
    </p:spTree>
    <p:extLst>
      <p:ext uri="{BB962C8B-B14F-4D97-AF65-F5344CB8AC3E}">
        <p14:creationId xmlns:p14="http://schemas.microsoft.com/office/powerpoint/2010/main" val="2937667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52400" y="152400"/>
            <a:ext cx="8763000" cy="655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b="1" dirty="0"/>
              <a:t>DML - INSERT</a:t>
            </a:r>
            <a:endParaRPr lang="en-US" b="1" dirty="0" smtClean="0"/>
          </a:p>
          <a:p>
            <a:pPr>
              <a:lnSpc>
                <a:spcPct val="150000"/>
              </a:lnSpc>
            </a:pPr>
            <a:r>
              <a:rPr lang="en-US" sz="2200" dirty="0" smtClean="0"/>
              <a:t>Inserting Data / Values into a table :</a:t>
            </a:r>
          </a:p>
          <a:p>
            <a:pPr lvl="1" algn="just">
              <a:lnSpc>
                <a:spcPct val="150000"/>
              </a:lnSpc>
            </a:pPr>
            <a:r>
              <a:rPr lang="en-US" sz="2200" dirty="0" smtClean="0"/>
              <a:t>All rows in a table are inserted using the INSERT command</a:t>
            </a:r>
          </a:p>
          <a:p>
            <a:pPr lvl="1">
              <a:lnSpc>
                <a:spcPct val="150000"/>
              </a:lnSpc>
            </a:pPr>
            <a:r>
              <a:rPr lang="en-US" sz="2200" dirty="0" smtClean="0"/>
              <a:t>Syntax :</a:t>
            </a:r>
          </a:p>
          <a:p>
            <a:pPr lvl="2">
              <a:lnSpc>
                <a:spcPct val="150000"/>
              </a:lnSpc>
              <a:buFont typeface="Monotype Sorts" pitchFamily="2" charset="2"/>
              <a:buNone/>
            </a:pPr>
            <a:r>
              <a:rPr lang="en-US" sz="2200" b="1" dirty="0" smtClean="0"/>
              <a:t>INSERT INTO</a:t>
            </a:r>
            <a:r>
              <a:rPr lang="en-US" sz="2200" dirty="0" smtClean="0"/>
              <a:t> &lt;table name&gt; [(col1, col2, ….)]</a:t>
            </a:r>
          </a:p>
          <a:p>
            <a:pPr lvl="2">
              <a:lnSpc>
                <a:spcPct val="150000"/>
              </a:lnSpc>
              <a:buFont typeface="Monotype Sorts" pitchFamily="2" charset="2"/>
              <a:buNone/>
            </a:pPr>
            <a:r>
              <a:rPr lang="en-US" sz="2200" b="1" dirty="0" smtClean="0"/>
              <a:t>VALUES</a:t>
            </a:r>
            <a:r>
              <a:rPr lang="en-US" sz="2200" dirty="0" smtClean="0"/>
              <a:t> (&lt;list of values&gt;);</a:t>
            </a:r>
            <a:endParaRPr lang="en-US" sz="2200" dirty="0"/>
          </a:p>
        </p:txBody>
      </p:sp>
    </p:spTree>
    <p:extLst>
      <p:ext uri="{BB962C8B-B14F-4D97-AF65-F5344CB8AC3E}">
        <p14:creationId xmlns:p14="http://schemas.microsoft.com/office/powerpoint/2010/main" val="68103669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228600"/>
            <a:ext cx="3200400"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SELECT</a:t>
            </a:r>
            <a:r>
              <a:rPr kumimoji="0" lang="en-US" sz="1600" b="0" i="0" u="none" strike="noStrike" cap="none" normalizeH="0" baseline="0" dirty="0" smtClean="0">
                <a:ln>
                  <a:noFill/>
                </a:ln>
                <a:solidFill>
                  <a:srgbClr val="000000"/>
                </a:solidFill>
                <a:effectLst/>
                <a:latin typeface="+mn-lt"/>
              </a:rPr>
              <a:t> *</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FROM</a:t>
            </a:r>
            <a:r>
              <a:rPr kumimoji="0" lang="en-US" sz="1600" b="0" i="0" u="none" strike="noStrike" cap="none" normalizeH="0" baseline="0" dirty="0" smtClean="0">
                <a:ln>
                  <a:noFill/>
                </a:ln>
                <a:solidFill>
                  <a:srgbClr val="000000"/>
                </a:solidFill>
                <a:effectLst/>
                <a:latin typeface="+mn-lt"/>
              </a:rPr>
              <a:t> students</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WHERE</a:t>
            </a:r>
            <a:r>
              <a:rPr kumimoji="0" lang="en-US" sz="1600" b="0" i="0" u="none" strike="noStrike" cap="none" normalizeH="0" baseline="0" dirty="0" smtClean="0">
                <a:ln>
                  <a:noFill/>
                </a:ln>
                <a:solidFill>
                  <a:srgbClr val="000000"/>
                </a:solidFill>
                <a:effectLst/>
                <a:latin typeface="+mn-lt"/>
              </a:rPr>
              <a:t> GPA &gt; (</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                             SELECT</a:t>
            </a:r>
            <a:r>
              <a:rPr kumimoji="0" lang="en-US" sz="1600" b="0" i="0" u="none" strike="noStrike" cap="none" normalizeH="0" baseline="0" dirty="0" smtClean="0">
                <a:ln>
                  <a:noFill/>
                </a:ln>
                <a:solidFill>
                  <a:srgbClr val="000000"/>
                </a:solidFill>
                <a:effectLst/>
                <a:latin typeface="+mn-lt"/>
              </a:rPr>
              <a:t> </a:t>
            </a:r>
            <a:r>
              <a:rPr kumimoji="0" lang="en-US" sz="1600" b="0" i="0" u="none" strike="noStrike" cap="none" normalizeH="0" baseline="0" dirty="0" smtClean="0">
                <a:ln>
                  <a:noFill/>
                </a:ln>
                <a:solidFill>
                  <a:srgbClr val="4424A9"/>
                </a:solidFill>
                <a:effectLst/>
                <a:latin typeface="+mn-lt"/>
              </a:rPr>
              <a:t>AVG</a:t>
            </a:r>
            <a:r>
              <a:rPr kumimoji="0" lang="en-US" sz="1600" b="0" i="0" u="none" strike="noStrike" cap="none" normalizeH="0" baseline="0" dirty="0" smtClean="0">
                <a:ln>
                  <a:noFill/>
                </a:ln>
                <a:solidFill>
                  <a:srgbClr val="000000"/>
                </a:solidFill>
                <a:effectLst/>
                <a:latin typeface="+mn-lt"/>
              </a:rPr>
              <a:t>(GPA)</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                              FROM</a:t>
            </a:r>
            <a:r>
              <a:rPr kumimoji="0" lang="en-US" sz="1600" b="0" i="0" u="none" strike="noStrike" cap="none" normalizeH="0" baseline="0" dirty="0" smtClean="0">
                <a:ln>
                  <a:noFill/>
                </a:ln>
                <a:solidFill>
                  <a:srgbClr val="000000"/>
                </a:solidFill>
                <a:effectLst/>
                <a:latin typeface="+mn-lt"/>
              </a:rPr>
              <a:t> students );</a:t>
            </a:r>
            <a:endParaRPr kumimoji="0" lang="en-US" sz="1600" b="0" i="0" u="none" strike="noStrike" cap="none" normalizeH="0" baseline="0" dirty="0" smtClean="0">
              <a:ln>
                <a:noFill/>
              </a:ln>
              <a:solidFill>
                <a:schemeClr val="tx1"/>
              </a:solidFill>
              <a:effectLst/>
              <a:latin typeface="+mn-lt"/>
            </a:endParaRPr>
          </a:p>
        </p:txBody>
      </p:sp>
      <p:pic>
        <p:nvPicPr>
          <p:cNvPr id="4" name="Picture 3"/>
          <p:cNvPicPr>
            <a:picLocks noChangeAspect="1"/>
          </p:cNvPicPr>
          <p:nvPr/>
        </p:nvPicPr>
        <p:blipFill>
          <a:blip r:embed="rId2"/>
          <a:stretch>
            <a:fillRect/>
          </a:stretch>
        </p:blipFill>
        <p:spPr>
          <a:xfrm>
            <a:off x="3858500" y="217714"/>
            <a:ext cx="5123576" cy="1230086"/>
          </a:xfrm>
          <a:prstGeom prst="rect">
            <a:avLst/>
          </a:prstGeom>
        </p:spPr>
      </p:pic>
      <p:sp>
        <p:nvSpPr>
          <p:cNvPr id="5" name="Rectangle 2"/>
          <p:cNvSpPr>
            <a:spLocks noChangeArrowheads="1"/>
          </p:cNvSpPr>
          <p:nvPr/>
        </p:nvSpPr>
        <p:spPr bwMode="auto">
          <a:xfrm>
            <a:off x="228600" y="1981200"/>
            <a:ext cx="6184514" cy="15696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SELECT</a:t>
            </a:r>
            <a:r>
              <a:rPr kumimoji="0" lang="en-US" sz="1600" b="0" i="0" u="none" strike="noStrike" cap="none" normalizeH="0" baseline="0" dirty="0" smtClean="0">
                <a:ln>
                  <a:noFill/>
                </a:ln>
                <a:solidFill>
                  <a:srgbClr val="000000"/>
                </a:solidFill>
                <a:effectLst/>
                <a:latin typeface="+mn-lt"/>
              </a:rPr>
              <a:t> </a:t>
            </a:r>
            <a:r>
              <a:rPr kumimoji="0" lang="en-US" sz="1600" b="0" i="0" u="none" strike="noStrike" cap="none" normalizeH="0" baseline="0" dirty="0" smtClean="0">
                <a:ln>
                  <a:noFill/>
                </a:ln>
                <a:solidFill>
                  <a:srgbClr val="4424A9"/>
                </a:solidFill>
                <a:effectLst/>
                <a:latin typeface="+mn-lt"/>
              </a:rPr>
              <a:t>AVG</a:t>
            </a:r>
            <a:r>
              <a:rPr kumimoji="0" lang="en-US" sz="1600" b="0" i="0" u="none" strike="noStrike" cap="none" normalizeH="0" baseline="0" dirty="0" smtClean="0">
                <a:ln>
                  <a:noFill/>
                </a:ln>
                <a:solidFill>
                  <a:srgbClr val="000000"/>
                </a:solidFill>
                <a:effectLst/>
                <a:latin typeface="+mn-lt"/>
              </a:rPr>
              <a:t>(</a:t>
            </a:r>
            <a:r>
              <a:rPr kumimoji="0" lang="en-US" sz="1600" b="0" i="0" u="none" strike="noStrike" cap="none" normalizeH="0" baseline="0" dirty="0" err="1" smtClean="0">
                <a:ln>
                  <a:noFill/>
                </a:ln>
                <a:solidFill>
                  <a:srgbClr val="000000"/>
                </a:solidFill>
                <a:effectLst/>
                <a:latin typeface="+mn-lt"/>
              </a:rPr>
              <a:t>number_of_students</a:t>
            </a:r>
            <a:r>
              <a:rPr kumimoji="0" lang="en-US" sz="1600" b="0" i="0" u="none" strike="noStrike" cap="none" normalizeH="0" baseline="0" dirty="0" smtClean="0">
                <a:ln>
                  <a:noFill/>
                </a:ln>
                <a:solidFill>
                  <a:srgbClr val="000000"/>
                </a:solidFill>
                <a:effectLst/>
                <a:latin typeface="+mn-lt"/>
              </a:rPr>
              <a:t>)</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FROM</a:t>
            </a:r>
            <a:r>
              <a:rPr kumimoji="0" lang="en-US" sz="1600" b="0" i="0" u="none" strike="noStrike" cap="none" normalizeH="0" baseline="0" dirty="0" smtClean="0">
                <a:ln>
                  <a:noFill/>
                </a:ln>
                <a:solidFill>
                  <a:srgbClr val="000000"/>
                </a:solidFill>
                <a:effectLst/>
                <a:latin typeface="+mn-lt"/>
              </a:rPr>
              <a:t> classes</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WHERE</a:t>
            </a:r>
            <a:r>
              <a:rPr kumimoji="0" lang="en-US" sz="1600" b="0" i="0" u="none" strike="noStrike" cap="none" normalizeH="0" baseline="0" dirty="0" smtClean="0">
                <a:ln>
                  <a:noFill/>
                </a:ln>
                <a:solidFill>
                  <a:srgbClr val="000000"/>
                </a:solidFill>
                <a:effectLst/>
                <a:latin typeface="+mn-lt"/>
              </a:rPr>
              <a:t> </a:t>
            </a:r>
            <a:r>
              <a:rPr kumimoji="0" lang="en-US" sz="1600" b="0" i="0" u="none" strike="noStrike" cap="none" normalizeH="0" baseline="0" dirty="0" err="1" smtClean="0">
                <a:ln>
                  <a:noFill/>
                </a:ln>
                <a:solidFill>
                  <a:srgbClr val="000000"/>
                </a:solidFill>
                <a:effectLst/>
                <a:latin typeface="+mn-lt"/>
              </a:rPr>
              <a:t>teacher_id</a:t>
            </a:r>
            <a:r>
              <a:rPr kumimoji="0" lang="en-US" sz="1600" b="0" i="0" u="none" strike="noStrike" cap="none" normalizeH="0" baseline="0" dirty="0" smtClean="0">
                <a:ln>
                  <a:noFill/>
                </a:ln>
                <a:solidFill>
                  <a:srgbClr val="000000"/>
                </a:solidFill>
                <a:effectLst/>
                <a:latin typeface="+mn-lt"/>
              </a:rPr>
              <a:t> </a:t>
            </a:r>
            <a:r>
              <a:rPr kumimoji="0" lang="en-US" sz="1600" b="0" i="0" u="none" strike="noStrike" cap="none" normalizeH="0" baseline="0" dirty="0" smtClean="0">
                <a:ln>
                  <a:noFill/>
                </a:ln>
                <a:solidFill>
                  <a:srgbClr val="4424A9"/>
                </a:solidFill>
                <a:effectLst/>
                <a:latin typeface="+mn-lt"/>
              </a:rPr>
              <a:t>IN</a:t>
            </a:r>
            <a:r>
              <a:rPr kumimoji="0" lang="en-US" sz="1600" b="0" i="0" u="none" strike="noStrike" cap="none" normalizeH="0" baseline="0" dirty="0" smtClean="0">
                <a:ln>
                  <a:noFill/>
                </a:ln>
                <a:solidFill>
                  <a:srgbClr val="000000"/>
                </a:solidFill>
                <a:effectLst/>
                <a:latin typeface="+mn-lt"/>
              </a:rPr>
              <a:t> (</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                                         SELECT</a:t>
            </a:r>
            <a:r>
              <a:rPr kumimoji="0" lang="en-US" sz="1600" b="0" i="0" u="none" strike="noStrike" cap="none" normalizeH="0" baseline="0" dirty="0" smtClean="0">
                <a:ln>
                  <a:noFill/>
                </a:ln>
                <a:solidFill>
                  <a:srgbClr val="000000"/>
                </a:solidFill>
                <a:effectLst/>
                <a:latin typeface="+mn-lt"/>
              </a:rPr>
              <a:t> id</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                                         FROM</a:t>
            </a:r>
            <a:r>
              <a:rPr kumimoji="0" lang="en-US" sz="1600" b="0" i="0" u="none" strike="noStrike" cap="none" normalizeH="0" baseline="0" dirty="0" smtClean="0">
                <a:ln>
                  <a:noFill/>
                </a:ln>
                <a:solidFill>
                  <a:srgbClr val="000000"/>
                </a:solidFill>
                <a:effectLst/>
                <a:latin typeface="+mn-lt"/>
              </a:rPr>
              <a:t> teachers</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                                         WHERE</a:t>
            </a:r>
            <a:r>
              <a:rPr kumimoji="0" lang="en-US" sz="1600" b="0" i="0" u="none" strike="noStrike" cap="none" normalizeH="0" baseline="0" dirty="0" smtClean="0">
                <a:ln>
                  <a:noFill/>
                </a:ln>
                <a:solidFill>
                  <a:srgbClr val="000000"/>
                </a:solidFill>
                <a:effectLst/>
                <a:latin typeface="+mn-lt"/>
              </a:rPr>
              <a:t> subject = </a:t>
            </a:r>
            <a:r>
              <a:rPr kumimoji="0" lang="en-US" sz="1600" b="0" i="0" u="none" strike="noStrike" cap="none" normalizeH="0" baseline="0" dirty="0" smtClean="0">
                <a:ln>
                  <a:noFill/>
                </a:ln>
                <a:solidFill>
                  <a:srgbClr val="4424A9"/>
                </a:solidFill>
                <a:effectLst/>
                <a:latin typeface="+mn-lt"/>
              </a:rPr>
              <a:t>'English'</a:t>
            </a:r>
            <a:r>
              <a:rPr kumimoji="0" lang="en-US" sz="1600" b="0" i="0" u="none" strike="noStrike" cap="none" normalizeH="0" baseline="0" dirty="0" smtClean="0">
                <a:ln>
                  <a:noFill/>
                </a:ln>
                <a:solidFill>
                  <a:srgbClr val="000000"/>
                </a:solidFill>
                <a:effectLst/>
                <a:latin typeface="+mn-lt"/>
              </a:rPr>
              <a:t> </a:t>
            </a:r>
            <a:r>
              <a:rPr kumimoji="0" lang="en-US" sz="1600" b="0" i="0" u="none" strike="noStrike" cap="none" normalizeH="0" baseline="0" dirty="0" smtClean="0">
                <a:ln>
                  <a:noFill/>
                </a:ln>
                <a:solidFill>
                  <a:srgbClr val="4424A9"/>
                </a:solidFill>
                <a:effectLst/>
                <a:latin typeface="+mn-lt"/>
              </a:rPr>
              <a:t>OR</a:t>
            </a:r>
            <a:r>
              <a:rPr kumimoji="0" lang="en-US" sz="1600" b="0" i="0" u="none" strike="noStrike" cap="none" normalizeH="0" baseline="0" dirty="0" smtClean="0">
                <a:ln>
                  <a:noFill/>
                </a:ln>
                <a:solidFill>
                  <a:srgbClr val="000000"/>
                </a:solidFill>
                <a:effectLst/>
                <a:latin typeface="+mn-lt"/>
              </a:rPr>
              <a:t> subject = </a:t>
            </a:r>
            <a:r>
              <a:rPr kumimoji="0" lang="en-US" sz="1600" b="0" i="0" u="none" strike="noStrike" cap="none" normalizeH="0" baseline="0" dirty="0" smtClean="0">
                <a:ln>
                  <a:noFill/>
                </a:ln>
                <a:solidFill>
                  <a:srgbClr val="4424A9"/>
                </a:solidFill>
                <a:effectLst/>
                <a:latin typeface="+mn-lt"/>
              </a:rPr>
              <a:t>'History‘ </a:t>
            </a:r>
            <a:r>
              <a:rPr kumimoji="0" lang="en-US" sz="1600" b="0" i="0" u="none" strike="noStrike" cap="none" normalizeH="0" baseline="0" dirty="0" smtClean="0">
                <a:ln>
                  <a:noFill/>
                </a:ln>
                <a:solidFill>
                  <a:srgbClr val="000000"/>
                </a:solidFill>
                <a:effectLst/>
                <a:latin typeface="+mn-lt"/>
              </a:rPr>
              <a:t>);</a:t>
            </a:r>
            <a:endParaRPr kumimoji="0" lang="en-US" sz="1600" b="0" i="0" u="none" strike="noStrike" cap="none" normalizeH="0" baseline="0" dirty="0" smtClean="0">
              <a:ln>
                <a:noFill/>
              </a:ln>
              <a:solidFill>
                <a:schemeClr val="tx1"/>
              </a:solidFill>
              <a:effectLst/>
              <a:latin typeface="+mn-lt"/>
            </a:endParaRPr>
          </a:p>
        </p:txBody>
      </p:sp>
      <p:sp>
        <p:nvSpPr>
          <p:cNvPr id="6" name="Rectangle 3"/>
          <p:cNvSpPr>
            <a:spLocks noChangeArrowheads="1"/>
          </p:cNvSpPr>
          <p:nvPr/>
        </p:nvSpPr>
        <p:spPr bwMode="auto">
          <a:xfrm>
            <a:off x="392127" y="3646438"/>
            <a:ext cx="6020987"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SELECT</a:t>
            </a:r>
            <a:r>
              <a:rPr kumimoji="0" lang="en-US" sz="1600" b="0" i="0" u="none" strike="noStrike" cap="none" normalizeH="0" baseline="0" dirty="0" smtClean="0">
                <a:ln>
                  <a:noFill/>
                </a:ln>
                <a:solidFill>
                  <a:srgbClr val="000000"/>
                </a:solidFill>
                <a:effectLst/>
                <a:latin typeface="+mn-lt"/>
              </a:rPr>
              <a:t> *</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FROM</a:t>
            </a:r>
            <a:r>
              <a:rPr kumimoji="0" lang="en-US" sz="1600" b="0" i="0" u="none" strike="noStrike" cap="none" normalizeH="0" baseline="0" dirty="0" smtClean="0">
                <a:ln>
                  <a:noFill/>
                </a:ln>
                <a:solidFill>
                  <a:srgbClr val="000000"/>
                </a:solidFill>
                <a:effectLst/>
                <a:latin typeface="+mn-lt"/>
              </a:rPr>
              <a:t> students</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WHERE</a:t>
            </a:r>
            <a:r>
              <a:rPr kumimoji="0" lang="en-US" sz="1600" b="0" i="0" u="none" strike="noStrike" cap="none" normalizeH="0" baseline="0" dirty="0" smtClean="0">
                <a:ln>
                  <a:noFill/>
                </a:ln>
                <a:solidFill>
                  <a:srgbClr val="000000"/>
                </a:solidFill>
                <a:effectLst/>
                <a:latin typeface="+mn-lt"/>
              </a:rPr>
              <a:t> </a:t>
            </a:r>
            <a:r>
              <a:rPr kumimoji="0" lang="en-US" sz="1600" b="0" i="0" u="none" strike="noStrike" cap="none" normalizeH="0" baseline="0" dirty="0" err="1" smtClean="0">
                <a:ln>
                  <a:noFill/>
                </a:ln>
                <a:solidFill>
                  <a:srgbClr val="000000"/>
                </a:solidFill>
                <a:effectLst/>
                <a:latin typeface="+mn-lt"/>
              </a:rPr>
              <a:t>class_id</a:t>
            </a:r>
            <a:r>
              <a:rPr kumimoji="0" lang="en-US" sz="1600" b="0" i="0" u="none" strike="noStrike" cap="none" normalizeH="0" baseline="0" dirty="0" smtClean="0">
                <a:ln>
                  <a:noFill/>
                </a:ln>
                <a:solidFill>
                  <a:srgbClr val="000000"/>
                </a:solidFill>
                <a:effectLst/>
                <a:latin typeface="+mn-lt"/>
              </a:rPr>
              <a:t> = (</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                                   SELECT</a:t>
            </a:r>
            <a:r>
              <a:rPr kumimoji="0" lang="en-US" sz="1600" b="0" i="0" u="none" strike="noStrike" cap="none" normalizeH="0" baseline="0" dirty="0" smtClean="0">
                <a:ln>
                  <a:noFill/>
                </a:ln>
                <a:solidFill>
                  <a:srgbClr val="000000"/>
                </a:solidFill>
                <a:effectLst/>
                <a:latin typeface="+mn-lt"/>
              </a:rPr>
              <a:t> id</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                                   FROM</a:t>
            </a:r>
            <a:r>
              <a:rPr kumimoji="0" lang="en-US" sz="1600" b="0" i="0" u="none" strike="noStrike" cap="none" normalizeH="0" baseline="0" dirty="0" smtClean="0">
                <a:ln>
                  <a:noFill/>
                </a:ln>
                <a:solidFill>
                  <a:srgbClr val="000000"/>
                </a:solidFill>
                <a:effectLst/>
                <a:latin typeface="+mn-lt"/>
              </a:rPr>
              <a:t> classes</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                                  WHERE</a:t>
            </a:r>
            <a:r>
              <a:rPr kumimoji="0" lang="en-US" sz="1600" b="0" i="0" u="none" strike="noStrike" cap="none" normalizeH="0" baseline="0" dirty="0" smtClean="0">
                <a:ln>
                  <a:noFill/>
                </a:ln>
                <a:solidFill>
                  <a:srgbClr val="000000"/>
                </a:solidFill>
                <a:effectLst/>
                <a:latin typeface="+mn-lt"/>
              </a:rPr>
              <a:t> </a:t>
            </a:r>
            <a:r>
              <a:rPr kumimoji="0" lang="en-US" sz="1600" b="0" i="0" u="none" strike="noStrike" cap="none" normalizeH="0" baseline="0" dirty="0" err="1" smtClean="0">
                <a:ln>
                  <a:noFill/>
                </a:ln>
                <a:solidFill>
                  <a:srgbClr val="000000"/>
                </a:solidFill>
                <a:effectLst/>
                <a:latin typeface="+mn-lt"/>
              </a:rPr>
              <a:t>number_of_students</a:t>
            </a:r>
            <a:r>
              <a:rPr kumimoji="0" lang="en-US" sz="1600" b="0" i="0" u="none" strike="noStrike" cap="none" normalizeH="0" baseline="0" dirty="0" smtClean="0">
                <a:ln>
                  <a:noFill/>
                </a:ln>
                <a:solidFill>
                  <a:srgbClr val="000000"/>
                </a:solidFill>
                <a:effectLst/>
                <a:latin typeface="+mn-lt"/>
              </a:rPr>
              <a:t> = (</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                                  SELECT</a:t>
            </a:r>
            <a:r>
              <a:rPr kumimoji="0" lang="en-US" sz="1600" b="0" i="0" u="none" strike="noStrike" cap="none" normalizeH="0" baseline="0" dirty="0" smtClean="0">
                <a:ln>
                  <a:noFill/>
                </a:ln>
                <a:solidFill>
                  <a:srgbClr val="000000"/>
                </a:solidFill>
                <a:effectLst/>
                <a:latin typeface="+mn-lt"/>
              </a:rPr>
              <a:t> </a:t>
            </a:r>
            <a:r>
              <a:rPr kumimoji="0" lang="en-US" sz="1600" b="0" i="0" u="none" strike="noStrike" cap="none" normalizeH="0" baseline="0" dirty="0" smtClean="0">
                <a:ln>
                  <a:noFill/>
                </a:ln>
                <a:solidFill>
                  <a:srgbClr val="4424A9"/>
                </a:solidFill>
                <a:effectLst/>
                <a:latin typeface="+mn-lt"/>
              </a:rPr>
              <a:t>MAX </a:t>
            </a:r>
            <a:r>
              <a:rPr kumimoji="0" lang="en-US" sz="1600" b="0" i="0" u="none" strike="noStrike" cap="none" normalizeH="0" baseline="0" dirty="0" smtClean="0">
                <a:ln>
                  <a:noFill/>
                </a:ln>
                <a:solidFill>
                  <a:srgbClr val="000000"/>
                </a:solidFill>
                <a:effectLst/>
                <a:latin typeface="+mn-lt"/>
              </a:rPr>
              <a:t>(</a:t>
            </a:r>
            <a:r>
              <a:rPr kumimoji="0" lang="en-US" sz="1600" b="0" i="0" u="none" strike="noStrike" cap="none" normalizeH="0" baseline="0" dirty="0" err="1" smtClean="0">
                <a:ln>
                  <a:noFill/>
                </a:ln>
                <a:solidFill>
                  <a:srgbClr val="000000"/>
                </a:solidFill>
                <a:effectLst/>
                <a:latin typeface="+mn-lt"/>
              </a:rPr>
              <a:t>number_of_students</a:t>
            </a:r>
            <a:r>
              <a:rPr kumimoji="0" lang="en-US" sz="1600" b="0" i="0" u="none" strike="noStrike" cap="none" normalizeH="0" baseline="0" dirty="0" smtClean="0">
                <a:ln>
                  <a:noFill/>
                </a:ln>
                <a:solidFill>
                  <a:srgbClr val="000000"/>
                </a:solidFill>
                <a:effectLst/>
                <a:latin typeface="+mn-lt"/>
              </a:rPr>
              <a:t>)</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                                  FROM</a:t>
            </a:r>
            <a:r>
              <a:rPr kumimoji="0" lang="en-US" sz="1600" b="0" i="0" u="none" strike="noStrike" cap="none" normalizeH="0" baseline="0" dirty="0" smtClean="0">
                <a:ln>
                  <a:noFill/>
                </a:ln>
                <a:solidFill>
                  <a:srgbClr val="000000"/>
                </a:solidFill>
                <a:effectLst/>
                <a:latin typeface="+mn-lt"/>
              </a:rPr>
              <a:t> classes)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mn-lt"/>
              </a:rPr>
              <a:t> </a:t>
            </a:r>
            <a:r>
              <a:rPr lang="en-US" sz="1600" dirty="0" smtClean="0">
                <a:solidFill>
                  <a:srgbClr val="000000"/>
                </a:solidFill>
                <a:latin typeface="+mn-lt"/>
              </a:rPr>
              <a:t>                              </a:t>
            </a:r>
            <a:r>
              <a:rPr kumimoji="0" lang="en-US" sz="1600" b="0" i="0" u="none" strike="noStrike" cap="none" normalizeH="0" baseline="0" dirty="0" smtClean="0">
                <a:ln>
                  <a:noFill/>
                </a:ln>
                <a:solidFill>
                  <a:srgbClr val="000000"/>
                </a:solidFill>
                <a:effectLst/>
                <a:latin typeface="+mn-lt"/>
              </a:rPr>
              <a:t>);</a:t>
            </a:r>
            <a:endParaRPr kumimoji="0" lang="en-US" sz="1600" b="0" i="0" u="none" strike="noStrike" cap="none" normalizeH="0" baseline="0" dirty="0" smtClean="0">
              <a:ln>
                <a:noFill/>
              </a:ln>
              <a:solidFill>
                <a:schemeClr val="tx1"/>
              </a:solidFill>
              <a:effectLst/>
              <a:latin typeface="+mn-lt"/>
            </a:endParaRPr>
          </a:p>
        </p:txBody>
      </p:sp>
      <p:cxnSp>
        <p:nvCxnSpPr>
          <p:cNvPr id="8" name="Straight Arrow Connector 7"/>
          <p:cNvCxnSpPr>
            <a:stCxn id="2" idx="3"/>
            <a:endCxn id="4" idx="1"/>
          </p:cNvCxnSpPr>
          <p:nvPr/>
        </p:nvCxnSpPr>
        <p:spPr>
          <a:xfrm flipV="1">
            <a:off x="3429000" y="832757"/>
            <a:ext cx="429500" cy="575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86026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28600" y="192611"/>
            <a:ext cx="6248400" cy="1900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SELECT</a:t>
            </a:r>
            <a:r>
              <a:rPr kumimoji="0" lang="en-US" sz="1600" b="0" i="0" u="none" strike="noStrike" cap="none" normalizeH="0" baseline="0" dirty="0" smtClean="0">
                <a:ln>
                  <a:noFill/>
                </a:ln>
                <a:solidFill>
                  <a:srgbClr val="000000"/>
                </a:solidFill>
                <a:effectLst/>
                <a:latin typeface="+mn-lt"/>
              </a:rPr>
              <a:t> subject, </a:t>
            </a:r>
            <a:r>
              <a:rPr kumimoji="0" lang="en-US" sz="1600" b="0" i="0" u="none" strike="noStrike" cap="none" normalizeH="0" baseline="0" dirty="0" smtClean="0">
                <a:ln>
                  <a:noFill/>
                </a:ln>
                <a:solidFill>
                  <a:srgbClr val="4424A9"/>
                </a:solidFill>
                <a:effectLst/>
                <a:latin typeface="+mn-lt"/>
              </a:rPr>
              <a:t>MAX</a:t>
            </a:r>
            <a:r>
              <a:rPr kumimoji="0" lang="en-US" sz="1600" b="0" i="0" u="none" strike="noStrike" cap="none" normalizeH="0" baseline="0" dirty="0" smtClean="0">
                <a:ln>
                  <a:noFill/>
                </a:ln>
                <a:solidFill>
                  <a:srgbClr val="000000"/>
                </a:solidFill>
                <a:effectLst/>
                <a:latin typeface="+mn-lt"/>
              </a:rPr>
              <a:t>(</a:t>
            </a:r>
            <a:r>
              <a:rPr kumimoji="0" lang="en-US" sz="1600" b="0" i="0" u="none" strike="noStrike" cap="none" normalizeH="0" baseline="0" dirty="0" err="1" smtClean="0">
                <a:ln>
                  <a:noFill/>
                </a:ln>
                <a:solidFill>
                  <a:srgbClr val="000000"/>
                </a:solidFill>
                <a:effectLst/>
                <a:latin typeface="+mn-lt"/>
              </a:rPr>
              <a:t>salary_by_subject.avg_salary</a:t>
            </a:r>
            <a:r>
              <a:rPr kumimoji="0" lang="en-US" sz="1600" b="0" i="0" u="none" strike="noStrike" cap="none" normalizeH="0" baseline="0" dirty="0" smtClean="0">
                <a:ln>
                  <a:noFill/>
                </a:ln>
                <a:solidFill>
                  <a:srgbClr val="000000"/>
                </a:solidFill>
                <a:effectLst/>
                <a:latin typeface="+mn-lt"/>
              </a:rPr>
              <a:t>) </a:t>
            </a:r>
            <a:r>
              <a:rPr kumimoji="0" lang="en-US" sz="1600" b="0" i="0" u="none" strike="noStrike" cap="none" normalizeH="0" baseline="0" dirty="0" smtClean="0">
                <a:ln>
                  <a:noFill/>
                </a:ln>
                <a:solidFill>
                  <a:srgbClr val="4424A9"/>
                </a:solidFill>
                <a:effectLst/>
                <a:latin typeface="+mn-lt"/>
              </a:rPr>
              <a:t>AS</a:t>
            </a:r>
            <a:r>
              <a:rPr kumimoji="0" lang="en-US" sz="1600" b="0" i="0" u="none" strike="noStrike" cap="none" normalizeH="0" baseline="0" dirty="0" smtClean="0">
                <a:ln>
                  <a:noFill/>
                </a:ln>
                <a:solidFill>
                  <a:srgbClr val="000000"/>
                </a:solidFill>
                <a:effectLst/>
                <a:latin typeface="+mn-lt"/>
              </a:rPr>
              <a:t> </a:t>
            </a:r>
            <a:r>
              <a:rPr kumimoji="0" lang="en-US" sz="1600" b="0" i="0" u="none" strike="noStrike" cap="none" normalizeH="0" baseline="0" dirty="0" err="1" smtClean="0">
                <a:ln>
                  <a:noFill/>
                </a:ln>
                <a:solidFill>
                  <a:srgbClr val="000000"/>
                </a:solidFill>
                <a:effectLst/>
                <a:latin typeface="+mn-lt"/>
              </a:rPr>
              <a:t>max_salary</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FROM</a:t>
            </a:r>
            <a:r>
              <a:rPr kumimoji="0" lang="en-US" sz="1600" b="0" i="0" u="none" strike="noStrike" cap="none" normalizeH="0" baseline="0" dirty="0" smtClean="0">
                <a:ln>
                  <a:noFill/>
                </a:ln>
                <a:solidFill>
                  <a:srgbClr val="000000"/>
                </a:solidFill>
                <a:effectLst/>
                <a:latin typeface="+mn-lt"/>
              </a:rPr>
              <a:t> (</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               SELECT</a:t>
            </a:r>
            <a:r>
              <a:rPr kumimoji="0" lang="en-US" sz="1600" b="0" i="0" u="none" strike="noStrike" cap="none" normalizeH="0" baseline="0" dirty="0" smtClean="0">
                <a:ln>
                  <a:noFill/>
                </a:ln>
                <a:solidFill>
                  <a:srgbClr val="000000"/>
                </a:solidFill>
                <a:effectLst/>
                <a:latin typeface="+mn-lt"/>
              </a:rPr>
              <a:t> subject,   </a:t>
            </a:r>
            <a:r>
              <a:rPr kumimoji="0" lang="en-US" sz="1600" b="0" i="0" u="none" strike="noStrike" cap="none" normalizeH="0" baseline="0" dirty="0" smtClean="0">
                <a:ln>
                  <a:noFill/>
                </a:ln>
                <a:solidFill>
                  <a:srgbClr val="4424A9"/>
                </a:solidFill>
                <a:effectLst/>
                <a:latin typeface="+mn-lt"/>
              </a:rPr>
              <a:t>AVG</a:t>
            </a:r>
            <a:r>
              <a:rPr kumimoji="0" lang="en-US" sz="1600" b="0" i="0" u="none" strike="noStrike" cap="none" normalizeH="0" baseline="0" dirty="0" smtClean="0">
                <a:ln>
                  <a:noFill/>
                </a:ln>
                <a:solidFill>
                  <a:srgbClr val="000000"/>
                </a:solidFill>
                <a:effectLst/>
                <a:latin typeface="+mn-lt"/>
              </a:rPr>
              <a:t>(</a:t>
            </a:r>
            <a:r>
              <a:rPr kumimoji="0" lang="en-US" sz="1600" b="0" i="0" u="none" strike="noStrike" cap="none" normalizeH="0" baseline="0" dirty="0" err="1" smtClean="0">
                <a:ln>
                  <a:noFill/>
                </a:ln>
                <a:solidFill>
                  <a:srgbClr val="000000"/>
                </a:solidFill>
                <a:effectLst/>
                <a:latin typeface="+mn-lt"/>
              </a:rPr>
              <a:t>monthly_salary</a:t>
            </a:r>
            <a:r>
              <a:rPr kumimoji="0" lang="en-US" sz="1600" b="0" i="0" u="none" strike="noStrike" cap="none" normalizeH="0" baseline="0" dirty="0" smtClean="0">
                <a:ln>
                  <a:noFill/>
                </a:ln>
                <a:solidFill>
                  <a:srgbClr val="000000"/>
                </a:solidFill>
                <a:effectLst/>
                <a:latin typeface="+mn-lt"/>
              </a:rPr>
              <a:t>) </a:t>
            </a:r>
            <a:r>
              <a:rPr kumimoji="0" lang="en-US" sz="1600" b="0" i="0" u="none" strike="noStrike" cap="none" normalizeH="0" baseline="0" dirty="0" smtClean="0">
                <a:ln>
                  <a:noFill/>
                </a:ln>
                <a:solidFill>
                  <a:srgbClr val="4424A9"/>
                </a:solidFill>
                <a:effectLst/>
                <a:latin typeface="+mn-lt"/>
              </a:rPr>
              <a:t>AS</a:t>
            </a:r>
            <a:r>
              <a:rPr kumimoji="0" lang="en-US" sz="1600" b="0" i="0" u="none" strike="noStrike" cap="none" normalizeH="0" baseline="0" dirty="0" smtClean="0">
                <a:ln>
                  <a:noFill/>
                </a:ln>
                <a:solidFill>
                  <a:srgbClr val="000000"/>
                </a:solidFill>
                <a:effectLst/>
                <a:latin typeface="+mn-lt"/>
              </a:rPr>
              <a:t> </a:t>
            </a:r>
            <a:r>
              <a:rPr kumimoji="0" lang="en-US" sz="1600" b="0" i="0" u="none" strike="noStrike" cap="none" normalizeH="0" baseline="0" dirty="0" err="1" smtClean="0">
                <a:ln>
                  <a:noFill/>
                </a:ln>
                <a:solidFill>
                  <a:srgbClr val="000000"/>
                </a:solidFill>
                <a:effectLst/>
                <a:latin typeface="+mn-lt"/>
              </a:rPr>
              <a:t>avg_salary</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               FROM</a:t>
            </a:r>
            <a:r>
              <a:rPr kumimoji="0" lang="en-US" sz="1600" b="0" i="0" u="none" strike="noStrike" cap="none" normalizeH="0" baseline="0" dirty="0" smtClean="0">
                <a:ln>
                  <a:noFill/>
                </a:ln>
                <a:solidFill>
                  <a:srgbClr val="000000"/>
                </a:solidFill>
                <a:effectLst/>
                <a:latin typeface="+mn-lt"/>
              </a:rPr>
              <a:t> teachers</a:t>
            </a:r>
            <a:endParaRPr kumimoji="0" 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4424A9"/>
                </a:solidFill>
                <a:effectLst/>
                <a:latin typeface="+mn-lt"/>
              </a:rPr>
              <a:t>               GROUP</a:t>
            </a:r>
            <a:r>
              <a:rPr kumimoji="0" lang="en-US" sz="1600" b="0" i="0" u="none" strike="noStrike" cap="none" normalizeH="0" baseline="0" dirty="0" smtClean="0">
                <a:ln>
                  <a:noFill/>
                </a:ln>
                <a:solidFill>
                  <a:srgbClr val="000000"/>
                </a:solidFill>
                <a:effectLst/>
                <a:latin typeface="+mn-lt"/>
              </a:rPr>
              <a:t> </a:t>
            </a:r>
            <a:r>
              <a:rPr kumimoji="0" lang="en-US" sz="1600" b="0" i="0" u="none" strike="noStrike" cap="none" normalizeH="0" baseline="0" dirty="0" smtClean="0">
                <a:ln>
                  <a:noFill/>
                </a:ln>
                <a:solidFill>
                  <a:srgbClr val="4424A9"/>
                </a:solidFill>
                <a:effectLst/>
                <a:latin typeface="+mn-lt"/>
              </a:rPr>
              <a:t>BY</a:t>
            </a:r>
            <a:r>
              <a:rPr kumimoji="0" lang="en-US" sz="1600" b="0" i="0" u="none" strike="noStrike" cap="none" normalizeH="0" baseline="0" dirty="0" smtClean="0">
                <a:ln>
                  <a:noFill/>
                </a:ln>
                <a:solidFill>
                  <a:srgbClr val="000000"/>
                </a:solidFill>
                <a:effectLst/>
                <a:latin typeface="+mn-lt"/>
              </a:rPr>
              <a:t> subject) </a:t>
            </a:r>
            <a:r>
              <a:rPr kumimoji="0" lang="en-US" sz="1600" b="0" i="0" u="none" strike="noStrike" cap="none" normalizeH="0" baseline="0" dirty="0" err="1" smtClean="0">
                <a:ln>
                  <a:noFill/>
                </a:ln>
                <a:solidFill>
                  <a:srgbClr val="000000"/>
                </a:solidFill>
                <a:effectLst/>
                <a:latin typeface="+mn-lt"/>
              </a:rPr>
              <a:t>salary_by_subject</a:t>
            </a:r>
            <a:r>
              <a:rPr kumimoji="0" lang="en-US" sz="1600" b="0" i="0" u="none" strike="noStrike" cap="none" normalizeH="0" baseline="0" dirty="0" smtClean="0">
                <a:ln>
                  <a:noFill/>
                </a:ln>
                <a:solidFill>
                  <a:srgbClr val="000000"/>
                </a:solidFill>
                <a:effectLst/>
                <a:latin typeface="+mn-lt"/>
              </a:rPr>
              <a:t>;</a:t>
            </a:r>
            <a:endParaRPr kumimoji="0" lang="en-US" sz="1600" b="0" i="0" u="none" strike="noStrike" cap="none" normalizeH="0" baseline="0" dirty="0" smtClean="0">
              <a:ln>
                <a:noFill/>
              </a:ln>
              <a:solidFill>
                <a:schemeClr val="tx1"/>
              </a:solidFill>
              <a:effectLst/>
              <a:latin typeface="+mn-lt"/>
            </a:endParaRPr>
          </a:p>
        </p:txBody>
      </p:sp>
      <p:pic>
        <p:nvPicPr>
          <p:cNvPr id="5" name="Picture 4"/>
          <p:cNvPicPr>
            <a:picLocks noChangeAspect="1"/>
          </p:cNvPicPr>
          <p:nvPr/>
        </p:nvPicPr>
        <p:blipFill>
          <a:blip r:embed="rId2"/>
          <a:stretch>
            <a:fillRect/>
          </a:stretch>
        </p:blipFill>
        <p:spPr>
          <a:xfrm>
            <a:off x="6629400" y="381000"/>
            <a:ext cx="2400300" cy="762000"/>
          </a:xfrm>
          <a:prstGeom prst="rect">
            <a:avLst/>
          </a:prstGeom>
        </p:spPr>
      </p:pic>
    </p:spTree>
    <p:extLst>
      <p:ext uri="{BB962C8B-B14F-4D97-AF65-F5344CB8AC3E}">
        <p14:creationId xmlns:p14="http://schemas.microsoft.com/office/powerpoint/2010/main" val="100874966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33814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3434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465549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87337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36399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 y="228600"/>
            <a:ext cx="8686800" cy="640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sz="2800" b="1" dirty="0"/>
              <a:t>DML - </a:t>
            </a:r>
            <a:r>
              <a:rPr lang="en-US" sz="2800" b="1" dirty="0" smtClean="0"/>
              <a:t>INSERT</a:t>
            </a:r>
            <a:endParaRPr lang="en-US" sz="2800" dirty="0" smtClean="0"/>
          </a:p>
          <a:p>
            <a:pPr algn="just">
              <a:lnSpc>
                <a:spcPct val="150000"/>
              </a:lnSpc>
            </a:pPr>
            <a:r>
              <a:rPr lang="en-US" sz="2400" dirty="0" smtClean="0"/>
              <a:t>Values for all the columns or selected columns can be inserted</a:t>
            </a:r>
          </a:p>
          <a:p>
            <a:pPr algn="just">
              <a:lnSpc>
                <a:spcPct val="150000"/>
              </a:lnSpc>
            </a:pPr>
            <a:r>
              <a:rPr lang="en-US" sz="2400" dirty="0" smtClean="0"/>
              <a:t>If column names are omitted the values should be in exactly same order</a:t>
            </a:r>
          </a:p>
          <a:p>
            <a:pPr algn="just">
              <a:lnSpc>
                <a:spcPct val="150000"/>
              </a:lnSpc>
            </a:pPr>
            <a:r>
              <a:rPr lang="en-US" sz="2400" dirty="0" smtClean="0"/>
              <a:t>Columns that exists in the table but that are not listed in the INSERT default to NULL</a:t>
            </a:r>
          </a:p>
          <a:p>
            <a:pPr algn="just">
              <a:lnSpc>
                <a:spcPct val="150000"/>
              </a:lnSpc>
            </a:pPr>
            <a:r>
              <a:rPr lang="en-US" sz="2400" dirty="0" smtClean="0"/>
              <a:t>Character &amp; Date data is enclosed within single quotes</a:t>
            </a:r>
          </a:p>
          <a:p>
            <a:pPr algn="just">
              <a:lnSpc>
                <a:spcPct val="150000"/>
              </a:lnSpc>
            </a:pPr>
            <a:r>
              <a:rPr lang="en-US" sz="2400" dirty="0" smtClean="0"/>
              <a:t>NULL values are given as NULL</a:t>
            </a:r>
          </a:p>
          <a:p>
            <a:pPr algn="just">
              <a:lnSpc>
                <a:spcPct val="150000"/>
              </a:lnSpc>
            </a:pPr>
            <a:endParaRPr lang="en-US" sz="2800" dirty="0"/>
          </a:p>
        </p:txBody>
      </p:sp>
    </p:spTree>
    <p:extLst>
      <p:ext uri="{BB962C8B-B14F-4D97-AF65-F5344CB8AC3E}">
        <p14:creationId xmlns:p14="http://schemas.microsoft.com/office/powerpoint/2010/main" val="2573455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04800" y="228600"/>
            <a:ext cx="8534400" cy="6248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endParaRPr lang="en-US" sz="2600" b="1" dirty="0"/>
          </a:p>
        </p:txBody>
      </p:sp>
      <p:sp>
        <p:nvSpPr>
          <p:cNvPr id="5" name="Rectangle 3"/>
          <p:cNvSpPr txBox="1">
            <a:spLocks noChangeArrowheads="1"/>
          </p:cNvSpPr>
          <p:nvPr/>
        </p:nvSpPr>
        <p:spPr>
          <a:xfrm>
            <a:off x="152400" y="200890"/>
            <a:ext cx="8686800" cy="650470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smtClean="0"/>
              <a:t>Example :</a:t>
            </a:r>
          </a:p>
          <a:p>
            <a:pPr lvl="1">
              <a:lnSpc>
                <a:spcPct val="150000"/>
              </a:lnSpc>
            </a:pPr>
            <a:r>
              <a:rPr lang="en-US" dirty="0" smtClean="0"/>
              <a:t>INSERTING </a:t>
            </a:r>
            <a:r>
              <a:rPr lang="en-US" b="1" dirty="0" smtClean="0"/>
              <a:t>ALL values</a:t>
            </a:r>
          </a:p>
          <a:p>
            <a:pPr marL="457200" lvl="1" indent="0">
              <a:lnSpc>
                <a:spcPct val="150000"/>
              </a:lnSpc>
              <a:buNone/>
            </a:pPr>
            <a:r>
              <a:rPr lang="en-US" sz="2400" b="1" dirty="0" smtClean="0"/>
              <a:t>INSERT INTO </a:t>
            </a:r>
            <a:r>
              <a:rPr lang="en-US" sz="2400" b="1" dirty="0" err="1" smtClean="0"/>
              <a:t>emp</a:t>
            </a:r>
            <a:r>
              <a:rPr lang="en-US" sz="2400" b="1" dirty="0" smtClean="0"/>
              <a:t> VALUES (7315, `JOHN’, `CLERK’, 7801, `10-Jun-97’, 2500, NULL, 30);</a:t>
            </a:r>
          </a:p>
          <a:p>
            <a:pPr lvl="1">
              <a:lnSpc>
                <a:spcPct val="150000"/>
              </a:lnSpc>
            </a:pPr>
            <a:r>
              <a:rPr lang="en-US" dirty="0" smtClean="0"/>
              <a:t>Inserting </a:t>
            </a:r>
            <a:r>
              <a:rPr lang="en-US" b="1" dirty="0" smtClean="0"/>
              <a:t>only some values</a:t>
            </a:r>
          </a:p>
          <a:p>
            <a:pPr lvl="2" algn="just">
              <a:lnSpc>
                <a:spcPct val="150000"/>
              </a:lnSpc>
              <a:buFont typeface="Monotype Sorts" pitchFamily="2" charset="2"/>
              <a:buNone/>
            </a:pPr>
            <a:r>
              <a:rPr lang="en-US" b="1" dirty="0" smtClean="0"/>
              <a:t>INSERT INTO </a:t>
            </a:r>
            <a:r>
              <a:rPr lang="en-US" b="1" dirty="0" err="1" smtClean="0"/>
              <a:t>emp</a:t>
            </a:r>
            <a:r>
              <a:rPr lang="en-US" b="1" dirty="0" smtClean="0"/>
              <a:t> (</a:t>
            </a:r>
            <a:r>
              <a:rPr lang="en-US" b="1" dirty="0" err="1" smtClean="0"/>
              <a:t>empno</a:t>
            </a:r>
            <a:r>
              <a:rPr lang="en-US" b="1" dirty="0" smtClean="0"/>
              <a:t>, </a:t>
            </a:r>
            <a:r>
              <a:rPr lang="en-US" b="1" dirty="0" err="1" smtClean="0"/>
              <a:t>ename,sal</a:t>
            </a:r>
            <a:r>
              <a:rPr lang="en-US" b="1" dirty="0" smtClean="0"/>
              <a:t>) VALUES (8234, `SAMUEL’, 6000);</a:t>
            </a:r>
            <a:endParaRPr lang="en-US" b="1" dirty="0"/>
          </a:p>
        </p:txBody>
      </p:sp>
    </p:spTree>
    <p:extLst>
      <p:ext uri="{BB962C8B-B14F-4D97-AF65-F5344CB8AC3E}">
        <p14:creationId xmlns:p14="http://schemas.microsoft.com/office/powerpoint/2010/main" val="740873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04800" y="228600"/>
            <a:ext cx="8534400" cy="6248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smtClean="0"/>
              <a:t>Examples :</a:t>
            </a:r>
          </a:p>
          <a:p>
            <a:pPr algn="just">
              <a:lnSpc>
                <a:spcPct val="150000"/>
              </a:lnSpc>
            </a:pPr>
            <a:r>
              <a:rPr lang="en-US" dirty="0" smtClean="0"/>
              <a:t>Insert a row into </a:t>
            </a:r>
            <a:r>
              <a:rPr lang="en-US" dirty="0" err="1" smtClean="0"/>
              <a:t>emp</a:t>
            </a:r>
            <a:r>
              <a:rPr lang="en-US" dirty="0" smtClean="0"/>
              <a:t> table using parameters  substitution.</a:t>
            </a:r>
          </a:p>
          <a:p>
            <a:pPr marL="0" indent="0" algn="just">
              <a:lnSpc>
                <a:spcPct val="150000"/>
              </a:lnSpc>
              <a:buNone/>
            </a:pPr>
            <a:r>
              <a:rPr lang="en-US" sz="2600" b="1" dirty="0" smtClean="0"/>
              <a:t>INSERT INTO </a:t>
            </a:r>
            <a:r>
              <a:rPr lang="en-US" sz="2600" b="1" dirty="0" err="1" smtClean="0"/>
              <a:t>emp</a:t>
            </a:r>
            <a:r>
              <a:rPr lang="en-US" sz="2600" b="1" dirty="0" smtClean="0"/>
              <a:t> VALUES (&amp;</a:t>
            </a:r>
            <a:r>
              <a:rPr lang="en-US" sz="2600" b="1" dirty="0" err="1" smtClean="0"/>
              <a:t>empno</a:t>
            </a:r>
            <a:r>
              <a:rPr lang="en-US" sz="2600" b="1" dirty="0" smtClean="0"/>
              <a:t>, ‘&amp;</a:t>
            </a:r>
            <a:r>
              <a:rPr lang="en-US" sz="2600" b="1" dirty="0" err="1" smtClean="0"/>
              <a:t>ename</a:t>
            </a:r>
            <a:r>
              <a:rPr lang="en-US" sz="2600" b="1" dirty="0" smtClean="0"/>
              <a:t>’, ‘&amp;job’, &amp;</a:t>
            </a:r>
            <a:r>
              <a:rPr lang="en-US" sz="2600" b="1" dirty="0" err="1" smtClean="0"/>
              <a:t>mgr</a:t>
            </a:r>
            <a:r>
              <a:rPr lang="en-US" sz="2600" b="1" dirty="0" smtClean="0"/>
              <a:t>, ‘&amp;</a:t>
            </a:r>
            <a:r>
              <a:rPr lang="en-US" sz="2600" b="1" dirty="0" err="1" smtClean="0"/>
              <a:t>hiredate</a:t>
            </a:r>
            <a:r>
              <a:rPr lang="en-US" sz="2600" b="1" dirty="0" smtClean="0"/>
              <a:t>’,  &amp;salary, NULL, &amp;</a:t>
            </a:r>
            <a:r>
              <a:rPr lang="en-US" sz="2600" b="1" dirty="0" err="1" smtClean="0"/>
              <a:t>deptno</a:t>
            </a:r>
            <a:r>
              <a:rPr lang="en-US" sz="2600" b="1" dirty="0" smtClean="0"/>
              <a:t>);</a:t>
            </a:r>
            <a:endParaRPr lang="en-US" sz="2600" b="1" dirty="0"/>
          </a:p>
        </p:txBody>
      </p:sp>
    </p:spTree>
    <p:extLst>
      <p:ext uri="{BB962C8B-B14F-4D97-AF65-F5344CB8AC3E}">
        <p14:creationId xmlns:p14="http://schemas.microsoft.com/office/powerpoint/2010/main" val="3495992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52400" y="76200"/>
            <a:ext cx="8763000" cy="6477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dirty="0"/>
              <a:t>DML - UPDATE</a:t>
            </a:r>
            <a:endParaRPr lang="en-US" dirty="0" smtClean="0"/>
          </a:p>
          <a:p>
            <a:pPr algn="just">
              <a:lnSpc>
                <a:spcPct val="150000"/>
              </a:lnSpc>
            </a:pPr>
            <a:r>
              <a:rPr lang="en-US" sz="2800" dirty="0" smtClean="0"/>
              <a:t>UPDATE command is used to modify column values in table</a:t>
            </a:r>
          </a:p>
          <a:p>
            <a:pPr algn="just">
              <a:lnSpc>
                <a:spcPct val="150000"/>
              </a:lnSpc>
            </a:pPr>
            <a:r>
              <a:rPr lang="en-US" sz="2800" dirty="0" smtClean="0"/>
              <a:t>Values of a single column or a group of columns can be updated</a:t>
            </a:r>
          </a:p>
          <a:p>
            <a:pPr algn="just">
              <a:lnSpc>
                <a:spcPct val="150000"/>
              </a:lnSpc>
            </a:pPr>
            <a:r>
              <a:rPr lang="en-US" sz="2800" dirty="0" err="1" smtClean="0"/>
              <a:t>Updation</a:t>
            </a:r>
            <a:r>
              <a:rPr lang="en-US" sz="2800" dirty="0" smtClean="0"/>
              <a:t> can be carried out for all the rows in a table or selected rows (using WHERE clause)</a:t>
            </a:r>
            <a:endParaRPr lang="en-US" sz="2800" dirty="0"/>
          </a:p>
        </p:txBody>
      </p:sp>
    </p:spTree>
    <p:extLst>
      <p:ext uri="{BB962C8B-B14F-4D97-AF65-F5344CB8AC3E}">
        <p14:creationId xmlns:p14="http://schemas.microsoft.com/office/powerpoint/2010/main" val="4212761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28600" y="304800"/>
            <a:ext cx="8610600" cy="601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Syntax :</a:t>
            </a:r>
          </a:p>
          <a:p>
            <a:pPr lvl="2">
              <a:buFont typeface="Monotype Sorts" pitchFamily="2" charset="2"/>
              <a:buNone/>
            </a:pPr>
            <a:r>
              <a:rPr lang="en-US" smtClean="0"/>
              <a:t>UPDATE &lt;table_name&gt;</a:t>
            </a:r>
          </a:p>
          <a:p>
            <a:pPr lvl="2">
              <a:buFont typeface="Monotype Sorts" pitchFamily="2" charset="2"/>
              <a:buNone/>
            </a:pPr>
            <a:r>
              <a:rPr lang="en-US" smtClean="0"/>
              <a:t>SET &lt;colname&gt; = &lt;value&gt;</a:t>
            </a:r>
          </a:p>
          <a:p>
            <a:pPr lvl="2">
              <a:buFont typeface="Monotype Sorts" pitchFamily="2" charset="2"/>
              <a:buNone/>
            </a:pPr>
            <a:r>
              <a:rPr lang="en-US" smtClean="0"/>
              <a:t>[WHERE &lt;condition&gt;];</a:t>
            </a:r>
          </a:p>
          <a:p>
            <a:pPr lvl="1"/>
            <a:endParaRPr lang="en-US" smtClean="0"/>
          </a:p>
          <a:p>
            <a:pPr lvl="1"/>
            <a:r>
              <a:rPr lang="en-US" smtClean="0"/>
              <a:t>Subqueries can also be used with the UPDATE Command</a:t>
            </a:r>
          </a:p>
          <a:p>
            <a:endParaRPr lang="en-US" dirty="0"/>
          </a:p>
        </p:txBody>
      </p:sp>
    </p:spTree>
    <p:extLst>
      <p:ext uri="{BB962C8B-B14F-4D97-AF65-F5344CB8AC3E}">
        <p14:creationId xmlns:p14="http://schemas.microsoft.com/office/powerpoint/2010/main" val="196695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8763000" cy="5816977"/>
          </a:xfrm>
          <a:prstGeom prst="rect">
            <a:avLst/>
          </a:prstGeom>
        </p:spPr>
        <p:txBody>
          <a:bodyPr wrap="square">
            <a:spAutoFit/>
          </a:bodyPr>
          <a:lstStyle/>
          <a:p>
            <a:pPr algn="just">
              <a:lnSpc>
                <a:spcPct val="150000"/>
              </a:lnSpc>
            </a:pPr>
            <a:r>
              <a:rPr lang="en-GB" sz="2800" b="1" dirty="0"/>
              <a:t>What is SQL?</a:t>
            </a:r>
          </a:p>
          <a:p>
            <a:pPr marL="342900" indent="-342900" algn="just">
              <a:lnSpc>
                <a:spcPct val="150000"/>
              </a:lnSpc>
              <a:buFont typeface="Arial" pitchFamily="34" charset="0"/>
              <a:buChar char="•"/>
            </a:pPr>
            <a:r>
              <a:rPr lang="en-GB" sz="2200" dirty="0"/>
              <a:t>SQL is Structured Query Language, which is a computer language for storing, manipulating and retrieving data stored in a relational database.</a:t>
            </a:r>
          </a:p>
          <a:p>
            <a:pPr marL="342900" indent="-342900" algn="just">
              <a:lnSpc>
                <a:spcPct val="150000"/>
              </a:lnSpc>
              <a:buFont typeface="Arial" pitchFamily="34" charset="0"/>
              <a:buChar char="•"/>
            </a:pPr>
            <a:r>
              <a:rPr lang="en-GB" sz="2200" dirty="0"/>
              <a:t>SQL is the standard language for Relational Database System. All the Relational Database Management Systems (RDMS) like MySQL, MS Access, Oracle, Sybase, Informix, </a:t>
            </a:r>
            <a:r>
              <a:rPr lang="en-GB" sz="2200" dirty="0" err="1"/>
              <a:t>Postgres</a:t>
            </a:r>
            <a:r>
              <a:rPr lang="en-GB" sz="2200" dirty="0"/>
              <a:t> and SQL Server use SQL as their standard database language.</a:t>
            </a:r>
          </a:p>
          <a:p>
            <a:pPr marL="342900" indent="-342900" algn="just">
              <a:lnSpc>
                <a:spcPct val="150000"/>
              </a:lnSpc>
              <a:buFont typeface="Arial" pitchFamily="34" charset="0"/>
              <a:buChar char="•"/>
            </a:pPr>
            <a:r>
              <a:rPr lang="en-GB" sz="2200" dirty="0"/>
              <a:t>Also, they are using different dialects, such as −</a:t>
            </a:r>
          </a:p>
          <a:p>
            <a:pPr algn="just">
              <a:lnSpc>
                <a:spcPct val="150000"/>
              </a:lnSpc>
            </a:pPr>
            <a:r>
              <a:rPr lang="en-GB" sz="2200" dirty="0" smtClean="0"/>
              <a:t>	MS </a:t>
            </a:r>
            <a:r>
              <a:rPr lang="en-GB" sz="2200" dirty="0"/>
              <a:t>SQL Server using T-SQL,</a:t>
            </a:r>
          </a:p>
          <a:p>
            <a:pPr algn="just">
              <a:lnSpc>
                <a:spcPct val="150000"/>
              </a:lnSpc>
            </a:pPr>
            <a:r>
              <a:rPr lang="en-GB" sz="2200" dirty="0" smtClean="0"/>
              <a:t>	Oracle </a:t>
            </a:r>
            <a:r>
              <a:rPr lang="en-GB" sz="2200" dirty="0"/>
              <a:t>using PL/SQL,</a:t>
            </a:r>
          </a:p>
          <a:p>
            <a:pPr algn="just">
              <a:lnSpc>
                <a:spcPct val="150000"/>
              </a:lnSpc>
            </a:pPr>
            <a:r>
              <a:rPr lang="en-GB" sz="2200" dirty="0" smtClean="0"/>
              <a:t>	MS </a:t>
            </a:r>
            <a:r>
              <a:rPr lang="en-GB" sz="2200" dirty="0"/>
              <a:t>Access version of SQL is called JET SQL (native format) etc.</a:t>
            </a:r>
          </a:p>
        </p:txBody>
      </p:sp>
    </p:spTree>
    <p:extLst>
      <p:ext uri="{BB962C8B-B14F-4D97-AF65-F5344CB8AC3E}">
        <p14:creationId xmlns:p14="http://schemas.microsoft.com/office/powerpoint/2010/main" val="1645592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28600" y="152400"/>
            <a:ext cx="8534400" cy="64770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sz="3500" b="1" dirty="0"/>
              <a:t>DML - DELETE</a:t>
            </a:r>
            <a:endParaRPr lang="en-US" sz="3900" b="1" dirty="0" smtClean="0"/>
          </a:p>
          <a:p>
            <a:pPr algn="just">
              <a:lnSpc>
                <a:spcPct val="150000"/>
              </a:lnSpc>
            </a:pPr>
            <a:r>
              <a:rPr lang="en-US" sz="2800" dirty="0" smtClean="0"/>
              <a:t>Rows </a:t>
            </a:r>
            <a:r>
              <a:rPr lang="en-US" sz="2800" dirty="0"/>
              <a:t>can be deleted using DELETE statement</a:t>
            </a:r>
          </a:p>
          <a:p>
            <a:pPr algn="just">
              <a:lnSpc>
                <a:spcPct val="150000"/>
              </a:lnSpc>
            </a:pPr>
            <a:r>
              <a:rPr lang="en-US" sz="2800" dirty="0" smtClean="0"/>
              <a:t>The </a:t>
            </a:r>
            <a:r>
              <a:rPr lang="en-US" sz="2800" dirty="0"/>
              <a:t>entire row is deleted from the table</a:t>
            </a:r>
          </a:p>
          <a:p>
            <a:pPr algn="just">
              <a:lnSpc>
                <a:spcPct val="150000"/>
              </a:lnSpc>
            </a:pPr>
            <a:r>
              <a:rPr lang="en-US" sz="2800" dirty="0" smtClean="0"/>
              <a:t>Set </a:t>
            </a:r>
            <a:r>
              <a:rPr lang="en-US" sz="2800" dirty="0"/>
              <a:t>of rows can also be deleted from a table by specifying the condition(s)</a:t>
            </a:r>
          </a:p>
          <a:p>
            <a:pPr algn="just">
              <a:lnSpc>
                <a:spcPct val="150000"/>
              </a:lnSpc>
            </a:pPr>
            <a:r>
              <a:rPr lang="en-US" sz="2800" dirty="0" smtClean="0"/>
              <a:t>Syntax :</a:t>
            </a:r>
          </a:p>
          <a:p>
            <a:pPr lvl="1" algn="ctr">
              <a:lnSpc>
                <a:spcPct val="150000"/>
              </a:lnSpc>
              <a:buFontTx/>
              <a:buNone/>
            </a:pPr>
            <a:r>
              <a:rPr lang="en-US" dirty="0" smtClean="0"/>
              <a:t>	DELETE FROM &lt;</a:t>
            </a:r>
            <a:r>
              <a:rPr lang="en-US" dirty="0" err="1" smtClean="0"/>
              <a:t>table_name</a:t>
            </a:r>
            <a:r>
              <a:rPr lang="en-US" dirty="0" smtClean="0"/>
              <a:t>&gt; </a:t>
            </a:r>
          </a:p>
          <a:p>
            <a:pPr lvl="1" algn="ctr">
              <a:lnSpc>
                <a:spcPct val="150000"/>
              </a:lnSpc>
              <a:buFontTx/>
              <a:buNone/>
            </a:pPr>
            <a:r>
              <a:rPr lang="en-US" dirty="0" smtClean="0"/>
              <a:t>[WHERE&lt;condition&gt;];</a:t>
            </a:r>
          </a:p>
          <a:p>
            <a:pPr algn="just">
              <a:lnSpc>
                <a:spcPct val="150000"/>
              </a:lnSpc>
            </a:pPr>
            <a:r>
              <a:rPr lang="en-US" sz="2800" dirty="0" smtClean="0"/>
              <a:t>If WHERE clause is not specified all the rows will be deleted</a:t>
            </a:r>
            <a:endParaRPr lang="en-US" sz="2800" dirty="0"/>
          </a:p>
        </p:txBody>
      </p:sp>
    </p:spTree>
    <p:extLst>
      <p:ext uri="{BB962C8B-B14F-4D97-AF65-F5344CB8AC3E}">
        <p14:creationId xmlns:p14="http://schemas.microsoft.com/office/powerpoint/2010/main" val="890599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8839200" cy="6278642"/>
          </a:xfrm>
          <a:prstGeom prst="rect">
            <a:avLst/>
          </a:prstGeom>
        </p:spPr>
        <p:txBody>
          <a:bodyPr wrap="square">
            <a:spAutoFit/>
          </a:bodyPr>
          <a:lstStyle/>
          <a:p>
            <a:pPr algn="just">
              <a:lnSpc>
                <a:spcPct val="150000"/>
              </a:lnSpc>
            </a:pPr>
            <a:r>
              <a:rPr lang="en-IN" sz="2400" b="1" dirty="0"/>
              <a:t>Data Query Language</a:t>
            </a:r>
          </a:p>
          <a:p>
            <a:pPr algn="just">
              <a:lnSpc>
                <a:spcPct val="150000"/>
              </a:lnSpc>
            </a:pPr>
            <a:r>
              <a:rPr lang="en-IN" sz="2000" dirty="0">
                <a:solidFill>
                  <a:srgbClr val="333333"/>
                </a:solidFill>
              </a:rPr>
              <a:t>DQL is used to fetch the data from the database.</a:t>
            </a:r>
          </a:p>
          <a:p>
            <a:pPr algn="just">
              <a:lnSpc>
                <a:spcPct val="150000"/>
              </a:lnSpc>
            </a:pPr>
            <a:r>
              <a:rPr lang="en-IN" sz="2000" dirty="0">
                <a:solidFill>
                  <a:srgbClr val="333333"/>
                </a:solidFill>
              </a:rPr>
              <a:t>It uses only one command:</a:t>
            </a:r>
          </a:p>
          <a:p>
            <a:pPr algn="just">
              <a:lnSpc>
                <a:spcPct val="150000"/>
              </a:lnSpc>
            </a:pPr>
            <a:r>
              <a:rPr lang="en-IN" sz="2400" b="1" dirty="0" smtClean="0">
                <a:solidFill>
                  <a:srgbClr val="333333"/>
                </a:solidFill>
              </a:rPr>
              <a:t>SELECT</a:t>
            </a:r>
            <a:r>
              <a:rPr lang="en-IN" sz="2000" b="1" dirty="0">
                <a:solidFill>
                  <a:srgbClr val="333333"/>
                </a:solidFill>
              </a:rPr>
              <a:t>:</a:t>
            </a:r>
            <a:r>
              <a:rPr lang="en-IN" sz="2000" dirty="0">
                <a:solidFill>
                  <a:srgbClr val="333333"/>
                </a:solidFill>
              </a:rPr>
              <a:t> This is the same as the projection operation of relational algebra. It is used to </a:t>
            </a:r>
            <a:r>
              <a:rPr lang="en-IN" sz="2000" b="1" dirty="0">
                <a:solidFill>
                  <a:srgbClr val="333333"/>
                </a:solidFill>
              </a:rPr>
              <a:t>select the attribute based on the condition </a:t>
            </a:r>
            <a:r>
              <a:rPr lang="en-IN" sz="2000" dirty="0">
                <a:solidFill>
                  <a:srgbClr val="333333"/>
                </a:solidFill>
              </a:rPr>
              <a:t>described by WHERE clause.</a:t>
            </a:r>
          </a:p>
          <a:p>
            <a:pPr algn="just">
              <a:lnSpc>
                <a:spcPct val="150000"/>
              </a:lnSpc>
            </a:pPr>
            <a:r>
              <a:rPr lang="en-IN" sz="2000" b="1" dirty="0">
                <a:solidFill>
                  <a:srgbClr val="333333"/>
                </a:solidFill>
              </a:rPr>
              <a:t>Syntax:</a:t>
            </a:r>
            <a:endParaRPr lang="en-IN" sz="2000" dirty="0">
              <a:solidFill>
                <a:srgbClr val="333333"/>
              </a:solidFill>
            </a:endParaRPr>
          </a:p>
          <a:p>
            <a:pPr lvl="5" algn="just">
              <a:lnSpc>
                <a:spcPct val="150000"/>
              </a:lnSpc>
            </a:pPr>
            <a:r>
              <a:rPr lang="en-IN" sz="2000" dirty="0">
                <a:solidFill>
                  <a:srgbClr val="000000"/>
                </a:solidFill>
              </a:rPr>
              <a:t>SELECT expressions    </a:t>
            </a:r>
          </a:p>
          <a:p>
            <a:pPr lvl="5" algn="just">
              <a:lnSpc>
                <a:spcPct val="150000"/>
              </a:lnSpc>
            </a:pPr>
            <a:r>
              <a:rPr lang="en-IN" sz="2000" dirty="0">
                <a:solidFill>
                  <a:srgbClr val="000000"/>
                </a:solidFill>
              </a:rPr>
              <a:t>FROM TABLES    </a:t>
            </a:r>
          </a:p>
          <a:p>
            <a:pPr lvl="5" algn="just">
              <a:lnSpc>
                <a:spcPct val="150000"/>
              </a:lnSpc>
            </a:pPr>
            <a:r>
              <a:rPr lang="en-IN" sz="2000" dirty="0">
                <a:solidFill>
                  <a:srgbClr val="000000"/>
                </a:solidFill>
              </a:rPr>
              <a:t>WHERE conditions;  </a:t>
            </a:r>
          </a:p>
          <a:p>
            <a:pPr algn="just">
              <a:lnSpc>
                <a:spcPct val="150000"/>
              </a:lnSpc>
            </a:pPr>
            <a:r>
              <a:rPr lang="en-IN" sz="2000" b="1" dirty="0">
                <a:solidFill>
                  <a:srgbClr val="333333"/>
                </a:solidFill>
              </a:rPr>
              <a:t>For example:</a:t>
            </a:r>
            <a:endParaRPr lang="en-IN" sz="2000" dirty="0">
              <a:solidFill>
                <a:srgbClr val="333333"/>
              </a:solidFill>
            </a:endParaRPr>
          </a:p>
          <a:p>
            <a:pPr lvl="5" algn="just">
              <a:lnSpc>
                <a:spcPct val="150000"/>
              </a:lnSpc>
            </a:pPr>
            <a:r>
              <a:rPr lang="en-IN" sz="2000" dirty="0">
                <a:solidFill>
                  <a:srgbClr val="000000"/>
                </a:solidFill>
              </a:rPr>
              <a:t>SELECT </a:t>
            </a:r>
            <a:r>
              <a:rPr lang="en-IN" sz="2000" dirty="0" err="1">
                <a:solidFill>
                  <a:srgbClr val="000000"/>
                </a:solidFill>
              </a:rPr>
              <a:t>emp_name</a:t>
            </a:r>
            <a:r>
              <a:rPr lang="en-IN" sz="2000" dirty="0">
                <a:solidFill>
                  <a:srgbClr val="000000"/>
                </a:solidFill>
              </a:rPr>
              <a:t>  </a:t>
            </a:r>
          </a:p>
          <a:p>
            <a:pPr lvl="5" algn="just">
              <a:lnSpc>
                <a:spcPct val="150000"/>
              </a:lnSpc>
            </a:pPr>
            <a:r>
              <a:rPr lang="en-IN" sz="2000" dirty="0">
                <a:solidFill>
                  <a:srgbClr val="000000"/>
                </a:solidFill>
              </a:rPr>
              <a:t>FROM employee  </a:t>
            </a:r>
          </a:p>
          <a:p>
            <a:pPr lvl="5" algn="just">
              <a:lnSpc>
                <a:spcPct val="150000"/>
              </a:lnSpc>
            </a:pPr>
            <a:r>
              <a:rPr lang="en-IN" sz="2000" dirty="0">
                <a:solidFill>
                  <a:srgbClr val="000000"/>
                </a:solidFill>
              </a:rPr>
              <a:t>WHERE age &gt; </a:t>
            </a:r>
            <a:r>
              <a:rPr lang="en-IN" sz="2000" dirty="0">
                <a:solidFill>
                  <a:srgbClr val="C00000"/>
                </a:solidFill>
              </a:rPr>
              <a:t>20</a:t>
            </a:r>
            <a:r>
              <a:rPr lang="en-IN" sz="2000" dirty="0">
                <a:solidFill>
                  <a:srgbClr val="000000"/>
                </a:solidFill>
              </a:rPr>
              <a:t>;  </a:t>
            </a:r>
            <a:endParaRPr lang="en-IN" sz="2000" b="0" i="0" dirty="0">
              <a:solidFill>
                <a:srgbClr val="000000"/>
              </a:solidFill>
              <a:effectLst/>
            </a:endParaRPr>
          </a:p>
        </p:txBody>
      </p:sp>
    </p:spTree>
    <p:extLst>
      <p:ext uri="{BB962C8B-B14F-4D97-AF65-F5344CB8AC3E}">
        <p14:creationId xmlns:p14="http://schemas.microsoft.com/office/powerpoint/2010/main" val="1658823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1360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153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5584606"/>
          </a:xfrm>
          <a:prstGeom prst="rect">
            <a:avLst/>
          </a:prstGeom>
        </p:spPr>
        <p:txBody>
          <a:bodyPr wrap="square">
            <a:spAutoFit/>
          </a:bodyPr>
          <a:lstStyle/>
          <a:p>
            <a:pPr algn="just">
              <a:lnSpc>
                <a:spcPct val="150000"/>
              </a:lnSpc>
            </a:pPr>
            <a:r>
              <a:rPr lang="en-IN" sz="2000" b="1" dirty="0">
                <a:solidFill>
                  <a:srgbClr val="000000"/>
                </a:solidFill>
              </a:rPr>
              <a:t>Data control language (DCL) </a:t>
            </a:r>
            <a:r>
              <a:rPr lang="en-IN" sz="2000" dirty="0">
                <a:solidFill>
                  <a:srgbClr val="000000"/>
                </a:solidFill>
              </a:rPr>
              <a:t>is used to access the stored data. </a:t>
            </a:r>
            <a:endParaRPr lang="en-IN" sz="2000" dirty="0" smtClean="0">
              <a:solidFill>
                <a:srgbClr val="000000"/>
              </a:solidFill>
            </a:endParaRPr>
          </a:p>
          <a:p>
            <a:pPr marL="342900" indent="-342900" algn="just">
              <a:lnSpc>
                <a:spcPct val="150000"/>
              </a:lnSpc>
              <a:buFont typeface="Arial" panose="020B0604020202020204" pitchFamily="34" charset="0"/>
              <a:buChar char="•"/>
            </a:pPr>
            <a:r>
              <a:rPr lang="en-IN" sz="2000" dirty="0" smtClean="0">
                <a:solidFill>
                  <a:srgbClr val="000000"/>
                </a:solidFill>
              </a:rPr>
              <a:t>It </a:t>
            </a:r>
            <a:r>
              <a:rPr lang="en-IN" sz="2000" dirty="0">
                <a:solidFill>
                  <a:srgbClr val="000000"/>
                </a:solidFill>
              </a:rPr>
              <a:t>is mainly used for revoke and to grant the user the required access to a database. </a:t>
            </a:r>
            <a:endParaRPr lang="en-IN" sz="2000" dirty="0" smtClean="0">
              <a:solidFill>
                <a:srgbClr val="000000"/>
              </a:solidFill>
            </a:endParaRPr>
          </a:p>
          <a:p>
            <a:pPr marL="342900" indent="-342900" algn="just">
              <a:lnSpc>
                <a:spcPct val="150000"/>
              </a:lnSpc>
              <a:buFont typeface="Arial" panose="020B0604020202020204" pitchFamily="34" charset="0"/>
              <a:buChar char="•"/>
            </a:pPr>
            <a:r>
              <a:rPr lang="en-IN" sz="2000" dirty="0" smtClean="0">
                <a:solidFill>
                  <a:srgbClr val="000000"/>
                </a:solidFill>
              </a:rPr>
              <a:t>In </a:t>
            </a:r>
            <a:r>
              <a:rPr lang="en-IN" sz="2000" dirty="0">
                <a:solidFill>
                  <a:srgbClr val="000000"/>
                </a:solidFill>
              </a:rPr>
              <a:t>the database, this language does not have the feature of rollback.</a:t>
            </a:r>
          </a:p>
          <a:p>
            <a:pPr algn="just">
              <a:lnSpc>
                <a:spcPct val="150000"/>
              </a:lnSpc>
              <a:buFont typeface="Arial" panose="020B0604020202020204" pitchFamily="34" charset="0"/>
              <a:buChar char="•"/>
            </a:pPr>
            <a:r>
              <a:rPr lang="en-IN" sz="2000" dirty="0">
                <a:solidFill>
                  <a:srgbClr val="000000"/>
                </a:solidFill>
              </a:rPr>
              <a:t>It is a part of the structured query language (SQL).</a:t>
            </a:r>
          </a:p>
          <a:p>
            <a:pPr algn="just">
              <a:lnSpc>
                <a:spcPct val="150000"/>
              </a:lnSpc>
              <a:buFont typeface="Arial" panose="020B0604020202020204" pitchFamily="34" charset="0"/>
              <a:buChar char="•"/>
            </a:pPr>
            <a:r>
              <a:rPr lang="en-IN" sz="2000" dirty="0">
                <a:solidFill>
                  <a:srgbClr val="000000"/>
                </a:solidFill>
              </a:rPr>
              <a:t>It helps in controlling access to information stored in a database. It complements the data manipulation language (DML) and the data definition language (DDL).</a:t>
            </a:r>
          </a:p>
          <a:p>
            <a:pPr algn="just">
              <a:lnSpc>
                <a:spcPct val="150000"/>
              </a:lnSpc>
              <a:buFont typeface="Arial" panose="020B0604020202020204" pitchFamily="34" charset="0"/>
              <a:buChar char="•"/>
            </a:pPr>
            <a:r>
              <a:rPr lang="en-IN" sz="2000" dirty="0">
                <a:solidFill>
                  <a:srgbClr val="000000"/>
                </a:solidFill>
              </a:rPr>
              <a:t>It is the simplest among three commands.</a:t>
            </a:r>
          </a:p>
          <a:p>
            <a:pPr algn="just">
              <a:lnSpc>
                <a:spcPct val="150000"/>
              </a:lnSpc>
              <a:buFont typeface="Arial" panose="020B0604020202020204" pitchFamily="34" charset="0"/>
              <a:buChar char="•"/>
            </a:pPr>
            <a:r>
              <a:rPr lang="en-IN" sz="2000" dirty="0">
                <a:solidFill>
                  <a:srgbClr val="000000"/>
                </a:solidFill>
              </a:rPr>
              <a:t>It provides the administrators, to remove and set database permissions to desired users as needed.</a:t>
            </a:r>
          </a:p>
          <a:p>
            <a:pPr algn="just">
              <a:lnSpc>
                <a:spcPct val="150000"/>
              </a:lnSpc>
              <a:buFont typeface="Arial" panose="020B0604020202020204" pitchFamily="34" charset="0"/>
              <a:buChar char="•"/>
            </a:pPr>
            <a:r>
              <a:rPr lang="en-IN" sz="2000" dirty="0">
                <a:solidFill>
                  <a:srgbClr val="000000"/>
                </a:solidFill>
              </a:rPr>
              <a:t>These commands are employed to grant, remove and deny permissions to users for retrieving and manipulating a database.</a:t>
            </a:r>
            <a:endParaRPr lang="en-IN" sz="2000" b="0" i="0" dirty="0">
              <a:solidFill>
                <a:srgbClr val="000000"/>
              </a:solidFill>
              <a:effectLst/>
            </a:endParaRPr>
          </a:p>
        </p:txBody>
      </p:sp>
    </p:spTree>
    <p:extLst>
      <p:ext uri="{BB962C8B-B14F-4D97-AF65-F5344CB8AC3E}">
        <p14:creationId xmlns:p14="http://schemas.microsoft.com/office/powerpoint/2010/main" val="3505668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0"/>
            <a:ext cx="8763000" cy="6370975"/>
          </a:xfrm>
          <a:prstGeom prst="rect">
            <a:avLst/>
          </a:prstGeom>
        </p:spPr>
        <p:txBody>
          <a:bodyPr wrap="square">
            <a:spAutoFit/>
          </a:bodyPr>
          <a:lstStyle/>
          <a:p>
            <a:pPr>
              <a:lnSpc>
                <a:spcPct val="150000"/>
              </a:lnSpc>
            </a:pPr>
            <a:r>
              <a:rPr lang="en-IN" sz="2800" b="1" dirty="0" smtClean="0">
                <a:solidFill>
                  <a:srgbClr val="000000"/>
                </a:solidFill>
              </a:rPr>
              <a:t>DCL Commands  (</a:t>
            </a:r>
            <a:r>
              <a:rPr lang="en-IN" sz="2800" dirty="0">
                <a:solidFill>
                  <a:srgbClr val="000000"/>
                </a:solidFill>
              </a:rPr>
              <a:t>Data Control </a:t>
            </a:r>
            <a:r>
              <a:rPr lang="en-IN" sz="2800" dirty="0" smtClean="0">
                <a:solidFill>
                  <a:srgbClr val="000000"/>
                </a:solidFill>
              </a:rPr>
              <a:t>Language</a:t>
            </a:r>
            <a:r>
              <a:rPr lang="en-IN" sz="2800" b="1" dirty="0" smtClean="0">
                <a:solidFill>
                  <a:srgbClr val="000000"/>
                </a:solidFill>
              </a:rPr>
              <a:t>)</a:t>
            </a:r>
            <a:endParaRPr lang="en-IN" sz="2800" b="1" dirty="0">
              <a:solidFill>
                <a:srgbClr val="000000"/>
              </a:solidFill>
            </a:endParaRPr>
          </a:p>
          <a:p>
            <a:pPr marL="342900" indent="-342900">
              <a:lnSpc>
                <a:spcPct val="150000"/>
              </a:lnSpc>
              <a:buFont typeface="Arial" panose="020B0604020202020204" pitchFamily="34" charset="0"/>
              <a:buChar char="•"/>
            </a:pPr>
            <a:r>
              <a:rPr lang="en-IN" sz="2200" dirty="0"/>
              <a:t>useful to give “rights &amp; permissions.”</a:t>
            </a:r>
            <a:endParaRPr lang="en-IN" sz="2200" dirty="0" smtClean="0"/>
          </a:p>
          <a:p>
            <a:pPr>
              <a:lnSpc>
                <a:spcPct val="150000"/>
              </a:lnSpc>
            </a:pPr>
            <a:r>
              <a:rPr lang="en-IN" sz="2400" b="1" dirty="0" smtClean="0"/>
              <a:t>GRANT </a:t>
            </a:r>
            <a:r>
              <a:rPr lang="en-IN" sz="2400" b="1" dirty="0"/>
              <a:t>Command</a:t>
            </a:r>
          </a:p>
          <a:p>
            <a:pPr algn="just">
              <a:lnSpc>
                <a:spcPct val="150000"/>
              </a:lnSpc>
            </a:pPr>
            <a:r>
              <a:rPr lang="en-IN" sz="2200" dirty="0">
                <a:solidFill>
                  <a:srgbClr val="000000"/>
                </a:solidFill>
              </a:rPr>
              <a:t>It is employed to grant a privilege to a user. GRANT command allows specified users to perform specified </a:t>
            </a:r>
            <a:r>
              <a:rPr lang="en-IN" sz="2200" dirty="0" smtClean="0">
                <a:solidFill>
                  <a:srgbClr val="000000"/>
                </a:solidFill>
              </a:rPr>
              <a:t>tasks.</a:t>
            </a:r>
            <a:endParaRPr lang="en-IN" sz="2200" dirty="0">
              <a:solidFill>
                <a:srgbClr val="000000"/>
              </a:solidFill>
            </a:endParaRPr>
          </a:p>
          <a:p>
            <a:pPr algn="just">
              <a:lnSpc>
                <a:spcPct val="150000"/>
              </a:lnSpc>
            </a:pPr>
            <a:r>
              <a:rPr lang="en-IN" sz="2200" b="1" dirty="0" smtClean="0">
                <a:solidFill>
                  <a:srgbClr val="000000"/>
                </a:solidFill>
              </a:rPr>
              <a:t>Syntax</a:t>
            </a:r>
          </a:p>
          <a:p>
            <a:pPr algn="just">
              <a:lnSpc>
                <a:spcPct val="150000"/>
              </a:lnSpc>
            </a:pPr>
            <a:endParaRPr lang="en-IN" sz="2200" b="1" dirty="0">
              <a:solidFill>
                <a:srgbClr val="000000"/>
              </a:solidFill>
            </a:endParaRPr>
          </a:p>
          <a:p>
            <a:pPr algn="just">
              <a:lnSpc>
                <a:spcPct val="150000"/>
              </a:lnSpc>
            </a:pPr>
            <a:endParaRPr lang="en-IN" sz="2200" b="1" dirty="0" smtClean="0">
              <a:solidFill>
                <a:srgbClr val="000000"/>
              </a:solidFill>
            </a:endParaRPr>
          </a:p>
          <a:p>
            <a:pPr algn="just">
              <a:lnSpc>
                <a:spcPct val="150000"/>
              </a:lnSpc>
            </a:pPr>
            <a:r>
              <a:rPr lang="en-IN" sz="2200" dirty="0"/>
              <a:t>Here,</a:t>
            </a:r>
          </a:p>
          <a:p>
            <a:pPr marL="342900" indent="-342900" algn="just">
              <a:lnSpc>
                <a:spcPct val="150000"/>
              </a:lnSpc>
              <a:buFont typeface="Arial" panose="020B0604020202020204" pitchFamily="34" charset="0"/>
              <a:buChar char="•"/>
            </a:pPr>
            <a:r>
              <a:rPr lang="en-IN" sz="2200" dirty="0"/>
              <a:t>privilege names are SELECT,UPDATE,DELETE,INSERT,ALTER,ALL</a:t>
            </a:r>
          </a:p>
          <a:p>
            <a:pPr marL="342900" indent="-342900" algn="just">
              <a:lnSpc>
                <a:spcPct val="150000"/>
              </a:lnSpc>
              <a:buFont typeface="Arial" panose="020B0604020202020204" pitchFamily="34" charset="0"/>
              <a:buChar char="•"/>
            </a:pPr>
            <a:r>
              <a:rPr lang="en-IN" sz="2200" dirty="0" err="1"/>
              <a:t>objectname</a:t>
            </a:r>
            <a:r>
              <a:rPr lang="en-IN" sz="2200" dirty="0"/>
              <a:t> is table name</a:t>
            </a:r>
          </a:p>
          <a:p>
            <a:pPr marL="342900" indent="-342900" algn="just">
              <a:lnSpc>
                <a:spcPct val="150000"/>
              </a:lnSpc>
              <a:buFont typeface="Arial" panose="020B0604020202020204" pitchFamily="34" charset="0"/>
              <a:buChar char="•"/>
            </a:pPr>
            <a:r>
              <a:rPr lang="en-IN" sz="2200" dirty="0"/>
              <a:t>user is the name of the user to whom we grant </a:t>
            </a:r>
            <a:r>
              <a:rPr lang="en-IN" sz="2200" dirty="0" smtClean="0"/>
              <a:t>privileges</a:t>
            </a:r>
            <a:endParaRPr lang="en-IN" sz="2200" dirty="0"/>
          </a:p>
        </p:txBody>
      </p:sp>
      <p:sp>
        <p:nvSpPr>
          <p:cNvPr id="5" name="Rectangle 3"/>
          <p:cNvSpPr>
            <a:spLocks noChangeArrowheads="1"/>
          </p:cNvSpPr>
          <p:nvPr/>
        </p:nvSpPr>
        <p:spPr bwMode="auto">
          <a:xfrm>
            <a:off x="1219200" y="3377286"/>
            <a:ext cx="5943600" cy="52958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rPr>
              <a:t>GRANT </a:t>
            </a:r>
            <a:r>
              <a:rPr kumimoji="0" lang="en-US" sz="2400" b="0" i="0" u="none" strike="noStrike" cap="none" normalizeH="0" baseline="0" dirty="0" err="1" smtClean="0">
                <a:ln>
                  <a:noFill/>
                </a:ln>
                <a:solidFill>
                  <a:srgbClr val="000000"/>
                </a:solidFill>
                <a:effectLst/>
              </a:rPr>
              <a:t>privilege_name</a:t>
            </a:r>
            <a:r>
              <a:rPr kumimoji="0" lang="en-US" sz="2400" b="0" i="0" u="none" strike="noStrike" cap="none" normalizeH="0" baseline="0" dirty="0" smtClean="0">
                <a:ln>
                  <a:noFill/>
                </a:ln>
                <a:solidFill>
                  <a:srgbClr val="000000"/>
                </a:solidFill>
                <a:effectLst/>
              </a:rPr>
              <a:t> on </a:t>
            </a:r>
            <a:r>
              <a:rPr kumimoji="0" lang="en-US" sz="2400" b="0" i="0" u="none" strike="noStrike" cap="none" normalizeH="0" baseline="0" dirty="0" err="1" smtClean="0">
                <a:ln>
                  <a:noFill/>
                </a:ln>
                <a:solidFill>
                  <a:srgbClr val="000000"/>
                </a:solidFill>
                <a:effectLst/>
              </a:rPr>
              <a:t>objectname</a:t>
            </a:r>
            <a:r>
              <a:rPr kumimoji="0" lang="en-US" sz="2400" b="0" i="0" u="none" strike="noStrike" cap="none" normalizeH="0" baseline="0" dirty="0" smtClean="0">
                <a:ln>
                  <a:noFill/>
                </a:ln>
                <a:solidFill>
                  <a:srgbClr val="000000"/>
                </a:solidFill>
                <a:effectLst/>
              </a:rPr>
              <a:t> to user;</a:t>
            </a:r>
            <a:r>
              <a:rPr kumimoji="0" lang="en-US" sz="2400" b="0" i="0" u="none" strike="noStrike" cap="none" normalizeH="0" baseline="0" dirty="0" smtClean="0">
                <a:ln>
                  <a:noFill/>
                </a:ln>
                <a:solidFill>
                  <a:schemeClr val="tx1"/>
                </a:solidFill>
                <a:effectLst/>
              </a:rPr>
              <a:t> </a:t>
            </a:r>
            <a:endParaRPr kumimoji="0" lang="en-US" sz="4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5330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97" y="1295400"/>
            <a:ext cx="8839200" cy="2352952"/>
          </a:xfrm>
          <a:prstGeom prst="rect">
            <a:avLst/>
          </a:prstGeom>
        </p:spPr>
        <p:txBody>
          <a:bodyPr wrap="square">
            <a:spAutoFit/>
          </a:bodyPr>
          <a:lstStyle/>
          <a:p>
            <a:pPr algn="just">
              <a:lnSpc>
                <a:spcPct val="150000"/>
              </a:lnSpc>
            </a:pPr>
            <a:r>
              <a:rPr lang="en-IN" sz="2000" dirty="0">
                <a:solidFill>
                  <a:srgbClr val="000000"/>
                </a:solidFill>
              </a:rPr>
              <a:t>Explanation − Firstly, to give the permissions to user, we have to use GRANT command. The privileges are SELECT because to view the records and UPDATE to modify the records. The </a:t>
            </a:r>
            <a:r>
              <a:rPr lang="en-IN" sz="2000" dirty="0" err="1">
                <a:solidFill>
                  <a:srgbClr val="000000"/>
                </a:solidFill>
              </a:rPr>
              <a:t>objectname</a:t>
            </a:r>
            <a:r>
              <a:rPr lang="en-IN" sz="2000" dirty="0">
                <a:solidFill>
                  <a:srgbClr val="000000"/>
                </a:solidFill>
              </a:rPr>
              <a:t> is table name which is Employee. The user name is </a:t>
            </a:r>
            <a:r>
              <a:rPr lang="en-IN" sz="2000" dirty="0" err="1">
                <a:solidFill>
                  <a:srgbClr val="000000"/>
                </a:solidFill>
              </a:rPr>
              <a:t>bhanu</a:t>
            </a:r>
            <a:r>
              <a:rPr lang="en-IN" sz="2000" dirty="0" smtClean="0">
                <a:solidFill>
                  <a:srgbClr val="000000"/>
                </a:solidFill>
              </a:rPr>
              <a:t>.</a:t>
            </a:r>
          </a:p>
          <a:p>
            <a:pPr algn="just">
              <a:lnSpc>
                <a:spcPct val="150000"/>
              </a:lnSpc>
            </a:pPr>
            <a:endParaRPr lang="en-US" sz="2000" dirty="0"/>
          </a:p>
        </p:txBody>
      </p:sp>
      <p:sp>
        <p:nvSpPr>
          <p:cNvPr id="3" name="Rectangle 1"/>
          <p:cNvSpPr>
            <a:spLocks noChangeArrowheads="1"/>
          </p:cNvSpPr>
          <p:nvPr/>
        </p:nvSpPr>
        <p:spPr bwMode="auto">
          <a:xfrm>
            <a:off x="1143000" y="4360698"/>
            <a:ext cx="6629400" cy="49880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rPr>
              <a:t>GRANT SELECT, UPDATE ON employees TO </a:t>
            </a:r>
            <a:r>
              <a:rPr kumimoji="0" lang="en-US" sz="2200" b="0" i="0" u="none" strike="noStrike" cap="none" normalizeH="0" baseline="0" dirty="0" err="1" smtClean="0">
                <a:ln>
                  <a:noFill/>
                </a:ln>
                <a:solidFill>
                  <a:srgbClr val="000000"/>
                </a:solidFill>
                <a:effectLst/>
              </a:rPr>
              <a:t>Bhanu</a:t>
            </a:r>
            <a:r>
              <a:rPr kumimoji="0" lang="en-US" sz="2200" b="0" i="0" u="none" strike="noStrike" cap="none" normalizeH="0" baseline="0" dirty="0" smtClean="0">
                <a:ln>
                  <a:noFill/>
                </a:ln>
                <a:solidFill>
                  <a:schemeClr val="tx1"/>
                </a:solidFill>
                <a:effectLst/>
              </a:rPr>
              <a:t> </a:t>
            </a:r>
          </a:p>
        </p:txBody>
      </p:sp>
      <p:sp>
        <p:nvSpPr>
          <p:cNvPr id="4" name="Rectangle 3"/>
          <p:cNvSpPr>
            <a:spLocks noChangeArrowheads="1"/>
          </p:cNvSpPr>
          <p:nvPr/>
        </p:nvSpPr>
        <p:spPr bwMode="auto">
          <a:xfrm>
            <a:off x="1143000" y="411761"/>
            <a:ext cx="5943600" cy="52958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rPr>
              <a:t>GRANT </a:t>
            </a:r>
            <a:r>
              <a:rPr kumimoji="0" lang="en-US" sz="2400" b="0" i="0" u="none" strike="noStrike" cap="none" normalizeH="0" baseline="0" dirty="0" err="1" smtClean="0">
                <a:ln>
                  <a:noFill/>
                </a:ln>
                <a:solidFill>
                  <a:srgbClr val="000000"/>
                </a:solidFill>
                <a:effectLst/>
              </a:rPr>
              <a:t>privilege_name</a:t>
            </a:r>
            <a:r>
              <a:rPr kumimoji="0" lang="en-US" sz="2400" b="0" i="0" u="none" strike="noStrike" cap="none" normalizeH="0" baseline="0" dirty="0" smtClean="0">
                <a:ln>
                  <a:noFill/>
                </a:ln>
                <a:solidFill>
                  <a:srgbClr val="000000"/>
                </a:solidFill>
                <a:effectLst/>
              </a:rPr>
              <a:t> on </a:t>
            </a:r>
            <a:r>
              <a:rPr kumimoji="0" lang="en-US" sz="2400" b="0" i="0" u="none" strike="noStrike" cap="none" normalizeH="0" baseline="0" dirty="0" err="1" smtClean="0">
                <a:ln>
                  <a:noFill/>
                </a:ln>
                <a:solidFill>
                  <a:srgbClr val="000000"/>
                </a:solidFill>
                <a:effectLst/>
              </a:rPr>
              <a:t>objectname</a:t>
            </a:r>
            <a:r>
              <a:rPr kumimoji="0" lang="en-US" sz="2400" b="0" i="0" u="none" strike="noStrike" cap="none" normalizeH="0" baseline="0" dirty="0" smtClean="0">
                <a:ln>
                  <a:noFill/>
                </a:ln>
                <a:solidFill>
                  <a:srgbClr val="000000"/>
                </a:solidFill>
                <a:effectLst/>
              </a:rPr>
              <a:t> to user;</a:t>
            </a:r>
            <a:r>
              <a:rPr kumimoji="0" lang="en-US" sz="2400" b="0" i="0" u="none" strike="noStrike" cap="none" normalizeH="0" baseline="0" dirty="0" smtClean="0">
                <a:ln>
                  <a:noFill/>
                </a:ln>
                <a:solidFill>
                  <a:schemeClr val="tx1"/>
                </a:solidFill>
                <a:effectLst/>
              </a:rPr>
              <a:t> </a:t>
            </a:r>
            <a:endParaRPr kumimoji="0" lang="en-US" sz="4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903241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839200" cy="6186309"/>
          </a:xfrm>
          <a:prstGeom prst="rect">
            <a:avLst/>
          </a:prstGeom>
        </p:spPr>
        <p:txBody>
          <a:bodyPr wrap="square">
            <a:spAutoFit/>
          </a:bodyPr>
          <a:lstStyle/>
          <a:p>
            <a:pPr>
              <a:lnSpc>
                <a:spcPct val="150000"/>
              </a:lnSpc>
            </a:pPr>
            <a:r>
              <a:rPr lang="en-IN" sz="2400" b="1" dirty="0"/>
              <a:t>REVOKE Command</a:t>
            </a:r>
          </a:p>
          <a:p>
            <a:pPr algn="just">
              <a:lnSpc>
                <a:spcPct val="150000"/>
              </a:lnSpc>
            </a:pPr>
            <a:r>
              <a:rPr lang="en-IN" sz="2200" dirty="0">
                <a:solidFill>
                  <a:srgbClr val="000000"/>
                </a:solidFill>
              </a:rPr>
              <a:t>It is employed to remove a privilege from a user. REVOKE helps the owner to cancel previously granted permissions.</a:t>
            </a:r>
          </a:p>
          <a:p>
            <a:pPr algn="just">
              <a:lnSpc>
                <a:spcPct val="150000"/>
              </a:lnSpc>
            </a:pPr>
            <a:r>
              <a:rPr lang="en-IN" sz="2200" b="1" dirty="0" smtClean="0">
                <a:solidFill>
                  <a:srgbClr val="000000"/>
                </a:solidFill>
              </a:rPr>
              <a:t>Syntax</a:t>
            </a:r>
          </a:p>
          <a:p>
            <a:pPr algn="just">
              <a:lnSpc>
                <a:spcPct val="150000"/>
              </a:lnSpc>
            </a:pPr>
            <a:endParaRPr lang="en-IN" sz="2200" b="1" dirty="0">
              <a:solidFill>
                <a:srgbClr val="000000"/>
              </a:solidFill>
            </a:endParaRPr>
          </a:p>
          <a:p>
            <a:pPr algn="just">
              <a:lnSpc>
                <a:spcPct val="150000"/>
              </a:lnSpc>
            </a:pPr>
            <a:endParaRPr lang="en-IN" sz="2200" b="1" dirty="0" smtClean="0">
              <a:solidFill>
                <a:srgbClr val="000000"/>
              </a:solidFill>
            </a:endParaRPr>
          </a:p>
          <a:p>
            <a:pPr algn="just">
              <a:lnSpc>
                <a:spcPct val="150000"/>
              </a:lnSpc>
            </a:pPr>
            <a:endParaRPr lang="en-IN" sz="2200" b="1" dirty="0" smtClean="0">
              <a:solidFill>
                <a:srgbClr val="000000"/>
              </a:solidFill>
            </a:endParaRPr>
          </a:p>
          <a:p>
            <a:pPr>
              <a:lnSpc>
                <a:spcPct val="150000"/>
              </a:lnSpc>
            </a:pPr>
            <a:r>
              <a:rPr lang="en-IN" sz="2200" dirty="0"/>
              <a:t>Here,</a:t>
            </a:r>
          </a:p>
          <a:p>
            <a:pPr marL="342900" indent="-342900">
              <a:lnSpc>
                <a:spcPct val="150000"/>
              </a:lnSpc>
              <a:buFont typeface="Arial" panose="020B0604020202020204" pitchFamily="34" charset="0"/>
              <a:buChar char="•"/>
            </a:pPr>
            <a:r>
              <a:rPr lang="en-IN" sz="2200" dirty="0"/>
              <a:t>privilege names are SELECT,UPDATE,DELETE,INSERT,ALTER,ALL</a:t>
            </a:r>
          </a:p>
          <a:p>
            <a:pPr marL="342900" indent="-342900">
              <a:lnSpc>
                <a:spcPct val="150000"/>
              </a:lnSpc>
              <a:buFont typeface="Arial" panose="020B0604020202020204" pitchFamily="34" charset="0"/>
              <a:buChar char="•"/>
            </a:pPr>
            <a:r>
              <a:rPr lang="en-IN" sz="2200" dirty="0" err="1"/>
              <a:t>objectname</a:t>
            </a:r>
            <a:r>
              <a:rPr lang="en-IN" sz="2200" dirty="0"/>
              <a:t> is table name</a:t>
            </a:r>
          </a:p>
          <a:p>
            <a:pPr marL="342900" indent="-342900">
              <a:lnSpc>
                <a:spcPct val="150000"/>
              </a:lnSpc>
              <a:buFont typeface="Arial" panose="020B0604020202020204" pitchFamily="34" charset="0"/>
              <a:buChar char="•"/>
            </a:pPr>
            <a:r>
              <a:rPr lang="en-IN" sz="2200" dirty="0"/>
              <a:t>user is the name of the user whose privileges are removing</a:t>
            </a:r>
          </a:p>
          <a:p>
            <a:pPr algn="just">
              <a:lnSpc>
                <a:spcPct val="150000"/>
              </a:lnSpc>
            </a:pPr>
            <a:endParaRPr lang="en-IN" sz="2200" b="0" i="0" dirty="0">
              <a:solidFill>
                <a:srgbClr val="000000"/>
              </a:solidFill>
              <a:effectLst/>
            </a:endParaRPr>
          </a:p>
        </p:txBody>
      </p:sp>
      <p:sp>
        <p:nvSpPr>
          <p:cNvPr id="3" name="Rectangle 2"/>
          <p:cNvSpPr>
            <a:spLocks noChangeArrowheads="1"/>
          </p:cNvSpPr>
          <p:nvPr/>
        </p:nvSpPr>
        <p:spPr bwMode="auto">
          <a:xfrm>
            <a:off x="762000" y="2784984"/>
            <a:ext cx="6858000" cy="52958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rPr>
              <a:t>REVOKE privilege_name on objectname from user;</a:t>
            </a:r>
            <a:r>
              <a:rPr kumimoji="0" lang="en-US" sz="2400" b="0" i="0" u="none" strike="noStrike" cap="none" normalizeH="0" baseline="0" smtClean="0">
                <a:ln>
                  <a:noFill/>
                </a:ln>
                <a:solidFill>
                  <a:schemeClr val="tx1"/>
                </a:solidFill>
                <a:effectLst/>
              </a:rPr>
              <a:t> </a:t>
            </a:r>
          </a:p>
        </p:txBody>
      </p:sp>
    </p:spTree>
    <p:extLst>
      <p:ext uri="{BB962C8B-B14F-4D97-AF65-F5344CB8AC3E}">
        <p14:creationId xmlns:p14="http://schemas.microsoft.com/office/powerpoint/2010/main" val="2645564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447800"/>
            <a:ext cx="8839200" cy="1891287"/>
          </a:xfrm>
          <a:prstGeom prst="rect">
            <a:avLst/>
          </a:prstGeom>
        </p:spPr>
        <p:txBody>
          <a:bodyPr wrap="square">
            <a:spAutoFit/>
          </a:bodyPr>
          <a:lstStyle/>
          <a:p>
            <a:pPr algn="just">
              <a:lnSpc>
                <a:spcPct val="150000"/>
              </a:lnSpc>
            </a:pPr>
            <a:r>
              <a:rPr lang="en-IN" sz="2000" dirty="0">
                <a:solidFill>
                  <a:srgbClr val="000000"/>
                </a:solidFill>
              </a:rPr>
              <a:t>Explanation − Firstly, to revoke the permissions to user, we have to use REVOKE command. The privileges Need to revoke are SELECT because to view the records and UPDATE to modify the records. The </a:t>
            </a:r>
            <a:r>
              <a:rPr lang="en-IN" sz="2000" dirty="0" err="1">
                <a:solidFill>
                  <a:srgbClr val="000000"/>
                </a:solidFill>
              </a:rPr>
              <a:t>objectname</a:t>
            </a:r>
            <a:r>
              <a:rPr lang="en-IN" sz="2000" dirty="0">
                <a:solidFill>
                  <a:srgbClr val="000000"/>
                </a:solidFill>
              </a:rPr>
              <a:t> is table name which is Employee. The user name is </a:t>
            </a:r>
            <a:r>
              <a:rPr lang="en-IN" sz="2000" dirty="0" err="1">
                <a:solidFill>
                  <a:srgbClr val="000000"/>
                </a:solidFill>
              </a:rPr>
              <a:t>Bhanu</a:t>
            </a:r>
            <a:r>
              <a:rPr lang="en-IN" sz="2000" dirty="0">
                <a:solidFill>
                  <a:srgbClr val="000000"/>
                </a:solidFill>
              </a:rPr>
              <a:t>.</a:t>
            </a:r>
            <a:endParaRPr lang="en-US" sz="2000" dirty="0"/>
          </a:p>
        </p:txBody>
      </p:sp>
      <p:sp>
        <p:nvSpPr>
          <p:cNvPr id="3" name="Rectangle 1"/>
          <p:cNvSpPr>
            <a:spLocks noChangeArrowheads="1"/>
          </p:cNvSpPr>
          <p:nvPr/>
        </p:nvSpPr>
        <p:spPr bwMode="auto">
          <a:xfrm>
            <a:off x="1371600" y="3773810"/>
            <a:ext cx="6858000" cy="52958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rPr>
              <a:t>REVOKE SELECT, UPDATE ON employees TO Bhanu</a:t>
            </a:r>
            <a:r>
              <a:rPr kumimoji="0" lang="en-US" sz="2400" b="0" i="0" u="none" strike="noStrike" cap="none" normalizeH="0" baseline="0" smtClean="0">
                <a:ln>
                  <a:noFill/>
                </a:ln>
                <a:solidFill>
                  <a:schemeClr val="tx1"/>
                </a:solidFill>
                <a:effectLst/>
              </a:rPr>
              <a:t> </a:t>
            </a:r>
            <a:endParaRPr kumimoji="0" lang="en-US" sz="4000" b="0" i="0" u="none" strike="noStrike" cap="none" normalizeH="0" baseline="0" smtClean="0">
              <a:ln>
                <a:noFill/>
              </a:ln>
              <a:solidFill>
                <a:schemeClr val="tx1"/>
              </a:solidFill>
              <a:effectLst/>
            </a:endParaRPr>
          </a:p>
        </p:txBody>
      </p:sp>
      <p:sp>
        <p:nvSpPr>
          <p:cNvPr id="4" name="Rectangle 2"/>
          <p:cNvSpPr>
            <a:spLocks noChangeArrowheads="1"/>
          </p:cNvSpPr>
          <p:nvPr/>
        </p:nvSpPr>
        <p:spPr bwMode="auto">
          <a:xfrm>
            <a:off x="990600" y="701974"/>
            <a:ext cx="6553200" cy="49880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rPr>
              <a:t>REVOKE privilege_name on objectname from user;</a:t>
            </a:r>
            <a:r>
              <a:rPr kumimoji="0" lang="en-US" sz="2200" b="0" i="0" u="none" strike="noStrike" cap="none" normalizeH="0" baseline="0" smtClean="0">
                <a:ln>
                  <a:noFill/>
                </a:ln>
                <a:solidFill>
                  <a:schemeClr val="tx1"/>
                </a:solidFill>
                <a:effectLst/>
              </a:rPr>
              <a:t> </a:t>
            </a:r>
          </a:p>
        </p:txBody>
      </p:sp>
    </p:spTree>
    <p:extLst>
      <p:ext uri="{BB962C8B-B14F-4D97-AF65-F5344CB8AC3E}">
        <p14:creationId xmlns:p14="http://schemas.microsoft.com/office/powerpoint/2010/main" val="586187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199" cy="5262979"/>
          </a:xfrm>
          <a:prstGeom prst="rect">
            <a:avLst/>
          </a:prstGeom>
        </p:spPr>
        <p:txBody>
          <a:bodyPr wrap="square">
            <a:spAutoFit/>
          </a:bodyPr>
          <a:lstStyle/>
          <a:p>
            <a:pPr algn="just">
              <a:lnSpc>
                <a:spcPct val="150000"/>
              </a:lnSpc>
            </a:pPr>
            <a:r>
              <a:rPr lang="en-IN" sz="2800" b="1" dirty="0"/>
              <a:t>Transaction Control Language</a:t>
            </a:r>
          </a:p>
          <a:p>
            <a:pPr algn="just">
              <a:lnSpc>
                <a:spcPct val="150000"/>
              </a:lnSpc>
            </a:pPr>
            <a:r>
              <a:rPr lang="en-IN" sz="2200" dirty="0">
                <a:solidFill>
                  <a:srgbClr val="333333"/>
                </a:solidFill>
              </a:rPr>
              <a:t>TCL commands can only use with DML commands like INSERT, DELETE and UPDATE only.</a:t>
            </a:r>
          </a:p>
          <a:p>
            <a:pPr algn="just">
              <a:lnSpc>
                <a:spcPct val="150000"/>
              </a:lnSpc>
            </a:pPr>
            <a:r>
              <a:rPr lang="en-IN" sz="2200" dirty="0">
                <a:solidFill>
                  <a:srgbClr val="333333"/>
                </a:solidFill>
              </a:rPr>
              <a:t>These operations are automatically committed in the database that's why they cannot be used while creating tables or dropping them.</a:t>
            </a:r>
          </a:p>
          <a:p>
            <a:pPr algn="just">
              <a:lnSpc>
                <a:spcPct val="150000"/>
              </a:lnSpc>
            </a:pPr>
            <a:r>
              <a:rPr lang="en-IN" sz="2200" dirty="0">
                <a:solidFill>
                  <a:srgbClr val="333333"/>
                </a:solidFill>
              </a:rPr>
              <a:t>Here are some commands that come under TCL:</a:t>
            </a:r>
          </a:p>
          <a:p>
            <a:pPr algn="just">
              <a:lnSpc>
                <a:spcPct val="150000"/>
              </a:lnSpc>
              <a:buFont typeface="Arial" panose="020B0604020202020204" pitchFamily="34" charset="0"/>
              <a:buChar char="•"/>
            </a:pPr>
            <a:r>
              <a:rPr lang="en-IN" sz="2200" dirty="0" smtClean="0">
                <a:solidFill>
                  <a:srgbClr val="000000"/>
                </a:solidFill>
              </a:rPr>
              <a:t> COMMIT</a:t>
            </a:r>
            <a:endParaRPr lang="en-IN" sz="2200" dirty="0">
              <a:solidFill>
                <a:srgbClr val="000000"/>
              </a:solidFill>
            </a:endParaRPr>
          </a:p>
          <a:p>
            <a:pPr algn="just">
              <a:lnSpc>
                <a:spcPct val="150000"/>
              </a:lnSpc>
              <a:buFont typeface="Arial" panose="020B0604020202020204" pitchFamily="34" charset="0"/>
              <a:buChar char="•"/>
            </a:pPr>
            <a:r>
              <a:rPr lang="en-IN" sz="2200" dirty="0" smtClean="0">
                <a:solidFill>
                  <a:srgbClr val="000000"/>
                </a:solidFill>
              </a:rPr>
              <a:t> ROLLBACK</a:t>
            </a:r>
            <a:endParaRPr lang="en-IN" sz="2200" dirty="0">
              <a:solidFill>
                <a:srgbClr val="000000"/>
              </a:solidFill>
            </a:endParaRPr>
          </a:p>
          <a:p>
            <a:pPr algn="just">
              <a:lnSpc>
                <a:spcPct val="150000"/>
              </a:lnSpc>
              <a:buFont typeface="Arial" panose="020B0604020202020204" pitchFamily="34" charset="0"/>
              <a:buChar char="•"/>
            </a:pPr>
            <a:r>
              <a:rPr lang="en-IN" sz="2200" dirty="0" smtClean="0">
                <a:solidFill>
                  <a:srgbClr val="000000"/>
                </a:solidFill>
              </a:rPr>
              <a:t> SAVEPOINT</a:t>
            </a:r>
            <a:endParaRPr lang="en-IN" sz="2200" dirty="0">
              <a:solidFill>
                <a:srgbClr val="000000"/>
              </a:solidFill>
            </a:endParaRPr>
          </a:p>
          <a:p>
            <a:pPr algn="just">
              <a:lnSpc>
                <a:spcPct val="150000"/>
              </a:lnSpc>
            </a:pPr>
            <a:endParaRPr lang="en-IN" sz="2000" b="0" i="0" dirty="0">
              <a:solidFill>
                <a:srgbClr val="333333"/>
              </a:solidFill>
              <a:effectLst/>
            </a:endParaRPr>
          </a:p>
        </p:txBody>
      </p:sp>
    </p:spTree>
    <p:extLst>
      <p:ext uri="{BB962C8B-B14F-4D97-AF65-F5344CB8AC3E}">
        <p14:creationId xmlns:p14="http://schemas.microsoft.com/office/powerpoint/2010/main" val="4144536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8686800" cy="5909310"/>
          </a:xfrm>
          <a:prstGeom prst="rect">
            <a:avLst/>
          </a:prstGeom>
        </p:spPr>
        <p:txBody>
          <a:bodyPr wrap="square">
            <a:spAutoFit/>
          </a:bodyPr>
          <a:lstStyle/>
          <a:p>
            <a:pPr algn="just">
              <a:lnSpc>
                <a:spcPct val="150000"/>
              </a:lnSpc>
            </a:pPr>
            <a:r>
              <a:rPr lang="en-IN" sz="3200" b="1" dirty="0"/>
              <a:t>Why SQL?</a:t>
            </a:r>
          </a:p>
          <a:p>
            <a:pPr algn="just">
              <a:lnSpc>
                <a:spcPct val="150000"/>
              </a:lnSpc>
            </a:pPr>
            <a:r>
              <a:rPr lang="en-IN" sz="2200" dirty="0"/>
              <a:t>SQL is widely popular because it offers the following advantages −</a:t>
            </a:r>
          </a:p>
          <a:p>
            <a:pPr marL="285750" indent="-285750" algn="just">
              <a:lnSpc>
                <a:spcPct val="150000"/>
              </a:lnSpc>
              <a:buFont typeface="Arial" pitchFamily="34" charset="0"/>
              <a:buChar char="•"/>
            </a:pPr>
            <a:r>
              <a:rPr lang="en-IN" sz="2200" dirty="0"/>
              <a:t>Allows users to access data in the relational database management systems.</a:t>
            </a:r>
          </a:p>
          <a:p>
            <a:pPr marL="285750" indent="-285750" algn="just">
              <a:lnSpc>
                <a:spcPct val="150000"/>
              </a:lnSpc>
              <a:buFont typeface="Arial" pitchFamily="34" charset="0"/>
              <a:buChar char="•"/>
            </a:pPr>
            <a:r>
              <a:rPr lang="en-IN" sz="2200" dirty="0"/>
              <a:t>Allows users to describe the data.</a:t>
            </a:r>
          </a:p>
          <a:p>
            <a:pPr marL="285750" indent="-285750" algn="just">
              <a:lnSpc>
                <a:spcPct val="150000"/>
              </a:lnSpc>
              <a:buFont typeface="Arial" pitchFamily="34" charset="0"/>
              <a:buChar char="•"/>
            </a:pPr>
            <a:r>
              <a:rPr lang="en-IN" sz="2200" dirty="0"/>
              <a:t>Allows users to define the data in a database and manipulate that data.</a:t>
            </a:r>
          </a:p>
          <a:p>
            <a:pPr marL="285750" indent="-285750" algn="just">
              <a:lnSpc>
                <a:spcPct val="150000"/>
              </a:lnSpc>
              <a:buFont typeface="Arial" pitchFamily="34" charset="0"/>
              <a:buChar char="•"/>
            </a:pPr>
            <a:r>
              <a:rPr lang="en-IN" sz="2200" dirty="0"/>
              <a:t>Allows to embed within other languages using SQL modules, libraries &amp; pre-compilers.</a:t>
            </a:r>
          </a:p>
          <a:p>
            <a:pPr marL="285750" indent="-285750" algn="just">
              <a:lnSpc>
                <a:spcPct val="150000"/>
              </a:lnSpc>
              <a:buFont typeface="Arial" pitchFamily="34" charset="0"/>
              <a:buChar char="•"/>
            </a:pPr>
            <a:r>
              <a:rPr lang="en-IN" sz="2200" dirty="0"/>
              <a:t>Allows users to create and drop databases and tables.</a:t>
            </a:r>
          </a:p>
          <a:p>
            <a:pPr marL="285750" indent="-285750" algn="just">
              <a:lnSpc>
                <a:spcPct val="150000"/>
              </a:lnSpc>
              <a:buFont typeface="Arial" pitchFamily="34" charset="0"/>
              <a:buChar char="•"/>
            </a:pPr>
            <a:r>
              <a:rPr lang="en-IN" sz="2200" dirty="0"/>
              <a:t>Allows users to create view, stored procedure, functions in a database.</a:t>
            </a:r>
          </a:p>
          <a:p>
            <a:pPr marL="285750" indent="-285750" algn="just">
              <a:lnSpc>
                <a:spcPct val="150000"/>
              </a:lnSpc>
              <a:buFont typeface="Arial" pitchFamily="34" charset="0"/>
              <a:buChar char="•"/>
            </a:pPr>
            <a:r>
              <a:rPr lang="en-IN" sz="2200" dirty="0"/>
              <a:t>Allows users to set permissions on tables, procedures and views.</a:t>
            </a:r>
          </a:p>
        </p:txBody>
      </p:sp>
    </p:spTree>
    <p:extLst>
      <p:ext uri="{BB962C8B-B14F-4D97-AF65-F5344CB8AC3E}">
        <p14:creationId xmlns:p14="http://schemas.microsoft.com/office/powerpoint/2010/main" val="4134651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8763000" cy="4708981"/>
          </a:xfrm>
          <a:prstGeom prst="rect">
            <a:avLst/>
          </a:prstGeom>
        </p:spPr>
        <p:txBody>
          <a:bodyPr wrap="square">
            <a:spAutoFit/>
          </a:bodyPr>
          <a:lstStyle/>
          <a:p>
            <a:pPr algn="just" fontAlgn="base">
              <a:lnSpc>
                <a:spcPct val="150000"/>
              </a:lnSpc>
            </a:pPr>
            <a:r>
              <a:rPr lang="en-IN" sz="2400" b="1" dirty="0">
                <a:solidFill>
                  <a:srgbClr val="273239"/>
                </a:solidFill>
              </a:rPr>
              <a:t>What are Transactions?</a:t>
            </a:r>
            <a:endParaRPr lang="en-IN" sz="2400" dirty="0">
              <a:solidFill>
                <a:srgbClr val="273239"/>
              </a:solidFill>
            </a:endParaRPr>
          </a:p>
          <a:p>
            <a:pPr marL="285750" indent="-285750" algn="just" fontAlgn="base">
              <a:lnSpc>
                <a:spcPct val="150000"/>
              </a:lnSpc>
              <a:buFont typeface="Arial" panose="020B0604020202020204" pitchFamily="34" charset="0"/>
              <a:buChar char="•"/>
            </a:pPr>
            <a:r>
              <a:rPr lang="en-IN" sz="2200" dirty="0">
                <a:solidFill>
                  <a:srgbClr val="273239"/>
                </a:solidFill>
              </a:rPr>
              <a:t>Transactions group a set of tasks into a single execution unit. Each transaction begins with a specific task and ends when all the tasks in the group successfully complete. </a:t>
            </a:r>
            <a:endParaRPr lang="en-IN" sz="2200" dirty="0" smtClean="0">
              <a:solidFill>
                <a:srgbClr val="273239"/>
              </a:solidFill>
            </a:endParaRPr>
          </a:p>
          <a:p>
            <a:pPr marL="285750" indent="-285750" algn="just" fontAlgn="base">
              <a:lnSpc>
                <a:spcPct val="150000"/>
              </a:lnSpc>
              <a:buFont typeface="Arial" panose="020B0604020202020204" pitchFamily="34" charset="0"/>
              <a:buChar char="•"/>
            </a:pPr>
            <a:r>
              <a:rPr lang="en-IN" sz="2200" dirty="0" smtClean="0">
                <a:solidFill>
                  <a:srgbClr val="273239"/>
                </a:solidFill>
              </a:rPr>
              <a:t>If </a:t>
            </a:r>
            <a:r>
              <a:rPr lang="en-IN" sz="2200" dirty="0">
                <a:solidFill>
                  <a:srgbClr val="273239"/>
                </a:solidFill>
              </a:rPr>
              <a:t>any of the tasks fail, the transaction fails. Therefore, a transaction has only two results: </a:t>
            </a:r>
            <a:r>
              <a:rPr lang="en-IN" sz="2200" b="1" dirty="0">
                <a:solidFill>
                  <a:srgbClr val="273239"/>
                </a:solidFill>
              </a:rPr>
              <a:t>success</a:t>
            </a:r>
            <a:r>
              <a:rPr lang="en-IN" sz="2200" dirty="0">
                <a:solidFill>
                  <a:srgbClr val="273239"/>
                </a:solidFill>
              </a:rPr>
              <a:t> or </a:t>
            </a:r>
            <a:r>
              <a:rPr lang="en-IN" sz="2200" b="1" dirty="0">
                <a:solidFill>
                  <a:srgbClr val="273239"/>
                </a:solidFill>
              </a:rPr>
              <a:t>failure</a:t>
            </a:r>
            <a:r>
              <a:rPr lang="en-IN" sz="2200" dirty="0">
                <a:solidFill>
                  <a:srgbClr val="273239"/>
                </a:solidFill>
              </a:rPr>
              <a:t>. </a:t>
            </a:r>
            <a:endParaRPr lang="en-IN" sz="2200" dirty="0" smtClean="0">
              <a:solidFill>
                <a:srgbClr val="273239"/>
              </a:solidFill>
            </a:endParaRPr>
          </a:p>
          <a:p>
            <a:pPr marL="285750" indent="-285750" algn="just" fontAlgn="base">
              <a:lnSpc>
                <a:spcPct val="150000"/>
              </a:lnSpc>
              <a:buFont typeface="Arial" panose="020B0604020202020204" pitchFamily="34" charset="0"/>
              <a:buChar char="•"/>
            </a:pPr>
            <a:r>
              <a:rPr lang="en-IN" sz="2200" dirty="0" smtClean="0">
                <a:solidFill>
                  <a:srgbClr val="273239"/>
                </a:solidFill>
              </a:rPr>
              <a:t>Incomplete </a:t>
            </a:r>
            <a:r>
              <a:rPr lang="en-IN" sz="2200" dirty="0">
                <a:solidFill>
                  <a:srgbClr val="273239"/>
                </a:solidFill>
              </a:rPr>
              <a:t>steps result in the failure of the transaction. A database transaction, by definition, must be atomic, consistent, isolated and durable. These are popularly </a:t>
            </a:r>
            <a:r>
              <a:rPr lang="en-IN" sz="2200" dirty="0" smtClean="0">
                <a:solidFill>
                  <a:srgbClr val="273239"/>
                </a:solidFill>
              </a:rPr>
              <a:t>known as</a:t>
            </a:r>
            <a:r>
              <a:rPr lang="en-IN" sz="2200" dirty="0">
                <a:solidFill>
                  <a:srgbClr val="273239"/>
                </a:solidFill>
              </a:rPr>
              <a:t> </a:t>
            </a:r>
            <a:r>
              <a:rPr lang="en-IN" sz="2200" u="sng" dirty="0" smtClean="0">
                <a:solidFill>
                  <a:srgbClr val="273239"/>
                </a:solidFill>
                <a:hlinkClick r:id="rId2"/>
              </a:rPr>
              <a:t>ACID</a:t>
            </a:r>
            <a:r>
              <a:rPr lang="en-IN" sz="2200" dirty="0">
                <a:solidFill>
                  <a:srgbClr val="273239"/>
                </a:solidFill>
              </a:rPr>
              <a:t> properties. </a:t>
            </a:r>
            <a:endParaRPr lang="en-IN" sz="2200" b="0" i="0" dirty="0">
              <a:solidFill>
                <a:srgbClr val="273239"/>
              </a:solidFill>
              <a:effectLst/>
            </a:endParaRPr>
          </a:p>
        </p:txBody>
      </p:sp>
    </p:spTree>
    <p:extLst>
      <p:ext uri="{BB962C8B-B14F-4D97-AF65-F5344CB8AC3E}">
        <p14:creationId xmlns:p14="http://schemas.microsoft.com/office/powerpoint/2010/main" val="372512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428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86800" cy="5262979"/>
          </a:xfrm>
          <a:prstGeom prst="rect">
            <a:avLst/>
          </a:prstGeom>
        </p:spPr>
        <p:txBody>
          <a:bodyPr wrap="square">
            <a:spAutoFit/>
          </a:bodyPr>
          <a:lstStyle/>
          <a:p>
            <a:pPr algn="just">
              <a:lnSpc>
                <a:spcPct val="150000"/>
              </a:lnSpc>
            </a:pPr>
            <a:r>
              <a:rPr lang="en-IN" sz="3200" b="1" dirty="0" smtClean="0">
                <a:solidFill>
                  <a:srgbClr val="333333"/>
                </a:solidFill>
              </a:rPr>
              <a:t>Commit</a:t>
            </a:r>
            <a:r>
              <a:rPr lang="en-IN" sz="2400" b="1" dirty="0">
                <a:solidFill>
                  <a:srgbClr val="333333"/>
                </a:solidFill>
              </a:rPr>
              <a:t>:</a:t>
            </a:r>
            <a:r>
              <a:rPr lang="en-IN" sz="2400" dirty="0">
                <a:solidFill>
                  <a:srgbClr val="333333"/>
                </a:solidFill>
              </a:rPr>
              <a:t> Commit command is used to </a:t>
            </a:r>
            <a:r>
              <a:rPr lang="en-IN" sz="2400" b="1" dirty="0">
                <a:solidFill>
                  <a:srgbClr val="333333"/>
                </a:solidFill>
              </a:rPr>
              <a:t>save</a:t>
            </a:r>
            <a:r>
              <a:rPr lang="en-IN" sz="2400" dirty="0">
                <a:solidFill>
                  <a:srgbClr val="333333"/>
                </a:solidFill>
              </a:rPr>
              <a:t> all the transactions to the database.</a:t>
            </a:r>
          </a:p>
          <a:p>
            <a:pPr algn="just">
              <a:lnSpc>
                <a:spcPct val="150000"/>
              </a:lnSpc>
            </a:pPr>
            <a:r>
              <a:rPr lang="en-IN" sz="2400" b="1" dirty="0">
                <a:solidFill>
                  <a:srgbClr val="333333"/>
                </a:solidFill>
              </a:rPr>
              <a:t>Syntax</a:t>
            </a:r>
            <a:r>
              <a:rPr lang="en-IN" sz="2400" b="1" dirty="0" smtClean="0">
                <a:solidFill>
                  <a:srgbClr val="333333"/>
                </a:solidFill>
              </a:rPr>
              <a:t>:</a:t>
            </a:r>
          </a:p>
          <a:p>
            <a:pPr>
              <a:lnSpc>
                <a:spcPct val="150000"/>
              </a:lnSpc>
            </a:pPr>
            <a:r>
              <a:rPr lang="en-IN" sz="2400" dirty="0" smtClean="0"/>
              <a:t>                     	   COMMIT</a:t>
            </a:r>
            <a:r>
              <a:rPr lang="en-IN" sz="2400" dirty="0"/>
              <a:t>;  </a:t>
            </a:r>
          </a:p>
          <a:p>
            <a:pPr>
              <a:lnSpc>
                <a:spcPct val="150000"/>
              </a:lnSpc>
            </a:pPr>
            <a:r>
              <a:rPr lang="en-IN" sz="2400" b="1" dirty="0"/>
              <a:t>Example:</a:t>
            </a:r>
            <a:endParaRPr lang="en-IN" sz="2400" dirty="0"/>
          </a:p>
          <a:p>
            <a:pPr lvl="4">
              <a:lnSpc>
                <a:spcPct val="150000"/>
              </a:lnSpc>
            </a:pPr>
            <a:r>
              <a:rPr lang="en-IN" sz="2400" dirty="0"/>
              <a:t>DELETE FROM CUSTOMERS  </a:t>
            </a:r>
          </a:p>
          <a:p>
            <a:pPr lvl="4">
              <a:lnSpc>
                <a:spcPct val="150000"/>
              </a:lnSpc>
            </a:pPr>
            <a:r>
              <a:rPr lang="en-IN" sz="2400" dirty="0"/>
              <a:t>WHERE AGE = </a:t>
            </a:r>
            <a:r>
              <a:rPr lang="en-IN" sz="2400" dirty="0" smtClean="0"/>
              <a:t>20;</a:t>
            </a:r>
            <a:r>
              <a:rPr lang="en-IN" sz="2400" dirty="0"/>
              <a:t>  </a:t>
            </a:r>
          </a:p>
          <a:p>
            <a:pPr lvl="4">
              <a:lnSpc>
                <a:spcPct val="150000"/>
              </a:lnSpc>
            </a:pPr>
            <a:r>
              <a:rPr lang="en-IN" sz="2400" dirty="0"/>
              <a:t>COMMIT;  </a:t>
            </a:r>
          </a:p>
          <a:p>
            <a:pPr algn="just">
              <a:lnSpc>
                <a:spcPct val="150000"/>
              </a:lnSpc>
            </a:pPr>
            <a:endParaRPr lang="en-IN" sz="2400" dirty="0">
              <a:solidFill>
                <a:srgbClr val="333333"/>
              </a:solidFill>
            </a:endParaRPr>
          </a:p>
        </p:txBody>
      </p:sp>
    </p:spTree>
    <p:extLst>
      <p:ext uri="{BB962C8B-B14F-4D97-AF65-F5344CB8AC3E}">
        <p14:creationId xmlns:p14="http://schemas.microsoft.com/office/powerpoint/2010/main" val="2663367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16"/>
            <a:ext cx="9058806" cy="30430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228600" y="2795548"/>
            <a:ext cx="7772400" cy="1474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effectLst/>
                <a:cs typeface="Consolas" panose="020B0609020204030204" pitchFamily="49" charset="0"/>
              </a:rPr>
              <a:t>DELETE FROM Student WHERE AGE = 20;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effectLst/>
                <a:cs typeface="Consolas" panose="020B0609020204030204" pitchFamily="49" charset="0"/>
              </a:rPr>
              <a:t>COMMIT;</a:t>
            </a:r>
            <a:r>
              <a:rPr kumimoji="0" lang="en-US" sz="2000" b="0" i="0" u="none" strike="noStrike" cap="none" normalizeH="0" baseline="0" dirty="0" smtClean="0">
                <a:ln>
                  <a:noFill/>
                </a:ln>
                <a:effectLst/>
              </a:rPr>
              <a:t> </a:t>
            </a:r>
          </a:p>
          <a:p>
            <a:pPr lvl="0" eaLnBrk="0" fontAlgn="base" hangingPunct="0">
              <a:lnSpc>
                <a:spcPct val="150000"/>
              </a:lnSpc>
              <a:spcBef>
                <a:spcPct val="0"/>
              </a:spcBef>
              <a:spcAft>
                <a:spcPct val="0"/>
              </a:spcAft>
            </a:pPr>
            <a:r>
              <a:rPr lang="en-US" sz="2000" dirty="0" smtClean="0"/>
              <a:t>SELECT * FROM </a:t>
            </a:r>
            <a:r>
              <a:rPr lang="en-US" sz="2000" dirty="0">
                <a:cs typeface="Consolas" panose="020B0609020204030204" pitchFamily="49" charset="0"/>
              </a:rPr>
              <a:t>Student</a:t>
            </a:r>
            <a:r>
              <a:rPr lang="en-US" sz="2000" dirty="0" smtClean="0"/>
              <a:t>;</a:t>
            </a:r>
            <a:endParaRPr kumimoji="0" lang="en-US" sz="2000" b="0" i="0" u="none" strike="noStrike" cap="none" normalizeH="0" baseline="0" dirty="0" smtClean="0">
              <a:ln>
                <a:noFill/>
              </a:ln>
              <a:effectLst/>
            </a:endParaRPr>
          </a:p>
        </p:txBody>
      </p:sp>
      <p:pic>
        <p:nvPicPr>
          <p:cNvPr id="6149" name="Picture 5"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19600"/>
            <a:ext cx="89647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527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763000" cy="4616648"/>
          </a:xfrm>
          <a:prstGeom prst="rect">
            <a:avLst/>
          </a:prstGeom>
        </p:spPr>
        <p:txBody>
          <a:bodyPr wrap="square">
            <a:spAutoFit/>
          </a:bodyPr>
          <a:lstStyle/>
          <a:p>
            <a:pPr algn="just">
              <a:lnSpc>
                <a:spcPct val="150000"/>
              </a:lnSpc>
            </a:pPr>
            <a:r>
              <a:rPr lang="en-IN" sz="2800" b="1" dirty="0">
                <a:solidFill>
                  <a:srgbClr val="333333"/>
                </a:solidFill>
              </a:rPr>
              <a:t>Rollback</a:t>
            </a:r>
            <a:r>
              <a:rPr lang="en-IN" sz="2400" b="1" dirty="0">
                <a:solidFill>
                  <a:srgbClr val="333333"/>
                </a:solidFill>
              </a:rPr>
              <a:t>:</a:t>
            </a:r>
            <a:r>
              <a:rPr lang="en-IN" sz="2400" dirty="0">
                <a:solidFill>
                  <a:srgbClr val="333333"/>
                </a:solidFill>
              </a:rPr>
              <a:t> Rollback command is used to </a:t>
            </a:r>
            <a:r>
              <a:rPr lang="en-IN" sz="2400" b="1" dirty="0">
                <a:solidFill>
                  <a:srgbClr val="333333"/>
                </a:solidFill>
              </a:rPr>
              <a:t>undo</a:t>
            </a:r>
            <a:r>
              <a:rPr lang="en-IN" sz="2400" dirty="0">
                <a:solidFill>
                  <a:srgbClr val="333333"/>
                </a:solidFill>
              </a:rPr>
              <a:t> transactions that have not already been saved to the database.</a:t>
            </a:r>
          </a:p>
          <a:p>
            <a:pPr algn="just">
              <a:lnSpc>
                <a:spcPct val="150000"/>
              </a:lnSpc>
            </a:pPr>
            <a:r>
              <a:rPr lang="en-IN" sz="2400" b="1" dirty="0">
                <a:solidFill>
                  <a:srgbClr val="333333"/>
                </a:solidFill>
              </a:rPr>
              <a:t>Syntax:</a:t>
            </a:r>
            <a:endParaRPr lang="en-IN" sz="2400" dirty="0">
              <a:solidFill>
                <a:srgbClr val="333333"/>
              </a:solidFill>
            </a:endParaRPr>
          </a:p>
          <a:p>
            <a:pPr algn="just">
              <a:lnSpc>
                <a:spcPct val="150000"/>
              </a:lnSpc>
            </a:pPr>
            <a:r>
              <a:rPr lang="en-IN" sz="2400" dirty="0" smtClean="0">
                <a:solidFill>
                  <a:srgbClr val="000000"/>
                </a:solidFill>
              </a:rPr>
              <a:t>		ROLLBACK</a:t>
            </a:r>
            <a:r>
              <a:rPr lang="en-IN" sz="2400" dirty="0">
                <a:solidFill>
                  <a:srgbClr val="000000"/>
                </a:solidFill>
              </a:rPr>
              <a:t>;  </a:t>
            </a:r>
          </a:p>
          <a:p>
            <a:pPr algn="just">
              <a:lnSpc>
                <a:spcPct val="150000"/>
              </a:lnSpc>
            </a:pPr>
            <a:r>
              <a:rPr lang="en-IN" sz="2400" b="1" dirty="0">
                <a:solidFill>
                  <a:srgbClr val="333333"/>
                </a:solidFill>
              </a:rPr>
              <a:t>Example:</a:t>
            </a:r>
            <a:endParaRPr lang="en-IN" sz="2400" dirty="0">
              <a:solidFill>
                <a:srgbClr val="333333"/>
              </a:solidFill>
            </a:endParaRPr>
          </a:p>
          <a:p>
            <a:pPr lvl="4" algn="just">
              <a:lnSpc>
                <a:spcPct val="150000"/>
              </a:lnSpc>
            </a:pPr>
            <a:r>
              <a:rPr lang="en-IN" sz="2400" dirty="0">
                <a:solidFill>
                  <a:srgbClr val="000000"/>
                </a:solidFill>
              </a:rPr>
              <a:t>DELETE FROM CUSTOMERS  </a:t>
            </a:r>
          </a:p>
          <a:p>
            <a:pPr lvl="4" algn="just">
              <a:lnSpc>
                <a:spcPct val="150000"/>
              </a:lnSpc>
            </a:pPr>
            <a:r>
              <a:rPr lang="en-IN" sz="2400" dirty="0">
                <a:solidFill>
                  <a:srgbClr val="000000"/>
                </a:solidFill>
              </a:rPr>
              <a:t>WHERE AGE = </a:t>
            </a:r>
            <a:r>
              <a:rPr lang="en-IN" sz="2400" dirty="0" smtClean="0">
                <a:solidFill>
                  <a:srgbClr val="C00000"/>
                </a:solidFill>
              </a:rPr>
              <a:t>20</a:t>
            </a:r>
            <a:r>
              <a:rPr lang="en-IN" sz="2400" dirty="0" smtClean="0">
                <a:solidFill>
                  <a:srgbClr val="000000"/>
                </a:solidFill>
              </a:rPr>
              <a:t>;</a:t>
            </a:r>
            <a:r>
              <a:rPr lang="en-IN" sz="2400" dirty="0">
                <a:solidFill>
                  <a:srgbClr val="000000"/>
                </a:solidFill>
              </a:rPr>
              <a:t>  </a:t>
            </a:r>
          </a:p>
          <a:p>
            <a:pPr lvl="4" algn="just">
              <a:lnSpc>
                <a:spcPct val="150000"/>
              </a:lnSpc>
            </a:pPr>
            <a:r>
              <a:rPr lang="en-IN" sz="2400" dirty="0">
                <a:solidFill>
                  <a:srgbClr val="000000"/>
                </a:solidFill>
              </a:rPr>
              <a:t>ROLLBACK;  </a:t>
            </a:r>
            <a:endParaRPr lang="en-IN" sz="2400" b="0" i="0" dirty="0">
              <a:solidFill>
                <a:srgbClr val="000000"/>
              </a:solidFill>
              <a:effectLst/>
            </a:endParaRPr>
          </a:p>
        </p:txBody>
      </p:sp>
    </p:spTree>
    <p:extLst>
      <p:ext uri="{BB962C8B-B14F-4D97-AF65-F5344CB8AC3E}">
        <p14:creationId xmlns:p14="http://schemas.microsoft.com/office/powerpoint/2010/main" val="1178048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7" y="783353"/>
            <a:ext cx="8964700" cy="1905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0" y="2988310"/>
            <a:ext cx="5486400" cy="369332"/>
          </a:xfrm>
          <a:prstGeom prst="rect">
            <a:avLst/>
          </a:prstGeom>
        </p:spPr>
        <p:txBody>
          <a:bodyPr wrap="square">
            <a:spAutoFit/>
          </a:bodyPr>
          <a:lstStyle/>
          <a:p>
            <a:r>
              <a:rPr lang="en-IN" dirty="0">
                <a:solidFill>
                  <a:srgbClr val="000000"/>
                </a:solidFill>
              </a:rPr>
              <a:t>ROLLBACK;</a:t>
            </a:r>
            <a:endParaRPr lang="en-US" dirty="0"/>
          </a:p>
        </p:txBody>
      </p:sp>
      <p:pic>
        <p:nvPicPr>
          <p:cNvPr id="4"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4" y="3657600"/>
            <a:ext cx="9058806" cy="30430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48626" y="125493"/>
            <a:ext cx="4061112" cy="507831"/>
          </a:xfrm>
          <a:prstGeom prst="rect">
            <a:avLst/>
          </a:prstGeom>
        </p:spPr>
        <p:txBody>
          <a:bodyPr wrap="none">
            <a:spAutoFit/>
          </a:bodyPr>
          <a:lstStyle/>
          <a:p>
            <a:pPr lvl="0" eaLnBrk="0" fontAlgn="base" hangingPunct="0">
              <a:lnSpc>
                <a:spcPct val="150000"/>
              </a:lnSpc>
              <a:spcBef>
                <a:spcPct val="0"/>
              </a:spcBef>
              <a:spcAft>
                <a:spcPct val="0"/>
              </a:spcAft>
            </a:pPr>
            <a:r>
              <a:rPr lang="en-US" dirty="0">
                <a:cs typeface="Consolas" panose="020B0609020204030204" pitchFamily="49" charset="0"/>
              </a:rPr>
              <a:t>DELETE FROM Student WHERE AGE = 20; </a:t>
            </a:r>
          </a:p>
        </p:txBody>
      </p:sp>
    </p:spTree>
    <p:extLst>
      <p:ext uri="{BB962C8B-B14F-4D97-AF65-F5344CB8AC3E}">
        <p14:creationId xmlns:p14="http://schemas.microsoft.com/office/powerpoint/2010/main" val="251920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81000"/>
            <a:ext cx="8839200" cy="4062651"/>
          </a:xfrm>
          <a:prstGeom prst="rect">
            <a:avLst/>
          </a:prstGeom>
        </p:spPr>
        <p:txBody>
          <a:bodyPr wrap="square">
            <a:spAutoFit/>
          </a:bodyPr>
          <a:lstStyle/>
          <a:p>
            <a:pPr algn="just">
              <a:lnSpc>
                <a:spcPct val="150000"/>
              </a:lnSpc>
            </a:pPr>
            <a:r>
              <a:rPr lang="en-IN" sz="2800" b="1" dirty="0">
                <a:solidFill>
                  <a:srgbClr val="333333"/>
                </a:solidFill>
              </a:rPr>
              <a:t>SAVEPOINT</a:t>
            </a:r>
            <a:r>
              <a:rPr lang="en-IN" sz="2400" b="1" dirty="0">
                <a:solidFill>
                  <a:srgbClr val="333333"/>
                </a:solidFill>
              </a:rPr>
              <a:t>:</a:t>
            </a:r>
            <a:r>
              <a:rPr lang="en-IN" sz="2400" dirty="0">
                <a:solidFill>
                  <a:srgbClr val="333333"/>
                </a:solidFill>
              </a:rPr>
              <a:t> It is used </a:t>
            </a:r>
            <a:r>
              <a:rPr lang="en-IN" sz="2400" dirty="0" smtClean="0">
                <a:solidFill>
                  <a:srgbClr val="333333"/>
                </a:solidFill>
              </a:rPr>
              <a:t>to </a:t>
            </a:r>
            <a:r>
              <a:rPr lang="en-IN" sz="2400" b="1" dirty="0" smtClean="0">
                <a:solidFill>
                  <a:srgbClr val="333333"/>
                </a:solidFill>
              </a:rPr>
              <a:t>roll the transaction back </a:t>
            </a:r>
            <a:r>
              <a:rPr lang="en-IN" sz="2400" b="1" dirty="0">
                <a:solidFill>
                  <a:srgbClr val="333333"/>
                </a:solidFill>
              </a:rPr>
              <a:t>to a certain point </a:t>
            </a:r>
            <a:r>
              <a:rPr lang="en-IN" sz="2400" dirty="0">
                <a:solidFill>
                  <a:srgbClr val="333333"/>
                </a:solidFill>
              </a:rPr>
              <a:t>without rolling back the </a:t>
            </a:r>
            <a:r>
              <a:rPr lang="en-IN" sz="2400" dirty="0" smtClean="0">
                <a:solidFill>
                  <a:srgbClr val="333333"/>
                </a:solidFill>
              </a:rPr>
              <a:t>entire </a:t>
            </a:r>
            <a:r>
              <a:rPr lang="en-IN" sz="2400" dirty="0">
                <a:solidFill>
                  <a:srgbClr val="333333"/>
                </a:solidFill>
              </a:rPr>
              <a:t>transaction.</a:t>
            </a:r>
          </a:p>
          <a:p>
            <a:pPr algn="just">
              <a:lnSpc>
                <a:spcPct val="150000"/>
              </a:lnSpc>
            </a:pPr>
            <a:r>
              <a:rPr lang="en-IN" sz="2400" b="1" dirty="0" smtClean="0">
                <a:solidFill>
                  <a:srgbClr val="333333"/>
                </a:solidFill>
              </a:rPr>
              <a:t>Syntax:</a:t>
            </a:r>
            <a:endParaRPr lang="en-IN" sz="2400" dirty="0" smtClean="0">
              <a:solidFill>
                <a:srgbClr val="333333"/>
              </a:solidFill>
            </a:endParaRPr>
          </a:p>
          <a:p>
            <a:pPr algn="just">
              <a:lnSpc>
                <a:spcPct val="150000"/>
              </a:lnSpc>
            </a:pPr>
            <a:r>
              <a:rPr lang="en-IN" sz="2400" dirty="0">
                <a:solidFill>
                  <a:srgbClr val="333333"/>
                </a:solidFill>
              </a:rPr>
              <a:t>	</a:t>
            </a:r>
            <a:r>
              <a:rPr lang="en-IN" sz="2400" dirty="0" smtClean="0">
                <a:solidFill>
                  <a:srgbClr val="333333"/>
                </a:solidFill>
              </a:rPr>
              <a:t>	</a:t>
            </a:r>
            <a:r>
              <a:rPr lang="en-IN" sz="2400" dirty="0" smtClean="0">
                <a:solidFill>
                  <a:srgbClr val="000000"/>
                </a:solidFill>
              </a:rPr>
              <a:t>SAVEPOINT</a:t>
            </a:r>
            <a:r>
              <a:rPr lang="en-IN" sz="2400" dirty="0">
                <a:solidFill>
                  <a:srgbClr val="000000"/>
                </a:solidFill>
              </a:rPr>
              <a:t> SAVEPOINT_NAME;  </a:t>
            </a:r>
            <a:endParaRPr lang="en-IN" sz="2400" dirty="0" smtClean="0">
              <a:solidFill>
                <a:srgbClr val="000000"/>
              </a:solidFill>
            </a:endParaRPr>
          </a:p>
          <a:p>
            <a:pPr algn="just">
              <a:lnSpc>
                <a:spcPct val="150000"/>
              </a:lnSpc>
            </a:pPr>
            <a:r>
              <a:rPr lang="en-IN" sz="2400" dirty="0" smtClean="0">
                <a:solidFill>
                  <a:srgbClr val="000000"/>
                </a:solidFill>
              </a:rPr>
              <a:t>Example:</a:t>
            </a:r>
          </a:p>
          <a:p>
            <a:pPr algn="just">
              <a:lnSpc>
                <a:spcPct val="150000"/>
              </a:lnSpc>
            </a:pPr>
            <a:r>
              <a:rPr lang="en-IN" sz="2400" dirty="0">
                <a:solidFill>
                  <a:srgbClr val="000000"/>
                </a:solidFill>
              </a:rPr>
              <a:t>	</a:t>
            </a:r>
            <a:r>
              <a:rPr lang="en-IN" sz="2400" dirty="0" smtClean="0">
                <a:solidFill>
                  <a:srgbClr val="000000"/>
                </a:solidFill>
              </a:rPr>
              <a:t>	SAVEPOINT </a:t>
            </a:r>
            <a:r>
              <a:rPr lang="en-IN" sz="2400" dirty="0" err="1" smtClean="0">
                <a:solidFill>
                  <a:srgbClr val="000000"/>
                </a:solidFill>
              </a:rPr>
              <a:t>RollNo</a:t>
            </a:r>
            <a:r>
              <a:rPr lang="en-IN" sz="2400" dirty="0" smtClean="0">
                <a:solidFill>
                  <a:srgbClr val="000000"/>
                </a:solidFill>
              </a:rPr>
              <a:t>;</a:t>
            </a:r>
          </a:p>
          <a:p>
            <a:pPr algn="just">
              <a:lnSpc>
                <a:spcPct val="150000"/>
              </a:lnSpc>
            </a:pPr>
            <a:endParaRPr lang="en-IN" sz="2400" b="0" i="0" dirty="0">
              <a:solidFill>
                <a:srgbClr val="000000"/>
              </a:solidFill>
              <a:effectLst/>
            </a:endParaRPr>
          </a:p>
        </p:txBody>
      </p:sp>
    </p:spTree>
    <p:extLst>
      <p:ext uri="{BB962C8B-B14F-4D97-AF65-F5344CB8AC3E}">
        <p14:creationId xmlns:p14="http://schemas.microsoft.com/office/powerpoint/2010/main" val="984869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73742" y="2694370"/>
            <a:ext cx="8229600" cy="4060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anose="020B0609020204030204" pitchFamily="49" charset="0"/>
              </a:rPr>
              <a:t>SAVEPOINT SP1;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273239"/>
                </a:solidFill>
                <a:effectLst/>
                <a:cs typeface="Consolas" panose="020B0609020204030204" pitchFamily="49" charset="0"/>
              </a:rPr>
              <a:t>//</a:t>
            </a:r>
            <a:r>
              <a:rPr kumimoji="0" lang="en-US" sz="1600" b="0" i="0" u="none" strike="noStrike" cap="none" normalizeH="0" baseline="0" dirty="0" err="1" smtClean="0">
                <a:ln>
                  <a:noFill/>
                </a:ln>
                <a:solidFill>
                  <a:srgbClr val="273239"/>
                </a:solidFill>
                <a:effectLst/>
                <a:cs typeface="Consolas" panose="020B0609020204030204" pitchFamily="49" charset="0"/>
              </a:rPr>
              <a:t>Savepoint</a:t>
            </a:r>
            <a:r>
              <a:rPr kumimoji="0" lang="en-US" sz="1600" b="0" i="0" u="none" strike="noStrike" cap="none" normalizeH="0" baseline="0" dirty="0" smtClean="0">
                <a:ln>
                  <a:noFill/>
                </a:ln>
                <a:solidFill>
                  <a:srgbClr val="273239"/>
                </a:solidFill>
                <a:effectLst/>
                <a:cs typeface="Consolas" panose="020B0609020204030204" pitchFamily="49" charset="0"/>
              </a:rPr>
              <a:t> created.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anose="020B0609020204030204" pitchFamily="49" charset="0"/>
              </a:rPr>
              <a:t>DELETE FROM Student WHERE AGE = 20;</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2000" b="0" i="0" u="none" strike="noStrike" cap="none" normalizeH="0" baseline="0" dirty="0" smtClean="0">
              <a:ln>
                <a:noFill/>
              </a:ln>
              <a:solidFill>
                <a:srgbClr val="273239"/>
              </a:solidFill>
              <a:effectLst/>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sz="2000" dirty="0">
              <a:solidFill>
                <a:srgbClr val="273239"/>
              </a:solidFill>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2000" b="0" i="0" u="none" strike="noStrike" cap="none" normalizeH="0" baseline="0" dirty="0" smtClean="0">
              <a:ln>
                <a:noFill/>
              </a:ln>
              <a:solidFill>
                <a:srgbClr val="273239"/>
              </a:solidFill>
              <a:effectLst/>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anose="020B0609020204030204" pitchFamily="49" charset="0"/>
              </a:rPr>
              <a:t>SAVEPOINT SP2;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273239"/>
                </a:solidFill>
                <a:effectLst/>
                <a:cs typeface="Consolas" panose="020B0609020204030204" pitchFamily="49" charset="0"/>
              </a:rPr>
              <a:t>//</a:t>
            </a:r>
            <a:r>
              <a:rPr kumimoji="0" lang="en-US" sz="1600" b="0" i="0" u="none" strike="noStrike" cap="none" normalizeH="0" baseline="0" dirty="0" err="1" smtClean="0">
                <a:ln>
                  <a:noFill/>
                </a:ln>
                <a:solidFill>
                  <a:srgbClr val="273239"/>
                </a:solidFill>
                <a:effectLst/>
                <a:cs typeface="Consolas" panose="020B0609020204030204" pitchFamily="49" charset="0"/>
              </a:rPr>
              <a:t>Savepoint</a:t>
            </a:r>
            <a:r>
              <a:rPr kumimoji="0" lang="en-US" sz="1600" b="0" i="0" u="none" strike="noStrike" cap="none" normalizeH="0" baseline="0" dirty="0" smtClean="0">
                <a:ln>
                  <a:noFill/>
                </a:ln>
                <a:solidFill>
                  <a:srgbClr val="273239"/>
                </a:solidFill>
                <a:effectLst/>
                <a:cs typeface="Consolas" panose="020B0609020204030204" pitchFamily="49" charset="0"/>
              </a:rPr>
              <a:t> created.</a:t>
            </a:r>
            <a:r>
              <a:rPr kumimoji="0" lang="en-US" sz="1600" b="0" i="0" u="none" strike="noStrike" cap="none" normalizeH="0" baseline="0" dirty="0" smtClean="0">
                <a:ln>
                  <a:noFill/>
                </a:ln>
                <a:solidFill>
                  <a:schemeClr val="tx1"/>
                </a:solidFill>
                <a:effectLst/>
              </a:rPr>
              <a:t> </a:t>
            </a:r>
          </a:p>
        </p:txBody>
      </p:sp>
      <p:pic>
        <p:nvPicPr>
          <p:cNvPr id="7171" name="Picture 3"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9" y="3953705"/>
            <a:ext cx="8357547" cy="1752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374626" cy="281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019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383232"/>
            <a:ext cx="8839200" cy="285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urw-din"/>
              </a:rPr>
              <a:t>Deletion have been taken place, let us assume that you have changed your mind and decided to ROLLBACK to the SAVEPOINT that you identified as SP1 which is before deletion.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urw-din"/>
              </a:rPr>
              <a:t>deletion is undone by this statement, </a:t>
            </a:r>
            <a:br>
              <a:rPr kumimoji="0" lang="en-US" sz="2000" b="0" i="0" u="none" strike="noStrike" cap="none" normalizeH="0" baseline="0" dirty="0" smtClean="0">
                <a:ln>
                  <a:noFill/>
                </a:ln>
                <a:solidFill>
                  <a:srgbClr val="273239"/>
                </a:solidFill>
                <a:effectLst/>
                <a:latin typeface="urw-din"/>
              </a:rPr>
            </a:br>
            <a:endParaRPr kumimoji="0" lang="en-US" sz="20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ROLLBACK TO SP1; //Rollback completed.</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pic>
        <p:nvPicPr>
          <p:cNvPr id="9219" name="Picture 3"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962399"/>
            <a:ext cx="8153400" cy="2747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038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28600"/>
            <a:ext cx="8610600" cy="5401479"/>
          </a:xfrm>
          <a:prstGeom prst="rect">
            <a:avLst/>
          </a:prstGeom>
        </p:spPr>
        <p:txBody>
          <a:bodyPr wrap="square">
            <a:spAutoFit/>
          </a:bodyPr>
          <a:lstStyle/>
          <a:p>
            <a:pPr algn="just">
              <a:lnSpc>
                <a:spcPct val="150000"/>
              </a:lnSpc>
            </a:pPr>
            <a:r>
              <a:rPr lang="en-IN" sz="3200" b="1" dirty="0">
                <a:solidFill>
                  <a:srgbClr val="610B38"/>
                </a:solidFill>
              </a:rPr>
              <a:t>SQL Set Operation</a:t>
            </a:r>
          </a:p>
          <a:p>
            <a:pPr marL="342900" indent="-342900" algn="just">
              <a:lnSpc>
                <a:spcPct val="150000"/>
              </a:lnSpc>
              <a:buFont typeface="Arial" pitchFamily="34" charset="0"/>
              <a:buChar char="•"/>
            </a:pPr>
            <a:r>
              <a:rPr lang="en-IN" sz="2200" dirty="0">
                <a:solidFill>
                  <a:srgbClr val="333333"/>
                </a:solidFill>
              </a:rPr>
              <a:t>The SQL Set operation is used to combine the two or more SQL SELECT statements</a:t>
            </a:r>
            <a:r>
              <a:rPr lang="en-IN" sz="2200" dirty="0" smtClean="0">
                <a:solidFill>
                  <a:srgbClr val="333333"/>
                </a:solidFill>
              </a:rPr>
              <a:t>.</a:t>
            </a:r>
          </a:p>
          <a:p>
            <a:pPr marL="342900" indent="-342900" algn="just">
              <a:lnSpc>
                <a:spcPct val="150000"/>
              </a:lnSpc>
              <a:buFont typeface="Arial" pitchFamily="34" charset="0"/>
              <a:buChar char="•"/>
            </a:pPr>
            <a:r>
              <a:rPr lang="en-IN" sz="2200" dirty="0">
                <a:solidFill>
                  <a:srgbClr val="333333"/>
                </a:solidFill>
              </a:rPr>
              <a:t>The number and order of columns must be the same.</a:t>
            </a:r>
          </a:p>
          <a:p>
            <a:pPr marL="342900" indent="-342900" algn="just">
              <a:lnSpc>
                <a:spcPct val="150000"/>
              </a:lnSpc>
              <a:buFont typeface="Arial" pitchFamily="34" charset="0"/>
              <a:buChar char="•"/>
            </a:pPr>
            <a:r>
              <a:rPr lang="en-IN" sz="2200" dirty="0">
                <a:solidFill>
                  <a:srgbClr val="333333"/>
                </a:solidFill>
              </a:rPr>
              <a:t>Data types must be compatible.</a:t>
            </a:r>
          </a:p>
          <a:p>
            <a:pPr algn="just">
              <a:lnSpc>
                <a:spcPct val="150000"/>
              </a:lnSpc>
            </a:pPr>
            <a:r>
              <a:rPr lang="en-IN" sz="2200" dirty="0" smtClean="0">
                <a:solidFill>
                  <a:srgbClr val="610B4B"/>
                </a:solidFill>
              </a:rPr>
              <a:t>Types </a:t>
            </a:r>
            <a:r>
              <a:rPr lang="en-IN" sz="2200" dirty="0">
                <a:solidFill>
                  <a:srgbClr val="610B4B"/>
                </a:solidFill>
              </a:rPr>
              <a:t>of Set Operation</a:t>
            </a:r>
          </a:p>
          <a:p>
            <a:pPr algn="just">
              <a:lnSpc>
                <a:spcPct val="150000"/>
              </a:lnSpc>
              <a:buFont typeface="+mj-lt"/>
              <a:buAutoNum type="arabicPeriod"/>
            </a:pPr>
            <a:r>
              <a:rPr lang="en-IN" sz="2200" dirty="0">
                <a:solidFill>
                  <a:srgbClr val="000000"/>
                </a:solidFill>
              </a:rPr>
              <a:t>Union</a:t>
            </a:r>
          </a:p>
          <a:p>
            <a:pPr algn="just">
              <a:lnSpc>
                <a:spcPct val="150000"/>
              </a:lnSpc>
              <a:buFont typeface="+mj-lt"/>
              <a:buAutoNum type="arabicPeriod"/>
            </a:pPr>
            <a:r>
              <a:rPr lang="en-IN" sz="2200" dirty="0" err="1">
                <a:solidFill>
                  <a:srgbClr val="000000"/>
                </a:solidFill>
              </a:rPr>
              <a:t>UnionAll</a:t>
            </a:r>
            <a:endParaRPr lang="en-IN" sz="2200" dirty="0">
              <a:solidFill>
                <a:srgbClr val="000000"/>
              </a:solidFill>
            </a:endParaRPr>
          </a:p>
          <a:p>
            <a:pPr algn="just">
              <a:lnSpc>
                <a:spcPct val="150000"/>
              </a:lnSpc>
              <a:buFont typeface="+mj-lt"/>
              <a:buAutoNum type="arabicPeriod"/>
            </a:pPr>
            <a:r>
              <a:rPr lang="en-IN" sz="2200" dirty="0">
                <a:solidFill>
                  <a:srgbClr val="000000"/>
                </a:solidFill>
              </a:rPr>
              <a:t>Intersect</a:t>
            </a:r>
          </a:p>
          <a:p>
            <a:pPr algn="just">
              <a:lnSpc>
                <a:spcPct val="150000"/>
              </a:lnSpc>
              <a:buFont typeface="+mj-lt"/>
              <a:buAutoNum type="arabicPeriod"/>
            </a:pPr>
            <a:r>
              <a:rPr lang="en-IN" sz="2200" dirty="0">
                <a:solidFill>
                  <a:srgbClr val="000000"/>
                </a:solidFill>
              </a:rPr>
              <a:t>Minus</a:t>
            </a:r>
            <a:endParaRPr lang="en-IN" sz="2200" b="0" i="0" dirty="0">
              <a:solidFill>
                <a:srgbClr val="000000"/>
              </a:solidFill>
              <a:effectLst/>
            </a:endParaRPr>
          </a:p>
        </p:txBody>
      </p:sp>
    </p:spTree>
    <p:extLst>
      <p:ext uri="{BB962C8B-B14F-4D97-AF65-F5344CB8AC3E}">
        <p14:creationId xmlns:p14="http://schemas.microsoft.com/office/powerpoint/2010/main" val="41270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19200"/>
            <a:ext cx="6028530" cy="548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71065" y="110836"/>
            <a:ext cx="8686800" cy="954107"/>
          </a:xfrm>
          <a:prstGeom prst="rect">
            <a:avLst/>
          </a:prstGeom>
          <a:noFill/>
        </p:spPr>
        <p:txBody>
          <a:bodyPr wrap="square" rtlCol="0">
            <a:spAutoFit/>
          </a:bodyPr>
          <a:lstStyle/>
          <a:p>
            <a:pPr algn="just"/>
            <a:r>
              <a:rPr lang="en-GB" sz="3200" b="1" dirty="0" smtClean="0"/>
              <a:t>SQL Process: </a:t>
            </a:r>
            <a:r>
              <a:rPr lang="en-IN" sz="2400" dirty="0"/>
              <a:t>Following is a simple diagram showing the SQL Architecture</a:t>
            </a:r>
            <a:endParaRPr lang="en-GB" sz="2400" b="1" dirty="0"/>
          </a:p>
        </p:txBody>
      </p:sp>
    </p:spTree>
    <p:extLst>
      <p:ext uri="{BB962C8B-B14F-4D97-AF65-F5344CB8AC3E}">
        <p14:creationId xmlns:p14="http://schemas.microsoft.com/office/powerpoint/2010/main" val="2848529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5401479"/>
          </a:xfrm>
          <a:prstGeom prst="rect">
            <a:avLst/>
          </a:prstGeom>
        </p:spPr>
        <p:txBody>
          <a:bodyPr wrap="square">
            <a:spAutoFit/>
          </a:bodyPr>
          <a:lstStyle/>
          <a:p>
            <a:pPr algn="just">
              <a:lnSpc>
                <a:spcPct val="150000"/>
              </a:lnSpc>
            </a:pPr>
            <a:r>
              <a:rPr lang="en-IN" sz="3200" b="1" dirty="0">
                <a:solidFill>
                  <a:srgbClr val="610B4B"/>
                </a:solidFill>
              </a:rPr>
              <a:t>Union</a:t>
            </a:r>
          </a:p>
          <a:p>
            <a:pPr algn="just">
              <a:lnSpc>
                <a:spcPct val="150000"/>
              </a:lnSpc>
              <a:buFont typeface="Arial" panose="020B0604020202020204" pitchFamily="34" charset="0"/>
              <a:buChar char="•"/>
            </a:pPr>
            <a:r>
              <a:rPr lang="en-IN" sz="2200" dirty="0" smtClean="0">
                <a:solidFill>
                  <a:srgbClr val="000000"/>
                </a:solidFill>
              </a:rPr>
              <a:t> The </a:t>
            </a:r>
            <a:r>
              <a:rPr lang="en-IN" sz="2200" dirty="0">
                <a:solidFill>
                  <a:srgbClr val="000000"/>
                </a:solidFill>
              </a:rPr>
              <a:t>SQL Union operation is used to combine the result of two or more SQL SELECT queries.</a:t>
            </a:r>
          </a:p>
          <a:p>
            <a:pPr algn="just">
              <a:lnSpc>
                <a:spcPct val="150000"/>
              </a:lnSpc>
              <a:buFont typeface="Arial" panose="020B0604020202020204" pitchFamily="34" charset="0"/>
              <a:buChar char="•"/>
            </a:pPr>
            <a:r>
              <a:rPr lang="en-IN" sz="2200" dirty="0" smtClean="0">
                <a:solidFill>
                  <a:srgbClr val="000000"/>
                </a:solidFill>
              </a:rPr>
              <a:t> In </a:t>
            </a:r>
            <a:r>
              <a:rPr lang="en-IN" sz="2200" dirty="0">
                <a:solidFill>
                  <a:srgbClr val="000000"/>
                </a:solidFill>
              </a:rPr>
              <a:t>the union operation, all the number of </a:t>
            </a:r>
            <a:r>
              <a:rPr lang="en-IN" sz="2200" dirty="0" err="1">
                <a:solidFill>
                  <a:srgbClr val="000000"/>
                </a:solidFill>
              </a:rPr>
              <a:t>datatype</a:t>
            </a:r>
            <a:r>
              <a:rPr lang="en-IN" sz="2200" dirty="0">
                <a:solidFill>
                  <a:srgbClr val="000000"/>
                </a:solidFill>
              </a:rPr>
              <a:t> and columns must be same in both the tables on which UNION operation is being applied.</a:t>
            </a:r>
          </a:p>
          <a:p>
            <a:pPr algn="just">
              <a:lnSpc>
                <a:spcPct val="150000"/>
              </a:lnSpc>
              <a:buFont typeface="Arial" panose="020B0604020202020204" pitchFamily="34" charset="0"/>
              <a:buChar char="•"/>
            </a:pPr>
            <a:r>
              <a:rPr lang="en-IN" sz="2200" dirty="0" smtClean="0">
                <a:solidFill>
                  <a:srgbClr val="000000"/>
                </a:solidFill>
              </a:rPr>
              <a:t> The </a:t>
            </a:r>
            <a:r>
              <a:rPr lang="en-IN" sz="2200" dirty="0">
                <a:solidFill>
                  <a:srgbClr val="000000"/>
                </a:solidFill>
              </a:rPr>
              <a:t>union operation eliminates the duplicate rows from its </a:t>
            </a:r>
            <a:r>
              <a:rPr lang="en-IN" sz="2200" dirty="0" err="1">
                <a:solidFill>
                  <a:srgbClr val="000000"/>
                </a:solidFill>
              </a:rPr>
              <a:t>resultset</a:t>
            </a:r>
            <a:r>
              <a:rPr lang="en-IN" sz="2200" dirty="0">
                <a:solidFill>
                  <a:srgbClr val="000000"/>
                </a:solidFill>
              </a:rPr>
              <a:t>.</a:t>
            </a:r>
          </a:p>
          <a:p>
            <a:pPr algn="just">
              <a:lnSpc>
                <a:spcPct val="150000"/>
              </a:lnSpc>
            </a:pPr>
            <a:r>
              <a:rPr lang="en-IN" sz="2200" b="1" dirty="0">
                <a:solidFill>
                  <a:srgbClr val="333333"/>
                </a:solidFill>
              </a:rPr>
              <a:t>Syntax</a:t>
            </a:r>
            <a:endParaRPr lang="en-IN" sz="2200" dirty="0">
              <a:solidFill>
                <a:srgbClr val="333333"/>
              </a:solidFill>
            </a:endParaRPr>
          </a:p>
          <a:p>
            <a:pPr lvl="4" algn="just">
              <a:lnSpc>
                <a:spcPct val="150000"/>
              </a:lnSpc>
            </a:pPr>
            <a:r>
              <a:rPr lang="en-IN" sz="2200" b="1" dirty="0">
                <a:solidFill>
                  <a:schemeClr val="accent2"/>
                </a:solidFill>
              </a:rPr>
              <a:t>SELECT </a:t>
            </a:r>
            <a:r>
              <a:rPr lang="en-IN" sz="2200" b="1" dirty="0" err="1">
                <a:solidFill>
                  <a:schemeClr val="accent2"/>
                </a:solidFill>
              </a:rPr>
              <a:t>column_name</a:t>
            </a:r>
            <a:r>
              <a:rPr lang="en-IN" sz="2200" b="1" dirty="0">
                <a:solidFill>
                  <a:schemeClr val="accent2"/>
                </a:solidFill>
              </a:rPr>
              <a:t> FROM table1  </a:t>
            </a:r>
          </a:p>
          <a:p>
            <a:pPr lvl="4" algn="just">
              <a:lnSpc>
                <a:spcPct val="150000"/>
              </a:lnSpc>
            </a:pPr>
            <a:r>
              <a:rPr lang="en-IN" sz="2200" b="1" dirty="0">
                <a:solidFill>
                  <a:schemeClr val="accent2"/>
                </a:solidFill>
              </a:rPr>
              <a:t>UNION  </a:t>
            </a:r>
          </a:p>
          <a:p>
            <a:pPr lvl="4" algn="just">
              <a:lnSpc>
                <a:spcPct val="150000"/>
              </a:lnSpc>
            </a:pPr>
            <a:r>
              <a:rPr lang="en-IN" sz="2200" b="1" dirty="0">
                <a:solidFill>
                  <a:schemeClr val="accent2"/>
                </a:solidFill>
              </a:rPr>
              <a:t>SELECT </a:t>
            </a:r>
            <a:r>
              <a:rPr lang="en-IN" sz="2200" b="1" dirty="0" err="1">
                <a:solidFill>
                  <a:schemeClr val="accent2"/>
                </a:solidFill>
              </a:rPr>
              <a:t>column_name</a:t>
            </a:r>
            <a:r>
              <a:rPr lang="en-IN" sz="2200" b="1" dirty="0">
                <a:solidFill>
                  <a:schemeClr val="accent2"/>
                </a:solidFill>
              </a:rPr>
              <a:t> FROM table2; </a:t>
            </a:r>
            <a:r>
              <a:rPr lang="en-IN" sz="2200" dirty="0">
                <a:solidFill>
                  <a:srgbClr val="000000"/>
                </a:solidFill>
              </a:rPr>
              <a:t> </a:t>
            </a:r>
            <a:endParaRPr lang="en-IN" sz="2200" b="0" i="0" dirty="0">
              <a:solidFill>
                <a:srgbClr val="000000"/>
              </a:solidFill>
              <a:effectLst/>
            </a:endParaRPr>
          </a:p>
        </p:txBody>
      </p:sp>
    </p:spTree>
    <p:extLst>
      <p:ext uri="{BB962C8B-B14F-4D97-AF65-F5344CB8AC3E}">
        <p14:creationId xmlns:p14="http://schemas.microsoft.com/office/powerpoint/2010/main" val="3578168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22168"/>
            <a:ext cx="3419475"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722168"/>
            <a:ext cx="3409950" cy="1944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1536" y="3886200"/>
            <a:ext cx="340042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666875" y="2667000"/>
            <a:ext cx="4572000" cy="923330"/>
          </a:xfrm>
          <a:prstGeom prst="rect">
            <a:avLst/>
          </a:prstGeom>
        </p:spPr>
        <p:txBody>
          <a:bodyPr>
            <a:spAutoFit/>
          </a:bodyPr>
          <a:lstStyle/>
          <a:p>
            <a:r>
              <a:rPr lang="en-IN" dirty="0"/>
              <a:t>SELECT * FROM First   </a:t>
            </a:r>
          </a:p>
          <a:p>
            <a:r>
              <a:rPr lang="en-IN" dirty="0"/>
              <a:t>UNION  </a:t>
            </a:r>
          </a:p>
          <a:p>
            <a:r>
              <a:rPr lang="en-IN" dirty="0"/>
              <a:t>SELECT * FROM Second; </a:t>
            </a:r>
          </a:p>
        </p:txBody>
      </p:sp>
      <p:sp>
        <p:nvSpPr>
          <p:cNvPr id="3" name="TextBox 2"/>
          <p:cNvSpPr txBox="1"/>
          <p:nvPr/>
        </p:nvSpPr>
        <p:spPr>
          <a:xfrm>
            <a:off x="533400" y="152400"/>
            <a:ext cx="3419475" cy="369332"/>
          </a:xfrm>
          <a:prstGeom prst="rect">
            <a:avLst/>
          </a:prstGeom>
          <a:noFill/>
        </p:spPr>
        <p:txBody>
          <a:bodyPr wrap="square" rtlCol="0">
            <a:spAutoFit/>
          </a:bodyPr>
          <a:lstStyle/>
          <a:p>
            <a:r>
              <a:rPr lang="en-GB" dirty="0" smtClean="0"/>
              <a:t>First </a:t>
            </a:r>
            <a:endParaRPr lang="en-GB" dirty="0"/>
          </a:p>
        </p:txBody>
      </p:sp>
      <p:sp>
        <p:nvSpPr>
          <p:cNvPr id="7" name="TextBox 6"/>
          <p:cNvSpPr txBox="1"/>
          <p:nvPr/>
        </p:nvSpPr>
        <p:spPr>
          <a:xfrm>
            <a:off x="4860348" y="161514"/>
            <a:ext cx="3419475" cy="369332"/>
          </a:xfrm>
          <a:prstGeom prst="rect">
            <a:avLst/>
          </a:prstGeom>
          <a:noFill/>
        </p:spPr>
        <p:txBody>
          <a:bodyPr wrap="square" rtlCol="0">
            <a:spAutoFit/>
          </a:bodyPr>
          <a:lstStyle/>
          <a:p>
            <a:r>
              <a:rPr lang="en-GB" dirty="0" smtClean="0"/>
              <a:t>Second </a:t>
            </a:r>
            <a:endParaRPr lang="en-GB" dirty="0"/>
          </a:p>
        </p:txBody>
      </p:sp>
    </p:spTree>
    <p:extLst>
      <p:ext uri="{BB962C8B-B14F-4D97-AF65-F5344CB8AC3E}">
        <p14:creationId xmlns:p14="http://schemas.microsoft.com/office/powerpoint/2010/main" val="28649192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763000" cy="6324808"/>
          </a:xfrm>
          <a:prstGeom prst="rect">
            <a:avLst/>
          </a:prstGeom>
        </p:spPr>
        <p:txBody>
          <a:bodyPr wrap="square">
            <a:spAutoFit/>
          </a:bodyPr>
          <a:lstStyle/>
          <a:p>
            <a:pPr algn="just">
              <a:lnSpc>
                <a:spcPct val="150000"/>
              </a:lnSpc>
            </a:pPr>
            <a:r>
              <a:rPr lang="en-IN" sz="2800" b="1" dirty="0" smtClean="0"/>
              <a:t>Union </a:t>
            </a:r>
            <a:r>
              <a:rPr lang="en-IN" sz="2800" b="1" dirty="0"/>
              <a:t>All</a:t>
            </a:r>
          </a:p>
          <a:p>
            <a:pPr algn="just">
              <a:lnSpc>
                <a:spcPct val="150000"/>
              </a:lnSpc>
            </a:pPr>
            <a:r>
              <a:rPr lang="en-IN" sz="2200" dirty="0"/>
              <a:t>Union All operation is equal to the Union operation. It returns the set without removing duplication and sorting the data.</a:t>
            </a:r>
          </a:p>
          <a:p>
            <a:pPr algn="just">
              <a:lnSpc>
                <a:spcPct val="150000"/>
              </a:lnSpc>
            </a:pPr>
            <a:r>
              <a:rPr lang="en-IN" sz="2200" b="1" dirty="0"/>
              <a:t>Syntax:</a:t>
            </a:r>
            <a:endParaRPr lang="en-IN" sz="2200" dirty="0"/>
          </a:p>
          <a:p>
            <a:pPr lvl="4" algn="just">
              <a:lnSpc>
                <a:spcPct val="150000"/>
              </a:lnSpc>
            </a:pPr>
            <a:r>
              <a:rPr lang="en-IN" sz="2200" b="1" dirty="0"/>
              <a:t>SELECT </a:t>
            </a:r>
            <a:r>
              <a:rPr lang="en-IN" sz="2200" b="1" dirty="0" err="1"/>
              <a:t>column_name</a:t>
            </a:r>
            <a:r>
              <a:rPr lang="en-IN" sz="2200" b="1" dirty="0"/>
              <a:t> FROM table1  </a:t>
            </a:r>
          </a:p>
          <a:p>
            <a:pPr lvl="4" algn="just">
              <a:lnSpc>
                <a:spcPct val="150000"/>
              </a:lnSpc>
            </a:pPr>
            <a:r>
              <a:rPr lang="en-IN" sz="2200" b="1" dirty="0"/>
              <a:t>UNION ALL  </a:t>
            </a:r>
          </a:p>
          <a:p>
            <a:pPr lvl="4" algn="just">
              <a:lnSpc>
                <a:spcPct val="150000"/>
              </a:lnSpc>
            </a:pPr>
            <a:r>
              <a:rPr lang="en-IN" sz="2200" b="1" dirty="0"/>
              <a:t>SELECT </a:t>
            </a:r>
            <a:r>
              <a:rPr lang="en-IN" sz="2200" b="1" dirty="0" err="1"/>
              <a:t>column_name</a:t>
            </a:r>
            <a:r>
              <a:rPr lang="en-IN" sz="2200" b="1" dirty="0"/>
              <a:t> FROM table2;  </a:t>
            </a:r>
          </a:p>
          <a:p>
            <a:pPr algn="just">
              <a:lnSpc>
                <a:spcPct val="150000"/>
              </a:lnSpc>
            </a:pPr>
            <a:r>
              <a:rPr lang="en-IN" sz="2200" b="1" dirty="0"/>
              <a:t>Example:</a:t>
            </a:r>
            <a:r>
              <a:rPr lang="en-IN" sz="2200" dirty="0"/>
              <a:t> Using the above First and Second table.</a:t>
            </a:r>
          </a:p>
          <a:p>
            <a:pPr algn="just">
              <a:lnSpc>
                <a:spcPct val="150000"/>
              </a:lnSpc>
            </a:pPr>
            <a:r>
              <a:rPr lang="en-IN" sz="2200" dirty="0"/>
              <a:t>Union All query will be like:</a:t>
            </a:r>
          </a:p>
          <a:p>
            <a:pPr algn="just">
              <a:lnSpc>
                <a:spcPct val="150000"/>
              </a:lnSpc>
            </a:pPr>
            <a:r>
              <a:rPr lang="en-IN" sz="2200" dirty="0"/>
              <a:t>SELECT * FROM First   </a:t>
            </a:r>
          </a:p>
          <a:p>
            <a:pPr algn="just">
              <a:lnSpc>
                <a:spcPct val="150000"/>
              </a:lnSpc>
            </a:pPr>
            <a:r>
              <a:rPr lang="en-IN" sz="2200" dirty="0"/>
              <a:t>UNION ALL  </a:t>
            </a:r>
          </a:p>
          <a:p>
            <a:pPr algn="just">
              <a:lnSpc>
                <a:spcPct val="150000"/>
              </a:lnSpc>
            </a:pPr>
            <a:r>
              <a:rPr lang="en-IN" sz="2200" dirty="0"/>
              <a:t>SELECT * FROM Second; </a:t>
            </a:r>
          </a:p>
        </p:txBody>
      </p:sp>
    </p:spTree>
    <p:extLst>
      <p:ext uri="{BB962C8B-B14F-4D97-AF65-F5344CB8AC3E}">
        <p14:creationId xmlns:p14="http://schemas.microsoft.com/office/powerpoint/2010/main" val="513004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19400"/>
            <a:ext cx="4238625" cy="3670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381000"/>
            <a:ext cx="4953000" cy="1477328"/>
          </a:xfrm>
          <a:prstGeom prst="rect">
            <a:avLst/>
          </a:prstGeom>
        </p:spPr>
        <p:txBody>
          <a:bodyPr wrap="square">
            <a:spAutoFit/>
          </a:bodyPr>
          <a:lstStyle/>
          <a:p>
            <a:pPr algn="just">
              <a:lnSpc>
                <a:spcPct val="150000"/>
              </a:lnSpc>
            </a:pPr>
            <a:r>
              <a:rPr lang="en-IN" sz="2000" dirty="0"/>
              <a:t>SELECT * FROM First   </a:t>
            </a:r>
          </a:p>
          <a:p>
            <a:pPr algn="just">
              <a:lnSpc>
                <a:spcPct val="150000"/>
              </a:lnSpc>
            </a:pPr>
            <a:r>
              <a:rPr lang="en-IN" sz="2000" dirty="0"/>
              <a:t>UNION ALL  </a:t>
            </a:r>
          </a:p>
          <a:p>
            <a:pPr algn="just">
              <a:lnSpc>
                <a:spcPct val="150000"/>
              </a:lnSpc>
            </a:pPr>
            <a:r>
              <a:rPr lang="en-IN" sz="2000" dirty="0"/>
              <a:t>SELECT * FROM Second; </a:t>
            </a:r>
          </a:p>
        </p:txBody>
      </p:sp>
    </p:spTree>
    <p:extLst>
      <p:ext uri="{BB962C8B-B14F-4D97-AF65-F5344CB8AC3E}">
        <p14:creationId xmlns:p14="http://schemas.microsoft.com/office/powerpoint/2010/main" val="2872600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610600" cy="5909310"/>
          </a:xfrm>
          <a:prstGeom prst="rect">
            <a:avLst/>
          </a:prstGeom>
        </p:spPr>
        <p:txBody>
          <a:bodyPr wrap="square">
            <a:spAutoFit/>
          </a:bodyPr>
          <a:lstStyle/>
          <a:p>
            <a:pPr algn="just">
              <a:lnSpc>
                <a:spcPct val="150000"/>
              </a:lnSpc>
            </a:pPr>
            <a:r>
              <a:rPr lang="en-IN" sz="3200" b="1" dirty="0"/>
              <a:t>Intersect</a:t>
            </a:r>
          </a:p>
          <a:p>
            <a:pPr marL="342900" indent="-342900" algn="just">
              <a:lnSpc>
                <a:spcPct val="150000"/>
              </a:lnSpc>
              <a:buFont typeface="Arial" pitchFamily="34" charset="0"/>
              <a:buChar char="•"/>
            </a:pPr>
            <a:r>
              <a:rPr lang="en-IN" sz="2200" dirty="0" smtClean="0"/>
              <a:t>It </a:t>
            </a:r>
            <a:r>
              <a:rPr lang="en-IN" sz="2200" dirty="0"/>
              <a:t>is used to combine two SELECT statements. The Intersect operation returns the common rows from both the SELECT statements.</a:t>
            </a:r>
          </a:p>
          <a:p>
            <a:pPr marL="342900" indent="-342900" algn="just">
              <a:lnSpc>
                <a:spcPct val="150000"/>
              </a:lnSpc>
              <a:buFont typeface="Arial" pitchFamily="34" charset="0"/>
              <a:buChar char="•"/>
            </a:pPr>
            <a:r>
              <a:rPr lang="en-IN" sz="2200" dirty="0"/>
              <a:t>In the Intersect operation, the number of </a:t>
            </a:r>
            <a:r>
              <a:rPr lang="en-IN" sz="2200" dirty="0" err="1"/>
              <a:t>datatype</a:t>
            </a:r>
            <a:r>
              <a:rPr lang="en-IN" sz="2200" dirty="0"/>
              <a:t> and columns must be the same.</a:t>
            </a:r>
          </a:p>
          <a:p>
            <a:pPr marL="342900" indent="-342900" algn="just">
              <a:lnSpc>
                <a:spcPct val="150000"/>
              </a:lnSpc>
              <a:buFont typeface="Arial" pitchFamily="34" charset="0"/>
              <a:buChar char="•"/>
            </a:pPr>
            <a:r>
              <a:rPr lang="en-IN" sz="2200" dirty="0"/>
              <a:t>It has no duplicates and it arranges the data in ascending order by default.</a:t>
            </a:r>
          </a:p>
          <a:p>
            <a:pPr algn="just">
              <a:lnSpc>
                <a:spcPct val="150000"/>
              </a:lnSpc>
            </a:pPr>
            <a:r>
              <a:rPr lang="en-IN" sz="2200" b="1" dirty="0"/>
              <a:t>Syntax</a:t>
            </a:r>
            <a:endParaRPr lang="en-IN" sz="2200" dirty="0"/>
          </a:p>
          <a:p>
            <a:pPr lvl="3" algn="just">
              <a:lnSpc>
                <a:spcPct val="150000"/>
              </a:lnSpc>
            </a:pPr>
            <a:r>
              <a:rPr lang="en-IN" sz="2200" b="1" dirty="0"/>
              <a:t>SELECT </a:t>
            </a:r>
            <a:r>
              <a:rPr lang="en-IN" sz="2200" b="1" dirty="0" err="1"/>
              <a:t>column_name</a:t>
            </a:r>
            <a:r>
              <a:rPr lang="en-IN" sz="2200" b="1" dirty="0"/>
              <a:t> FROM table1  </a:t>
            </a:r>
          </a:p>
          <a:p>
            <a:pPr lvl="3" algn="just">
              <a:lnSpc>
                <a:spcPct val="150000"/>
              </a:lnSpc>
            </a:pPr>
            <a:r>
              <a:rPr lang="en-IN" sz="2200" b="1" dirty="0"/>
              <a:t>INTERSECT  </a:t>
            </a:r>
          </a:p>
          <a:p>
            <a:pPr lvl="3" algn="just">
              <a:lnSpc>
                <a:spcPct val="150000"/>
              </a:lnSpc>
            </a:pPr>
            <a:r>
              <a:rPr lang="en-IN" sz="2200" b="1" dirty="0"/>
              <a:t>SELECT </a:t>
            </a:r>
            <a:r>
              <a:rPr lang="en-IN" sz="2200" b="1" dirty="0" err="1"/>
              <a:t>column_name</a:t>
            </a:r>
            <a:r>
              <a:rPr lang="en-IN" sz="2200" b="1" dirty="0"/>
              <a:t> FROM table2; </a:t>
            </a:r>
            <a:r>
              <a:rPr lang="en-IN" sz="2200" dirty="0"/>
              <a:t> </a:t>
            </a:r>
          </a:p>
        </p:txBody>
      </p:sp>
    </p:spTree>
    <p:extLst>
      <p:ext uri="{BB962C8B-B14F-4D97-AF65-F5344CB8AC3E}">
        <p14:creationId xmlns:p14="http://schemas.microsoft.com/office/powerpoint/2010/main" val="3507998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81000"/>
            <a:ext cx="4572000" cy="1563377"/>
          </a:xfrm>
          <a:prstGeom prst="rect">
            <a:avLst/>
          </a:prstGeom>
        </p:spPr>
        <p:txBody>
          <a:bodyPr>
            <a:spAutoFit/>
          </a:bodyPr>
          <a:lstStyle/>
          <a:p>
            <a:pPr algn="just">
              <a:lnSpc>
                <a:spcPct val="150000"/>
              </a:lnSpc>
            </a:pPr>
            <a:r>
              <a:rPr lang="en-IN" sz="2200" dirty="0"/>
              <a:t>SELECT * FROM First   </a:t>
            </a:r>
          </a:p>
          <a:p>
            <a:pPr algn="just">
              <a:lnSpc>
                <a:spcPct val="150000"/>
              </a:lnSpc>
            </a:pPr>
            <a:r>
              <a:rPr lang="en-IN" sz="2200" dirty="0"/>
              <a:t>INTERSECT  </a:t>
            </a:r>
          </a:p>
          <a:p>
            <a:pPr algn="just">
              <a:lnSpc>
                <a:spcPct val="150000"/>
              </a:lnSpc>
            </a:pPr>
            <a:r>
              <a:rPr lang="en-IN" sz="2200" dirty="0"/>
              <a:t>SELECT * FROM Second;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429000"/>
            <a:ext cx="5805085" cy="151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799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89679"/>
            <a:ext cx="8610600" cy="4801314"/>
          </a:xfrm>
          <a:prstGeom prst="rect">
            <a:avLst/>
          </a:prstGeom>
        </p:spPr>
        <p:txBody>
          <a:bodyPr wrap="square">
            <a:spAutoFit/>
          </a:bodyPr>
          <a:lstStyle/>
          <a:p>
            <a:pPr algn="just">
              <a:lnSpc>
                <a:spcPct val="150000"/>
              </a:lnSpc>
            </a:pPr>
            <a:r>
              <a:rPr lang="en-IN" sz="2800" b="1" dirty="0" smtClean="0"/>
              <a:t>Minus / Except</a:t>
            </a:r>
            <a:endParaRPr lang="en-IN" sz="2800" b="1" dirty="0"/>
          </a:p>
          <a:p>
            <a:pPr marL="342900" indent="-342900" algn="just">
              <a:lnSpc>
                <a:spcPct val="150000"/>
              </a:lnSpc>
              <a:buFont typeface="Arial" pitchFamily="34" charset="0"/>
              <a:buChar char="•"/>
            </a:pPr>
            <a:r>
              <a:rPr lang="en-IN" sz="2200" dirty="0"/>
              <a:t>It combines the result of two SELECT statements. </a:t>
            </a:r>
            <a:endParaRPr lang="en-IN" sz="2200" dirty="0" smtClean="0"/>
          </a:p>
          <a:p>
            <a:pPr marL="342900" indent="-342900" algn="just">
              <a:lnSpc>
                <a:spcPct val="150000"/>
              </a:lnSpc>
              <a:buFont typeface="Arial" pitchFamily="34" charset="0"/>
              <a:buChar char="•"/>
            </a:pPr>
            <a:r>
              <a:rPr lang="en-IN" sz="2200" dirty="0" smtClean="0"/>
              <a:t>Minus </a:t>
            </a:r>
            <a:r>
              <a:rPr lang="en-IN" sz="2200" dirty="0"/>
              <a:t>operator is used to display the rows which are present in the first query but absent in the second query.</a:t>
            </a:r>
          </a:p>
          <a:p>
            <a:pPr marL="342900" indent="-342900" algn="just">
              <a:lnSpc>
                <a:spcPct val="150000"/>
              </a:lnSpc>
              <a:buFont typeface="Arial" pitchFamily="34" charset="0"/>
              <a:buChar char="•"/>
            </a:pPr>
            <a:r>
              <a:rPr lang="en-IN" sz="2200" dirty="0"/>
              <a:t>It has no duplicates and data arranged in ascending order by default.</a:t>
            </a:r>
          </a:p>
          <a:p>
            <a:pPr algn="just">
              <a:lnSpc>
                <a:spcPct val="150000"/>
              </a:lnSpc>
            </a:pPr>
            <a:r>
              <a:rPr lang="en-IN" sz="2200" b="1" dirty="0"/>
              <a:t>Syntax:</a:t>
            </a:r>
            <a:endParaRPr lang="en-IN" sz="2200" dirty="0"/>
          </a:p>
          <a:p>
            <a:pPr lvl="3" algn="just">
              <a:lnSpc>
                <a:spcPct val="150000"/>
              </a:lnSpc>
            </a:pPr>
            <a:r>
              <a:rPr lang="en-IN" sz="2200" b="1" dirty="0"/>
              <a:t>SELECT </a:t>
            </a:r>
            <a:r>
              <a:rPr lang="en-IN" sz="2200" b="1" dirty="0" err="1"/>
              <a:t>column_name</a:t>
            </a:r>
            <a:r>
              <a:rPr lang="en-IN" sz="2200" b="1" dirty="0"/>
              <a:t> FROM table1  </a:t>
            </a:r>
          </a:p>
          <a:p>
            <a:pPr lvl="3" algn="just">
              <a:lnSpc>
                <a:spcPct val="150000"/>
              </a:lnSpc>
            </a:pPr>
            <a:r>
              <a:rPr lang="en-IN" sz="2200" b="1" dirty="0"/>
              <a:t>MINUS  </a:t>
            </a:r>
          </a:p>
          <a:p>
            <a:pPr lvl="3" algn="just">
              <a:lnSpc>
                <a:spcPct val="150000"/>
              </a:lnSpc>
            </a:pPr>
            <a:r>
              <a:rPr lang="en-IN" sz="2200" b="1" dirty="0"/>
              <a:t>SELECT </a:t>
            </a:r>
            <a:r>
              <a:rPr lang="en-IN" sz="2200" b="1" dirty="0" err="1"/>
              <a:t>column_name</a:t>
            </a:r>
            <a:r>
              <a:rPr lang="en-IN" sz="2200" b="1" dirty="0"/>
              <a:t> FROM table2;  </a:t>
            </a:r>
          </a:p>
        </p:txBody>
      </p:sp>
    </p:spTree>
    <p:extLst>
      <p:ext uri="{BB962C8B-B14F-4D97-AF65-F5344CB8AC3E}">
        <p14:creationId xmlns:p14="http://schemas.microsoft.com/office/powerpoint/2010/main" val="3435356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236" y="2895600"/>
            <a:ext cx="4669917"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38200"/>
            <a:ext cx="4572000" cy="1563377"/>
          </a:xfrm>
          <a:prstGeom prst="rect">
            <a:avLst/>
          </a:prstGeom>
        </p:spPr>
        <p:txBody>
          <a:bodyPr>
            <a:spAutoFit/>
          </a:bodyPr>
          <a:lstStyle/>
          <a:p>
            <a:pPr algn="just">
              <a:lnSpc>
                <a:spcPct val="150000"/>
              </a:lnSpc>
            </a:pPr>
            <a:r>
              <a:rPr lang="en-IN" sz="2200" dirty="0"/>
              <a:t>SELECT * FROM First   </a:t>
            </a:r>
          </a:p>
          <a:p>
            <a:pPr algn="just">
              <a:lnSpc>
                <a:spcPct val="150000"/>
              </a:lnSpc>
            </a:pPr>
            <a:r>
              <a:rPr lang="en-IN" sz="2200" dirty="0"/>
              <a:t>MINUS  </a:t>
            </a:r>
          </a:p>
          <a:p>
            <a:pPr algn="just">
              <a:lnSpc>
                <a:spcPct val="150000"/>
              </a:lnSpc>
            </a:pPr>
            <a:r>
              <a:rPr lang="en-IN" sz="2200" dirty="0"/>
              <a:t>SELECT * FROM Second;  </a:t>
            </a:r>
          </a:p>
        </p:txBody>
      </p:sp>
    </p:spTree>
    <p:extLst>
      <p:ext uri="{BB962C8B-B14F-4D97-AF65-F5344CB8AC3E}">
        <p14:creationId xmlns:p14="http://schemas.microsoft.com/office/powerpoint/2010/main" val="11933805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52400" y="228600"/>
            <a:ext cx="8839200" cy="49346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cs typeface="Segoe UI" pitchFamily="34" charset="0"/>
              </a:rPr>
              <a:t>The SQL ORDER BY Keyword</a:t>
            </a:r>
          </a:p>
          <a:p>
            <a:pPr marL="342900" marR="0" lvl="0" indent="-342900" algn="just" defTabSz="914400" rtl="0" eaLnBrk="0" fontAlgn="base" latinLnBrk="0" hangingPunct="0">
              <a:lnSpc>
                <a:spcPct val="150000"/>
              </a:lnSpc>
              <a:spcBef>
                <a:spcPct val="0"/>
              </a:spcBef>
              <a:spcAft>
                <a:spcPct val="0"/>
              </a:spcAft>
              <a:buClrTx/>
              <a:buSzTx/>
              <a:buFont typeface="Arial" pitchFamily="34" charset="0"/>
              <a:buChar char="•"/>
              <a:tabLst/>
            </a:pPr>
            <a:r>
              <a:rPr kumimoji="0" lang="en-US" sz="2200" b="0" i="0" u="none" strike="noStrike" cap="none" normalizeH="0" baseline="0" dirty="0" smtClean="0">
                <a:ln>
                  <a:noFill/>
                </a:ln>
                <a:solidFill>
                  <a:srgbClr val="000000"/>
                </a:solidFill>
                <a:effectLst/>
                <a:cs typeface="Arial" pitchFamily="34" charset="0"/>
              </a:rPr>
              <a:t>The </a:t>
            </a:r>
            <a:r>
              <a:rPr kumimoji="0" lang="en-US" sz="2200" b="0" i="0" u="none" strike="noStrike" cap="none" normalizeH="0" baseline="0" dirty="0" smtClean="0">
                <a:ln>
                  <a:noFill/>
                </a:ln>
                <a:solidFill>
                  <a:srgbClr val="DC143C"/>
                </a:solidFill>
                <a:effectLst/>
                <a:cs typeface="Arial" pitchFamily="34" charset="0"/>
              </a:rPr>
              <a:t>ORDER BY</a:t>
            </a:r>
            <a:r>
              <a:rPr kumimoji="0" lang="en-US" sz="2200" b="0" i="0" u="none" strike="noStrike" cap="none" normalizeH="0" baseline="0" dirty="0" smtClean="0">
                <a:ln>
                  <a:noFill/>
                </a:ln>
                <a:solidFill>
                  <a:srgbClr val="000000"/>
                </a:solidFill>
                <a:effectLst/>
                <a:cs typeface="Arial" pitchFamily="34" charset="0"/>
              </a:rPr>
              <a:t> keyword is used to sort the result-set in ascending or descending order.</a:t>
            </a:r>
            <a:endParaRPr kumimoji="0" lang="en-US" sz="2200" b="0" i="0" u="none" strike="noStrike" cap="none" normalizeH="0" baseline="0" dirty="0" smtClean="0">
              <a:ln>
                <a:noFill/>
              </a:ln>
              <a:solidFill>
                <a:schemeClr val="tx1"/>
              </a:solidFill>
              <a:effectLst/>
              <a:cs typeface="Arial"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Arial" pitchFamily="34" charset="0"/>
              <a:buChar char="•"/>
              <a:tabLst/>
            </a:pPr>
            <a:r>
              <a:rPr kumimoji="0" lang="en-US" sz="2200" b="0" i="0" u="none" strike="noStrike" cap="none" normalizeH="0" baseline="0" dirty="0" smtClean="0">
                <a:ln>
                  <a:noFill/>
                </a:ln>
                <a:solidFill>
                  <a:srgbClr val="000000"/>
                </a:solidFill>
                <a:effectLst/>
                <a:cs typeface="Arial" pitchFamily="34" charset="0"/>
              </a:rPr>
              <a:t>The </a:t>
            </a:r>
            <a:r>
              <a:rPr kumimoji="0" lang="en-US" sz="2200" b="0" i="0" u="none" strike="noStrike" cap="none" normalizeH="0" baseline="0" dirty="0" smtClean="0">
                <a:ln>
                  <a:noFill/>
                </a:ln>
                <a:solidFill>
                  <a:srgbClr val="DC143C"/>
                </a:solidFill>
                <a:effectLst/>
                <a:cs typeface="Arial" pitchFamily="34" charset="0"/>
              </a:rPr>
              <a:t>ORDER BY</a:t>
            </a:r>
            <a:r>
              <a:rPr kumimoji="0" lang="en-US" sz="2200" b="0" i="0" u="none" strike="noStrike" cap="none" normalizeH="0" baseline="0" dirty="0" smtClean="0">
                <a:ln>
                  <a:noFill/>
                </a:ln>
                <a:solidFill>
                  <a:srgbClr val="000000"/>
                </a:solidFill>
                <a:effectLst/>
                <a:cs typeface="Arial" pitchFamily="34" charset="0"/>
              </a:rPr>
              <a:t> keyword sorts the records in ascending order by default. To sort the records in descending order, use the </a:t>
            </a:r>
            <a:r>
              <a:rPr kumimoji="0" lang="en-US" sz="2200" b="0" i="0" u="none" strike="noStrike" cap="none" normalizeH="0" baseline="0" dirty="0" smtClean="0">
                <a:ln>
                  <a:noFill/>
                </a:ln>
                <a:solidFill>
                  <a:srgbClr val="DC143C"/>
                </a:solidFill>
                <a:effectLst/>
                <a:cs typeface="Arial" pitchFamily="34" charset="0"/>
              </a:rPr>
              <a:t>DESC</a:t>
            </a:r>
            <a:r>
              <a:rPr kumimoji="0" lang="en-US" sz="2200" b="0" i="0" u="none" strike="noStrike" cap="none" normalizeH="0" baseline="0" dirty="0" smtClean="0">
                <a:ln>
                  <a:noFill/>
                </a:ln>
                <a:solidFill>
                  <a:srgbClr val="000000"/>
                </a:solidFill>
                <a:effectLst/>
                <a:cs typeface="Arial" pitchFamily="34" charset="0"/>
              </a:rPr>
              <a:t> keyword.</a:t>
            </a:r>
            <a:endParaRPr kumimoji="0" lang="en-US" sz="2200" b="0" i="0" u="none" strike="noStrike" cap="none" normalizeH="0" baseline="0" dirty="0" smtClean="0">
              <a:ln>
                <a:noFill/>
              </a:ln>
              <a:solidFill>
                <a:srgbClr val="000000"/>
              </a:solidFill>
              <a:effectLst/>
              <a:cs typeface="Segoe UI"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0000"/>
                </a:solidFill>
                <a:effectLst/>
                <a:cs typeface="Segoe UI" pitchFamily="34" charset="0"/>
              </a:rPr>
              <a:t>ORDER BY Syntax</a:t>
            </a:r>
          </a:p>
          <a:p>
            <a:pPr lvl="4" eaLnBrk="0" fontAlgn="base" hangingPunct="0">
              <a:lnSpc>
                <a:spcPct val="150000"/>
              </a:lnSpc>
              <a:spcBef>
                <a:spcPct val="0"/>
              </a:spcBef>
              <a:spcAft>
                <a:spcPct val="0"/>
              </a:spcAft>
            </a:pPr>
            <a:r>
              <a:rPr lang="en-IN" sz="2400" b="1" dirty="0">
                <a:solidFill>
                  <a:srgbClr val="FF0000"/>
                </a:solidFill>
              </a:rPr>
              <a:t>SELECT </a:t>
            </a:r>
            <a:r>
              <a:rPr lang="en-IN" sz="2400" b="1" i="1" dirty="0">
                <a:solidFill>
                  <a:srgbClr val="FF0000"/>
                </a:solidFill>
              </a:rPr>
              <a:t>column1</a:t>
            </a:r>
            <a:r>
              <a:rPr lang="en-IN" sz="2400" b="1" dirty="0">
                <a:solidFill>
                  <a:srgbClr val="FF0000"/>
                </a:solidFill>
              </a:rPr>
              <a:t>,</a:t>
            </a:r>
            <a:r>
              <a:rPr lang="en-IN" sz="2400" b="1" i="1" dirty="0">
                <a:solidFill>
                  <a:srgbClr val="FF0000"/>
                </a:solidFill>
              </a:rPr>
              <a:t> column2, ...</a:t>
            </a:r>
            <a:r>
              <a:rPr lang="en-IN" sz="2400" b="1" dirty="0">
                <a:solidFill>
                  <a:srgbClr val="FF0000"/>
                </a:solidFill>
              </a:rPr>
              <a:t/>
            </a:r>
            <a:br>
              <a:rPr lang="en-IN" sz="2400" b="1" dirty="0">
                <a:solidFill>
                  <a:srgbClr val="FF0000"/>
                </a:solidFill>
              </a:rPr>
            </a:br>
            <a:r>
              <a:rPr lang="en-IN" sz="2400" b="1" dirty="0">
                <a:solidFill>
                  <a:srgbClr val="FF0000"/>
                </a:solidFill>
              </a:rPr>
              <a:t>FROM </a:t>
            </a:r>
            <a:r>
              <a:rPr lang="en-IN" sz="2400" b="1" i="1" dirty="0" err="1">
                <a:solidFill>
                  <a:srgbClr val="FF0000"/>
                </a:solidFill>
              </a:rPr>
              <a:t>table_name</a:t>
            </a:r>
            <a:r>
              <a:rPr lang="en-IN" sz="2400" b="1" dirty="0">
                <a:solidFill>
                  <a:srgbClr val="FF0000"/>
                </a:solidFill>
              </a:rPr>
              <a:t/>
            </a:r>
            <a:br>
              <a:rPr lang="en-IN" sz="2400" b="1" dirty="0">
                <a:solidFill>
                  <a:srgbClr val="FF0000"/>
                </a:solidFill>
              </a:rPr>
            </a:br>
            <a:r>
              <a:rPr lang="en-IN" sz="2400" b="1" dirty="0">
                <a:solidFill>
                  <a:srgbClr val="FF0000"/>
                </a:solidFill>
              </a:rPr>
              <a:t>ORDER BY </a:t>
            </a:r>
            <a:r>
              <a:rPr lang="en-IN" sz="2400" b="1" i="1" dirty="0">
                <a:solidFill>
                  <a:srgbClr val="FF0000"/>
                </a:solidFill>
              </a:rPr>
              <a:t>column1, column2, ... </a:t>
            </a:r>
            <a:r>
              <a:rPr lang="en-IN" sz="2400" b="1" dirty="0">
                <a:solidFill>
                  <a:srgbClr val="FF0000"/>
                </a:solidFill>
              </a:rPr>
              <a:t>ASC|DESC;</a:t>
            </a:r>
            <a:endParaRPr kumimoji="0" lang="en-US" sz="2200" b="1" i="0" u="none" strike="noStrike" cap="none" normalizeH="0" baseline="0" dirty="0" smtClean="0">
              <a:ln>
                <a:noFill/>
              </a:ln>
              <a:solidFill>
                <a:srgbClr val="FF0000"/>
              </a:solidFill>
              <a:effectLst/>
              <a:cs typeface="Arial" pitchFamily="34" charset="0"/>
            </a:endParaRPr>
          </a:p>
        </p:txBody>
      </p:sp>
    </p:spTree>
    <p:extLst>
      <p:ext uri="{BB962C8B-B14F-4D97-AF65-F5344CB8AC3E}">
        <p14:creationId xmlns:p14="http://schemas.microsoft.com/office/powerpoint/2010/main" val="33195943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9271"/>
            <a:ext cx="8763000" cy="6828729"/>
          </a:xfrm>
          <a:prstGeom prst="rect">
            <a:avLst/>
          </a:prstGeom>
        </p:spPr>
        <p:txBody>
          <a:bodyPr wrap="square">
            <a:spAutoFit/>
          </a:bodyPr>
          <a:lstStyle/>
          <a:p>
            <a:pPr>
              <a:lnSpc>
                <a:spcPct val="150000"/>
              </a:lnSpc>
            </a:pPr>
            <a:r>
              <a:rPr lang="en-IN" sz="2100" dirty="0"/>
              <a:t>SELECT * FROM Customers</a:t>
            </a:r>
            <a:br>
              <a:rPr lang="en-IN" sz="2100" dirty="0"/>
            </a:br>
            <a:r>
              <a:rPr lang="en-IN" sz="2100" dirty="0"/>
              <a:t>ORDER BY Country</a:t>
            </a:r>
            <a:r>
              <a:rPr lang="en-IN" sz="2100" dirty="0" smtClean="0"/>
              <a:t>;</a:t>
            </a:r>
          </a:p>
          <a:p>
            <a:pPr>
              <a:lnSpc>
                <a:spcPct val="150000"/>
              </a:lnSpc>
            </a:pPr>
            <a:r>
              <a:rPr lang="en-IN" sz="2100" dirty="0" smtClean="0"/>
              <a:t>--------------------------------------------------------------------------------------------------</a:t>
            </a:r>
          </a:p>
          <a:p>
            <a:pPr>
              <a:lnSpc>
                <a:spcPct val="150000"/>
              </a:lnSpc>
            </a:pPr>
            <a:r>
              <a:rPr lang="en-IN" sz="2100" dirty="0"/>
              <a:t>SELECT * FROM Customers</a:t>
            </a:r>
            <a:br>
              <a:rPr lang="en-IN" sz="2100" dirty="0"/>
            </a:br>
            <a:r>
              <a:rPr lang="en-IN" sz="2100" dirty="0"/>
              <a:t>ORDER BY Country DESC</a:t>
            </a:r>
            <a:r>
              <a:rPr lang="en-IN" sz="2100" dirty="0" smtClean="0"/>
              <a:t>;</a:t>
            </a:r>
          </a:p>
          <a:p>
            <a:pPr>
              <a:lnSpc>
                <a:spcPct val="150000"/>
              </a:lnSpc>
            </a:pPr>
            <a:r>
              <a:rPr lang="en-IN" sz="2100" dirty="0" smtClean="0"/>
              <a:t>----------------------------------------------------------------------------------------------------</a:t>
            </a:r>
          </a:p>
          <a:p>
            <a:pPr>
              <a:lnSpc>
                <a:spcPct val="150000"/>
              </a:lnSpc>
            </a:pPr>
            <a:r>
              <a:rPr lang="en-IN" sz="2100" dirty="0"/>
              <a:t>SELECT * FROM Customers</a:t>
            </a:r>
            <a:br>
              <a:rPr lang="en-IN" sz="2100" dirty="0"/>
            </a:br>
            <a:r>
              <a:rPr lang="en-IN" sz="2100" dirty="0"/>
              <a:t>ORDER BY Country, </a:t>
            </a:r>
            <a:r>
              <a:rPr lang="en-IN" sz="2100" dirty="0" err="1"/>
              <a:t>CustomerName</a:t>
            </a:r>
            <a:r>
              <a:rPr lang="en-IN" sz="2100" dirty="0" smtClean="0"/>
              <a:t>;</a:t>
            </a:r>
          </a:p>
          <a:p>
            <a:pPr algn="just">
              <a:lnSpc>
                <a:spcPct val="150000"/>
              </a:lnSpc>
            </a:pPr>
            <a:r>
              <a:rPr lang="en-IN" sz="2100" dirty="0"/>
              <a:t>selects all customers from the "Customers" table, sorted by the "Country" and the "</a:t>
            </a:r>
            <a:r>
              <a:rPr lang="en-IN" sz="2100" dirty="0" err="1"/>
              <a:t>CustomerName</a:t>
            </a:r>
            <a:r>
              <a:rPr lang="en-IN" sz="2100" dirty="0"/>
              <a:t>" column. This means that it orders by Country, but if some rows have the same Country, it orders them by </a:t>
            </a:r>
            <a:r>
              <a:rPr lang="en-IN" sz="2100" dirty="0" err="1" smtClean="0"/>
              <a:t>CustomerName</a:t>
            </a:r>
            <a:r>
              <a:rPr lang="en-IN" sz="2100" dirty="0" smtClean="0"/>
              <a:t>.</a:t>
            </a:r>
          </a:p>
          <a:p>
            <a:pPr>
              <a:lnSpc>
                <a:spcPct val="150000"/>
              </a:lnSpc>
            </a:pPr>
            <a:r>
              <a:rPr lang="en-IN" sz="2100" dirty="0" smtClean="0"/>
              <a:t>--------------------------------------------------------------------------------------------------------</a:t>
            </a:r>
          </a:p>
          <a:p>
            <a:pPr>
              <a:lnSpc>
                <a:spcPct val="150000"/>
              </a:lnSpc>
            </a:pPr>
            <a:r>
              <a:rPr lang="en-IN" sz="2100" dirty="0"/>
              <a:t>SELECT * FROM Customers</a:t>
            </a:r>
            <a:br>
              <a:rPr lang="en-IN" sz="2100" dirty="0"/>
            </a:br>
            <a:r>
              <a:rPr lang="en-IN" sz="2100" dirty="0"/>
              <a:t>ORDER BY Country ASC, </a:t>
            </a:r>
            <a:r>
              <a:rPr lang="en-IN" sz="2100" dirty="0" err="1"/>
              <a:t>CustomerName</a:t>
            </a:r>
            <a:r>
              <a:rPr lang="en-IN" sz="2100" dirty="0"/>
              <a:t> DESC</a:t>
            </a:r>
            <a:r>
              <a:rPr lang="en-IN" sz="2100" dirty="0" smtClean="0"/>
              <a:t>;</a:t>
            </a:r>
          </a:p>
        </p:txBody>
      </p:sp>
    </p:spTree>
    <p:extLst>
      <p:ext uri="{BB962C8B-B14F-4D97-AF65-F5344CB8AC3E}">
        <p14:creationId xmlns:p14="http://schemas.microsoft.com/office/powerpoint/2010/main" val="3192859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8763000" cy="4524315"/>
          </a:xfrm>
          <a:prstGeom prst="rect">
            <a:avLst/>
          </a:prstGeom>
        </p:spPr>
        <p:txBody>
          <a:bodyPr wrap="square">
            <a:spAutoFit/>
          </a:bodyPr>
          <a:lstStyle/>
          <a:p>
            <a:pPr algn="just">
              <a:lnSpc>
                <a:spcPct val="150000"/>
              </a:lnSpc>
            </a:pPr>
            <a:r>
              <a:rPr lang="en-IN" sz="2400" b="1" dirty="0"/>
              <a:t>SQL follows the following rules:</a:t>
            </a:r>
          </a:p>
          <a:p>
            <a:pPr marL="342900" indent="-342900" algn="just">
              <a:lnSpc>
                <a:spcPct val="150000"/>
              </a:lnSpc>
              <a:buFont typeface="Arial" pitchFamily="34" charset="0"/>
              <a:buChar char="•"/>
            </a:pPr>
            <a:r>
              <a:rPr lang="en-IN" sz="2400" dirty="0"/>
              <a:t>Structure query language is </a:t>
            </a:r>
            <a:r>
              <a:rPr lang="en-IN" sz="2400" b="1" dirty="0"/>
              <a:t>not case sensitive</a:t>
            </a:r>
            <a:r>
              <a:rPr lang="en-IN" sz="2400" dirty="0"/>
              <a:t>. Generally, keywords of SQL are written in </a:t>
            </a:r>
            <a:r>
              <a:rPr lang="en-IN" sz="2400" b="1" dirty="0"/>
              <a:t>uppercase</a:t>
            </a:r>
            <a:r>
              <a:rPr lang="en-IN" sz="2400" dirty="0"/>
              <a:t>.</a:t>
            </a:r>
          </a:p>
          <a:p>
            <a:pPr marL="342900" indent="-342900" algn="just">
              <a:lnSpc>
                <a:spcPct val="150000"/>
              </a:lnSpc>
              <a:buFont typeface="Arial" pitchFamily="34" charset="0"/>
              <a:buChar char="•"/>
            </a:pPr>
            <a:r>
              <a:rPr lang="en-IN" sz="2400" dirty="0"/>
              <a:t>Statements of SQL are dependent on text lines. We can use a single SQL statement on one or multiple text line.</a:t>
            </a:r>
          </a:p>
          <a:p>
            <a:pPr marL="342900" indent="-342900" algn="just">
              <a:lnSpc>
                <a:spcPct val="150000"/>
              </a:lnSpc>
              <a:buFont typeface="Arial" pitchFamily="34" charset="0"/>
              <a:buChar char="•"/>
            </a:pPr>
            <a:r>
              <a:rPr lang="en-IN" sz="2400" dirty="0"/>
              <a:t>Using the SQL statements, you can perform most of the actions in a database.</a:t>
            </a:r>
          </a:p>
          <a:p>
            <a:pPr marL="342900" indent="-342900" algn="just">
              <a:lnSpc>
                <a:spcPct val="150000"/>
              </a:lnSpc>
              <a:buFont typeface="Arial" pitchFamily="34" charset="0"/>
              <a:buChar char="•"/>
            </a:pPr>
            <a:r>
              <a:rPr lang="en-IN" sz="2400" dirty="0"/>
              <a:t>SQL depends on tuple relational calculus and relational algebra.</a:t>
            </a:r>
          </a:p>
        </p:txBody>
      </p:sp>
    </p:spTree>
    <p:extLst>
      <p:ext uri="{BB962C8B-B14F-4D97-AF65-F5344CB8AC3E}">
        <p14:creationId xmlns:p14="http://schemas.microsoft.com/office/powerpoint/2010/main" val="38635495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927"/>
            <a:ext cx="8839200" cy="6694140"/>
          </a:xfrm>
          <a:prstGeom prst="rect">
            <a:avLst/>
          </a:prstGeom>
        </p:spPr>
        <p:txBody>
          <a:bodyPr wrap="square">
            <a:spAutoFit/>
          </a:bodyPr>
          <a:lstStyle/>
          <a:p>
            <a:pPr algn="just">
              <a:lnSpc>
                <a:spcPct val="150000"/>
              </a:lnSpc>
            </a:pPr>
            <a:r>
              <a:rPr lang="en-IN" sz="2200" b="1" dirty="0"/>
              <a:t>GROUP BY</a:t>
            </a:r>
            <a:r>
              <a:rPr lang="en-IN" sz="2200" dirty="0"/>
              <a:t> </a:t>
            </a:r>
            <a:r>
              <a:rPr lang="en-IN" sz="2200" b="1" dirty="0" smtClean="0"/>
              <a:t>CLAUSE</a:t>
            </a:r>
          </a:p>
          <a:p>
            <a:pPr marL="342900" indent="-342900" algn="just">
              <a:lnSpc>
                <a:spcPct val="150000"/>
              </a:lnSpc>
              <a:buFont typeface="Arial" pitchFamily="34" charset="0"/>
              <a:buChar char="•"/>
            </a:pPr>
            <a:r>
              <a:rPr lang="en-IN" sz="2200" dirty="0" smtClean="0"/>
              <a:t>The </a:t>
            </a:r>
            <a:r>
              <a:rPr lang="en-IN" sz="2200" dirty="0"/>
              <a:t>SQL </a:t>
            </a:r>
            <a:r>
              <a:rPr lang="en-IN" sz="2200" b="1" dirty="0"/>
              <a:t>GROUP BY</a:t>
            </a:r>
            <a:r>
              <a:rPr lang="en-IN" sz="2200" dirty="0"/>
              <a:t> clause is used in collaboration with the SELECT statement to arrange identical data into groups. This GROUP BY clause follows the WHERE clause in a SELECT statement and precedes the ORDER BY clause</a:t>
            </a:r>
            <a:r>
              <a:rPr lang="en-IN" sz="2200" dirty="0" smtClean="0"/>
              <a:t>.</a:t>
            </a:r>
          </a:p>
          <a:p>
            <a:pPr marL="342900" indent="-342900" algn="just">
              <a:lnSpc>
                <a:spcPct val="150000"/>
              </a:lnSpc>
              <a:buFont typeface="Arial" pitchFamily="34" charset="0"/>
              <a:buChar char="•"/>
            </a:pPr>
            <a:r>
              <a:rPr lang="en-IN" sz="2200" dirty="0" smtClean="0"/>
              <a:t>The </a:t>
            </a:r>
            <a:r>
              <a:rPr lang="en-IN" sz="2200" dirty="0"/>
              <a:t>basic syntax of a GROUP BY clause is shown in the following code block. The GROUP BY clause must follow the conditions in the WHERE clause and must precede the ORDER BY clause if one is used</a:t>
            </a:r>
            <a:r>
              <a:rPr lang="en-IN" sz="2200" dirty="0" smtClean="0"/>
              <a:t>.</a:t>
            </a:r>
          </a:p>
          <a:p>
            <a:pPr lvl="6" algn="just">
              <a:lnSpc>
                <a:spcPct val="150000"/>
              </a:lnSpc>
            </a:pPr>
            <a:r>
              <a:rPr lang="en-IN" sz="2200" b="1" dirty="0" smtClean="0">
                <a:solidFill>
                  <a:srgbClr val="FF0000"/>
                </a:solidFill>
              </a:rPr>
              <a:t>SELECT column1, column2 </a:t>
            </a:r>
          </a:p>
          <a:p>
            <a:pPr lvl="6" algn="just">
              <a:lnSpc>
                <a:spcPct val="150000"/>
              </a:lnSpc>
            </a:pPr>
            <a:r>
              <a:rPr lang="en-IN" sz="2200" b="1" dirty="0" smtClean="0">
                <a:solidFill>
                  <a:srgbClr val="FF0000"/>
                </a:solidFill>
              </a:rPr>
              <a:t>FROM </a:t>
            </a:r>
            <a:r>
              <a:rPr lang="en-IN" sz="2200" b="1" dirty="0" err="1" smtClean="0">
                <a:solidFill>
                  <a:srgbClr val="FF0000"/>
                </a:solidFill>
              </a:rPr>
              <a:t>table_name</a:t>
            </a:r>
            <a:r>
              <a:rPr lang="en-IN" sz="2200" b="1" dirty="0" smtClean="0">
                <a:solidFill>
                  <a:srgbClr val="FF0000"/>
                </a:solidFill>
              </a:rPr>
              <a:t> </a:t>
            </a:r>
          </a:p>
          <a:p>
            <a:pPr lvl="6" algn="just">
              <a:lnSpc>
                <a:spcPct val="150000"/>
              </a:lnSpc>
            </a:pPr>
            <a:r>
              <a:rPr lang="en-IN" sz="2200" b="1" dirty="0" smtClean="0">
                <a:solidFill>
                  <a:srgbClr val="FF0000"/>
                </a:solidFill>
              </a:rPr>
              <a:t>WHERE [ conditions ] </a:t>
            </a:r>
          </a:p>
          <a:p>
            <a:pPr lvl="6" algn="just">
              <a:lnSpc>
                <a:spcPct val="150000"/>
              </a:lnSpc>
            </a:pPr>
            <a:r>
              <a:rPr lang="en-IN" sz="2200" b="1" dirty="0" smtClean="0">
                <a:solidFill>
                  <a:srgbClr val="FF0000"/>
                </a:solidFill>
              </a:rPr>
              <a:t>GROUP BY column1, column2 </a:t>
            </a:r>
          </a:p>
          <a:p>
            <a:pPr lvl="6" algn="just">
              <a:lnSpc>
                <a:spcPct val="150000"/>
              </a:lnSpc>
            </a:pPr>
            <a:r>
              <a:rPr lang="en-IN" sz="2200" b="1" dirty="0" smtClean="0">
                <a:solidFill>
                  <a:srgbClr val="FF0000"/>
                </a:solidFill>
              </a:rPr>
              <a:t>ORDER BY column1, column2</a:t>
            </a:r>
            <a:endParaRPr lang="en-GB" sz="2200" b="1" dirty="0">
              <a:solidFill>
                <a:srgbClr val="FF0000"/>
              </a:solidFill>
            </a:endParaRPr>
          </a:p>
        </p:txBody>
      </p:sp>
    </p:spTree>
    <p:extLst>
      <p:ext uri="{BB962C8B-B14F-4D97-AF65-F5344CB8AC3E}">
        <p14:creationId xmlns:p14="http://schemas.microsoft.com/office/powerpoint/2010/main" val="35038783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72"/>
            <a:ext cx="8991600" cy="6647974"/>
          </a:xfrm>
          <a:prstGeom prst="rect">
            <a:avLst/>
          </a:prstGeom>
        </p:spPr>
        <p:txBody>
          <a:bodyPr wrap="square">
            <a:spAutoFit/>
          </a:bodyPr>
          <a:lstStyle/>
          <a:p>
            <a:pPr algn="just">
              <a:lnSpc>
                <a:spcPct val="150000"/>
              </a:lnSpc>
            </a:pPr>
            <a:r>
              <a:rPr lang="en-IN" sz="2400" b="1" dirty="0" smtClean="0"/>
              <a:t>HAVING CLAUSE</a:t>
            </a:r>
            <a:endParaRPr lang="en-IN" sz="2400" dirty="0" smtClean="0"/>
          </a:p>
          <a:p>
            <a:pPr marL="285750" indent="-285750" algn="just">
              <a:lnSpc>
                <a:spcPct val="150000"/>
              </a:lnSpc>
              <a:buFont typeface="Arial" pitchFamily="34" charset="0"/>
              <a:buChar char="•"/>
            </a:pPr>
            <a:r>
              <a:rPr lang="en-IN" sz="2000" dirty="0" smtClean="0"/>
              <a:t>The</a:t>
            </a:r>
            <a:r>
              <a:rPr lang="en-IN" sz="2000" dirty="0"/>
              <a:t> </a:t>
            </a:r>
            <a:r>
              <a:rPr lang="en-IN" sz="2000" b="1" dirty="0"/>
              <a:t>HAVING Clause</a:t>
            </a:r>
            <a:r>
              <a:rPr lang="en-IN" sz="2000" dirty="0"/>
              <a:t> enables you to specify conditions that filter which group results appear in the results.</a:t>
            </a:r>
          </a:p>
          <a:p>
            <a:pPr marL="285750" indent="-285750" algn="just">
              <a:lnSpc>
                <a:spcPct val="150000"/>
              </a:lnSpc>
              <a:buFont typeface="Arial" pitchFamily="34" charset="0"/>
              <a:buChar char="•"/>
            </a:pPr>
            <a:r>
              <a:rPr lang="en-IN" sz="2000" dirty="0"/>
              <a:t>The WHERE clause places conditions on the selected columns, whereas the HAVING clause places conditions on groups created by the GROUP BY clause.</a:t>
            </a:r>
          </a:p>
          <a:p>
            <a:pPr marL="285750" indent="-285750" algn="just">
              <a:lnSpc>
                <a:spcPct val="150000"/>
              </a:lnSpc>
              <a:buFont typeface="Arial" pitchFamily="34" charset="0"/>
              <a:buChar char="•"/>
            </a:pPr>
            <a:r>
              <a:rPr lang="en-IN" sz="2000" dirty="0" smtClean="0"/>
              <a:t>The </a:t>
            </a:r>
            <a:r>
              <a:rPr lang="en-IN" sz="2000" dirty="0"/>
              <a:t>HAVING clause must follow the GROUP BY clause in a query and must also precede the ORDER BY clause if used. The following code block has the syntax of the SELECT statement including the HAVING </a:t>
            </a:r>
            <a:r>
              <a:rPr lang="en-IN" sz="2000" dirty="0" smtClean="0"/>
              <a:t>clause-</a:t>
            </a:r>
          </a:p>
          <a:p>
            <a:pPr lvl="5" algn="just">
              <a:lnSpc>
                <a:spcPct val="150000"/>
              </a:lnSpc>
            </a:pPr>
            <a:r>
              <a:rPr lang="en-IN" sz="2000" b="1" dirty="0">
                <a:solidFill>
                  <a:srgbClr val="FF0000"/>
                </a:solidFill>
              </a:rPr>
              <a:t>SELECT column1, column2 </a:t>
            </a:r>
            <a:endParaRPr lang="en-IN" sz="2000" b="1" dirty="0" smtClean="0">
              <a:solidFill>
                <a:srgbClr val="FF0000"/>
              </a:solidFill>
            </a:endParaRPr>
          </a:p>
          <a:p>
            <a:pPr lvl="5" algn="just">
              <a:lnSpc>
                <a:spcPct val="150000"/>
              </a:lnSpc>
            </a:pPr>
            <a:r>
              <a:rPr lang="en-IN" sz="2000" b="1" dirty="0" smtClean="0">
                <a:solidFill>
                  <a:srgbClr val="FF0000"/>
                </a:solidFill>
              </a:rPr>
              <a:t>FROM </a:t>
            </a:r>
            <a:r>
              <a:rPr lang="en-IN" sz="2000" b="1" dirty="0">
                <a:solidFill>
                  <a:srgbClr val="FF0000"/>
                </a:solidFill>
              </a:rPr>
              <a:t>table1, table2 </a:t>
            </a:r>
            <a:endParaRPr lang="en-IN" sz="2000" b="1" dirty="0" smtClean="0">
              <a:solidFill>
                <a:srgbClr val="FF0000"/>
              </a:solidFill>
            </a:endParaRPr>
          </a:p>
          <a:p>
            <a:pPr lvl="5" algn="just">
              <a:lnSpc>
                <a:spcPct val="150000"/>
              </a:lnSpc>
            </a:pPr>
            <a:r>
              <a:rPr lang="en-IN" sz="2000" b="1" dirty="0" smtClean="0">
                <a:solidFill>
                  <a:srgbClr val="FF0000"/>
                </a:solidFill>
              </a:rPr>
              <a:t>WHERE </a:t>
            </a:r>
            <a:r>
              <a:rPr lang="en-IN" sz="2000" b="1" dirty="0">
                <a:solidFill>
                  <a:srgbClr val="FF0000"/>
                </a:solidFill>
              </a:rPr>
              <a:t>[ conditions ] </a:t>
            </a:r>
            <a:endParaRPr lang="en-IN" sz="2000" b="1" dirty="0" smtClean="0">
              <a:solidFill>
                <a:srgbClr val="FF0000"/>
              </a:solidFill>
            </a:endParaRPr>
          </a:p>
          <a:p>
            <a:pPr lvl="5" algn="just">
              <a:lnSpc>
                <a:spcPct val="150000"/>
              </a:lnSpc>
            </a:pPr>
            <a:r>
              <a:rPr lang="en-IN" sz="2000" b="1" dirty="0" smtClean="0">
                <a:solidFill>
                  <a:srgbClr val="FF0000"/>
                </a:solidFill>
              </a:rPr>
              <a:t>GROUP </a:t>
            </a:r>
            <a:r>
              <a:rPr lang="en-IN" sz="2000" b="1" dirty="0">
                <a:solidFill>
                  <a:srgbClr val="FF0000"/>
                </a:solidFill>
              </a:rPr>
              <a:t>BY column1, column2 </a:t>
            </a:r>
            <a:endParaRPr lang="en-IN" sz="2000" b="1" dirty="0" smtClean="0">
              <a:solidFill>
                <a:srgbClr val="FF0000"/>
              </a:solidFill>
            </a:endParaRPr>
          </a:p>
          <a:p>
            <a:pPr lvl="5" algn="just">
              <a:lnSpc>
                <a:spcPct val="150000"/>
              </a:lnSpc>
            </a:pPr>
            <a:r>
              <a:rPr lang="en-IN" sz="2000" b="1" dirty="0" smtClean="0">
                <a:solidFill>
                  <a:srgbClr val="FF0000"/>
                </a:solidFill>
              </a:rPr>
              <a:t>HAVING </a:t>
            </a:r>
            <a:r>
              <a:rPr lang="en-IN" sz="2000" b="1" dirty="0">
                <a:solidFill>
                  <a:srgbClr val="FF0000"/>
                </a:solidFill>
              </a:rPr>
              <a:t>[ conditions ] </a:t>
            </a:r>
            <a:endParaRPr lang="en-IN" sz="2000" b="1" dirty="0" smtClean="0">
              <a:solidFill>
                <a:srgbClr val="FF0000"/>
              </a:solidFill>
            </a:endParaRPr>
          </a:p>
          <a:p>
            <a:pPr lvl="5" algn="just">
              <a:lnSpc>
                <a:spcPct val="150000"/>
              </a:lnSpc>
            </a:pPr>
            <a:r>
              <a:rPr lang="en-IN" sz="2000" b="1" dirty="0" smtClean="0">
                <a:solidFill>
                  <a:srgbClr val="FF0000"/>
                </a:solidFill>
              </a:rPr>
              <a:t>ORDER </a:t>
            </a:r>
            <a:r>
              <a:rPr lang="en-IN" sz="2000" b="1" dirty="0">
                <a:solidFill>
                  <a:srgbClr val="FF0000"/>
                </a:solidFill>
              </a:rPr>
              <a:t>BY column1, column2</a:t>
            </a:r>
          </a:p>
        </p:txBody>
      </p:sp>
    </p:spTree>
    <p:extLst>
      <p:ext uri="{BB962C8B-B14F-4D97-AF65-F5344CB8AC3E}">
        <p14:creationId xmlns:p14="http://schemas.microsoft.com/office/powerpoint/2010/main" val="462620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517" y="127722"/>
            <a:ext cx="4918683" cy="3015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131618" y="3429000"/>
            <a:ext cx="7239000" cy="127727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Arial" pitchFamily="34" charset="0"/>
              </a:rPr>
              <a:t>SELECT ID</a:t>
            </a:r>
            <a:r>
              <a:rPr kumimoji="0" lang="en-US" sz="2000" b="0" i="0" u="none" strike="noStrike" cap="none" normalizeH="0" baseline="0" dirty="0" smtClean="0">
                <a:ln>
                  <a:noFill/>
                </a:ln>
                <a:solidFill>
                  <a:srgbClr val="666600"/>
                </a:solidFill>
                <a:effectLst/>
                <a:cs typeface="Arial" pitchFamily="34" charset="0"/>
              </a:rPr>
              <a:t>,</a:t>
            </a:r>
            <a:r>
              <a:rPr kumimoji="0" lang="en-US" sz="2000" b="0" i="0" u="none" strike="noStrike" cap="none" normalizeH="0" baseline="0" dirty="0" smtClean="0">
                <a:ln>
                  <a:noFill/>
                </a:ln>
                <a:solidFill>
                  <a:srgbClr val="000000"/>
                </a:solidFill>
                <a:effectLst/>
                <a:cs typeface="Arial" pitchFamily="34" charset="0"/>
              </a:rPr>
              <a:t> NAME</a:t>
            </a:r>
            <a:r>
              <a:rPr kumimoji="0" lang="en-US" sz="2000" b="0" i="0" u="none" strike="noStrike" cap="none" normalizeH="0" baseline="0" dirty="0" smtClean="0">
                <a:ln>
                  <a:noFill/>
                </a:ln>
                <a:solidFill>
                  <a:srgbClr val="666600"/>
                </a:solidFill>
                <a:effectLst/>
                <a:cs typeface="Arial" pitchFamily="34" charset="0"/>
              </a:rPr>
              <a:t>,</a:t>
            </a:r>
            <a:r>
              <a:rPr kumimoji="0" lang="en-US" sz="2000" b="0" i="0" u="none" strike="noStrike" cap="none" normalizeH="0" baseline="0" dirty="0" smtClean="0">
                <a:ln>
                  <a:noFill/>
                </a:ln>
                <a:solidFill>
                  <a:srgbClr val="000000"/>
                </a:solidFill>
                <a:effectLst/>
                <a:cs typeface="Arial" pitchFamily="34" charset="0"/>
              </a:rPr>
              <a:t> AGE</a:t>
            </a:r>
            <a:r>
              <a:rPr kumimoji="0" lang="en-US" sz="2000" b="0" i="0" u="none" strike="noStrike" cap="none" normalizeH="0" baseline="0" dirty="0" smtClean="0">
                <a:ln>
                  <a:noFill/>
                </a:ln>
                <a:solidFill>
                  <a:srgbClr val="666600"/>
                </a:solidFill>
                <a:effectLst/>
                <a:cs typeface="Arial" pitchFamily="34" charset="0"/>
              </a:rPr>
              <a:t>,</a:t>
            </a:r>
            <a:r>
              <a:rPr kumimoji="0" lang="en-US" sz="2000" b="0" i="0" u="none" strike="noStrike" cap="none" normalizeH="0" baseline="0" dirty="0" smtClean="0">
                <a:ln>
                  <a:noFill/>
                </a:ln>
                <a:solidFill>
                  <a:srgbClr val="000000"/>
                </a:solidFill>
                <a:effectLst/>
                <a:cs typeface="Arial" pitchFamily="34" charset="0"/>
              </a:rPr>
              <a:t> ADDRESS</a:t>
            </a:r>
            <a:r>
              <a:rPr kumimoji="0" lang="en-US" sz="2000" b="0" i="0" u="none" strike="noStrike" cap="none" normalizeH="0" baseline="0" dirty="0" smtClean="0">
                <a:ln>
                  <a:noFill/>
                </a:ln>
                <a:solidFill>
                  <a:srgbClr val="666600"/>
                </a:solidFill>
                <a:effectLst/>
                <a:cs typeface="Arial" pitchFamily="34" charset="0"/>
              </a:rPr>
              <a:t>,</a:t>
            </a:r>
            <a:r>
              <a:rPr kumimoji="0" lang="en-US" sz="2000" b="0" i="0" u="none" strike="noStrike" cap="none" normalizeH="0" baseline="0" dirty="0" smtClean="0">
                <a:ln>
                  <a:noFill/>
                </a:ln>
                <a:solidFill>
                  <a:srgbClr val="000000"/>
                </a:solidFill>
                <a:effectLst/>
                <a:cs typeface="Arial" pitchFamily="34" charset="0"/>
              </a:rPr>
              <a:t> SALARY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Arial" pitchFamily="34" charset="0"/>
              </a:rPr>
              <a:t>FROM CUSTOMERS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Arial" pitchFamily="34" charset="0"/>
              </a:rPr>
              <a:t>GROUP BY age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Arial" pitchFamily="34" charset="0"/>
              </a:rPr>
              <a:t>HAVING COUNT</a:t>
            </a:r>
            <a:r>
              <a:rPr kumimoji="0" lang="en-US" sz="2000" b="0" i="0" u="none" strike="noStrike" cap="none" normalizeH="0" baseline="0" dirty="0" smtClean="0">
                <a:ln>
                  <a:noFill/>
                </a:ln>
                <a:solidFill>
                  <a:srgbClr val="666600"/>
                </a:solidFill>
                <a:effectLst/>
                <a:cs typeface="Arial" pitchFamily="34" charset="0"/>
              </a:rPr>
              <a:t>(</a:t>
            </a:r>
            <a:r>
              <a:rPr kumimoji="0" lang="en-US" sz="2000" b="0" i="0" u="none" strike="noStrike" cap="none" normalizeH="0" baseline="0" dirty="0" smtClean="0">
                <a:ln>
                  <a:noFill/>
                </a:ln>
                <a:solidFill>
                  <a:srgbClr val="000000"/>
                </a:solidFill>
                <a:effectLst/>
                <a:cs typeface="Arial" pitchFamily="34" charset="0"/>
              </a:rPr>
              <a:t>age</a:t>
            </a:r>
            <a:r>
              <a:rPr kumimoji="0" lang="en-US" sz="2000" b="0" i="0" u="none" strike="noStrike" cap="none" normalizeH="0" baseline="0" dirty="0" smtClean="0">
                <a:ln>
                  <a:noFill/>
                </a:ln>
                <a:solidFill>
                  <a:srgbClr val="666600"/>
                </a:solidFill>
                <a:effectLst/>
                <a:cs typeface="Arial" pitchFamily="34" charset="0"/>
              </a:rPr>
              <a:t>)</a:t>
            </a:r>
            <a:r>
              <a:rPr kumimoji="0" lang="en-US" sz="2000" b="0" i="0" u="none" strike="noStrike" cap="none" normalizeH="0" baseline="0" dirty="0" smtClean="0">
                <a:ln>
                  <a:noFill/>
                </a:ln>
                <a:solidFill>
                  <a:srgbClr val="000000"/>
                </a:solidFill>
                <a:effectLst/>
                <a:cs typeface="Arial" pitchFamily="34" charset="0"/>
              </a:rPr>
              <a:t> </a:t>
            </a:r>
            <a:r>
              <a:rPr kumimoji="0" lang="en-US" sz="2000" b="0" i="0" u="none" strike="noStrike" cap="none" normalizeH="0" baseline="0" dirty="0" smtClean="0">
                <a:ln>
                  <a:noFill/>
                </a:ln>
                <a:solidFill>
                  <a:srgbClr val="666600"/>
                </a:solidFill>
                <a:effectLst/>
                <a:cs typeface="Arial" pitchFamily="34" charset="0"/>
              </a:rPr>
              <a:t>&gt;=</a:t>
            </a:r>
            <a:r>
              <a:rPr kumimoji="0" lang="en-US" sz="2000" b="0" i="0" u="none" strike="noStrike" cap="none" normalizeH="0" baseline="0" dirty="0" smtClean="0">
                <a:ln>
                  <a:noFill/>
                </a:ln>
                <a:solidFill>
                  <a:srgbClr val="000000"/>
                </a:solidFill>
                <a:effectLst/>
                <a:cs typeface="Arial" pitchFamily="34" charset="0"/>
              </a:rPr>
              <a:t> </a:t>
            </a:r>
            <a:r>
              <a:rPr kumimoji="0" lang="en-US" sz="2000" b="0" i="0" u="none" strike="noStrike" cap="none" normalizeH="0" baseline="0" dirty="0" smtClean="0">
                <a:ln>
                  <a:noFill/>
                </a:ln>
                <a:solidFill>
                  <a:srgbClr val="006666"/>
                </a:solidFill>
                <a:effectLst/>
                <a:cs typeface="Arial" pitchFamily="34" charset="0"/>
              </a:rPr>
              <a:t>2</a:t>
            </a:r>
            <a:r>
              <a:rPr kumimoji="0" lang="en-US" sz="2000" b="0" i="0" u="none" strike="noStrike" cap="none" normalizeH="0" baseline="0" dirty="0" smtClean="0">
                <a:ln>
                  <a:noFill/>
                </a:ln>
                <a:solidFill>
                  <a:schemeClr val="tx1"/>
                </a:solidFill>
                <a:effectLst/>
                <a:cs typeface="Arial" pitchFamily="34" charset="0"/>
              </a:rPr>
              <a:t> </a:t>
            </a:r>
          </a:p>
        </p:txBody>
      </p:sp>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558" y="5299364"/>
            <a:ext cx="4990842" cy="149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56501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25582"/>
            <a:ext cx="8839200" cy="2798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3"/>
          <p:cNvSpPr>
            <a:spLocks noChangeArrowheads="1"/>
          </p:cNvSpPr>
          <p:nvPr/>
        </p:nvSpPr>
        <p:spPr bwMode="auto">
          <a:xfrm>
            <a:off x="152399" y="3408583"/>
            <a:ext cx="5334001" cy="1336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cs typeface="Arial" pitchFamily="34" charset="0"/>
              </a:rPr>
              <a:t>SELECT Department, sum(Salary) as Salary </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cs typeface="Arial" pitchFamily="34" charset="0"/>
              </a:rPr>
              <a:t>FROM employee </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cs typeface="Arial" pitchFamily="34" charset="0"/>
              </a:rPr>
              <a:t>GROUP BY department ;</a:t>
            </a:r>
          </a:p>
        </p:txBody>
      </p:sp>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170216"/>
            <a:ext cx="3538237" cy="2216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0746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25582"/>
            <a:ext cx="8839200" cy="2798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3"/>
          <p:cNvSpPr>
            <a:spLocks noChangeArrowheads="1"/>
          </p:cNvSpPr>
          <p:nvPr/>
        </p:nvSpPr>
        <p:spPr bwMode="auto">
          <a:xfrm>
            <a:off x="152399" y="3222314"/>
            <a:ext cx="5334001" cy="170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cs typeface="Arial" pitchFamily="34" charset="0"/>
              </a:rPr>
              <a:t>SELECT Department, sum(Salary) as Salary </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cs typeface="Arial" pitchFamily="34" charset="0"/>
              </a:rPr>
              <a:t>FROM employee </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cs typeface="Arial" pitchFamily="34" charset="0"/>
              </a:rPr>
              <a:t>GROUP BY department </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cs typeface="Arial" pitchFamily="34" charset="0"/>
              </a:rPr>
              <a:t>HAVING SUM(Salary) &gt;= 50000;</a:t>
            </a:r>
            <a:r>
              <a:rPr kumimoji="0" lang="en-US" b="1" i="0" u="none" strike="noStrike" cap="none" normalizeH="0" baseline="0" dirty="0" smtClean="0">
                <a:ln>
                  <a:noFill/>
                </a:ln>
                <a:solidFill>
                  <a:schemeClr val="tx1"/>
                </a:solidFill>
                <a:effectLst/>
                <a:cs typeface="Arial" pitchFamily="34" charset="0"/>
              </a:rPr>
              <a:t> </a:t>
            </a: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787" y="4132984"/>
            <a:ext cx="370522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0451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686800" cy="5816977"/>
          </a:xfrm>
          <a:prstGeom prst="rect">
            <a:avLst/>
          </a:prstGeom>
        </p:spPr>
        <p:txBody>
          <a:bodyPr wrap="square">
            <a:spAutoFit/>
          </a:bodyPr>
          <a:lstStyle/>
          <a:p>
            <a:pPr algn="just" fontAlgn="base">
              <a:lnSpc>
                <a:spcPct val="150000"/>
              </a:lnSpc>
            </a:pPr>
            <a:r>
              <a:rPr lang="en-GB" sz="2800" b="1" dirty="0"/>
              <a:t>Aggregate functions in </a:t>
            </a:r>
            <a:r>
              <a:rPr lang="en-GB" sz="2800" b="1" dirty="0" smtClean="0"/>
              <a:t>SQL</a:t>
            </a:r>
          </a:p>
          <a:p>
            <a:pPr marL="342900" indent="-342900" algn="just" fontAlgn="base">
              <a:lnSpc>
                <a:spcPct val="150000"/>
              </a:lnSpc>
              <a:buFont typeface="Arial" pitchFamily="34" charset="0"/>
              <a:buChar char="•"/>
            </a:pPr>
            <a:r>
              <a:rPr lang="en-IN" sz="2200" dirty="0"/>
              <a:t>An aggregate function in </a:t>
            </a:r>
            <a:r>
              <a:rPr lang="en-IN" sz="2200" dirty="0">
                <a:hlinkClick r:id="rId2" tooltip="SQL"/>
              </a:rPr>
              <a:t>SQL</a:t>
            </a:r>
            <a:r>
              <a:rPr lang="en-IN" sz="2200" dirty="0"/>
              <a:t> performs a calculation on multiple values and returns a single value. </a:t>
            </a:r>
            <a:endParaRPr lang="en-IN" sz="2200" dirty="0" smtClean="0"/>
          </a:p>
          <a:p>
            <a:pPr marL="342900" indent="-342900" algn="just" fontAlgn="base">
              <a:lnSpc>
                <a:spcPct val="150000"/>
              </a:lnSpc>
              <a:buFont typeface="Arial" pitchFamily="34" charset="0"/>
              <a:buChar char="•"/>
            </a:pPr>
            <a:r>
              <a:rPr lang="en-IN" sz="2200" dirty="0" smtClean="0"/>
              <a:t>SQL </a:t>
            </a:r>
            <a:r>
              <a:rPr lang="en-IN" sz="2200" dirty="0"/>
              <a:t>provides many aggregate functions that include </a:t>
            </a:r>
            <a:r>
              <a:rPr lang="en-IN" sz="2200" dirty="0" err="1"/>
              <a:t>avg</a:t>
            </a:r>
            <a:r>
              <a:rPr lang="en-IN" sz="2200" dirty="0"/>
              <a:t>, count, sum, min, max, etc. </a:t>
            </a:r>
            <a:endParaRPr lang="en-IN" sz="2200" dirty="0" smtClean="0"/>
          </a:p>
          <a:p>
            <a:pPr marL="342900" indent="-342900" algn="just" fontAlgn="base">
              <a:lnSpc>
                <a:spcPct val="150000"/>
              </a:lnSpc>
              <a:buFont typeface="Arial" pitchFamily="34" charset="0"/>
              <a:buChar char="•"/>
            </a:pPr>
            <a:r>
              <a:rPr lang="en-IN" sz="2200" dirty="0" smtClean="0"/>
              <a:t>An </a:t>
            </a:r>
            <a:r>
              <a:rPr lang="en-IN" sz="2200" dirty="0"/>
              <a:t>aggregate function ignores NULL values when it performs the calculation, except for the count function</a:t>
            </a:r>
            <a:r>
              <a:rPr lang="en-IN" sz="2200" dirty="0" smtClean="0"/>
              <a:t>.</a:t>
            </a:r>
          </a:p>
          <a:p>
            <a:pPr marL="342900" indent="-342900" algn="just">
              <a:lnSpc>
                <a:spcPct val="150000"/>
              </a:lnSpc>
              <a:buFont typeface="Arial" pitchFamily="34" charset="0"/>
              <a:buChar char="•"/>
            </a:pPr>
            <a:r>
              <a:rPr lang="en-IN" sz="2200" dirty="0" smtClean="0"/>
              <a:t>We </a:t>
            </a:r>
            <a:r>
              <a:rPr lang="en-IN" sz="2200" dirty="0"/>
              <a:t>often use aggregate functions with the </a:t>
            </a:r>
            <a:r>
              <a:rPr lang="en-IN" sz="2200" dirty="0">
                <a:hlinkClick r:id="rId3" tooltip="GROUP BY"/>
              </a:rPr>
              <a:t>GROUP BY</a:t>
            </a:r>
            <a:r>
              <a:rPr lang="en-IN" sz="2200" dirty="0"/>
              <a:t> and </a:t>
            </a:r>
            <a:r>
              <a:rPr lang="en-IN" sz="2200" dirty="0">
                <a:hlinkClick r:id="rId4" tooltip="HAVING clauses"/>
              </a:rPr>
              <a:t>HAVING clauses</a:t>
            </a:r>
            <a:r>
              <a:rPr lang="en-IN" sz="2200" dirty="0"/>
              <a:t> of the SELECT statement.</a:t>
            </a:r>
          </a:p>
          <a:p>
            <a:pPr marL="342900" indent="-342900" algn="just">
              <a:lnSpc>
                <a:spcPct val="150000"/>
              </a:lnSpc>
              <a:buFont typeface="Arial" pitchFamily="34" charset="0"/>
              <a:buChar char="•"/>
            </a:pPr>
            <a:r>
              <a:rPr lang="en-IN" sz="2200" dirty="0"/>
              <a:t>Various types of SQL aggregate functions are:</a:t>
            </a:r>
          </a:p>
          <a:p>
            <a:pPr algn="just">
              <a:lnSpc>
                <a:spcPct val="150000"/>
              </a:lnSpc>
            </a:pPr>
            <a:r>
              <a:rPr lang="en-IN" sz="2200" dirty="0"/>
              <a:t>Count</a:t>
            </a:r>
            <a:r>
              <a:rPr lang="en-IN" sz="2200" dirty="0" smtClean="0"/>
              <a:t>(),     Sum(),     </a:t>
            </a:r>
            <a:r>
              <a:rPr lang="en-IN" sz="2200" dirty="0" err="1" smtClean="0"/>
              <a:t>Avg</a:t>
            </a:r>
            <a:r>
              <a:rPr lang="en-IN" sz="2200" dirty="0" smtClean="0"/>
              <a:t>(),     Min(),     Max().</a:t>
            </a:r>
            <a:endParaRPr lang="en-IN" sz="2200" dirty="0"/>
          </a:p>
        </p:txBody>
      </p:sp>
    </p:spTree>
    <p:extLst>
      <p:ext uri="{BB962C8B-B14F-4D97-AF65-F5344CB8AC3E}">
        <p14:creationId xmlns:p14="http://schemas.microsoft.com/office/powerpoint/2010/main" val="820290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
            <a:ext cx="3443844"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38546" y="3479537"/>
            <a:ext cx="8763000" cy="3277820"/>
          </a:xfrm>
          <a:prstGeom prst="rect">
            <a:avLst/>
          </a:prstGeom>
        </p:spPr>
        <p:txBody>
          <a:bodyPr wrap="square">
            <a:spAutoFit/>
          </a:bodyPr>
          <a:lstStyle/>
          <a:p>
            <a:pPr algn="just">
              <a:lnSpc>
                <a:spcPct val="150000"/>
              </a:lnSpc>
            </a:pPr>
            <a:r>
              <a:rPr lang="en-GB" sz="2800" b="1" dirty="0"/>
              <a:t>Count():</a:t>
            </a:r>
            <a:endParaRPr lang="en-IN" sz="2800" b="1" i="1" dirty="0" smtClean="0"/>
          </a:p>
          <a:p>
            <a:pPr>
              <a:lnSpc>
                <a:spcPct val="150000"/>
              </a:lnSpc>
            </a:pPr>
            <a:r>
              <a:rPr lang="en-IN" sz="2200" b="1" i="1" dirty="0" smtClean="0"/>
              <a:t>Count</a:t>
            </a:r>
            <a:r>
              <a:rPr lang="en-IN" sz="2200" b="1" i="1" dirty="0"/>
              <a:t>(*):</a:t>
            </a:r>
            <a:r>
              <a:rPr lang="en-IN" sz="2200" dirty="0"/>
              <a:t> Returns total number of records .</a:t>
            </a:r>
            <a:r>
              <a:rPr lang="en-IN" sz="2200" dirty="0" err="1"/>
              <a:t>i.e</a:t>
            </a:r>
            <a:r>
              <a:rPr lang="en-IN" sz="2200" dirty="0"/>
              <a:t> 6.</a:t>
            </a:r>
            <a:br>
              <a:rPr lang="en-IN" sz="2200" dirty="0"/>
            </a:br>
            <a:r>
              <a:rPr lang="en-IN" sz="2200" b="1" i="1" dirty="0"/>
              <a:t>Count(salary):</a:t>
            </a:r>
            <a:r>
              <a:rPr lang="en-IN" sz="2200" dirty="0"/>
              <a:t> Return number of Non Null values over the column salary. </a:t>
            </a:r>
            <a:r>
              <a:rPr lang="en-IN" sz="2200" dirty="0" err="1" smtClean="0"/>
              <a:t>i.e</a:t>
            </a:r>
            <a:r>
              <a:rPr lang="en-IN" sz="2200" dirty="0" smtClean="0"/>
              <a:t> 5</a:t>
            </a:r>
            <a:r>
              <a:rPr lang="en-IN" sz="2200" dirty="0"/>
              <a:t>.</a:t>
            </a:r>
            <a:br>
              <a:rPr lang="en-IN" sz="2200" dirty="0"/>
            </a:br>
            <a:r>
              <a:rPr lang="en-IN" sz="2200" b="1" i="1" dirty="0"/>
              <a:t>Count(Distinct Salary): </a:t>
            </a:r>
            <a:r>
              <a:rPr lang="en-IN" sz="2200" dirty="0"/>
              <a:t> Return number of distinct Non Null values over the column salary .</a:t>
            </a:r>
            <a:r>
              <a:rPr lang="en-IN" sz="2200" dirty="0" err="1"/>
              <a:t>i.e</a:t>
            </a:r>
            <a:r>
              <a:rPr lang="en-IN" sz="2200" dirty="0"/>
              <a:t> 4</a:t>
            </a:r>
            <a:endParaRPr lang="en-GB" sz="2200" dirty="0"/>
          </a:p>
        </p:txBody>
      </p:sp>
    </p:spTree>
    <p:extLst>
      <p:ext uri="{BB962C8B-B14F-4D97-AF65-F5344CB8AC3E}">
        <p14:creationId xmlns:p14="http://schemas.microsoft.com/office/powerpoint/2010/main" val="4736538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680427"/>
            <a:ext cx="8686800" cy="2862322"/>
          </a:xfrm>
          <a:prstGeom prst="rect">
            <a:avLst/>
          </a:prstGeom>
        </p:spPr>
        <p:txBody>
          <a:bodyPr wrap="square">
            <a:spAutoFit/>
          </a:bodyPr>
          <a:lstStyle/>
          <a:p>
            <a:pPr algn="just" fontAlgn="base">
              <a:lnSpc>
                <a:spcPct val="150000"/>
              </a:lnSpc>
            </a:pPr>
            <a:r>
              <a:rPr lang="en-IN" sz="2400" b="1" dirty="0"/>
              <a:t>Sum():</a:t>
            </a:r>
            <a:endParaRPr lang="en-IN" sz="2400" dirty="0"/>
          </a:p>
          <a:p>
            <a:pPr algn="just" fontAlgn="base">
              <a:lnSpc>
                <a:spcPct val="150000"/>
              </a:lnSpc>
            </a:pPr>
            <a:r>
              <a:rPr lang="en-IN" sz="2400" b="1" i="1" dirty="0" smtClean="0"/>
              <a:t>sum(salary</a:t>
            </a:r>
            <a:r>
              <a:rPr lang="en-IN" sz="2400" b="1" i="1" dirty="0"/>
              <a:t>): </a:t>
            </a:r>
            <a:r>
              <a:rPr lang="en-IN" sz="2400" dirty="0"/>
              <a:t> Sum all Non Null values of Column salary i.e., </a:t>
            </a:r>
            <a:r>
              <a:rPr lang="en-IN" sz="2400" dirty="0" smtClean="0"/>
              <a:t>310</a:t>
            </a:r>
          </a:p>
          <a:p>
            <a:pPr algn="ctr" fontAlgn="base">
              <a:lnSpc>
                <a:spcPct val="150000"/>
              </a:lnSpc>
            </a:pPr>
            <a:r>
              <a:rPr lang="en-IN" sz="2400" dirty="0" smtClean="0"/>
              <a:t>(80+ 40+ 60+ 70+ 60 = 310)</a:t>
            </a:r>
            <a:endParaRPr lang="en-IN" sz="2400" dirty="0"/>
          </a:p>
          <a:p>
            <a:pPr algn="just" fontAlgn="base">
              <a:lnSpc>
                <a:spcPct val="150000"/>
              </a:lnSpc>
            </a:pPr>
            <a:r>
              <a:rPr lang="en-IN" sz="2400" b="1" i="1" dirty="0" smtClean="0"/>
              <a:t>sum(Distinct </a:t>
            </a:r>
            <a:r>
              <a:rPr lang="en-IN" sz="2400" b="1" i="1" dirty="0"/>
              <a:t>salary):</a:t>
            </a:r>
            <a:r>
              <a:rPr lang="en-IN" sz="2400" dirty="0"/>
              <a:t> Sum of all distinct Non-Null values i.e., 250</a:t>
            </a:r>
            <a:r>
              <a:rPr lang="en-IN" sz="2400" dirty="0" smtClean="0"/>
              <a:t>.</a:t>
            </a:r>
          </a:p>
          <a:p>
            <a:pPr algn="ctr" fontAlgn="base">
              <a:lnSpc>
                <a:spcPct val="150000"/>
              </a:lnSpc>
            </a:pPr>
            <a:r>
              <a:rPr lang="en-IN" sz="2400" dirty="0"/>
              <a:t>(80+ 40+ 60+ </a:t>
            </a:r>
            <a:r>
              <a:rPr lang="en-IN" sz="2400" dirty="0" smtClean="0"/>
              <a:t>70 </a:t>
            </a:r>
            <a:r>
              <a:rPr lang="en-IN" sz="2400" dirty="0"/>
              <a:t>= </a:t>
            </a:r>
            <a:r>
              <a:rPr lang="en-IN" sz="2400" dirty="0" smtClean="0"/>
              <a:t>250)</a:t>
            </a:r>
            <a:endParaRPr lang="en-GB" sz="24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86" y="152400"/>
            <a:ext cx="3543300" cy="3528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679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743235"/>
            <a:ext cx="8839200" cy="2123658"/>
          </a:xfrm>
          <a:prstGeom prst="rect">
            <a:avLst/>
          </a:prstGeom>
        </p:spPr>
        <p:txBody>
          <a:bodyPr wrap="square">
            <a:spAutoFit/>
          </a:bodyPr>
          <a:lstStyle/>
          <a:p>
            <a:pPr fontAlgn="base">
              <a:lnSpc>
                <a:spcPct val="150000"/>
              </a:lnSpc>
            </a:pPr>
            <a:r>
              <a:rPr lang="en-IN" sz="2200" b="1" dirty="0" err="1"/>
              <a:t>Avg</a:t>
            </a:r>
            <a:r>
              <a:rPr lang="en-IN" sz="2200" b="1" dirty="0"/>
              <a:t>():</a:t>
            </a:r>
            <a:endParaRPr lang="en-IN" sz="2200" dirty="0"/>
          </a:p>
          <a:p>
            <a:pPr fontAlgn="base">
              <a:lnSpc>
                <a:spcPct val="150000"/>
              </a:lnSpc>
            </a:pPr>
            <a:r>
              <a:rPr lang="en-IN" sz="2200" dirty="0"/>
              <a:t> </a:t>
            </a:r>
            <a:r>
              <a:rPr lang="en-IN" sz="2200" b="1" i="1" dirty="0" err="1" smtClean="0"/>
              <a:t>Avg</a:t>
            </a:r>
            <a:r>
              <a:rPr lang="en-IN" sz="2200" b="1" i="1" dirty="0" smtClean="0"/>
              <a:t>(salary</a:t>
            </a:r>
            <a:r>
              <a:rPr lang="en-IN" sz="2200" b="1" i="1" dirty="0"/>
              <a:t>)</a:t>
            </a:r>
            <a:r>
              <a:rPr lang="en-IN" sz="2200" dirty="0"/>
              <a:t> = Sum(salary) / count(salary) = </a:t>
            </a:r>
            <a:r>
              <a:rPr lang="en-IN" sz="2200" dirty="0" smtClean="0"/>
              <a:t>310/5</a:t>
            </a:r>
          </a:p>
          <a:p>
            <a:pPr fontAlgn="base">
              <a:lnSpc>
                <a:spcPct val="150000"/>
              </a:lnSpc>
            </a:pPr>
            <a:r>
              <a:rPr lang="en-IN" sz="2200" dirty="0"/>
              <a:t/>
            </a:r>
            <a:br>
              <a:rPr lang="en-IN" sz="2200" dirty="0"/>
            </a:br>
            <a:r>
              <a:rPr lang="en-IN" sz="2200" b="1" i="1" dirty="0" err="1"/>
              <a:t>Avg</a:t>
            </a:r>
            <a:r>
              <a:rPr lang="en-IN" sz="2200" b="1" i="1" dirty="0"/>
              <a:t>(Distinct salary)</a:t>
            </a:r>
            <a:r>
              <a:rPr lang="en-IN" sz="2200" dirty="0"/>
              <a:t> = sum(Distinct salary) / Count(Distinct Salary) = 250/4</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86" y="152400"/>
            <a:ext cx="3543300" cy="3528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22270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998948"/>
            <a:ext cx="8839200" cy="1055545"/>
          </a:xfrm>
          <a:prstGeom prst="rect">
            <a:avLst/>
          </a:prstGeom>
        </p:spPr>
        <p:txBody>
          <a:bodyPr wrap="square">
            <a:spAutoFit/>
          </a:bodyPr>
          <a:lstStyle/>
          <a:p>
            <a:pPr algn="just">
              <a:lnSpc>
                <a:spcPct val="150000"/>
              </a:lnSpc>
            </a:pPr>
            <a:r>
              <a:rPr lang="en-IN" sz="2200" b="1" i="1" dirty="0"/>
              <a:t>Min(salary):</a:t>
            </a:r>
            <a:r>
              <a:rPr lang="en-IN" sz="2200" i="1" dirty="0"/>
              <a:t> </a:t>
            </a:r>
            <a:r>
              <a:rPr lang="en-IN" sz="2200" dirty="0"/>
              <a:t>Minimum value in the salary column except NULL i.e., 40.</a:t>
            </a:r>
            <a:br>
              <a:rPr lang="en-IN" sz="2200" dirty="0"/>
            </a:br>
            <a:r>
              <a:rPr lang="en-IN" sz="2200" b="1" i="1" dirty="0"/>
              <a:t>Max(salary):</a:t>
            </a:r>
            <a:r>
              <a:rPr lang="en-IN" sz="2200" i="1" dirty="0"/>
              <a:t> </a:t>
            </a:r>
            <a:r>
              <a:rPr lang="en-IN" sz="2200" dirty="0"/>
              <a:t>Maximum value in the salary i.e., 80.</a:t>
            </a:r>
            <a:endParaRPr lang="en-GB" sz="22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86" y="152400"/>
            <a:ext cx="3543300" cy="3528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5839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458200" cy="3970318"/>
          </a:xfrm>
          <a:prstGeom prst="rect">
            <a:avLst/>
          </a:prstGeom>
        </p:spPr>
        <p:txBody>
          <a:bodyPr wrap="square">
            <a:spAutoFit/>
          </a:bodyPr>
          <a:lstStyle/>
          <a:p>
            <a:pPr algn="just">
              <a:lnSpc>
                <a:spcPct val="150000"/>
              </a:lnSpc>
            </a:pPr>
            <a:r>
              <a:rPr lang="en-IN" sz="2400" b="1" dirty="0"/>
              <a:t>SQL Commands</a:t>
            </a:r>
          </a:p>
          <a:p>
            <a:pPr marL="342900" indent="-342900" algn="just">
              <a:lnSpc>
                <a:spcPct val="150000"/>
              </a:lnSpc>
              <a:buFont typeface="Arial" pitchFamily="34" charset="0"/>
              <a:buChar char="•"/>
            </a:pPr>
            <a:r>
              <a:rPr lang="en-IN" sz="2400" dirty="0"/>
              <a:t>SQL commands are instructions. It is used to communicate with the database. It is also used to perform specific tasks, functions, and queries of data.</a:t>
            </a:r>
          </a:p>
          <a:p>
            <a:pPr marL="342900" indent="-342900" algn="just">
              <a:lnSpc>
                <a:spcPct val="150000"/>
              </a:lnSpc>
              <a:buFont typeface="Arial" pitchFamily="34" charset="0"/>
              <a:buChar char="•"/>
            </a:pPr>
            <a:r>
              <a:rPr lang="en-IN" sz="2400" dirty="0"/>
              <a:t>SQL can perform various tasks like create a table, add data to tables, drop the table, modify the table, set permission for users.</a:t>
            </a:r>
          </a:p>
        </p:txBody>
      </p:sp>
    </p:spTree>
    <p:extLst>
      <p:ext uri="{BB962C8B-B14F-4D97-AF65-F5344CB8AC3E}">
        <p14:creationId xmlns:p14="http://schemas.microsoft.com/office/powerpoint/2010/main" val="17620522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403398"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12921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4191000" cy="6394058"/>
          </a:xfrm>
          <a:prstGeom prst="rect">
            <a:avLst/>
          </a:prstGeom>
        </p:spPr>
        <p:txBody>
          <a:bodyPr wrap="square">
            <a:spAutoFit/>
          </a:bodyPr>
          <a:lstStyle/>
          <a:p>
            <a:pPr algn="just">
              <a:lnSpc>
                <a:spcPct val="150000"/>
              </a:lnSpc>
            </a:pPr>
            <a:r>
              <a:rPr lang="en-GB" sz="2100" dirty="0"/>
              <a:t>SELECT COUNT(*)  </a:t>
            </a:r>
          </a:p>
          <a:p>
            <a:pPr algn="just">
              <a:lnSpc>
                <a:spcPct val="150000"/>
              </a:lnSpc>
            </a:pPr>
            <a:r>
              <a:rPr lang="en-GB" sz="2100" dirty="0"/>
              <a:t>FROM PRODUCT_MAST; </a:t>
            </a:r>
            <a:endParaRPr lang="en-GB" sz="2100" dirty="0" smtClean="0"/>
          </a:p>
          <a:p>
            <a:pPr algn="just">
              <a:lnSpc>
                <a:spcPct val="150000"/>
              </a:lnSpc>
            </a:pPr>
            <a:r>
              <a:rPr lang="en-GB" sz="2100" dirty="0" smtClean="0"/>
              <a:t>O/P= 10</a:t>
            </a:r>
          </a:p>
          <a:p>
            <a:pPr algn="just">
              <a:lnSpc>
                <a:spcPct val="150000"/>
              </a:lnSpc>
            </a:pPr>
            <a:r>
              <a:rPr lang="en-GB" sz="2100" dirty="0" smtClean="0"/>
              <a:t>-----------------------------------------------</a:t>
            </a:r>
          </a:p>
          <a:p>
            <a:pPr>
              <a:lnSpc>
                <a:spcPct val="150000"/>
              </a:lnSpc>
            </a:pPr>
            <a:r>
              <a:rPr lang="en-IN" sz="2100" dirty="0" smtClean="0"/>
              <a:t>SELECT</a:t>
            </a:r>
            <a:r>
              <a:rPr lang="en-IN" sz="2100" dirty="0"/>
              <a:t> COUNT(*)  </a:t>
            </a:r>
          </a:p>
          <a:p>
            <a:pPr>
              <a:lnSpc>
                <a:spcPct val="150000"/>
              </a:lnSpc>
            </a:pPr>
            <a:r>
              <a:rPr lang="en-IN" sz="2100" dirty="0"/>
              <a:t>FROM </a:t>
            </a:r>
            <a:r>
              <a:rPr lang="en-IN" sz="2100" dirty="0" smtClean="0"/>
              <a:t>PRODUCT_MAST</a:t>
            </a:r>
            <a:r>
              <a:rPr lang="en-IN" sz="2100" dirty="0"/>
              <a:t> </a:t>
            </a:r>
          </a:p>
          <a:p>
            <a:pPr>
              <a:lnSpc>
                <a:spcPct val="150000"/>
              </a:lnSpc>
            </a:pPr>
            <a:r>
              <a:rPr lang="en-IN" sz="2100" dirty="0"/>
              <a:t>WHERE RATE&gt;=20;</a:t>
            </a:r>
          </a:p>
          <a:p>
            <a:pPr algn="just">
              <a:lnSpc>
                <a:spcPct val="150000"/>
              </a:lnSpc>
            </a:pPr>
            <a:r>
              <a:rPr lang="en-GB" sz="2100" dirty="0"/>
              <a:t>O/P</a:t>
            </a:r>
            <a:r>
              <a:rPr lang="en-GB" sz="2100" dirty="0" smtClean="0"/>
              <a:t>= 7</a:t>
            </a:r>
          </a:p>
          <a:p>
            <a:pPr algn="just">
              <a:lnSpc>
                <a:spcPct val="150000"/>
              </a:lnSpc>
            </a:pPr>
            <a:r>
              <a:rPr lang="en-GB" sz="2100" dirty="0" smtClean="0"/>
              <a:t>-----------------------------------------------</a:t>
            </a:r>
          </a:p>
          <a:p>
            <a:pPr>
              <a:lnSpc>
                <a:spcPct val="150000"/>
              </a:lnSpc>
            </a:pPr>
            <a:r>
              <a:rPr lang="en-IN" sz="2100" dirty="0"/>
              <a:t>SELECT COUNT(DISTINCT COMPANY</a:t>
            </a:r>
            <a:r>
              <a:rPr lang="en-IN" sz="2100" dirty="0" smtClean="0"/>
              <a:t>)</a:t>
            </a:r>
            <a:endParaRPr lang="en-IN" sz="2100" dirty="0"/>
          </a:p>
          <a:p>
            <a:pPr>
              <a:lnSpc>
                <a:spcPct val="150000"/>
              </a:lnSpc>
            </a:pPr>
            <a:r>
              <a:rPr lang="en-IN" sz="2100" dirty="0"/>
              <a:t>FROM PRODUCT_MAST; </a:t>
            </a:r>
          </a:p>
          <a:p>
            <a:pPr algn="just">
              <a:lnSpc>
                <a:spcPct val="150000"/>
              </a:lnSpc>
            </a:pPr>
            <a:r>
              <a:rPr lang="en-GB" sz="2100" dirty="0"/>
              <a:t>O/P</a:t>
            </a:r>
            <a:r>
              <a:rPr lang="en-GB" sz="2100" dirty="0" smtClean="0"/>
              <a:t>= 3</a:t>
            </a:r>
          </a:p>
          <a:p>
            <a:pPr algn="just">
              <a:lnSpc>
                <a:spcPct val="150000"/>
              </a:lnSpc>
            </a:pPr>
            <a:r>
              <a:rPr lang="en-GB" sz="2100" dirty="0" smtClean="0"/>
              <a:t>-----------------------------------------------</a:t>
            </a:r>
          </a:p>
        </p:txBody>
      </p:sp>
      <p:cxnSp>
        <p:nvCxnSpPr>
          <p:cNvPr id="4" name="Straight Connector 3"/>
          <p:cNvCxnSpPr/>
          <p:nvPr/>
        </p:nvCxnSpPr>
        <p:spPr>
          <a:xfrm>
            <a:off x="4191000" y="76200"/>
            <a:ext cx="0" cy="6709529"/>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343400" y="152400"/>
            <a:ext cx="4572000" cy="6093976"/>
          </a:xfrm>
          <a:prstGeom prst="rect">
            <a:avLst/>
          </a:prstGeom>
        </p:spPr>
        <p:txBody>
          <a:bodyPr>
            <a:spAutoFit/>
          </a:bodyPr>
          <a:lstStyle/>
          <a:p>
            <a:pPr>
              <a:lnSpc>
                <a:spcPct val="150000"/>
              </a:lnSpc>
            </a:pPr>
            <a:r>
              <a:rPr lang="en-IN" sz="2000" dirty="0"/>
              <a:t>SELECT COMPANY, COUNT(*)  </a:t>
            </a:r>
          </a:p>
          <a:p>
            <a:pPr>
              <a:lnSpc>
                <a:spcPct val="150000"/>
              </a:lnSpc>
            </a:pPr>
            <a:r>
              <a:rPr lang="en-IN" sz="2000" dirty="0"/>
              <a:t>FROM PRODUCT_MAST  </a:t>
            </a:r>
          </a:p>
          <a:p>
            <a:pPr>
              <a:lnSpc>
                <a:spcPct val="150000"/>
              </a:lnSpc>
            </a:pPr>
            <a:r>
              <a:rPr lang="en-IN" sz="2000" dirty="0"/>
              <a:t>GROUP BY COMPANY;  </a:t>
            </a:r>
          </a:p>
          <a:p>
            <a:pPr algn="just">
              <a:lnSpc>
                <a:spcPct val="150000"/>
              </a:lnSpc>
            </a:pPr>
            <a:r>
              <a:rPr lang="en-GB" sz="2000" dirty="0"/>
              <a:t>O/P= </a:t>
            </a:r>
            <a:r>
              <a:rPr lang="en-GB" sz="2000" dirty="0" smtClean="0"/>
              <a:t>                    </a:t>
            </a:r>
            <a:r>
              <a:rPr lang="pt-BR" sz="2000" dirty="0" smtClean="0"/>
              <a:t>Com1              5 </a:t>
            </a:r>
          </a:p>
          <a:p>
            <a:pPr algn="just">
              <a:lnSpc>
                <a:spcPct val="150000"/>
              </a:lnSpc>
            </a:pPr>
            <a:r>
              <a:rPr lang="pt-BR" sz="2000" dirty="0"/>
              <a:t> </a:t>
            </a:r>
            <a:r>
              <a:rPr lang="pt-BR" sz="2000" dirty="0" smtClean="0"/>
              <a:t>                             Com2              3 </a:t>
            </a:r>
          </a:p>
          <a:p>
            <a:pPr algn="just">
              <a:lnSpc>
                <a:spcPct val="150000"/>
              </a:lnSpc>
            </a:pPr>
            <a:r>
              <a:rPr lang="pt-BR" sz="2000" dirty="0"/>
              <a:t> </a:t>
            </a:r>
            <a:r>
              <a:rPr lang="pt-BR" sz="2000" dirty="0" smtClean="0"/>
              <a:t>                             Com3              2</a:t>
            </a:r>
          </a:p>
          <a:p>
            <a:pPr algn="just">
              <a:lnSpc>
                <a:spcPct val="150000"/>
              </a:lnSpc>
            </a:pPr>
            <a:r>
              <a:rPr lang="pt-BR" sz="2000" dirty="0" smtClean="0"/>
              <a:t>--------------------------------------------------------</a:t>
            </a:r>
          </a:p>
          <a:p>
            <a:pPr>
              <a:lnSpc>
                <a:spcPct val="150000"/>
              </a:lnSpc>
            </a:pPr>
            <a:r>
              <a:rPr lang="en-IN" sz="2000" dirty="0"/>
              <a:t>SELECT COMPANY, COUNT(*)  </a:t>
            </a:r>
          </a:p>
          <a:p>
            <a:pPr>
              <a:lnSpc>
                <a:spcPct val="150000"/>
              </a:lnSpc>
            </a:pPr>
            <a:r>
              <a:rPr lang="en-IN" sz="2000" dirty="0"/>
              <a:t>FROM PRODUCT_MAST  </a:t>
            </a:r>
          </a:p>
          <a:p>
            <a:pPr>
              <a:lnSpc>
                <a:spcPct val="150000"/>
              </a:lnSpc>
            </a:pPr>
            <a:r>
              <a:rPr lang="en-IN" sz="2000" dirty="0"/>
              <a:t>GROUP BY COMPANY  </a:t>
            </a:r>
          </a:p>
          <a:p>
            <a:pPr>
              <a:lnSpc>
                <a:spcPct val="150000"/>
              </a:lnSpc>
            </a:pPr>
            <a:r>
              <a:rPr lang="en-IN" sz="2000" dirty="0"/>
              <a:t>HAVING COUNT</a:t>
            </a:r>
            <a:r>
              <a:rPr lang="en-IN" sz="2000" dirty="0" smtClean="0"/>
              <a:t>(*) &gt; 2</a:t>
            </a:r>
            <a:r>
              <a:rPr lang="en-IN" sz="2000" dirty="0"/>
              <a:t>;  </a:t>
            </a:r>
          </a:p>
          <a:p>
            <a:pPr algn="just">
              <a:lnSpc>
                <a:spcPct val="150000"/>
              </a:lnSpc>
            </a:pPr>
            <a:r>
              <a:rPr lang="en-GB" sz="2000" dirty="0"/>
              <a:t>O/P= </a:t>
            </a:r>
            <a:r>
              <a:rPr lang="en-GB" sz="2000" dirty="0" smtClean="0"/>
              <a:t>                    Com1               5 </a:t>
            </a:r>
          </a:p>
          <a:p>
            <a:pPr algn="just">
              <a:lnSpc>
                <a:spcPct val="150000"/>
              </a:lnSpc>
            </a:pPr>
            <a:r>
              <a:rPr lang="en-GB" sz="2000" dirty="0"/>
              <a:t> </a:t>
            </a:r>
            <a:r>
              <a:rPr lang="en-GB" sz="2000" dirty="0" smtClean="0"/>
              <a:t>                             Com2               3</a:t>
            </a:r>
            <a:endParaRPr lang="en-GB" sz="2000" dirty="0"/>
          </a:p>
        </p:txBody>
      </p:sp>
    </p:spTree>
    <p:extLst>
      <p:ext uri="{BB962C8B-B14F-4D97-AF65-F5344CB8AC3E}">
        <p14:creationId xmlns:p14="http://schemas.microsoft.com/office/powerpoint/2010/main" val="24147720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962400" cy="5575052"/>
          </a:xfrm>
          <a:prstGeom prst="rect">
            <a:avLst/>
          </a:prstGeom>
        </p:spPr>
        <p:txBody>
          <a:bodyPr wrap="square">
            <a:spAutoFit/>
          </a:bodyPr>
          <a:lstStyle/>
          <a:p>
            <a:pPr algn="just">
              <a:lnSpc>
                <a:spcPct val="150000"/>
              </a:lnSpc>
            </a:pPr>
            <a:r>
              <a:rPr lang="en-GB" sz="2400" dirty="0"/>
              <a:t>SELECT SUM(COST)  </a:t>
            </a:r>
          </a:p>
          <a:p>
            <a:pPr algn="just">
              <a:lnSpc>
                <a:spcPct val="150000"/>
              </a:lnSpc>
            </a:pPr>
            <a:r>
              <a:rPr lang="en-GB" sz="2400" dirty="0"/>
              <a:t>FROM PRODUCT_MAST;  </a:t>
            </a:r>
            <a:endParaRPr lang="en-GB" sz="2400" dirty="0" smtClean="0"/>
          </a:p>
          <a:p>
            <a:pPr algn="just">
              <a:lnSpc>
                <a:spcPct val="150000"/>
              </a:lnSpc>
            </a:pPr>
            <a:r>
              <a:rPr lang="en-GB" sz="2400" dirty="0" smtClean="0"/>
              <a:t>O/P= 670</a:t>
            </a:r>
          </a:p>
          <a:p>
            <a:pPr algn="just">
              <a:lnSpc>
                <a:spcPct val="150000"/>
              </a:lnSpc>
            </a:pPr>
            <a:r>
              <a:rPr lang="en-GB" sz="2400" dirty="0" smtClean="0"/>
              <a:t>---------------------------------------</a:t>
            </a:r>
          </a:p>
          <a:p>
            <a:pPr algn="just">
              <a:lnSpc>
                <a:spcPct val="150000"/>
              </a:lnSpc>
            </a:pPr>
            <a:r>
              <a:rPr lang="en-IN" sz="2400" dirty="0"/>
              <a:t>SELECT SUM(COST)  </a:t>
            </a:r>
          </a:p>
          <a:p>
            <a:pPr algn="just">
              <a:lnSpc>
                <a:spcPct val="150000"/>
              </a:lnSpc>
            </a:pPr>
            <a:r>
              <a:rPr lang="en-IN" sz="2400" dirty="0"/>
              <a:t>FROM PRODUCT_MAST  </a:t>
            </a:r>
          </a:p>
          <a:p>
            <a:pPr algn="just">
              <a:lnSpc>
                <a:spcPct val="150000"/>
              </a:lnSpc>
            </a:pPr>
            <a:r>
              <a:rPr lang="en-IN" sz="2400" dirty="0"/>
              <a:t>WHERE QTY&gt;3;  </a:t>
            </a:r>
          </a:p>
          <a:p>
            <a:pPr algn="just">
              <a:lnSpc>
                <a:spcPct val="150000"/>
              </a:lnSpc>
            </a:pPr>
            <a:r>
              <a:rPr lang="en-GB" sz="2400" dirty="0"/>
              <a:t>O/P</a:t>
            </a:r>
            <a:r>
              <a:rPr lang="en-GB" sz="2400" dirty="0" smtClean="0"/>
              <a:t>= 320</a:t>
            </a:r>
          </a:p>
          <a:p>
            <a:pPr algn="just">
              <a:lnSpc>
                <a:spcPct val="150000"/>
              </a:lnSpc>
            </a:pPr>
            <a:r>
              <a:rPr lang="en-GB" sz="2400" dirty="0" smtClean="0"/>
              <a:t>---------------------------------------</a:t>
            </a:r>
          </a:p>
          <a:p>
            <a:pPr algn="just">
              <a:lnSpc>
                <a:spcPct val="150000"/>
              </a:lnSpc>
            </a:pPr>
            <a:endParaRPr lang="en-GB" sz="2400" dirty="0"/>
          </a:p>
        </p:txBody>
      </p:sp>
      <p:cxnSp>
        <p:nvCxnSpPr>
          <p:cNvPr id="4" name="Straight Connector 3"/>
          <p:cNvCxnSpPr/>
          <p:nvPr/>
        </p:nvCxnSpPr>
        <p:spPr>
          <a:xfrm>
            <a:off x="41910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260272" y="212237"/>
            <a:ext cx="4572000" cy="6343981"/>
          </a:xfrm>
          <a:prstGeom prst="rect">
            <a:avLst/>
          </a:prstGeom>
        </p:spPr>
        <p:txBody>
          <a:bodyPr>
            <a:spAutoFit/>
          </a:bodyPr>
          <a:lstStyle/>
          <a:p>
            <a:pPr algn="just">
              <a:lnSpc>
                <a:spcPct val="150000"/>
              </a:lnSpc>
            </a:pPr>
            <a:r>
              <a:rPr lang="en-IN" sz="2100" dirty="0"/>
              <a:t>SELECT </a:t>
            </a:r>
            <a:r>
              <a:rPr lang="en-IN" sz="2100" dirty="0" smtClean="0"/>
              <a:t>COMPANY, SUM(COST</a:t>
            </a:r>
            <a:r>
              <a:rPr lang="en-IN" sz="2100" dirty="0"/>
              <a:t>)  </a:t>
            </a:r>
          </a:p>
          <a:p>
            <a:pPr algn="just">
              <a:lnSpc>
                <a:spcPct val="150000"/>
              </a:lnSpc>
            </a:pPr>
            <a:r>
              <a:rPr lang="en-IN" sz="2100" dirty="0"/>
              <a:t>FROM PRODUCT_MAST  </a:t>
            </a:r>
          </a:p>
          <a:p>
            <a:pPr algn="just">
              <a:lnSpc>
                <a:spcPct val="150000"/>
              </a:lnSpc>
            </a:pPr>
            <a:r>
              <a:rPr lang="en-IN" sz="2100" dirty="0"/>
              <a:t>WHERE QTY&gt;3  </a:t>
            </a:r>
          </a:p>
          <a:p>
            <a:pPr algn="just">
              <a:lnSpc>
                <a:spcPct val="150000"/>
              </a:lnSpc>
            </a:pPr>
            <a:r>
              <a:rPr lang="en-IN" sz="2100" dirty="0"/>
              <a:t>GROUP BY COMPANY;  </a:t>
            </a:r>
            <a:endParaRPr lang="en-IN" sz="2100" dirty="0" smtClean="0"/>
          </a:p>
          <a:p>
            <a:pPr algn="just">
              <a:lnSpc>
                <a:spcPct val="150000"/>
              </a:lnSpc>
            </a:pPr>
            <a:r>
              <a:rPr lang="en-GB" sz="2100" dirty="0"/>
              <a:t>O/P= </a:t>
            </a:r>
            <a:r>
              <a:rPr lang="en-GB" sz="2100" dirty="0" smtClean="0"/>
              <a:t>              Com1              150</a:t>
            </a:r>
          </a:p>
          <a:p>
            <a:pPr algn="just">
              <a:lnSpc>
                <a:spcPct val="150000"/>
              </a:lnSpc>
            </a:pPr>
            <a:r>
              <a:rPr lang="en-GB" sz="2100" dirty="0"/>
              <a:t> </a:t>
            </a:r>
            <a:r>
              <a:rPr lang="en-GB" sz="2100" dirty="0" smtClean="0"/>
              <a:t>                       Com2              170</a:t>
            </a:r>
          </a:p>
          <a:p>
            <a:pPr algn="just">
              <a:lnSpc>
                <a:spcPct val="150000"/>
              </a:lnSpc>
            </a:pPr>
            <a:r>
              <a:rPr lang="en-GB" sz="2100" dirty="0" smtClean="0"/>
              <a:t>-------------------------------------------------</a:t>
            </a:r>
          </a:p>
          <a:p>
            <a:pPr algn="just">
              <a:lnSpc>
                <a:spcPct val="150000"/>
              </a:lnSpc>
            </a:pPr>
            <a:r>
              <a:rPr lang="en-IN" sz="2100" dirty="0"/>
              <a:t>SELECT COMPANY, SUM(COST)  </a:t>
            </a:r>
          </a:p>
          <a:p>
            <a:pPr algn="just">
              <a:lnSpc>
                <a:spcPct val="150000"/>
              </a:lnSpc>
            </a:pPr>
            <a:r>
              <a:rPr lang="en-IN" sz="2100" dirty="0"/>
              <a:t>FROM PRODUCT_MAST  </a:t>
            </a:r>
          </a:p>
          <a:p>
            <a:pPr algn="just">
              <a:lnSpc>
                <a:spcPct val="150000"/>
              </a:lnSpc>
            </a:pPr>
            <a:r>
              <a:rPr lang="en-IN" sz="2100" dirty="0"/>
              <a:t>GROUP BY COMPANY  </a:t>
            </a:r>
          </a:p>
          <a:p>
            <a:pPr algn="just">
              <a:lnSpc>
                <a:spcPct val="150000"/>
              </a:lnSpc>
            </a:pPr>
            <a:r>
              <a:rPr lang="en-IN" sz="2100" dirty="0"/>
              <a:t>HAVING SUM(COST)&gt;=170;  </a:t>
            </a:r>
          </a:p>
          <a:p>
            <a:pPr algn="just">
              <a:lnSpc>
                <a:spcPct val="150000"/>
              </a:lnSpc>
            </a:pPr>
            <a:r>
              <a:rPr lang="en-GB" sz="2100" dirty="0"/>
              <a:t>O/P= </a:t>
            </a:r>
            <a:r>
              <a:rPr lang="en-GB" sz="2100" dirty="0" smtClean="0"/>
              <a:t>             Com1             335 </a:t>
            </a:r>
          </a:p>
          <a:p>
            <a:pPr algn="just">
              <a:lnSpc>
                <a:spcPct val="150000"/>
              </a:lnSpc>
            </a:pPr>
            <a:r>
              <a:rPr lang="en-GB" sz="2100" dirty="0"/>
              <a:t> </a:t>
            </a:r>
            <a:r>
              <a:rPr lang="en-GB" sz="2100" dirty="0" smtClean="0"/>
              <a:t>                      Com3             170</a:t>
            </a:r>
            <a:endParaRPr lang="en-IN" sz="2100" dirty="0"/>
          </a:p>
        </p:txBody>
      </p:sp>
    </p:spTree>
    <p:extLst>
      <p:ext uri="{BB962C8B-B14F-4D97-AF65-F5344CB8AC3E}">
        <p14:creationId xmlns:p14="http://schemas.microsoft.com/office/powerpoint/2010/main" val="8461344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610600" cy="6129050"/>
          </a:xfrm>
          <a:prstGeom prst="rect">
            <a:avLst/>
          </a:prstGeom>
        </p:spPr>
        <p:txBody>
          <a:bodyPr wrap="square">
            <a:spAutoFit/>
          </a:bodyPr>
          <a:lstStyle/>
          <a:p>
            <a:pPr algn="just">
              <a:lnSpc>
                <a:spcPct val="150000"/>
              </a:lnSpc>
            </a:pPr>
            <a:r>
              <a:rPr lang="en-GB" sz="2400" dirty="0"/>
              <a:t>SELECT AVG(COST)  </a:t>
            </a:r>
          </a:p>
          <a:p>
            <a:pPr algn="just">
              <a:lnSpc>
                <a:spcPct val="150000"/>
              </a:lnSpc>
            </a:pPr>
            <a:r>
              <a:rPr lang="en-GB" sz="2400" dirty="0"/>
              <a:t>FROM PRODUCT_MAST; </a:t>
            </a:r>
            <a:endParaRPr lang="en-GB" sz="2400" dirty="0" smtClean="0"/>
          </a:p>
          <a:p>
            <a:pPr algn="just">
              <a:lnSpc>
                <a:spcPct val="150000"/>
              </a:lnSpc>
            </a:pPr>
            <a:r>
              <a:rPr lang="en-GB" sz="2400" dirty="0" smtClean="0"/>
              <a:t>O/P= 67.00</a:t>
            </a:r>
          </a:p>
          <a:p>
            <a:pPr algn="just">
              <a:lnSpc>
                <a:spcPct val="150000"/>
              </a:lnSpc>
            </a:pPr>
            <a:r>
              <a:rPr lang="en-GB" sz="2400" dirty="0" smtClean="0"/>
              <a:t>----------------------------------------------------</a:t>
            </a:r>
          </a:p>
          <a:p>
            <a:pPr algn="just">
              <a:lnSpc>
                <a:spcPct val="150000"/>
              </a:lnSpc>
            </a:pPr>
            <a:r>
              <a:rPr lang="en-GB" sz="2400" dirty="0"/>
              <a:t>SELECT MAX(RATE)  </a:t>
            </a:r>
          </a:p>
          <a:p>
            <a:pPr algn="just">
              <a:lnSpc>
                <a:spcPct val="150000"/>
              </a:lnSpc>
            </a:pPr>
            <a:r>
              <a:rPr lang="en-GB" sz="2400" dirty="0"/>
              <a:t>FROM PRODUCT_MAST;</a:t>
            </a:r>
          </a:p>
          <a:p>
            <a:pPr algn="just">
              <a:lnSpc>
                <a:spcPct val="150000"/>
              </a:lnSpc>
            </a:pPr>
            <a:r>
              <a:rPr lang="en-GB" sz="2400" dirty="0"/>
              <a:t>O/P</a:t>
            </a:r>
            <a:r>
              <a:rPr lang="en-GB" sz="2400" dirty="0" smtClean="0"/>
              <a:t>= 30</a:t>
            </a:r>
          </a:p>
          <a:p>
            <a:pPr algn="just">
              <a:lnSpc>
                <a:spcPct val="150000"/>
              </a:lnSpc>
            </a:pPr>
            <a:r>
              <a:rPr lang="en-GB" sz="2400" dirty="0" smtClean="0"/>
              <a:t>----------------------------------------------------</a:t>
            </a:r>
          </a:p>
          <a:p>
            <a:pPr algn="just">
              <a:lnSpc>
                <a:spcPct val="150000"/>
              </a:lnSpc>
            </a:pPr>
            <a:r>
              <a:rPr lang="en-GB" sz="2400" dirty="0"/>
              <a:t>SELECT MIN(RATE)  </a:t>
            </a:r>
          </a:p>
          <a:p>
            <a:pPr algn="just">
              <a:lnSpc>
                <a:spcPct val="150000"/>
              </a:lnSpc>
            </a:pPr>
            <a:r>
              <a:rPr lang="en-GB" sz="2400" dirty="0"/>
              <a:t>FROM PRODUCT_MAST;  </a:t>
            </a:r>
          </a:p>
          <a:p>
            <a:pPr algn="just">
              <a:lnSpc>
                <a:spcPct val="150000"/>
              </a:lnSpc>
            </a:pPr>
            <a:r>
              <a:rPr lang="en-GB" sz="2400" dirty="0"/>
              <a:t>O/P</a:t>
            </a:r>
            <a:r>
              <a:rPr lang="en-GB" sz="2400" dirty="0" smtClean="0"/>
              <a:t>= 10</a:t>
            </a:r>
            <a:endParaRPr lang="en-GB" sz="2400" dirty="0"/>
          </a:p>
        </p:txBody>
      </p:sp>
    </p:spTree>
    <p:extLst>
      <p:ext uri="{BB962C8B-B14F-4D97-AF65-F5344CB8AC3E}">
        <p14:creationId xmlns:p14="http://schemas.microsoft.com/office/powerpoint/2010/main" val="13388605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924973"/>
          </a:xfrm>
          <a:prstGeom prst="rect">
            <a:avLst/>
          </a:prstGeom>
        </p:spPr>
        <p:txBody>
          <a:bodyPr wrap="square">
            <a:spAutoFit/>
          </a:bodyPr>
          <a:lstStyle/>
          <a:p>
            <a:pPr algn="just">
              <a:lnSpc>
                <a:spcPct val="150000"/>
              </a:lnSpc>
            </a:pPr>
            <a:r>
              <a:rPr lang="en-IN" sz="3200" b="1" dirty="0"/>
              <a:t>Integrity Constraints</a:t>
            </a:r>
          </a:p>
          <a:p>
            <a:pPr algn="just">
              <a:lnSpc>
                <a:spcPct val="150000"/>
              </a:lnSpc>
              <a:buFont typeface="Arial" panose="020B0604020202020204" pitchFamily="34" charset="0"/>
              <a:buChar char="•"/>
            </a:pPr>
            <a:r>
              <a:rPr lang="en-IN" sz="2300" dirty="0" smtClean="0">
                <a:solidFill>
                  <a:srgbClr val="000000"/>
                </a:solidFill>
              </a:rPr>
              <a:t> Integrity </a:t>
            </a:r>
            <a:r>
              <a:rPr lang="en-IN" sz="2300" dirty="0">
                <a:solidFill>
                  <a:srgbClr val="000000"/>
                </a:solidFill>
              </a:rPr>
              <a:t>constraints are a set of </a:t>
            </a:r>
            <a:r>
              <a:rPr lang="en-IN" sz="2300" dirty="0" smtClean="0">
                <a:solidFill>
                  <a:srgbClr val="000000"/>
                </a:solidFill>
              </a:rPr>
              <a:t>rules that the DB not permitted to violate.</a:t>
            </a:r>
          </a:p>
          <a:p>
            <a:pPr algn="just">
              <a:lnSpc>
                <a:spcPct val="150000"/>
              </a:lnSpc>
              <a:buFont typeface="Arial" panose="020B0604020202020204" pitchFamily="34" charset="0"/>
              <a:buChar char="•"/>
            </a:pPr>
            <a:r>
              <a:rPr lang="en-IN" sz="2300" dirty="0">
                <a:solidFill>
                  <a:srgbClr val="000000"/>
                </a:solidFill>
              </a:rPr>
              <a:t> </a:t>
            </a:r>
            <a:r>
              <a:rPr lang="en-IN" sz="2300" dirty="0" smtClean="0">
                <a:solidFill>
                  <a:srgbClr val="000000"/>
                </a:solidFill>
              </a:rPr>
              <a:t>It </a:t>
            </a:r>
            <a:r>
              <a:rPr lang="en-IN" sz="2300" dirty="0">
                <a:solidFill>
                  <a:srgbClr val="000000"/>
                </a:solidFill>
              </a:rPr>
              <a:t>is used to maintain the quality of information</a:t>
            </a:r>
            <a:r>
              <a:rPr lang="en-IN" sz="2300" dirty="0" smtClean="0">
                <a:solidFill>
                  <a:srgbClr val="000000"/>
                </a:solidFill>
              </a:rPr>
              <a:t>.</a:t>
            </a:r>
          </a:p>
          <a:p>
            <a:pPr algn="just">
              <a:lnSpc>
                <a:spcPct val="150000"/>
              </a:lnSpc>
              <a:buFont typeface="Arial" panose="020B0604020202020204" pitchFamily="34" charset="0"/>
              <a:buChar char="•"/>
            </a:pPr>
            <a:r>
              <a:rPr lang="en-IN" sz="2300" dirty="0">
                <a:solidFill>
                  <a:srgbClr val="000000"/>
                </a:solidFill>
              </a:rPr>
              <a:t> </a:t>
            </a:r>
            <a:r>
              <a:rPr lang="en-IN" sz="2300" dirty="0" smtClean="0">
                <a:solidFill>
                  <a:srgbClr val="000000"/>
                </a:solidFill>
              </a:rPr>
              <a:t>ensure accuracy and consistency of data in relational table</a:t>
            </a:r>
            <a:endParaRPr lang="en-IN" sz="2300" dirty="0">
              <a:solidFill>
                <a:srgbClr val="000000"/>
              </a:solidFill>
            </a:endParaRPr>
          </a:p>
          <a:p>
            <a:pPr algn="just">
              <a:lnSpc>
                <a:spcPct val="150000"/>
              </a:lnSpc>
              <a:buFont typeface="Arial" panose="020B0604020202020204" pitchFamily="34" charset="0"/>
              <a:buChar char="•"/>
            </a:pPr>
            <a:r>
              <a:rPr lang="en-IN" sz="2300" dirty="0" smtClean="0">
                <a:solidFill>
                  <a:srgbClr val="000000"/>
                </a:solidFill>
              </a:rPr>
              <a:t> Integrity </a:t>
            </a:r>
            <a:r>
              <a:rPr lang="en-IN" sz="2300" dirty="0">
                <a:solidFill>
                  <a:srgbClr val="000000"/>
                </a:solidFill>
              </a:rPr>
              <a:t>constraints ensure that the data insertion, updating, and other processes have to be performed in such a way that data integrity is not affected.</a:t>
            </a:r>
          </a:p>
          <a:p>
            <a:pPr algn="just">
              <a:lnSpc>
                <a:spcPct val="150000"/>
              </a:lnSpc>
              <a:buFont typeface="Arial" panose="020B0604020202020204" pitchFamily="34" charset="0"/>
              <a:buChar char="•"/>
            </a:pPr>
            <a:r>
              <a:rPr lang="en-IN" sz="2300" dirty="0" smtClean="0">
                <a:solidFill>
                  <a:srgbClr val="000000"/>
                </a:solidFill>
              </a:rPr>
              <a:t> Thus</a:t>
            </a:r>
            <a:r>
              <a:rPr lang="en-IN" sz="2300" dirty="0">
                <a:solidFill>
                  <a:srgbClr val="000000"/>
                </a:solidFill>
              </a:rPr>
              <a:t>, integrity constraint is used to </a:t>
            </a:r>
            <a:r>
              <a:rPr lang="en-IN" sz="2300" b="1" dirty="0">
                <a:solidFill>
                  <a:srgbClr val="000000"/>
                </a:solidFill>
              </a:rPr>
              <a:t>guard against accidental damage </a:t>
            </a:r>
            <a:r>
              <a:rPr lang="en-IN" sz="2300" dirty="0">
                <a:solidFill>
                  <a:srgbClr val="000000"/>
                </a:solidFill>
              </a:rPr>
              <a:t>to the database</a:t>
            </a:r>
            <a:r>
              <a:rPr lang="en-IN" sz="2300" dirty="0" smtClean="0">
                <a:solidFill>
                  <a:srgbClr val="000000"/>
                </a:solidFill>
              </a:rPr>
              <a:t>.</a:t>
            </a:r>
          </a:p>
          <a:p>
            <a:pPr algn="just">
              <a:lnSpc>
                <a:spcPct val="150000"/>
              </a:lnSpc>
              <a:buFont typeface="Arial" panose="020B0604020202020204" pitchFamily="34" charset="0"/>
              <a:buChar char="•"/>
            </a:pPr>
            <a:r>
              <a:rPr lang="en-IN" sz="2300" b="0" i="0" dirty="0">
                <a:solidFill>
                  <a:srgbClr val="000000"/>
                </a:solidFill>
                <a:effectLst/>
              </a:rPr>
              <a:t> </a:t>
            </a:r>
            <a:r>
              <a:rPr lang="en-IN" sz="2300" b="0" i="0" dirty="0" smtClean="0">
                <a:solidFill>
                  <a:srgbClr val="000000"/>
                </a:solidFill>
                <a:effectLst/>
              </a:rPr>
              <a:t>Constraint may apply to each attribute or may apply to relationships between tables.</a:t>
            </a:r>
            <a:endParaRPr lang="en-IN" sz="2300" b="0" i="0" dirty="0">
              <a:solidFill>
                <a:srgbClr val="000000"/>
              </a:solidFill>
              <a:effectLst/>
            </a:endParaRPr>
          </a:p>
        </p:txBody>
      </p:sp>
    </p:spTree>
    <p:extLst>
      <p:ext uri="{BB962C8B-B14F-4D97-AF65-F5344CB8AC3E}">
        <p14:creationId xmlns:p14="http://schemas.microsoft.com/office/powerpoint/2010/main" val="19170717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228600"/>
            <a:ext cx="5181600" cy="584775"/>
          </a:xfrm>
          <a:prstGeom prst="rect">
            <a:avLst/>
          </a:prstGeom>
        </p:spPr>
        <p:txBody>
          <a:bodyPr wrap="square">
            <a:spAutoFit/>
          </a:bodyPr>
          <a:lstStyle/>
          <a:p>
            <a:pPr algn="just"/>
            <a:r>
              <a:rPr lang="en-US" sz="3200" b="1" dirty="0"/>
              <a:t>Types of Integrity Constraint</a:t>
            </a:r>
            <a:endParaRPr lang="en-US" sz="3200" b="1" i="0" dirty="0">
              <a:effectLst/>
            </a:endParaRPr>
          </a:p>
        </p:txBody>
      </p:sp>
      <p:pic>
        <p:nvPicPr>
          <p:cNvPr id="1026" name="Picture 2" descr="DBMS Integrity Constra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13375"/>
            <a:ext cx="7949618" cy="4191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2400" y="5257800"/>
            <a:ext cx="8763000" cy="461665"/>
          </a:xfrm>
          <a:prstGeom prst="rect">
            <a:avLst/>
          </a:prstGeom>
          <a:noFill/>
        </p:spPr>
        <p:txBody>
          <a:bodyPr wrap="square" rtlCol="0">
            <a:spAutoFit/>
          </a:bodyPr>
          <a:lstStyle/>
          <a:p>
            <a:r>
              <a:rPr lang="en-US" sz="2400" dirty="0" smtClean="0"/>
              <a:t>Example: Blood Group must be ‘A’, ‘B’, ‘O’ or ‘AB’. (no any other value)</a:t>
            </a:r>
            <a:endParaRPr lang="en-US" sz="2400" dirty="0"/>
          </a:p>
        </p:txBody>
      </p:sp>
    </p:spTree>
    <p:extLst>
      <p:ext uri="{BB962C8B-B14F-4D97-AF65-F5344CB8AC3E}">
        <p14:creationId xmlns:p14="http://schemas.microsoft.com/office/powerpoint/2010/main" val="3306630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3277820"/>
          </a:xfrm>
          <a:prstGeom prst="rect">
            <a:avLst/>
          </a:prstGeom>
        </p:spPr>
        <p:txBody>
          <a:bodyPr wrap="square">
            <a:spAutoFit/>
          </a:bodyPr>
          <a:lstStyle/>
          <a:p>
            <a:pPr algn="just">
              <a:lnSpc>
                <a:spcPct val="150000"/>
              </a:lnSpc>
            </a:pPr>
            <a:r>
              <a:rPr lang="en-IN" sz="2800" b="1" dirty="0"/>
              <a:t>Domain constraints:   </a:t>
            </a:r>
            <a:r>
              <a:rPr lang="en-IN" sz="2800" b="1" dirty="0" smtClean="0"/>
              <a:t>(</a:t>
            </a:r>
            <a:r>
              <a:rPr lang="en-IN" sz="2800" dirty="0" smtClean="0"/>
              <a:t>attribute)</a:t>
            </a:r>
            <a:endParaRPr lang="en-IN" sz="2800" dirty="0"/>
          </a:p>
          <a:p>
            <a:pPr algn="just">
              <a:lnSpc>
                <a:spcPct val="150000"/>
              </a:lnSpc>
              <a:buFont typeface="Arial" panose="020B0604020202020204" pitchFamily="34" charset="0"/>
              <a:buChar char="•"/>
            </a:pPr>
            <a:r>
              <a:rPr lang="en-IN" sz="2000" dirty="0" smtClean="0">
                <a:solidFill>
                  <a:srgbClr val="000000"/>
                </a:solidFill>
              </a:rPr>
              <a:t> </a:t>
            </a:r>
            <a:r>
              <a:rPr lang="en-IN" sz="2200" dirty="0" smtClean="0">
                <a:solidFill>
                  <a:srgbClr val="000000"/>
                </a:solidFill>
              </a:rPr>
              <a:t>Domain </a:t>
            </a:r>
            <a:r>
              <a:rPr lang="en-IN" sz="2200" dirty="0">
                <a:solidFill>
                  <a:srgbClr val="000000"/>
                </a:solidFill>
              </a:rPr>
              <a:t>constraints can be defined as the definition of a </a:t>
            </a:r>
            <a:r>
              <a:rPr lang="en-IN" sz="2200" b="1" dirty="0"/>
              <a:t>valid set of values for an attribute</a:t>
            </a:r>
            <a:r>
              <a:rPr lang="en-IN" sz="2200" dirty="0">
                <a:solidFill>
                  <a:srgbClr val="000000"/>
                </a:solidFill>
              </a:rPr>
              <a:t>.</a:t>
            </a:r>
          </a:p>
          <a:p>
            <a:pPr algn="just">
              <a:lnSpc>
                <a:spcPct val="150000"/>
              </a:lnSpc>
              <a:buFont typeface="Arial" panose="020B0604020202020204" pitchFamily="34" charset="0"/>
              <a:buChar char="•"/>
            </a:pPr>
            <a:r>
              <a:rPr lang="en-IN" sz="2200" dirty="0" smtClean="0">
                <a:solidFill>
                  <a:srgbClr val="000000"/>
                </a:solidFill>
              </a:rPr>
              <a:t> The </a:t>
            </a:r>
            <a:r>
              <a:rPr lang="en-IN" sz="2200" dirty="0">
                <a:solidFill>
                  <a:srgbClr val="000000"/>
                </a:solidFill>
              </a:rPr>
              <a:t>data type of domain includes string, character, integer, time, date, currency, etc. The value of the attribute must be available in the corresponding domain.</a:t>
            </a:r>
            <a:endParaRPr lang="en-IN" sz="2200" b="0" i="0" dirty="0">
              <a:solidFill>
                <a:srgbClr val="000000"/>
              </a:solidFill>
              <a:effectLst/>
            </a:endParaRPr>
          </a:p>
        </p:txBody>
      </p:sp>
      <p:pic>
        <p:nvPicPr>
          <p:cNvPr id="2050" name="Picture 2" descr="DBMS Integrity Constra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57600"/>
            <a:ext cx="791167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3637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3277820"/>
          </a:xfrm>
          <a:prstGeom prst="rect">
            <a:avLst/>
          </a:prstGeom>
        </p:spPr>
        <p:txBody>
          <a:bodyPr wrap="square">
            <a:spAutoFit/>
          </a:bodyPr>
          <a:lstStyle/>
          <a:p>
            <a:pPr algn="just">
              <a:lnSpc>
                <a:spcPct val="150000"/>
              </a:lnSpc>
            </a:pPr>
            <a:r>
              <a:rPr lang="en-IN" sz="2800" b="1" dirty="0"/>
              <a:t>Entity integrity constraints:   (</a:t>
            </a:r>
            <a:r>
              <a:rPr lang="en-IN" sz="2800" dirty="0"/>
              <a:t>attribute</a:t>
            </a:r>
            <a:r>
              <a:rPr lang="en-IN" sz="2800" dirty="0" smtClean="0"/>
              <a:t>)</a:t>
            </a:r>
            <a:endParaRPr lang="en-IN" sz="2800" b="1" dirty="0"/>
          </a:p>
          <a:p>
            <a:pPr algn="just">
              <a:lnSpc>
                <a:spcPct val="150000"/>
              </a:lnSpc>
              <a:buFont typeface="Arial" panose="020B0604020202020204" pitchFamily="34" charset="0"/>
              <a:buChar char="•"/>
            </a:pPr>
            <a:r>
              <a:rPr lang="en-IN" sz="2200" dirty="0">
                <a:solidFill>
                  <a:srgbClr val="000000"/>
                </a:solidFill>
              </a:rPr>
              <a:t>The entity integrity constraint states that </a:t>
            </a:r>
            <a:r>
              <a:rPr lang="en-IN" sz="2200" b="1" dirty="0">
                <a:solidFill>
                  <a:srgbClr val="000000"/>
                </a:solidFill>
              </a:rPr>
              <a:t>primary key value can't be null</a:t>
            </a:r>
            <a:r>
              <a:rPr lang="en-IN" sz="2200" dirty="0">
                <a:solidFill>
                  <a:srgbClr val="000000"/>
                </a:solidFill>
              </a:rPr>
              <a:t>.</a:t>
            </a:r>
          </a:p>
          <a:p>
            <a:pPr algn="just">
              <a:lnSpc>
                <a:spcPct val="150000"/>
              </a:lnSpc>
              <a:buFont typeface="Arial" panose="020B0604020202020204" pitchFamily="34" charset="0"/>
              <a:buChar char="•"/>
            </a:pPr>
            <a:r>
              <a:rPr lang="en-IN" sz="2200" dirty="0">
                <a:solidFill>
                  <a:srgbClr val="000000"/>
                </a:solidFill>
              </a:rPr>
              <a:t>This is because the primary key value is used to identify individual rows in relation and if the primary key has a null value, then we can't identify those rows.</a:t>
            </a:r>
          </a:p>
          <a:p>
            <a:pPr algn="just">
              <a:lnSpc>
                <a:spcPct val="150000"/>
              </a:lnSpc>
              <a:buFont typeface="Arial" panose="020B0604020202020204" pitchFamily="34" charset="0"/>
              <a:buChar char="•"/>
            </a:pPr>
            <a:r>
              <a:rPr lang="en-IN" sz="2200" dirty="0">
                <a:solidFill>
                  <a:srgbClr val="000000"/>
                </a:solidFill>
              </a:rPr>
              <a:t>A table can contain a null value other than the primary key field.</a:t>
            </a:r>
            <a:endParaRPr lang="en-IN" sz="2200" b="0" i="0" dirty="0">
              <a:solidFill>
                <a:srgbClr val="000000"/>
              </a:solidFill>
              <a:effectLst/>
            </a:endParaRPr>
          </a:p>
        </p:txBody>
      </p:sp>
      <p:pic>
        <p:nvPicPr>
          <p:cNvPr id="3074" name="Picture 2" descr="DBMS Integrity Constra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06420"/>
            <a:ext cx="6905160" cy="2894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1024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4154984"/>
          </a:xfrm>
          <a:prstGeom prst="rect">
            <a:avLst/>
          </a:prstGeom>
        </p:spPr>
        <p:txBody>
          <a:bodyPr wrap="square">
            <a:spAutoFit/>
          </a:bodyPr>
          <a:lstStyle/>
          <a:p>
            <a:pPr algn="just">
              <a:lnSpc>
                <a:spcPct val="150000"/>
              </a:lnSpc>
            </a:pPr>
            <a:r>
              <a:rPr lang="en-IN" sz="3200" b="1" dirty="0"/>
              <a:t>Referential Integrity </a:t>
            </a:r>
            <a:r>
              <a:rPr lang="en-IN" sz="3200" b="1" dirty="0" smtClean="0"/>
              <a:t>Constraints: </a:t>
            </a:r>
            <a:r>
              <a:rPr lang="en-IN" sz="2400" dirty="0" smtClean="0"/>
              <a:t>(Relation)</a:t>
            </a:r>
            <a:endParaRPr lang="en-IN" sz="2400" dirty="0"/>
          </a:p>
          <a:p>
            <a:pPr algn="just">
              <a:lnSpc>
                <a:spcPct val="150000"/>
              </a:lnSpc>
              <a:buFont typeface="Arial" panose="020B0604020202020204" pitchFamily="34" charset="0"/>
              <a:buChar char="•"/>
            </a:pPr>
            <a:r>
              <a:rPr lang="en-IN" sz="2400" dirty="0" smtClean="0">
                <a:solidFill>
                  <a:srgbClr val="000000"/>
                </a:solidFill>
              </a:rPr>
              <a:t> A </a:t>
            </a:r>
            <a:r>
              <a:rPr lang="en-IN" sz="2400" dirty="0">
                <a:solidFill>
                  <a:srgbClr val="000000"/>
                </a:solidFill>
              </a:rPr>
              <a:t>referential integrity constraint is </a:t>
            </a:r>
            <a:r>
              <a:rPr lang="en-IN" sz="2400" b="1" dirty="0">
                <a:solidFill>
                  <a:srgbClr val="000000"/>
                </a:solidFill>
              </a:rPr>
              <a:t>specified between two tables</a:t>
            </a:r>
            <a:r>
              <a:rPr lang="en-IN" sz="2400" dirty="0" smtClean="0">
                <a:solidFill>
                  <a:srgbClr val="000000"/>
                </a:solidFill>
              </a:rPr>
              <a:t>.</a:t>
            </a:r>
          </a:p>
          <a:p>
            <a:pPr algn="just">
              <a:lnSpc>
                <a:spcPct val="150000"/>
              </a:lnSpc>
              <a:buFont typeface="Arial" panose="020B0604020202020204" pitchFamily="34" charset="0"/>
              <a:buChar char="•"/>
            </a:pPr>
            <a:r>
              <a:rPr lang="en-IN" sz="2400" dirty="0">
                <a:solidFill>
                  <a:srgbClr val="000000"/>
                </a:solidFill>
              </a:rPr>
              <a:t> </a:t>
            </a:r>
            <a:r>
              <a:rPr lang="en-IN" sz="2400" dirty="0" smtClean="0">
                <a:solidFill>
                  <a:srgbClr val="000000"/>
                </a:solidFill>
              </a:rPr>
              <a:t>This constraint is enforced when a </a:t>
            </a:r>
            <a:r>
              <a:rPr lang="en-IN" sz="2400" dirty="0">
                <a:solidFill>
                  <a:srgbClr val="000000"/>
                </a:solidFill>
              </a:rPr>
              <a:t>foreign key </a:t>
            </a:r>
            <a:r>
              <a:rPr lang="en-IN" sz="2400" dirty="0" smtClean="0">
                <a:solidFill>
                  <a:srgbClr val="000000"/>
                </a:solidFill>
              </a:rPr>
              <a:t>references the primary key of the table.</a:t>
            </a:r>
            <a:endParaRPr lang="en-IN" sz="2400" dirty="0">
              <a:solidFill>
                <a:srgbClr val="000000"/>
              </a:solidFill>
            </a:endParaRPr>
          </a:p>
          <a:p>
            <a:pPr algn="just">
              <a:lnSpc>
                <a:spcPct val="150000"/>
              </a:lnSpc>
              <a:buFont typeface="Arial" panose="020B0604020202020204" pitchFamily="34" charset="0"/>
              <a:buChar char="•"/>
            </a:pPr>
            <a:r>
              <a:rPr lang="en-IN" sz="2400" dirty="0" smtClean="0">
                <a:solidFill>
                  <a:srgbClr val="000000"/>
                </a:solidFill>
              </a:rPr>
              <a:t> In </a:t>
            </a:r>
            <a:r>
              <a:rPr lang="en-IN" sz="2400" dirty="0">
                <a:solidFill>
                  <a:srgbClr val="000000"/>
                </a:solidFill>
              </a:rPr>
              <a:t>the Referential integrity constraints, if a foreign key in Table 1 refers to the Primary Key of Table 2, then every value of the Foreign Key in Table 1 must be </a:t>
            </a:r>
            <a:r>
              <a:rPr lang="en-IN" sz="2400" b="1" dirty="0">
                <a:solidFill>
                  <a:srgbClr val="000000"/>
                </a:solidFill>
              </a:rPr>
              <a:t>null or be available in Table 2</a:t>
            </a:r>
            <a:r>
              <a:rPr lang="en-IN" sz="2400" dirty="0">
                <a:solidFill>
                  <a:srgbClr val="000000"/>
                </a:solidFill>
              </a:rPr>
              <a:t>.</a:t>
            </a:r>
            <a:endParaRPr lang="en-IN" sz="2400" b="0" i="0" dirty="0">
              <a:solidFill>
                <a:srgbClr val="000000"/>
              </a:solidFill>
              <a:effectLst/>
            </a:endParaRPr>
          </a:p>
        </p:txBody>
      </p:sp>
    </p:spTree>
    <p:extLst>
      <p:ext uri="{BB962C8B-B14F-4D97-AF65-F5344CB8AC3E}">
        <p14:creationId xmlns:p14="http://schemas.microsoft.com/office/powerpoint/2010/main" val="1820163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BMS Integrity Constra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153400" cy="62197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120134"/>
            <a:ext cx="4495800" cy="369332"/>
          </a:xfrm>
          <a:prstGeom prst="rect">
            <a:avLst/>
          </a:prstGeom>
          <a:noFill/>
        </p:spPr>
        <p:txBody>
          <a:bodyPr wrap="square" rtlCol="0">
            <a:spAutoFit/>
          </a:bodyPr>
          <a:lstStyle/>
          <a:p>
            <a:r>
              <a:rPr lang="en-US" dirty="0" smtClean="0"/>
              <a:t>Related / Referencing Table</a:t>
            </a:r>
            <a:endParaRPr lang="en-US" dirty="0"/>
          </a:p>
        </p:txBody>
      </p:sp>
      <p:sp>
        <p:nvSpPr>
          <p:cNvPr id="4" name="TextBox 3"/>
          <p:cNvSpPr txBox="1"/>
          <p:nvPr/>
        </p:nvSpPr>
        <p:spPr>
          <a:xfrm>
            <a:off x="6286500" y="4648200"/>
            <a:ext cx="2857500" cy="369332"/>
          </a:xfrm>
          <a:prstGeom prst="rect">
            <a:avLst/>
          </a:prstGeom>
          <a:noFill/>
        </p:spPr>
        <p:txBody>
          <a:bodyPr wrap="square" rtlCol="0">
            <a:spAutoFit/>
          </a:bodyPr>
          <a:lstStyle/>
          <a:p>
            <a:r>
              <a:rPr lang="en-US" dirty="0" smtClean="0"/>
              <a:t>Primary / Referenced Table</a:t>
            </a:r>
            <a:endParaRPr lang="en-US" dirty="0"/>
          </a:p>
        </p:txBody>
      </p:sp>
    </p:spTree>
    <p:extLst>
      <p:ext uri="{BB962C8B-B14F-4D97-AF65-F5344CB8AC3E}">
        <p14:creationId xmlns:p14="http://schemas.microsoft.com/office/powerpoint/2010/main" val="220190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QL Commands: DML, DDL, DCL, TCL, DQL with Query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79248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3722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686800" cy="5816977"/>
          </a:xfrm>
          <a:prstGeom prst="rect">
            <a:avLst/>
          </a:prstGeom>
        </p:spPr>
        <p:txBody>
          <a:bodyPr wrap="square">
            <a:spAutoFit/>
          </a:bodyPr>
          <a:lstStyle/>
          <a:p>
            <a:pPr algn="just">
              <a:lnSpc>
                <a:spcPct val="150000"/>
              </a:lnSpc>
            </a:pPr>
            <a:r>
              <a:rPr lang="en-IN" sz="2800" b="1" dirty="0"/>
              <a:t>Referential Integrity </a:t>
            </a:r>
            <a:r>
              <a:rPr lang="en-IN" sz="2800" b="1" dirty="0" smtClean="0"/>
              <a:t>Constraints</a:t>
            </a:r>
            <a:r>
              <a:rPr lang="en-IN" sz="2800" b="1" dirty="0"/>
              <a:t> </a:t>
            </a:r>
            <a:r>
              <a:rPr lang="en-IN" sz="2800" b="1" dirty="0" smtClean="0"/>
              <a:t>Rules: </a:t>
            </a:r>
          </a:p>
          <a:p>
            <a:pPr marL="342900" indent="-342900" algn="just">
              <a:lnSpc>
                <a:spcPct val="150000"/>
              </a:lnSpc>
              <a:buAutoNum type="arabicPeriod"/>
            </a:pPr>
            <a:r>
              <a:rPr lang="en-IN" sz="2200" dirty="0" smtClean="0"/>
              <a:t>You </a:t>
            </a:r>
            <a:r>
              <a:rPr lang="en-IN" sz="2200" b="1" dirty="0" smtClean="0"/>
              <a:t>can’t insert </a:t>
            </a:r>
            <a:r>
              <a:rPr lang="en-IN" sz="2200" dirty="0" smtClean="0"/>
              <a:t>a value in the foreign key field of related table that does not exists in the primary key of the primary table.</a:t>
            </a:r>
          </a:p>
          <a:p>
            <a:pPr marL="342900" indent="-342900" algn="just">
              <a:lnSpc>
                <a:spcPct val="150000"/>
              </a:lnSpc>
              <a:buAutoNum type="arabicPeriod"/>
            </a:pPr>
            <a:r>
              <a:rPr lang="en-IN" sz="2200" dirty="0" smtClean="0"/>
              <a:t>You </a:t>
            </a:r>
            <a:r>
              <a:rPr lang="en-IN" sz="2200" b="1" dirty="0" smtClean="0"/>
              <a:t>can enter a NULL value</a:t>
            </a:r>
            <a:r>
              <a:rPr lang="en-IN" sz="2200" dirty="0" smtClean="0"/>
              <a:t> in the foreign key, specifying that the records are unrelated.</a:t>
            </a:r>
          </a:p>
          <a:p>
            <a:pPr marL="342900" indent="-342900" algn="just">
              <a:lnSpc>
                <a:spcPct val="150000"/>
              </a:lnSpc>
              <a:buAutoNum type="arabicPeriod"/>
            </a:pPr>
            <a:r>
              <a:rPr lang="en-IN" sz="2200" dirty="0" smtClean="0"/>
              <a:t>You </a:t>
            </a:r>
            <a:r>
              <a:rPr lang="en-IN" sz="2200" b="1" dirty="0" smtClean="0"/>
              <a:t>can’t delete a record from primary table </a:t>
            </a:r>
            <a:r>
              <a:rPr lang="en-IN" sz="2200" dirty="0" smtClean="0"/>
              <a:t>if matching record exists in a related table.</a:t>
            </a:r>
          </a:p>
          <a:p>
            <a:pPr marL="342900" indent="-342900" algn="just">
              <a:lnSpc>
                <a:spcPct val="150000"/>
              </a:lnSpc>
              <a:buAutoNum type="arabicPeriod"/>
            </a:pPr>
            <a:r>
              <a:rPr lang="en-IN" sz="2200" dirty="0" smtClean="0"/>
              <a:t>You can’t change the </a:t>
            </a:r>
            <a:r>
              <a:rPr lang="en-IN" sz="2200" dirty="0"/>
              <a:t>primary key </a:t>
            </a:r>
            <a:r>
              <a:rPr lang="en-IN" sz="2200" dirty="0" smtClean="0"/>
              <a:t>value in </a:t>
            </a:r>
            <a:r>
              <a:rPr lang="en-IN" sz="2200" dirty="0"/>
              <a:t>the primary </a:t>
            </a:r>
            <a:r>
              <a:rPr lang="en-IN" sz="2200" dirty="0" smtClean="0"/>
              <a:t>table if that record has related records.</a:t>
            </a:r>
          </a:p>
          <a:p>
            <a:pPr marL="342900" indent="-342900" algn="just">
              <a:lnSpc>
                <a:spcPct val="150000"/>
              </a:lnSpc>
              <a:buAutoNum type="arabicPeriod"/>
            </a:pPr>
            <a:endParaRPr lang="en-IN" sz="2200" dirty="0" smtClean="0"/>
          </a:p>
          <a:p>
            <a:pPr algn="just">
              <a:lnSpc>
                <a:spcPct val="150000"/>
              </a:lnSpc>
            </a:pPr>
            <a:r>
              <a:rPr lang="en-IN" sz="2200" b="1" dirty="0" smtClean="0"/>
              <a:t> </a:t>
            </a:r>
            <a:endParaRPr lang="en-US" sz="2200" dirty="0"/>
          </a:p>
        </p:txBody>
      </p:sp>
    </p:spTree>
    <p:extLst>
      <p:ext uri="{BB962C8B-B14F-4D97-AF65-F5344CB8AC3E}">
        <p14:creationId xmlns:p14="http://schemas.microsoft.com/office/powerpoint/2010/main" val="30284836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BMS Integrity Constra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004" y="3733800"/>
            <a:ext cx="6919738" cy="2895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0" y="76200"/>
            <a:ext cx="8610600" cy="3277820"/>
          </a:xfrm>
          <a:prstGeom prst="rect">
            <a:avLst/>
          </a:prstGeom>
        </p:spPr>
        <p:txBody>
          <a:bodyPr wrap="square">
            <a:spAutoFit/>
          </a:bodyPr>
          <a:lstStyle/>
          <a:p>
            <a:pPr algn="just">
              <a:lnSpc>
                <a:spcPct val="150000"/>
              </a:lnSpc>
            </a:pPr>
            <a:r>
              <a:rPr lang="en-IN" sz="2800" b="1" dirty="0"/>
              <a:t>Key constraints:   (</a:t>
            </a:r>
            <a:r>
              <a:rPr lang="en-IN" sz="2800" dirty="0"/>
              <a:t>attribute</a:t>
            </a:r>
            <a:r>
              <a:rPr lang="en-IN" sz="2800" dirty="0" smtClean="0"/>
              <a:t>)</a:t>
            </a:r>
            <a:endParaRPr lang="en-IN" sz="2800" b="1" dirty="0"/>
          </a:p>
          <a:p>
            <a:pPr algn="just">
              <a:lnSpc>
                <a:spcPct val="150000"/>
              </a:lnSpc>
              <a:buFont typeface="Arial" panose="020B0604020202020204" pitchFamily="34" charset="0"/>
              <a:buChar char="•"/>
            </a:pPr>
            <a:r>
              <a:rPr lang="en-IN" sz="2200" dirty="0" smtClean="0">
                <a:solidFill>
                  <a:srgbClr val="000000"/>
                </a:solidFill>
              </a:rPr>
              <a:t> Keys </a:t>
            </a:r>
            <a:r>
              <a:rPr lang="en-IN" sz="2200" dirty="0">
                <a:solidFill>
                  <a:srgbClr val="000000"/>
                </a:solidFill>
              </a:rPr>
              <a:t>are the entity set that is used to identify an entity within its entity set uniquely.</a:t>
            </a:r>
          </a:p>
          <a:p>
            <a:pPr algn="just">
              <a:lnSpc>
                <a:spcPct val="150000"/>
              </a:lnSpc>
              <a:buFont typeface="Arial" panose="020B0604020202020204" pitchFamily="34" charset="0"/>
              <a:buChar char="•"/>
            </a:pPr>
            <a:r>
              <a:rPr lang="en-IN" sz="2200" dirty="0" smtClean="0">
                <a:solidFill>
                  <a:srgbClr val="000000"/>
                </a:solidFill>
              </a:rPr>
              <a:t> An entity set can have multiple keys, but out of which one key will be the primary key. </a:t>
            </a:r>
          </a:p>
          <a:p>
            <a:pPr algn="just">
              <a:lnSpc>
                <a:spcPct val="150000"/>
              </a:lnSpc>
              <a:buFont typeface="Arial" panose="020B0604020202020204" pitchFamily="34" charset="0"/>
              <a:buChar char="•"/>
            </a:pPr>
            <a:r>
              <a:rPr lang="en-IN" sz="2200" dirty="0" smtClean="0">
                <a:solidFill>
                  <a:srgbClr val="000000"/>
                </a:solidFill>
              </a:rPr>
              <a:t>A </a:t>
            </a:r>
            <a:r>
              <a:rPr lang="en-IN" sz="2200" b="1" dirty="0" smtClean="0">
                <a:solidFill>
                  <a:srgbClr val="000000"/>
                </a:solidFill>
              </a:rPr>
              <a:t>primary key </a:t>
            </a:r>
            <a:r>
              <a:rPr lang="en-IN" sz="2200" dirty="0" smtClean="0">
                <a:solidFill>
                  <a:srgbClr val="000000"/>
                </a:solidFill>
              </a:rPr>
              <a:t>can contain a</a:t>
            </a:r>
            <a:r>
              <a:rPr lang="en-IN" sz="2200" b="1" dirty="0" smtClean="0">
                <a:solidFill>
                  <a:srgbClr val="000000"/>
                </a:solidFill>
              </a:rPr>
              <a:t> unique and null value </a:t>
            </a:r>
            <a:r>
              <a:rPr lang="en-IN" sz="2200" dirty="0" smtClean="0">
                <a:solidFill>
                  <a:srgbClr val="000000"/>
                </a:solidFill>
              </a:rPr>
              <a:t>in the relational table.</a:t>
            </a:r>
            <a:endParaRPr lang="en-IN" sz="2200" b="0" i="0" dirty="0">
              <a:solidFill>
                <a:srgbClr val="000000"/>
              </a:solidFill>
              <a:effectLst/>
            </a:endParaRPr>
          </a:p>
        </p:txBody>
      </p:sp>
    </p:spTree>
    <p:extLst>
      <p:ext uri="{BB962C8B-B14F-4D97-AF65-F5344CB8AC3E}">
        <p14:creationId xmlns:p14="http://schemas.microsoft.com/office/powerpoint/2010/main" val="26421570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71481"/>
            <a:ext cx="8723671" cy="43806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2800" b="1" i="0" u="none" strike="noStrike" cap="none" normalizeH="0" baseline="0" dirty="0" smtClean="0">
                <a:ln>
                  <a:noFill/>
                </a:ln>
                <a:solidFill>
                  <a:srgbClr val="000000"/>
                </a:solidFill>
                <a:effectLst/>
                <a:latin typeface="+mn-lt"/>
                <a:cs typeface="Segoe UI" panose="020B0502040204020203" pitchFamily="34" charset="0"/>
              </a:rPr>
              <a:t>CHECK Constraint</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000000"/>
                </a:solidFill>
                <a:effectLst/>
                <a:latin typeface="+mn-lt"/>
              </a:rPr>
              <a:t>The </a:t>
            </a:r>
            <a:r>
              <a:rPr kumimoji="0" lang="en-US" sz="2200" b="0" i="0" u="none" strike="noStrike" cap="none" normalizeH="0" baseline="0" dirty="0" smtClean="0">
                <a:ln>
                  <a:noFill/>
                </a:ln>
                <a:solidFill>
                  <a:srgbClr val="DC143C"/>
                </a:solidFill>
                <a:effectLst/>
                <a:latin typeface="+mn-lt"/>
                <a:cs typeface="Consolas" panose="020B0609020204030204" pitchFamily="49" charset="0"/>
              </a:rPr>
              <a:t>CHECK</a:t>
            </a:r>
            <a:r>
              <a:rPr kumimoji="0" lang="en-US" sz="2200" b="0" i="0" u="none" strike="noStrike" cap="none" normalizeH="0" baseline="0" dirty="0" smtClean="0">
                <a:ln>
                  <a:noFill/>
                </a:ln>
                <a:solidFill>
                  <a:srgbClr val="000000"/>
                </a:solidFill>
                <a:effectLst/>
                <a:latin typeface="+mn-lt"/>
              </a:rPr>
              <a:t> constraint is used to limit the value range that can be placed in a column.</a:t>
            </a:r>
            <a:endParaRPr kumimoji="0" lang="en-US" sz="2200" b="0" i="0" u="none" strike="noStrike" cap="none" normalizeH="0" baseline="0" dirty="0" smtClean="0">
              <a:ln>
                <a:noFill/>
              </a:ln>
              <a:solidFill>
                <a:schemeClr val="tx1"/>
              </a:solidFill>
              <a:effectLst/>
              <a:latin typeface="+mn-lt"/>
            </a:endParaRP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000000"/>
                </a:solidFill>
                <a:effectLst/>
                <a:latin typeface="+mn-lt"/>
              </a:rPr>
              <a:t>If you define a </a:t>
            </a:r>
            <a:r>
              <a:rPr kumimoji="0" lang="en-US" sz="2200" b="0" i="0" u="none" strike="noStrike" cap="none" normalizeH="0" baseline="0" dirty="0" smtClean="0">
                <a:ln>
                  <a:noFill/>
                </a:ln>
                <a:solidFill>
                  <a:srgbClr val="DC143C"/>
                </a:solidFill>
                <a:effectLst/>
                <a:latin typeface="+mn-lt"/>
                <a:cs typeface="Consolas" panose="020B0609020204030204" pitchFamily="49" charset="0"/>
              </a:rPr>
              <a:t>CHECK</a:t>
            </a:r>
            <a:r>
              <a:rPr kumimoji="0" lang="en-US" sz="2200" b="0" i="0" u="none" strike="noStrike" cap="none" normalizeH="0" baseline="0" dirty="0" smtClean="0">
                <a:ln>
                  <a:noFill/>
                </a:ln>
                <a:solidFill>
                  <a:srgbClr val="000000"/>
                </a:solidFill>
                <a:effectLst/>
                <a:latin typeface="+mn-lt"/>
              </a:rPr>
              <a:t> constraint on a column it will allow only certain values for this column.</a:t>
            </a:r>
            <a:endParaRPr kumimoji="0" lang="en-US" sz="2200" b="0" i="0" u="none" strike="noStrike" cap="none" normalizeH="0" baseline="0" dirty="0" smtClean="0">
              <a:ln>
                <a:noFill/>
              </a:ln>
              <a:solidFill>
                <a:schemeClr val="tx1"/>
              </a:solidFill>
              <a:effectLst/>
              <a:latin typeface="+mn-lt"/>
            </a:endParaRP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000000"/>
                </a:solidFill>
                <a:effectLst/>
                <a:latin typeface="+mn-lt"/>
              </a:rPr>
              <a:t>If you define a </a:t>
            </a:r>
            <a:r>
              <a:rPr kumimoji="0" lang="en-US" sz="2200" b="0" i="0" u="none" strike="noStrike" cap="none" normalizeH="0" baseline="0" dirty="0" smtClean="0">
                <a:ln>
                  <a:noFill/>
                </a:ln>
                <a:solidFill>
                  <a:srgbClr val="DC143C"/>
                </a:solidFill>
                <a:effectLst/>
                <a:latin typeface="+mn-lt"/>
                <a:cs typeface="Consolas" panose="020B0609020204030204" pitchFamily="49" charset="0"/>
              </a:rPr>
              <a:t>CHECK</a:t>
            </a:r>
            <a:r>
              <a:rPr kumimoji="0" lang="en-US" sz="2200" b="0" i="0" u="none" strike="noStrike" cap="none" normalizeH="0" baseline="0" dirty="0" smtClean="0">
                <a:ln>
                  <a:noFill/>
                </a:ln>
                <a:solidFill>
                  <a:srgbClr val="000000"/>
                </a:solidFill>
                <a:effectLst/>
                <a:latin typeface="+mn-lt"/>
              </a:rPr>
              <a:t> constraint on a table it can limit the values in certain columns based on values in other columns in the row.</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200" dirty="0" err="1" smtClean="0">
                <a:solidFill>
                  <a:srgbClr val="000000"/>
                </a:solidFill>
                <a:latin typeface="+mn-lt"/>
              </a:rPr>
              <a:t>Cheks</a:t>
            </a:r>
            <a:r>
              <a:rPr lang="en-US" sz="2200" dirty="0" smtClean="0">
                <a:solidFill>
                  <a:srgbClr val="000000"/>
                </a:solidFill>
                <a:latin typeface="+mn-lt"/>
              </a:rPr>
              <a:t> incoming value whether it is according to our parameters or not.</a:t>
            </a:r>
            <a:endParaRPr kumimoji="0" lang="en-US" sz="22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4054962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rot="10800000" flipV="1">
            <a:off x="76200" y="228600"/>
            <a:ext cx="8915400" cy="1563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mn-lt"/>
              </a:rPr>
              <a:t>The following SQL creates a </a:t>
            </a:r>
            <a:r>
              <a:rPr kumimoji="0" lang="en-US" sz="2200" b="0" i="0" u="none" strike="noStrike" cap="none" normalizeH="0" baseline="0" dirty="0" smtClean="0">
                <a:ln>
                  <a:noFill/>
                </a:ln>
                <a:solidFill>
                  <a:srgbClr val="DC143C"/>
                </a:solidFill>
                <a:effectLst/>
                <a:latin typeface="+mn-lt"/>
                <a:cs typeface="Consolas" panose="020B0609020204030204" pitchFamily="49" charset="0"/>
              </a:rPr>
              <a:t>CHECK</a:t>
            </a:r>
            <a:r>
              <a:rPr kumimoji="0" lang="en-US" sz="2200" b="0" i="0" u="none" strike="noStrike" cap="none" normalizeH="0" baseline="0" dirty="0" smtClean="0">
                <a:ln>
                  <a:noFill/>
                </a:ln>
                <a:solidFill>
                  <a:srgbClr val="000000"/>
                </a:solidFill>
                <a:effectLst/>
                <a:latin typeface="+mn-lt"/>
              </a:rPr>
              <a:t> constraint on the "Age" column when the "Persons" table is created. The </a:t>
            </a:r>
            <a:r>
              <a:rPr kumimoji="0" lang="en-US" sz="2200" b="0" i="0" u="none" strike="noStrike" cap="none" normalizeH="0" baseline="0" dirty="0" smtClean="0">
                <a:ln>
                  <a:noFill/>
                </a:ln>
                <a:solidFill>
                  <a:srgbClr val="DC143C"/>
                </a:solidFill>
                <a:effectLst/>
                <a:latin typeface="+mn-lt"/>
                <a:cs typeface="Consolas" panose="020B0609020204030204" pitchFamily="49" charset="0"/>
              </a:rPr>
              <a:t>CHECK</a:t>
            </a:r>
            <a:r>
              <a:rPr kumimoji="0" lang="en-US" sz="2200" b="0" i="0" u="none" strike="noStrike" cap="none" normalizeH="0" baseline="0" dirty="0" smtClean="0">
                <a:ln>
                  <a:noFill/>
                </a:ln>
                <a:solidFill>
                  <a:srgbClr val="000000"/>
                </a:solidFill>
                <a:effectLst/>
                <a:latin typeface="+mn-lt"/>
              </a:rPr>
              <a:t> constraint ensures that the age of a person must be 18, or older:</a:t>
            </a:r>
            <a:r>
              <a:rPr kumimoji="0" lang="en-US" sz="2200" b="0" i="0" u="none" strike="noStrike" cap="none" normalizeH="0" baseline="0" dirty="0" smtClean="0">
                <a:ln>
                  <a:noFill/>
                </a:ln>
                <a:solidFill>
                  <a:schemeClr val="tx1"/>
                </a:solidFill>
                <a:effectLst/>
                <a:latin typeface="+mn-lt"/>
              </a:rPr>
              <a:t> </a:t>
            </a:r>
          </a:p>
        </p:txBody>
      </p:sp>
      <p:sp>
        <p:nvSpPr>
          <p:cNvPr id="5" name="Rectangle 4"/>
          <p:cNvSpPr/>
          <p:nvPr/>
        </p:nvSpPr>
        <p:spPr>
          <a:xfrm>
            <a:off x="1295400" y="2590800"/>
            <a:ext cx="5867400" cy="3000821"/>
          </a:xfrm>
          <a:prstGeom prst="rect">
            <a:avLst/>
          </a:prstGeom>
          <a:ln>
            <a:solidFill>
              <a:schemeClr val="tx1"/>
            </a:solidFill>
          </a:ln>
        </p:spPr>
        <p:txBody>
          <a:bodyPr wrap="square">
            <a:spAutoFit/>
          </a:bodyPr>
          <a:lstStyle/>
          <a:p>
            <a:pPr>
              <a:lnSpc>
                <a:spcPct val="150000"/>
              </a:lnSpc>
            </a:pPr>
            <a:r>
              <a:rPr lang="en-IN" dirty="0">
                <a:solidFill>
                  <a:srgbClr val="0000CD"/>
                </a:solidFill>
                <a:latin typeface="Consolas" panose="020B0609020204030204" pitchFamily="49" charset="0"/>
              </a:rPr>
              <a:t>CREATE</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TABLE</a:t>
            </a:r>
            <a:r>
              <a:rPr lang="en-IN" dirty="0">
                <a:solidFill>
                  <a:srgbClr val="000000"/>
                </a:solidFill>
                <a:latin typeface="Consolas" panose="020B0609020204030204" pitchFamily="49" charset="0"/>
              </a:rPr>
              <a:t> Persons </a:t>
            </a:r>
            <a:endParaRPr lang="en-IN" dirty="0" smtClean="0">
              <a:solidFill>
                <a:srgbClr val="000000"/>
              </a:solidFill>
              <a:latin typeface="Consolas" panose="020B0609020204030204" pitchFamily="49" charset="0"/>
            </a:endParaRPr>
          </a:p>
          <a:p>
            <a:pPr>
              <a:lnSpc>
                <a:spcPct val="150000"/>
              </a:lnSpc>
            </a:pPr>
            <a:r>
              <a:rPr lang="en-IN" dirty="0" smtClean="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ID </a:t>
            </a:r>
            <a:r>
              <a:rPr lang="en-IN" dirty="0" err="1">
                <a:solidFill>
                  <a:srgbClr val="000000"/>
                </a:solidFill>
                <a:latin typeface="Consolas" panose="020B0609020204030204" pitchFamily="49" charset="0"/>
              </a:rPr>
              <a:t>int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LastName</a:t>
            </a:r>
            <a:r>
              <a:rPr lang="en-IN" dirty="0">
                <a:solidFill>
                  <a:srgbClr val="000000"/>
                </a:solidFill>
                <a:latin typeface="Consolas" panose="020B0609020204030204" pitchFamily="49" charset="0"/>
              </a:rPr>
              <a:t> </a:t>
            </a:r>
            <a:r>
              <a:rPr lang="en-IN" dirty="0" err="1" smtClean="0">
                <a:solidFill>
                  <a:srgbClr val="000000"/>
                </a:solidFill>
                <a:latin typeface="Consolas" panose="020B0609020204030204" pitchFamily="49" charset="0"/>
              </a:rPr>
              <a:t>varchar</a:t>
            </a:r>
            <a:r>
              <a:rPr lang="en-IN" dirty="0" smtClean="0">
                <a:solidFill>
                  <a:srgbClr val="000000"/>
                </a:solidFill>
                <a:latin typeface="Consolas" panose="020B0609020204030204" pitchFamily="49" charset="0"/>
              </a:rPr>
              <a:t>(</a:t>
            </a:r>
            <a:r>
              <a:rPr lang="en-IN" dirty="0" smtClean="0">
                <a:solidFill>
                  <a:srgbClr val="FF0000"/>
                </a:solidFill>
                <a:latin typeface="Consolas" panose="020B0609020204030204" pitchFamily="49" charset="0"/>
              </a:rPr>
              <a:t>255</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FirstName</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varchar</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255</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Age </a:t>
            </a:r>
            <a:r>
              <a:rPr lang="en-IN" dirty="0" err="1">
                <a:solidFill>
                  <a:srgbClr val="000000"/>
                </a:solidFill>
                <a:latin typeface="Consolas" panose="020B0609020204030204" pitchFamily="49" charset="0"/>
              </a:rPr>
              <a:t>int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CHECK</a:t>
            </a:r>
            <a:r>
              <a:rPr lang="en-IN" dirty="0">
                <a:solidFill>
                  <a:srgbClr val="000000"/>
                </a:solidFill>
                <a:latin typeface="Consolas" panose="020B0609020204030204" pitchFamily="49" charset="0"/>
              </a:rPr>
              <a:t> (Age&gt;=</a:t>
            </a:r>
            <a:r>
              <a:rPr lang="en-IN" dirty="0">
                <a:solidFill>
                  <a:srgbClr val="FF0000"/>
                </a:solidFill>
                <a:latin typeface="Consolas" panose="020B0609020204030204" pitchFamily="49" charset="0"/>
              </a:rPr>
              <a:t>18</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3453318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34413"/>
            <a:ext cx="8839200" cy="1055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mn-lt"/>
              </a:rPr>
              <a:t>To allow naming of a </a:t>
            </a:r>
            <a:r>
              <a:rPr kumimoji="0" lang="en-US" sz="2200" b="0" i="0" u="none" strike="noStrike" cap="none" normalizeH="0" baseline="0" smtClean="0">
                <a:ln>
                  <a:noFill/>
                </a:ln>
                <a:solidFill>
                  <a:srgbClr val="DC143C"/>
                </a:solidFill>
                <a:effectLst/>
                <a:latin typeface="+mn-lt"/>
                <a:cs typeface="Consolas" panose="020B0609020204030204" pitchFamily="49" charset="0"/>
              </a:rPr>
              <a:t>CHECK</a:t>
            </a:r>
            <a:r>
              <a:rPr kumimoji="0" lang="en-US" sz="2200" b="0" i="0" u="none" strike="noStrike" cap="none" normalizeH="0" baseline="0" smtClean="0">
                <a:ln>
                  <a:noFill/>
                </a:ln>
                <a:solidFill>
                  <a:srgbClr val="000000"/>
                </a:solidFill>
                <a:effectLst/>
                <a:latin typeface="+mn-lt"/>
              </a:rPr>
              <a:t> constraint, and for defining a </a:t>
            </a:r>
            <a:r>
              <a:rPr kumimoji="0" lang="en-US" sz="2200" b="0" i="0" u="none" strike="noStrike" cap="none" normalizeH="0" baseline="0" smtClean="0">
                <a:ln>
                  <a:noFill/>
                </a:ln>
                <a:solidFill>
                  <a:srgbClr val="DC143C"/>
                </a:solidFill>
                <a:effectLst/>
                <a:latin typeface="+mn-lt"/>
                <a:cs typeface="Consolas" panose="020B0609020204030204" pitchFamily="49" charset="0"/>
              </a:rPr>
              <a:t>CHECK</a:t>
            </a:r>
            <a:r>
              <a:rPr kumimoji="0" lang="en-US" sz="2200" b="0" i="0" u="none" strike="noStrike" cap="none" normalizeH="0" baseline="0" smtClean="0">
                <a:ln>
                  <a:noFill/>
                </a:ln>
                <a:solidFill>
                  <a:srgbClr val="000000"/>
                </a:solidFill>
                <a:effectLst/>
                <a:latin typeface="+mn-lt"/>
              </a:rPr>
              <a:t> constraint on multiple columns, use the following SQL syntax:</a:t>
            </a:r>
            <a:r>
              <a:rPr kumimoji="0" lang="en-US" sz="2200" b="0" i="0" u="none" strike="noStrike" cap="none" normalizeH="0" baseline="0" smtClean="0">
                <a:ln>
                  <a:noFill/>
                </a:ln>
                <a:solidFill>
                  <a:schemeClr val="tx1"/>
                </a:solidFill>
                <a:effectLst/>
                <a:latin typeface="+mn-lt"/>
              </a:rPr>
              <a:t> </a:t>
            </a:r>
          </a:p>
        </p:txBody>
      </p:sp>
      <p:sp>
        <p:nvSpPr>
          <p:cNvPr id="5" name="Rectangle 4"/>
          <p:cNvSpPr/>
          <p:nvPr/>
        </p:nvSpPr>
        <p:spPr>
          <a:xfrm>
            <a:off x="304800" y="1997839"/>
            <a:ext cx="8534400" cy="4039567"/>
          </a:xfrm>
          <a:prstGeom prst="rect">
            <a:avLst/>
          </a:prstGeom>
          <a:ln>
            <a:solidFill>
              <a:schemeClr val="accent1"/>
            </a:solidFill>
          </a:ln>
        </p:spPr>
        <p:txBody>
          <a:bodyPr wrap="square">
            <a:spAutoFit/>
          </a:bodyPr>
          <a:lstStyle/>
          <a:p>
            <a:pPr>
              <a:lnSpc>
                <a:spcPct val="150000"/>
              </a:lnSpc>
            </a:pPr>
            <a:r>
              <a:rPr lang="en-IN" sz="1900" dirty="0">
                <a:solidFill>
                  <a:srgbClr val="0000CD"/>
                </a:solidFill>
                <a:latin typeface="Consolas" panose="020B0609020204030204" pitchFamily="49" charset="0"/>
              </a:rPr>
              <a:t>CREATE</a:t>
            </a:r>
            <a:r>
              <a:rPr lang="en-IN" sz="1900" dirty="0">
                <a:solidFill>
                  <a:srgbClr val="000000"/>
                </a:solidFill>
                <a:latin typeface="Consolas" panose="020B0609020204030204" pitchFamily="49" charset="0"/>
              </a:rPr>
              <a:t> </a:t>
            </a:r>
            <a:r>
              <a:rPr lang="en-IN" sz="1900" dirty="0">
                <a:solidFill>
                  <a:srgbClr val="0000CD"/>
                </a:solidFill>
                <a:latin typeface="Consolas" panose="020B0609020204030204" pitchFamily="49" charset="0"/>
              </a:rPr>
              <a:t>TABLE</a:t>
            </a:r>
            <a:r>
              <a:rPr lang="en-IN" sz="1900" dirty="0">
                <a:solidFill>
                  <a:srgbClr val="000000"/>
                </a:solidFill>
                <a:latin typeface="Consolas" panose="020B0609020204030204" pitchFamily="49" charset="0"/>
              </a:rPr>
              <a:t> Persons </a:t>
            </a:r>
            <a:endParaRPr lang="en-IN" sz="1900" dirty="0" smtClean="0">
              <a:solidFill>
                <a:srgbClr val="000000"/>
              </a:solidFill>
              <a:latin typeface="Consolas" panose="020B0609020204030204" pitchFamily="49" charset="0"/>
            </a:endParaRPr>
          </a:p>
          <a:p>
            <a:pPr>
              <a:lnSpc>
                <a:spcPct val="150000"/>
              </a:lnSpc>
            </a:pPr>
            <a:r>
              <a:rPr lang="en-IN" sz="1900" dirty="0" smtClean="0">
                <a:solidFill>
                  <a:srgbClr val="000000"/>
                </a:solidFill>
                <a:latin typeface="Consolas" panose="020B0609020204030204" pitchFamily="49" charset="0"/>
              </a:rPr>
              <a:t>(</a:t>
            </a:r>
            <a:r>
              <a:rPr lang="en-IN" sz="1900" dirty="0"/>
              <a:t/>
            </a:r>
            <a:br>
              <a:rPr lang="en-IN" sz="1900" dirty="0"/>
            </a:br>
            <a:r>
              <a:rPr lang="en-IN" sz="1900" dirty="0">
                <a:solidFill>
                  <a:srgbClr val="000000"/>
                </a:solidFill>
                <a:latin typeface="Consolas" panose="020B0609020204030204" pitchFamily="49" charset="0"/>
              </a:rPr>
              <a:t>    ID </a:t>
            </a:r>
            <a:r>
              <a:rPr lang="en-IN" sz="1900" dirty="0" err="1">
                <a:solidFill>
                  <a:srgbClr val="000000"/>
                </a:solidFill>
                <a:latin typeface="Consolas" panose="020B0609020204030204" pitchFamily="49" charset="0"/>
              </a:rPr>
              <a:t>int</a:t>
            </a:r>
            <a:r>
              <a:rPr lang="en-IN" sz="1900" dirty="0">
                <a:solidFill>
                  <a:srgbClr val="000000"/>
                </a:solidFill>
                <a:latin typeface="Consolas" panose="020B0609020204030204" pitchFamily="49" charset="0"/>
              </a:rPr>
              <a:t> </a:t>
            </a:r>
            <a:r>
              <a:rPr lang="en-IN" sz="1900" dirty="0">
                <a:solidFill>
                  <a:srgbClr val="0000CD"/>
                </a:solidFill>
                <a:latin typeface="Consolas" panose="020B0609020204030204" pitchFamily="49" charset="0"/>
              </a:rPr>
              <a:t>NOT</a:t>
            </a:r>
            <a:r>
              <a:rPr lang="en-IN" sz="1900" dirty="0">
                <a:solidFill>
                  <a:srgbClr val="000000"/>
                </a:solidFill>
                <a:latin typeface="Consolas" panose="020B0609020204030204" pitchFamily="49" charset="0"/>
              </a:rPr>
              <a:t> </a:t>
            </a:r>
            <a:r>
              <a:rPr lang="en-IN" sz="1900" dirty="0">
                <a:solidFill>
                  <a:srgbClr val="0000CD"/>
                </a:solidFill>
                <a:latin typeface="Consolas" panose="020B0609020204030204" pitchFamily="49" charset="0"/>
              </a:rPr>
              <a:t>NULL</a:t>
            </a:r>
            <a:r>
              <a:rPr lang="en-IN" sz="1900" dirty="0">
                <a:solidFill>
                  <a:srgbClr val="000000"/>
                </a:solidFill>
                <a:latin typeface="Consolas" panose="020B0609020204030204" pitchFamily="49" charset="0"/>
              </a:rPr>
              <a:t>,</a:t>
            </a:r>
            <a:r>
              <a:rPr lang="en-IN" sz="1900" dirty="0"/>
              <a:t/>
            </a:r>
            <a:br>
              <a:rPr lang="en-IN" sz="1900" dirty="0"/>
            </a:br>
            <a:r>
              <a:rPr lang="en-IN" sz="1900" dirty="0">
                <a:solidFill>
                  <a:srgbClr val="000000"/>
                </a:solidFill>
                <a:latin typeface="Consolas" panose="020B0609020204030204" pitchFamily="49" charset="0"/>
              </a:rPr>
              <a:t>    </a:t>
            </a:r>
            <a:r>
              <a:rPr lang="en-IN" sz="1900" dirty="0" err="1">
                <a:solidFill>
                  <a:srgbClr val="000000"/>
                </a:solidFill>
                <a:latin typeface="Consolas" panose="020B0609020204030204" pitchFamily="49" charset="0"/>
              </a:rPr>
              <a:t>LastName</a:t>
            </a:r>
            <a:r>
              <a:rPr lang="en-IN" sz="1900" dirty="0">
                <a:solidFill>
                  <a:srgbClr val="000000"/>
                </a:solidFill>
                <a:latin typeface="Consolas" panose="020B0609020204030204" pitchFamily="49" charset="0"/>
              </a:rPr>
              <a:t> </a:t>
            </a:r>
            <a:r>
              <a:rPr lang="en-IN" sz="1900" dirty="0" err="1">
                <a:solidFill>
                  <a:srgbClr val="000000"/>
                </a:solidFill>
                <a:latin typeface="Consolas" panose="020B0609020204030204" pitchFamily="49" charset="0"/>
              </a:rPr>
              <a:t>varchar</a:t>
            </a:r>
            <a:r>
              <a:rPr lang="en-IN" sz="1900" dirty="0">
                <a:solidFill>
                  <a:srgbClr val="000000"/>
                </a:solidFill>
                <a:latin typeface="Consolas" panose="020B0609020204030204" pitchFamily="49" charset="0"/>
              </a:rPr>
              <a:t>(</a:t>
            </a:r>
            <a:r>
              <a:rPr lang="en-IN" sz="1900" dirty="0">
                <a:solidFill>
                  <a:srgbClr val="FF0000"/>
                </a:solidFill>
                <a:latin typeface="Consolas" panose="020B0609020204030204" pitchFamily="49" charset="0"/>
              </a:rPr>
              <a:t>255</a:t>
            </a:r>
            <a:r>
              <a:rPr lang="en-IN" sz="1900" dirty="0">
                <a:solidFill>
                  <a:srgbClr val="000000"/>
                </a:solidFill>
                <a:latin typeface="Consolas" panose="020B0609020204030204" pitchFamily="49" charset="0"/>
              </a:rPr>
              <a:t>) </a:t>
            </a:r>
            <a:r>
              <a:rPr lang="en-IN" sz="1900" dirty="0">
                <a:solidFill>
                  <a:srgbClr val="0000CD"/>
                </a:solidFill>
                <a:latin typeface="Consolas" panose="020B0609020204030204" pitchFamily="49" charset="0"/>
              </a:rPr>
              <a:t>NOT</a:t>
            </a:r>
            <a:r>
              <a:rPr lang="en-IN" sz="1900" dirty="0">
                <a:solidFill>
                  <a:srgbClr val="000000"/>
                </a:solidFill>
                <a:latin typeface="Consolas" panose="020B0609020204030204" pitchFamily="49" charset="0"/>
              </a:rPr>
              <a:t> </a:t>
            </a:r>
            <a:r>
              <a:rPr lang="en-IN" sz="1900" dirty="0">
                <a:solidFill>
                  <a:srgbClr val="0000CD"/>
                </a:solidFill>
                <a:latin typeface="Consolas" panose="020B0609020204030204" pitchFamily="49" charset="0"/>
              </a:rPr>
              <a:t>NULL</a:t>
            </a:r>
            <a:r>
              <a:rPr lang="en-IN" sz="1900" dirty="0">
                <a:solidFill>
                  <a:srgbClr val="000000"/>
                </a:solidFill>
                <a:latin typeface="Consolas" panose="020B0609020204030204" pitchFamily="49" charset="0"/>
              </a:rPr>
              <a:t>,</a:t>
            </a:r>
            <a:r>
              <a:rPr lang="en-IN" sz="1900" dirty="0"/>
              <a:t/>
            </a:r>
            <a:br>
              <a:rPr lang="en-IN" sz="1900" dirty="0"/>
            </a:br>
            <a:r>
              <a:rPr lang="en-IN" sz="1900" dirty="0">
                <a:solidFill>
                  <a:srgbClr val="000000"/>
                </a:solidFill>
                <a:latin typeface="Consolas" panose="020B0609020204030204" pitchFamily="49" charset="0"/>
              </a:rPr>
              <a:t>    </a:t>
            </a:r>
            <a:r>
              <a:rPr lang="en-IN" sz="1900" dirty="0" err="1">
                <a:solidFill>
                  <a:srgbClr val="000000"/>
                </a:solidFill>
                <a:latin typeface="Consolas" panose="020B0609020204030204" pitchFamily="49" charset="0"/>
              </a:rPr>
              <a:t>FirstName</a:t>
            </a:r>
            <a:r>
              <a:rPr lang="en-IN" sz="1900" dirty="0">
                <a:solidFill>
                  <a:srgbClr val="000000"/>
                </a:solidFill>
                <a:latin typeface="Consolas" panose="020B0609020204030204" pitchFamily="49" charset="0"/>
              </a:rPr>
              <a:t> </a:t>
            </a:r>
            <a:r>
              <a:rPr lang="en-IN" sz="1900" dirty="0" err="1">
                <a:solidFill>
                  <a:srgbClr val="000000"/>
                </a:solidFill>
                <a:latin typeface="Consolas" panose="020B0609020204030204" pitchFamily="49" charset="0"/>
              </a:rPr>
              <a:t>varchar</a:t>
            </a:r>
            <a:r>
              <a:rPr lang="en-IN" sz="1900" dirty="0">
                <a:solidFill>
                  <a:srgbClr val="000000"/>
                </a:solidFill>
                <a:latin typeface="Consolas" panose="020B0609020204030204" pitchFamily="49" charset="0"/>
              </a:rPr>
              <a:t>(</a:t>
            </a:r>
            <a:r>
              <a:rPr lang="en-IN" sz="1900" dirty="0">
                <a:solidFill>
                  <a:srgbClr val="FF0000"/>
                </a:solidFill>
                <a:latin typeface="Consolas" panose="020B0609020204030204" pitchFamily="49" charset="0"/>
              </a:rPr>
              <a:t>255</a:t>
            </a:r>
            <a:r>
              <a:rPr lang="en-IN" sz="1900" dirty="0">
                <a:solidFill>
                  <a:srgbClr val="000000"/>
                </a:solidFill>
                <a:latin typeface="Consolas" panose="020B0609020204030204" pitchFamily="49" charset="0"/>
              </a:rPr>
              <a:t>),</a:t>
            </a:r>
            <a:r>
              <a:rPr lang="en-IN" sz="1900" dirty="0"/>
              <a:t/>
            </a:r>
            <a:br>
              <a:rPr lang="en-IN" sz="1900" dirty="0"/>
            </a:br>
            <a:r>
              <a:rPr lang="en-IN" sz="1900" dirty="0">
                <a:solidFill>
                  <a:srgbClr val="000000"/>
                </a:solidFill>
                <a:latin typeface="Consolas" panose="020B0609020204030204" pitchFamily="49" charset="0"/>
              </a:rPr>
              <a:t>    Age </a:t>
            </a:r>
            <a:r>
              <a:rPr lang="en-IN" sz="1900" dirty="0" err="1">
                <a:solidFill>
                  <a:srgbClr val="000000"/>
                </a:solidFill>
                <a:latin typeface="Consolas" panose="020B0609020204030204" pitchFamily="49" charset="0"/>
              </a:rPr>
              <a:t>int</a:t>
            </a:r>
            <a:r>
              <a:rPr lang="en-IN" sz="1900" dirty="0">
                <a:solidFill>
                  <a:srgbClr val="000000"/>
                </a:solidFill>
                <a:latin typeface="Consolas" panose="020B0609020204030204" pitchFamily="49" charset="0"/>
              </a:rPr>
              <a:t>,</a:t>
            </a:r>
            <a:r>
              <a:rPr lang="en-IN" sz="1900" dirty="0"/>
              <a:t/>
            </a:r>
            <a:br>
              <a:rPr lang="en-IN" sz="1900" dirty="0"/>
            </a:br>
            <a:r>
              <a:rPr lang="en-IN" sz="1900" dirty="0">
                <a:solidFill>
                  <a:srgbClr val="000000"/>
                </a:solidFill>
                <a:latin typeface="Consolas" panose="020B0609020204030204" pitchFamily="49" charset="0"/>
              </a:rPr>
              <a:t>    City </a:t>
            </a:r>
            <a:r>
              <a:rPr lang="en-IN" sz="1900" dirty="0" err="1">
                <a:solidFill>
                  <a:srgbClr val="000000"/>
                </a:solidFill>
                <a:latin typeface="Consolas" panose="020B0609020204030204" pitchFamily="49" charset="0"/>
              </a:rPr>
              <a:t>varchar</a:t>
            </a:r>
            <a:r>
              <a:rPr lang="en-IN" sz="1900" dirty="0">
                <a:solidFill>
                  <a:srgbClr val="000000"/>
                </a:solidFill>
                <a:latin typeface="Consolas" panose="020B0609020204030204" pitchFamily="49" charset="0"/>
              </a:rPr>
              <a:t>(</a:t>
            </a:r>
            <a:r>
              <a:rPr lang="en-IN" sz="1900" dirty="0">
                <a:solidFill>
                  <a:srgbClr val="FF0000"/>
                </a:solidFill>
                <a:latin typeface="Consolas" panose="020B0609020204030204" pitchFamily="49" charset="0"/>
              </a:rPr>
              <a:t>255</a:t>
            </a:r>
            <a:r>
              <a:rPr lang="en-IN" sz="1900" dirty="0">
                <a:solidFill>
                  <a:srgbClr val="000000"/>
                </a:solidFill>
                <a:latin typeface="Consolas" panose="020B0609020204030204" pitchFamily="49" charset="0"/>
              </a:rPr>
              <a:t>),</a:t>
            </a:r>
            <a:r>
              <a:rPr lang="en-IN" sz="1900" dirty="0"/>
              <a:t/>
            </a:r>
            <a:br>
              <a:rPr lang="en-IN" sz="1900" dirty="0"/>
            </a:br>
            <a:r>
              <a:rPr lang="en-IN" sz="1900" dirty="0">
                <a:solidFill>
                  <a:srgbClr val="000000"/>
                </a:solidFill>
                <a:latin typeface="Consolas" panose="020B0609020204030204" pitchFamily="49" charset="0"/>
              </a:rPr>
              <a:t>    </a:t>
            </a:r>
            <a:r>
              <a:rPr lang="en-IN" sz="1900" dirty="0">
                <a:solidFill>
                  <a:srgbClr val="0000CD"/>
                </a:solidFill>
                <a:latin typeface="Consolas" panose="020B0609020204030204" pitchFamily="49" charset="0"/>
              </a:rPr>
              <a:t>CONSTRAINT</a:t>
            </a:r>
            <a:r>
              <a:rPr lang="en-IN" sz="1900" dirty="0">
                <a:solidFill>
                  <a:srgbClr val="000000"/>
                </a:solidFill>
                <a:latin typeface="Consolas" panose="020B0609020204030204" pitchFamily="49" charset="0"/>
              </a:rPr>
              <a:t> </a:t>
            </a:r>
            <a:r>
              <a:rPr lang="en-IN" sz="1900" dirty="0" err="1">
                <a:solidFill>
                  <a:srgbClr val="000000"/>
                </a:solidFill>
                <a:latin typeface="Consolas" panose="020B0609020204030204" pitchFamily="49" charset="0"/>
              </a:rPr>
              <a:t>CHK_Person</a:t>
            </a:r>
            <a:r>
              <a:rPr lang="en-IN" sz="1900" dirty="0">
                <a:solidFill>
                  <a:srgbClr val="000000"/>
                </a:solidFill>
                <a:latin typeface="Consolas" panose="020B0609020204030204" pitchFamily="49" charset="0"/>
              </a:rPr>
              <a:t> </a:t>
            </a:r>
            <a:r>
              <a:rPr lang="en-IN" sz="1900" dirty="0">
                <a:solidFill>
                  <a:srgbClr val="0000CD"/>
                </a:solidFill>
                <a:latin typeface="Consolas" panose="020B0609020204030204" pitchFamily="49" charset="0"/>
              </a:rPr>
              <a:t>CHECK</a:t>
            </a:r>
            <a:r>
              <a:rPr lang="en-IN" sz="1900" dirty="0">
                <a:solidFill>
                  <a:srgbClr val="000000"/>
                </a:solidFill>
                <a:latin typeface="Consolas" panose="020B0609020204030204" pitchFamily="49" charset="0"/>
              </a:rPr>
              <a:t> (Age&gt;=</a:t>
            </a:r>
            <a:r>
              <a:rPr lang="en-IN" sz="1900" dirty="0">
                <a:solidFill>
                  <a:srgbClr val="FF0000"/>
                </a:solidFill>
                <a:latin typeface="Consolas" panose="020B0609020204030204" pitchFamily="49" charset="0"/>
              </a:rPr>
              <a:t>18</a:t>
            </a:r>
            <a:r>
              <a:rPr lang="en-IN" sz="1900" dirty="0">
                <a:solidFill>
                  <a:srgbClr val="000000"/>
                </a:solidFill>
                <a:latin typeface="Consolas" panose="020B0609020204030204" pitchFamily="49" charset="0"/>
              </a:rPr>
              <a:t> </a:t>
            </a:r>
            <a:r>
              <a:rPr lang="en-IN" sz="1900" dirty="0">
                <a:solidFill>
                  <a:srgbClr val="0000CD"/>
                </a:solidFill>
                <a:latin typeface="Consolas" panose="020B0609020204030204" pitchFamily="49" charset="0"/>
              </a:rPr>
              <a:t>AND</a:t>
            </a:r>
            <a:r>
              <a:rPr lang="en-IN" sz="1900" dirty="0">
                <a:solidFill>
                  <a:srgbClr val="000000"/>
                </a:solidFill>
                <a:latin typeface="Consolas" panose="020B0609020204030204" pitchFamily="49" charset="0"/>
              </a:rPr>
              <a:t> City</a:t>
            </a:r>
            <a:r>
              <a:rPr lang="en-IN" sz="1900" dirty="0" smtClean="0">
                <a:solidFill>
                  <a:srgbClr val="000000"/>
                </a:solidFill>
                <a:latin typeface="Consolas" panose="020B0609020204030204" pitchFamily="49" charset="0"/>
              </a:rPr>
              <a:t>=</a:t>
            </a:r>
            <a:r>
              <a:rPr lang="en-IN" sz="1900" dirty="0" smtClean="0">
                <a:solidFill>
                  <a:srgbClr val="A52A2A"/>
                </a:solidFill>
                <a:latin typeface="Consolas" panose="020B0609020204030204" pitchFamily="49" charset="0"/>
              </a:rPr>
              <a:t>‘</a:t>
            </a:r>
            <a:r>
              <a:rPr lang="en-IN" sz="1900" dirty="0" err="1" smtClean="0">
                <a:solidFill>
                  <a:srgbClr val="A52A2A"/>
                </a:solidFill>
                <a:latin typeface="Consolas" panose="020B0609020204030204" pitchFamily="49" charset="0"/>
              </a:rPr>
              <a:t>Dhule</a:t>
            </a:r>
            <a:r>
              <a:rPr lang="en-IN" sz="1900" dirty="0" smtClean="0">
                <a:solidFill>
                  <a:srgbClr val="A52A2A"/>
                </a:solidFill>
                <a:latin typeface="Consolas" panose="020B0609020204030204" pitchFamily="49" charset="0"/>
              </a:rPr>
              <a:t>’</a:t>
            </a:r>
            <a:r>
              <a:rPr lang="en-IN" sz="1900" dirty="0" smtClean="0">
                <a:solidFill>
                  <a:srgbClr val="000000"/>
                </a:solidFill>
                <a:latin typeface="Consolas" panose="020B0609020204030204" pitchFamily="49" charset="0"/>
              </a:rPr>
              <a:t>)</a:t>
            </a:r>
            <a:r>
              <a:rPr lang="en-IN" sz="1900" dirty="0"/>
              <a:t/>
            </a:r>
            <a:br>
              <a:rPr lang="en-IN" sz="1900" dirty="0"/>
            </a:br>
            <a:r>
              <a:rPr lang="en-IN" sz="1900" dirty="0">
                <a:solidFill>
                  <a:srgbClr val="000000"/>
                </a:solidFill>
                <a:latin typeface="Consolas" panose="020B0609020204030204" pitchFamily="49" charset="0"/>
              </a:rPr>
              <a:t>);</a:t>
            </a:r>
            <a:endParaRPr lang="en-US" sz="1900" dirty="0"/>
          </a:p>
        </p:txBody>
      </p:sp>
    </p:spTree>
    <p:extLst>
      <p:ext uri="{BB962C8B-B14F-4D97-AF65-F5344CB8AC3E}">
        <p14:creationId xmlns:p14="http://schemas.microsoft.com/office/powerpoint/2010/main" val="8873249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4572000" cy="967573"/>
          </a:xfrm>
          <a:prstGeom prst="rect">
            <a:avLst/>
          </a:prstGeom>
          <a:ln>
            <a:solidFill>
              <a:schemeClr val="accent1"/>
            </a:solidFill>
          </a:ln>
        </p:spPr>
        <p:txBody>
          <a:bodyPr>
            <a:spAutoFit/>
          </a:bodyPr>
          <a:lstStyle/>
          <a:p>
            <a:pPr>
              <a:lnSpc>
                <a:spcPct val="150000"/>
              </a:lnSpc>
            </a:pPr>
            <a:r>
              <a:rPr lang="en-IN" sz="2000" dirty="0">
                <a:solidFill>
                  <a:srgbClr val="0000CD"/>
                </a:solidFill>
                <a:latin typeface="Consolas" panose="020B0609020204030204" pitchFamily="49" charset="0"/>
              </a:rPr>
              <a:t>ALTER</a:t>
            </a:r>
            <a:r>
              <a:rPr lang="en-IN" sz="2000" dirty="0">
                <a:solidFill>
                  <a:srgbClr val="000000"/>
                </a:solidFill>
                <a:latin typeface="Consolas" panose="020B0609020204030204" pitchFamily="49" charset="0"/>
              </a:rPr>
              <a:t> </a:t>
            </a:r>
            <a:r>
              <a:rPr lang="en-IN" sz="2000" dirty="0">
                <a:solidFill>
                  <a:srgbClr val="0000CD"/>
                </a:solidFill>
                <a:latin typeface="Consolas" panose="020B0609020204030204" pitchFamily="49" charset="0"/>
              </a:rPr>
              <a:t>TABLE</a:t>
            </a:r>
            <a:r>
              <a:rPr lang="en-IN" sz="2000" dirty="0">
                <a:solidFill>
                  <a:srgbClr val="000000"/>
                </a:solidFill>
                <a:latin typeface="Consolas" panose="020B0609020204030204" pitchFamily="49" charset="0"/>
              </a:rPr>
              <a:t> Persons</a:t>
            </a:r>
            <a:r>
              <a:rPr lang="en-IN" sz="2000" dirty="0"/>
              <a:t/>
            </a:r>
            <a:br>
              <a:rPr lang="en-IN" sz="2000" dirty="0"/>
            </a:br>
            <a:r>
              <a:rPr lang="en-IN" sz="2000" dirty="0">
                <a:solidFill>
                  <a:srgbClr val="0000CD"/>
                </a:solidFill>
                <a:latin typeface="Consolas" panose="020B0609020204030204" pitchFamily="49" charset="0"/>
              </a:rPr>
              <a:t>ADD</a:t>
            </a:r>
            <a:r>
              <a:rPr lang="en-IN" sz="2000" dirty="0">
                <a:solidFill>
                  <a:srgbClr val="000000"/>
                </a:solidFill>
                <a:latin typeface="Consolas" panose="020B0609020204030204" pitchFamily="49" charset="0"/>
              </a:rPr>
              <a:t> </a:t>
            </a:r>
            <a:r>
              <a:rPr lang="en-IN" sz="2000" dirty="0">
                <a:solidFill>
                  <a:srgbClr val="0000CD"/>
                </a:solidFill>
                <a:latin typeface="Consolas" panose="020B0609020204030204" pitchFamily="49" charset="0"/>
              </a:rPr>
              <a:t>CHECK</a:t>
            </a:r>
            <a:r>
              <a:rPr lang="en-IN" sz="2000" dirty="0">
                <a:solidFill>
                  <a:srgbClr val="000000"/>
                </a:solidFill>
                <a:latin typeface="Consolas" panose="020B0609020204030204" pitchFamily="49" charset="0"/>
              </a:rPr>
              <a:t> (Age&gt;=</a:t>
            </a:r>
            <a:r>
              <a:rPr lang="en-IN" sz="2000" dirty="0">
                <a:solidFill>
                  <a:srgbClr val="FF0000"/>
                </a:solidFill>
                <a:latin typeface="Consolas" panose="020B0609020204030204" pitchFamily="49" charset="0"/>
              </a:rPr>
              <a:t>18</a:t>
            </a:r>
            <a:r>
              <a:rPr lang="en-IN" sz="2000" dirty="0">
                <a:solidFill>
                  <a:srgbClr val="000000"/>
                </a:solidFill>
                <a:latin typeface="Consolas" panose="020B0609020204030204" pitchFamily="49" charset="0"/>
              </a:rPr>
              <a:t>);</a:t>
            </a:r>
            <a:endParaRPr lang="en-US" sz="2000" dirty="0"/>
          </a:p>
        </p:txBody>
      </p:sp>
      <p:sp>
        <p:nvSpPr>
          <p:cNvPr id="3" name="Rectangle 2"/>
          <p:cNvSpPr/>
          <p:nvPr/>
        </p:nvSpPr>
        <p:spPr>
          <a:xfrm>
            <a:off x="533400" y="304800"/>
            <a:ext cx="5562600" cy="461665"/>
          </a:xfrm>
          <a:prstGeom prst="rect">
            <a:avLst/>
          </a:prstGeom>
        </p:spPr>
        <p:txBody>
          <a:bodyPr wrap="square">
            <a:spAutoFit/>
          </a:bodyPr>
          <a:lstStyle/>
          <a:p>
            <a:r>
              <a:rPr lang="en-IN" sz="2400" b="1" dirty="0">
                <a:solidFill>
                  <a:srgbClr val="000000"/>
                </a:solidFill>
                <a:latin typeface="Segoe UI" panose="020B0502040204020203" pitchFamily="34" charset="0"/>
              </a:rPr>
              <a:t>SQL CHECK on ALTER TABLE</a:t>
            </a:r>
            <a:endParaRPr lang="en-IN" sz="2400" b="1" i="0" dirty="0">
              <a:solidFill>
                <a:srgbClr val="000000"/>
              </a:solidFill>
              <a:effectLst/>
              <a:latin typeface="Segoe UI" panose="020B0502040204020203" pitchFamily="34" charset="0"/>
            </a:endParaRPr>
          </a:p>
        </p:txBody>
      </p:sp>
      <p:sp>
        <p:nvSpPr>
          <p:cNvPr id="4" name="Rectangle 3"/>
          <p:cNvSpPr/>
          <p:nvPr/>
        </p:nvSpPr>
        <p:spPr>
          <a:xfrm>
            <a:off x="152400" y="2488922"/>
            <a:ext cx="8991600" cy="923843"/>
          </a:xfrm>
          <a:prstGeom prst="rect">
            <a:avLst/>
          </a:prstGeom>
          <a:ln>
            <a:solidFill>
              <a:schemeClr val="accent1"/>
            </a:solidFill>
          </a:ln>
        </p:spPr>
        <p:txBody>
          <a:bodyPr wrap="square">
            <a:spAutoFit/>
          </a:bodyPr>
          <a:lstStyle/>
          <a:p>
            <a:pPr>
              <a:lnSpc>
                <a:spcPct val="150000"/>
              </a:lnSpc>
            </a:pPr>
            <a:r>
              <a:rPr lang="en-IN" sz="1900" dirty="0">
                <a:solidFill>
                  <a:srgbClr val="0000CD"/>
                </a:solidFill>
                <a:latin typeface="Consolas" panose="020B0609020204030204" pitchFamily="49" charset="0"/>
              </a:rPr>
              <a:t>ALTER</a:t>
            </a:r>
            <a:r>
              <a:rPr lang="en-IN" sz="1900" dirty="0">
                <a:solidFill>
                  <a:srgbClr val="000000"/>
                </a:solidFill>
                <a:latin typeface="Consolas" panose="020B0609020204030204" pitchFamily="49" charset="0"/>
              </a:rPr>
              <a:t> </a:t>
            </a:r>
            <a:r>
              <a:rPr lang="en-IN" sz="1900" dirty="0">
                <a:solidFill>
                  <a:srgbClr val="0000CD"/>
                </a:solidFill>
                <a:latin typeface="Consolas" panose="020B0609020204030204" pitchFamily="49" charset="0"/>
              </a:rPr>
              <a:t>TABLE</a:t>
            </a:r>
            <a:r>
              <a:rPr lang="en-IN" sz="1900" dirty="0">
                <a:solidFill>
                  <a:srgbClr val="000000"/>
                </a:solidFill>
                <a:latin typeface="Consolas" panose="020B0609020204030204" pitchFamily="49" charset="0"/>
              </a:rPr>
              <a:t> Persons</a:t>
            </a:r>
            <a:r>
              <a:rPr lang="en-IN" sz="1900" dirty="0"/>
              <a:t/>
            </a:r>
            <a:br>
              <a:rPr lang="en-IN" sz="1900" dirty="0"/>
            </a:br>
            <a:r>
              <a:rPr lang="en-IN" sz="1900" dirty="0">
                <a:solidFill>
                  <a:srgbClr val="0000CD"/>
                </a:solidFill>
                <a:latin typeface="Consolas" panose="020B0609020204030204" pitchFamily="49" charset="0"/>
              </a:rPr>
              <a:t>ADD</a:t>
            </a:r>
            <a:r>
              <a:rPr lang="en-IN" sz="1900" dirty="0">
                <a:solidFill>
                  <a:srgbClr val="000000"/>
                </a:solidFill>
                <a:latin typeface="Consolas" panose="020B0609020204030204" pitchFamily="49" charset="0"/>
              </a:rPr>
              <a:t> </a:t>
            </a:r>
            <a:r>
              <a:rPr lang="en-IN" sz="1900" dirty="0">
                <a:solidFill>
                  <a:srgbClr val="0000CD"/>
                </a:solidFill>
                <a:latin typeface="Consolas" panose="020B0609020204030204" pitchFamily="49" charset="0"/>
              </a:rPr>
              <a:t>CONSTRAINT</a:t>
            </a:r>
            <a:r>
              <a:rPr lang="en-IN" sz="1900" dirty="0">
                <a:solidFill>
                  <a:srgbClr val="000000"/>
                </a:solidFill>
                <a:latin typeface="Consolas" panose="020B0609020204030204" pitchFamily="49" charset="0"/>
              </a:rPr>
              <a:t> </a:t>
            </a:r>
            <a:r>
              <a:rPr lang="en-IN" sz="1900" dirty="0" err="1">
                <a:solidFill>
                  <a:srgbClr val="000000"/>
                </a:solidFill>
                <a:latin typeface="Consolas" panose="020B0609020204030204" pitchFamily="49" charset="0"/>
              </a:rPr>
              <a:t>CHK_PersonAge</a:t>
            </a:r>
            <a:r>
              <a:rPr lang="en-IN" sz="1900" dirty="0">
                <a:solidFill>
                  <a:srgbClr val="000000"/>
                </a:solidFill>
                <a:latin typeface="Consolas" panose="020B0609020204030204" pitchFamily="49" charset="0"/>
              </a:rPr>
              <a:t> </a:t>
            </a:r>
            <a:r>
              <a:rPr lang="en-IN" sz="1900" dirty="0">
                <a:solidFill>
                  <a:srgbClr val="0000CD"/>
                </a:solidFill>
                <a:latin typeface="Consolas" panose="020B0609020204030204" pitchFamily="49" charset="0"/>
              </a:rPr>
              <a:t>CHECK</a:t>
            </a:r>
            <a:r>
              <a:rPr lang="en-IN" sz="1900" dirty="0">
                <a:solidFill>
                  <a:srgbClr val="000000"/>
                </a:solidFill>
                <a:latin typeface="Consolas" panose="020B0609020204030204" pitchFamily="49" charset="0"/>
              </a:rPr>
              <a:t> (Age&gt;=</a:t>
            </a:r>
            <a:r>
              <a:rPr lang="en-IN" sz="1900" dirty="0">
                <a:solidFill>
                  <a:srgbClr val="FF0000"/>
                </a:solidFill>
                <a:latin typeface="Consolas" panose="020B0609020204030204" pitchFamily="49" charset="0"/>
              </a:rPr>
              <a:t>18</a:t>
            </a:r>
            <a:r>
              <a:rPr lang="en-IN" sz="1900" dirty="0">
                <a:solidFill>
                  <a:srgbClr val="000000"/>
                </a:solidFill>
                <a:latin typeface="Consolas" panose="020B0609020204030204" pitchFamily="49" charset="0"/>
              </a:rPr>
              <a:t> </a:t>
            </a:r>
            <a:r>
              <a:rPr lang="en-IN" sz="1900" dirty="0">
                <a:solidFill>
                  <a:srgbClr val="0000CD"/>
                </a:solidFill>
                <a:latin typeface="Consolas" panose="020B0609020204030204" pitchFamily="49" charset="0"/>
              </a:rPr>
              <a:t>AND</a:t>
            </a:r>
            <a:r>
              <a:rPr lang="en-IN" sz="1900" dirty="0">
                <a:solidFill>
                  <a:srgbClr val="000000"/>
                </a:solidFill>
                <a:latin typeface="Consolas" panose="020B0609020204030204" pitchFamily="49" charset="0"/>
              </a:rPr>
              <a:t> City=</a:t>
            </a:r>
            <a:r>
              <a:rPr lang="en-IN" sz="1900" dirty="0" smtClean="0">
                <a:solidFill>
                  <a:srgbClr val="A52A2A"/>
                </a:solidFill>
                <a:latin typeface="Consolas" panose="020B0609020204030204" pitchFamily="49" charset="0"/>
              </a:rPr>
              <a:t>'</a:t>
            </a:r>
            <a:r>
              <a:rPr lang="en-IN" sz="1900" dirty="0" err="1" smtClean="0">
                <a:solidFill>
                  <a:srgbClr val="A52A2A"/>
                </a:solidFill>
                <a:latin typeface="Consolas" panose="020B0609020204030204" pitchFamily="49" charset="0"/>
              </a:rPr>
              <a:t>Shirpur</a:t>
            </a:r>
            <a:r>
              <a:rPr lang="en-IN" sz="1900" dirty="0" smtClean="0">
                <a:solidFill>
                  <a:srgbClr val="A52A2A"/>
                </a:solidFill>
                <a:latin typeface="Consolas" panose="020B0609020204030204" pitchFamily="49" charset="0"/>
              </a:rPr>
              <a:t>'</a:t>
            </a:r>
            <a:r>
              <a:rPr lang="en-IN" sz="1900" dirty="0" smtClean="0">
                <a:solidFill>
                  <a:srgbClr val="000000"/>
                </a:solidFill>
                <a:latin typeface="Consolas" panose="020B0609020204030204" pitchFamily="49" charset="0"/>
              </a:rPr>
              <a:t>);</a:t>
            </a:r>
            <a:endParaRPr lang="en-US" sz="1900" dirty="0"/>
          </a:p>
        </p:txBody>
      </p:sp>
      <p:sp>
        <p:nvSpPr>
          <p:cNvPr id="5" name="Rectangle 4"/>
          <p:cNvSpPr/>
          <p:nvPr/>
        </p:nvSpPr>
        <p:spPr>
          <a:xfrm>
            <a:off x="762000" y="5715000"/>
            <a:ext cx="4572000" cy="646331"/>
          </a:xfrm>
          <a:prstGeom prst="rect">
            <a:avLst/>
          </a:prstGeom>
          <a:noFill/>
          <a:ln>
            <a:solidFill>
              <a:schemeClr val="accent1"/>
            </a:solidFill>
          </a:ln>
        </p:spPr>
        <p:txBody>
          <a:bodyPr>
            <a:spAutoFit/>
          </a:bodyPr>
          <a:lstStyle/>
          <a:p>
            <a:r>
              <a:rPr lang="fr-FR" dirty="0">
                <a:solidFill>
                  <a:srgbClr val="0000CD"/>
                </a:solidFill>
                <a:latin typeface="Consolas" panose="020B0609020204030204" pitchFamily="49" charset="0"/>
              </a:rPr>
              <a:t>ALTER</a:t>
            </a:r>
            <a:r>
              <a:rPr lang="fr-FR" dirty="0">
                <a:solidFill>
                  <a:srgbClr val="000000"/>
                </a:solidFill>
                <a:latin typeface="Consolas" panose="020B0609020204030204" pitchFamily="49" charset="0"/>
              </a:rPr>
              <a:t> </a:t>
            </a:r>
            <a:r>
              <a:rPr lang="fr-FR" dirty="0">
                <a:solidFill>
                  <a:srgbClr val="0000CD"/>
                </a:solidFill>
                <a:latin typeface="Consolas" panose="020B0609020204030204" pitchFamily="49" charset="0"/>
              </a:rPr>
              <a:t>TABLE</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Persons</a:t>
            </a:r>
            <a:r>
              <a:rPr lang="fr-FR" dirty="0"/>
              <a:t/>
            </a:r>
            <a:br>
              <a:rPr lang="fr-FR" dirty="0"/>
            </a:br>
            <a:r>
              <a:rPr lang="fr-FR" dirty="0">
                <a:solidFill>
                  <a:srgbClr val="0000CD"/>
                </a:solidFill>
                <a:latin typeface="Consolas" panose="020B0609020204030204" pitchFamily="49" charset="0"/>
              </a:rPr>
              <a:t>DROP</a:t>
            </a:r>
            <a:r>
              <a:rPr lang="fr-FR" dirty="0">
                <a:solidFill>
                  <a:srgbClr val="000000"/>
                </a:solidFill>
                <a:latin typeface="Consolas" panose="020B0609020204030204" pitchFamily="49" charset="0"/>
              </a:rPr>
              <a:t> </a:t>
            </a:r>
            <a:r>
              <a:rPr lang="fr-FR" dirty="0">
                <a:solidFill>
                  <a:srgbClr val="0000CD"/>
                </a:solidFill>
                <a:latin typeface="Consolas" panose="020B0609020204030204" pitchFamily="49" charset="0"/>
              </a:rPr>
              <a:t>CONSTRAINT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CHK_PersonAge</a:t>
            </a:r>
            <a:r>
              <a:rPr lang="fr-FR" dirty="0">
                <a:solidFill>
                  <a:srgbClr val="000000"/>
                </a:solidFill>
                <a:latin typeface="Consolas" panose="020B0609020204030204" pitchFamily="49" charset="0"/>
              </a:rPr>
              <a:t>;</a:t>
            </a:r>
            <a:endParaRPr lang="en-US" dirty="0"/>
          </a:p>
        </p:txBody>
      </p:sp>
      <p:sp>
        <p:nvSpPr>
          <p:cNvPr id="6" name="Rectangle 5"/>
          <p:cNvSpPr/>
          <p:nvPr/>
        </p:nvSpPr>
        <p:spPr>
          <a:xfrm>
            <a:off x="790903" y="4394982"/>
            <a:ext cx="5076497" cy="461665"/>
          </a:xfrm>
          <a:prstGeom prst="rect">
            <a:avLst/>
          </a:prstGeom>
        </p:spPr>
        <p:txBody>
          <a:bodyPr wrap="square">
            <a:spAutoFit/>
          </a:bodyPr>
          <a:lstStyle/>
          <a:p>
            <a:r>
              <a:rPr lang="en-US" sz="2400" b="1" dirty="0">
                <a:solidFill>
                  <a:srgbClr val="000000"/>
                </a:solidFill>
                <a:latin typeface="Segoe UI" panose="020B0502040204020203" pitchFamily="34" charset="0"/>
              </a:rPr>
              <a:t>DROP a CHECK Constraint</a:t>
            </a:r>
            <a:endParaRPr lang="en-US" sz="2400" b="1"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4643332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81000"/>
            <a:ext cx="6248400" cy="2585323"/>
          </a:xfrm>
          <a:prstGeom prst="rect">
            <a:avLst/>
          </a:prstGeom>
        </p:spPr>
        <p:txBody>
          <a:bodyPr wrap="square">
            <a:spAutoFit/>
          </a:bodyPr>
          <a:lstStyle/>
          <a:p>
            <a:pPr>
              <a:lnSpc>
                <a:spcPct val="150000"/>
              </a:lnSpc>
            </a:pPr>
            <a:r>
              <a:rPr lang="en-IN" dirty="0">
                <a:solidFill>
                  <a:srgbClr val="0000CD"/>
                </a:solidFill>
                <a:latin typeface="Consolas" panose="020B0609020204030204" pitchFamily="49" charset="0"/>
              </a:rPr>
              <a:t>CREATE</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TABLE</a:t>
            </a:r>
            <a:r>
              <a:rPr lang="en-IN" dirty="0">
                <a:solidFill>
                  <a:srgbClr val="000000"/>
                </a:solidFill>
                <a:latin typeface="Consolas" panose="020B0609020204030204" pitchFamily="49" charset="0"/>
              </a:rPr>
              <a:t> Persons (</a:t>
            </a:r>
            <a:r>
              <a:rPr lang="en-IN" dirty="0"/>
              <a:t/>
            </a:r>
            <a:br>
              <a:rPr lang="en-IN" dirty="0"/>
            </a:br>
            <a:r>
              <a:rPr lang="en-IN" dirty="0">
                <a:solidFill>
                  <a:srgbClr val="000000"/>
                </a:solidFill>
                <a:latin typeface="Consolas" panose="020B0609020204030204" pitchFamily="49" charset="0"/>
              </a:rPr>
              <a:t>    ID number(2)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LastName</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varchar</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255</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FirstName</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varchar</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255</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Age </a:t>
            </a:r>
            <a:r>
              <a:rPr lang="en-IN" dirty="0" smtClean="0">
                <a:solidFill>
                  <a:srgbClr val="000000"/>
                </a:solidFill>
                <a:latin typeface="Consolas" panose="020B0609020204030204" pitchFamily="49" charset="0"/>
              </a:rPr>
              <a:t>number(2)</a:t>
            </a:r>
            <a:r>
              <a:rPr lang="en-IN" dirty="0"/>
              <a:t/>
            </a:r>
            <a:br>
              <a:rPr lang="en-IN" dirty="0"/>
            </a:br>
            <a:r>
              <a:rPr lang="en-IN"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9462064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7620000" cy="400110"/>
          </a:xfrm>
          <a:prstGeom prst="rect">
            <a:avLst/>
          </a:prstGeom>
        </p:spPr>
        <p:txBody>
          <a:bodyPr wrap="square">
            <a:spAutoFit/>
          </a:bodyPr>
          <a:lstStyle/>
          <a:p>
            <a:r>
              <a:rPr lang="en-IN" sz="2000" b="1" dirty="0">
                <a:solidFill>
                  <a:srgbClr val="000000"/>
                </a:solidFill>
                <a:latin typeface="Segoe UI" panose="020B0502040204020203" pitchFamily="34" charset="0"/>
              </a:rPr>
              <a:t>SQL NOT NULL on CREATE TABLE</a:t>
            </a:r>
            <a:endParaRPr lang="en-IN" sz="2000" b="1" i="0" dirty="0">
              <a:solidFill>
                <a:srgbClr val="000000"/>
              </a:solidFill>
              <a:effectLst/>
              <a:latin typeface="Segoe UI" panose="020B0502040204020203" pitchFamily="34" charset="0"/>
            </a:endParaRPr>
          </a:p>
        </p:txBody>
      </p:sp>
      <p:sp>
        <p:nvSpPr>
          <p:cNvPr id="5" name="Rectangle 4"/>
          <p:cNvSpPr/>
          <p:nvPr/>
        </p:nvSpPr>
        <p:spPr>
          <a:xfrm>
            <a:off x="381000" y="838200"/>
            <a:ext cx="8229600" cy="2542043"/>
          </a:xfrm>
          <a:prstGeom prst="rect">
            <a:avLst/>
          </a:prstGeom>
          <a:ln>
            <a:solidFill>
              <a:schemeClr val="accent1"/>
            </a:solidFill>
          </a:ln>
        </p:spPr>
        <p:txBody>
          <a:bodyPr wrap="square">
            <a:spAutoFit/>
          </a:bodyPr>
          <a:lstStyle/>
          <a:p>
            <a:pPr>
              <a:lnSpc>
                <a:spcPct val="150000"/>
              </a:lnSpc>
            </a:pPr>
            <a:r>
              <a:rPr lang="en-IN" dirty="0">
                <a:solidFill>
                  <a:srgbClr val="0000CD"/>
                </a:solidFill>
                <a:latin typeface="Consolas" panose="020B0609020204030204" pitchFamily="49" charset="0"/>
              </a:rPr>
              <a:t>CREATE</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TABLE</a:t>
            </a:r>
            <a:r>
              <a:rPr lang="en-IN" dirty="0">
                <a:solidFill>
                  <a:srgbClr val="000000"/>
                </a:solidFill>
                <a:latin typeface="Consolas" panose="020B0609020204030204" pitchFamily="49" charset="0"/>
              </a:rPr>
              <a:t> Persons (</a:t>
            </a:r>
            <a:r>
              <a:rPr lang="en-IN" dirty="0"/>
              <a:t/>
            </a:r>
            <a:br>
              <a:rPr lang="en-IN" dirty="0"/>
            </a:br>
            <a:r>
              <a:rPr lang="en-IN" dirty="0">
                <a:solidFill>
                  <a:srgbClr val="000000"/>
                </a:solidFill>
                <a:latin typeface="Consolas" panose="020B0609020204030204" pitchFamily="49" charset="0"/>
              </a:rPr>
              <a:t>    ID </a:t>
            </a:r>
            <a:r>
              <a:rPr lang="en-IN" dirty="0" err="1">
                <a:solidFill>
                  <a:srgbClr val="000000"/>
                </a:solidFill>
                <a:latin typeface="Consolas" panose="020B0609020204030204" pitchFamily="49" charset="0"/>
              </a:rPr>
              <a:t>int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LastName</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varchar</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255</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FirstName</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varchar</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255</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Age </a:t>
            </a:r>
            <a:r>
              <a:rPr lang="en-IN" dirty="0" err="1">
                <a:solidFill>
                  <a:srgbClr val="000000"/>
                </a:solidFill>
                <a:latin typeface="Consolas" panose="020B0609020204030204" pitchFamily="49" charset="0"/>
              </a:rPr>
              <a:t>int</a:t>
            </a:r>
            <a:r>
              <a:rPr lang="en-IN" dirty="0"/>
              <a:t/>
            </a:r>
            <a:br>
              <a:rPr lang="en-IN" dirty="0"/>
            </a:br>
            <a:r>
              <a:rPr lang="en-IN"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6778946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9260"/>
            <a:ext cx="6781800" cy="400110"/>
          </a:xfrm>
          <a:prstGeom prst="rect">
            <a:avLst/>
          </a:prstGeom>
        </p:spPr>
        <p:txBody>
          <a:bodyPr wrap="square">
            <a:spAutoFit/>
          </a:bodyPr>
          <a:lstStyle/>
          <a:p>
            <a:r>
              <a:rPr lang="en-US" sz="2000" b="1" dirty="0">
                <a:solidFill>
                  <a:srgbClr val="000000"/>
                </a:solidFill>
                <a:latin typeface="Segoe UI" panose="020B0502040204020203" pitchFamily="34" charset="0"/>
              </a:rPr>
              <a:t>SQL UNIQUE Constraint on CREATE TABLE</a:t>
            </a:r>
            <a:endParaRPr lang="en-US" sz="2000" b="1" i="0" dirty="0">
              <a:solidFill>
                <a:srgbClr val="000000"/>
              </a:solidFill>
              <a:effectLst/>
              <a:latin typeface="Segoe UI" panose="020B0502040204020203" pitchFamily="34" charset="0"/>
            </a:endParaRPr>
          </a:p>
        </p:txBody>
      </p:sp>
      <p:sp>
        <p:nvSpPr>
          <p:cNvPr id="3" name="Rectangle 2"/>
          <p:cNvSpPr/>
          <p:nvPr/>
        </p:nvSpPr>
        <p:spPr>
          <a:xfrm>
            <a:off x="152400" y="423911"/>
            <a:ext cx="7924800" cy="2542043"/>
          </a:xfrm>
          <a:prstGeom prst="rect">
            <a:avLst/>
          </a:prstGeom>
          <a:ln>
            <a:solidFill>
              <a:schemeClr val="accent1"/>
            </a:solidFill>
          </a:ln>
        </p:spPr>
        <p:txBody>
          <a:bodyPr wrap="square">
            <a:spAutoFit/>
          </a:bodyPr>
          <a:lstStyle/>
          <a:p>
            <a:pPr>
              <a:lnSpc>
                <a:spcPct val="150000"/>
              </a:lnSpc>
            </a:pPr>
            <a:r>
              <a:rPr lang="en-IN" dirty="0">
                <a:solidFill>
                  <a:srgbClr val="0000CD"/>
                </a:solidFill>
                <a:latin typeface="Consolas" panose="020B0609020204030204" pitchFamily="49" charset="0"/>
              </a:rPr>
              <a:t>CREATE</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TABLE</a:t>
            </a:r>
            <a:r>
              <a:rPr lang="en-IN" dirty="0">
                <a:solidFill>
                  <a:srgbClr val="000000"/>
                </a:solidFill>
                <a:latin typeface="Consolas" panose="020B0609020204030204" pitchFamily="49" charset="0"/>
              </a:rPr>
              <a:t> Persons (</a:t>
            </a:r>
            <a:r>
              <a:rPr lang="en-IN" dirty="0"/>
              <a:t/>
            </a:r>
            <a:br>
              <a:rPr lang="en-IN" dirty="0"/>
            </a:br>
            <a:r>
              <a:rPr lang="en-IN" dirty="0">
                <a:solidFill>
                  <a:srgbClr val="000000"/>
                </a:solidFill>
                <a:latin typeface="Consolas" panose="020B0609020204030204" pitchFamily="49" charset="0"/>
              </a:rPr>
              <a:t>    ID </a:t>
            </a:r>
            <a:r>
              <a:rPr lang="en-IN" dirty="0" err="1">
                <a:solidFill>
                  <a:srgbClr val="000000"/>
                </a:solidFill>
                <a:latin typeface="Consolas" panose="020B0609020204030204" pitchFamily="49" charset="0"/>
              </a:rPr>
              <a:t>int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UNIQUE</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LastName</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varchar</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255</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FirstName</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varchar</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255</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Age </a:t>
            </a:r>
            <a:r>
              <a:rPr lang="en-IN" dirty="0" err="1">
                <a:solidFill>
                  <a:srgbClr val="000000"/>
                </a:solidFill>
                <a:latin typeface="Consolas" panose="020B0609020204030204" pitchFamily="49" charset="0"/>
              </a:rPr>
              <a:t>int</a:t>
            </a:r>
            <a:r>
              <a:rPr lang="en-IN" dirty="0"/>
              <a:t/>
            </a:r>
            <a:br>
              <a:rPr lang="en-IN" dirty="0"/>
            </a:br>
            <a:r>
              <a:rPr lang="en-IN" dirty="0">
                <a:solidFill>
                  <a:srgbClr val="000000"/>
                </a:solidFill>
                <a:latin typeface="Consolas" panose="020B0609020204030204" pitchFamily="49" charset="0"/>
              </a:rPr>
              <a:t>);</a:t>
            </a:r>
            <a:endParaRPr lang="en-US" dirty="0"/>
          </a:p>
        </p:txBody>
      </p:sp>
      <p:sp>
        <p:nvSpPr>
          <p:cNvPr id="4" name="Rectangle 1"/>
          <p:cNvSpPr>
            <a:spLocks noChangeArrowheads="1"/>
          </p:cNvSpPr>
          <p:nvPr/>
        </p:nvSpPr>
        <p:spPr bwMode="auto">
          <a:xfrm>
            <a:off x="130066" y="2994857"/>
            <a:ext cx="8915400" cy="82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anose="020B0604030504040204" pitchFamily="34" charset="0"/>
              </a:rPr>
              <a:t>To name a </a:t>
            </a:r>
            <a:r>
              <a:rPr kumimoji="0" lang="en-US" sz="1600"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UNIQUE</a:t>
            </a:r>
            <a:r>
              <a:rPr kumimoji="0" lang="en-US" sz="1600" b="0" i="0" u="none" strike="noStrike" cap="none" normalizeH="0" baseline="0" dirty="0" smtClean="0">
                <a:ln>
                  <a:noFill/>
                </a:ln>
                <a:solidFill>
                  <a:srgbClr val="000000"/>
                </a:solidFill>
                <a:effectLst/>
                <a:latin typeface="Verdana" panose="020B0604030504040204" pitchFamily="34" charset="0"/>
              </a:rPr>
              <a:t> constraint, and to define a </a:t>
            </a:r>
            <a:r>
              <a:rPr kumimoji="0" lang="en-US" sz="1600"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UNIQUE</a:t>
            </a:r>
            <a:r>
              <a:rPr kumimoji="0" lang="en-US" sz="1600" b="0" i="0" u="none" strike="noStrike" cap="none" normalizeH="0" baseline="0" dirty="0" smtClean="0">
                <a:ln>
                  <a:noFill/>
                </a:ln>
                <a:solidFill>
                  <a:srgbClr val="000000"/>
                </a:solidFill>
                <a:effectLst/>
                <a:latin typeface="Verdana" panose="020B0604030504040204" pitchFamily="34" charset="0"/>
              </a:rPr>
              <a:t> constraint on multiple columns, use the following SQL syntax:</a:t>
            </a:r>
            <a:r>
              <a:rPr kumimoji="0" lang="en-US" sz="1600" b="0" i="0" u="none" strike="noStrike" cap="none" normalizeH="0" baseline="0" dirty="0" smtClean="0">
                <a:ln>
                  <a:noFill/>
                </a:ln>
                <a:solidFill>
                  <a:schemeClr val="tx1"/>
                </a:solidFill>
                <a:effectLst/>
              </a:rPr>
              <a:t> </a:t>
            </a:r>
            <a:endParaRPr kumimoji="0" 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166852" y="3908342"/>
            <a:ext cx="8153400" cy="2957541"/>
          </a:xfrm>
          <a:prstGeom prst="rect">
            <a:avLst/>
          </a:prstGeom>
          <a:ln>
            <a:solidFill>
              <a:schemeClr val="accent1"/>
            </a:solidFill>
          </a:ln>
        </p:spPr>
        <p:txBody>
          <a:bodyPr wrap="square">
            <a:spAutoFit/>
          </a:bodyPr>
          <a:lstStyle/>
          <a:p>
            <a:pPr>
              <a:lnSpc>
                <a:spcPct val="150000"/>
              </a:lnSpc>
            </a:pPr>
            <a:r>
              <a:rPr lang="en-IN" dirty="0">
                <a:solidFill>
                  <a:srgbClr val="0000CD"/>
                </a:solidFill>
                <a:latin typeface="Consolas" panose="020B0609020204030204" pitchFamily="49" charset="0"/>
              </a:rPr>
              <a:t>CREATE</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TABLE</a:t>
            </a:r>
            <a:r>
              <a:rPr lang="en-IN" dirty="0">
                <a:solidFill>
                  <a:srgbClr val="000000"/>
                </a:solidFill>
                <a:latin typeface="Consolas" panose="020B0609020204030204" pitchFamily="49" charset="0"/>
              </a:rPr>
              <a:t> Persons (</a:t>
            </a:r>
            <a:r>
              <a:rPr lang="en-IN" dirty="0"/>
              <a:t/>
            </a:r>
            <a:br>
              <a:rPr lang="en-IN" dirty="0"/>
            </a:br>
            <a:r>
              <a:rPr lang="en-IN" dirty="0">
                <a:solidFill>
                  <a:srgbClr val="000000"/>
                </a:solidFill>
                <a:latin typeface="Consolas" panose="020B0609020204030204" pitchFamily="49" charset="0"/>
              </a:rPr>
              <a:t>    ID </a:t>
            </a:r>
            <a:r>
              <a:rPr lang="en-IN" dirty="0" err="1">
                <a:solidFill>
                  <a:srgbClr val="000000"/>
                </a:solidFill>
                <a:latin typeface="Consolas" panose="020B0609020204030204" pitchFamily="49" charset="0"/>
              </a:rPr>
              <a:t>int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LastName</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varchar</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255</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FirstName</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varchar</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255</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Age </a:t>
            </a:r>
            <a:r>
              <a:rPr lang="en-IN" dirty="0" err="1">
                <a:solidFill>
                  <a:srgbClr val="000000"/>
                </a:solidFill>
                <a:latin typeface="Consolas" panose="020B0609020204030204" pitchFamily="49" charset="0"/>
              </a:rPr>
              <a:t>int</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CONSTRAINT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UC_Person</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UNIQUE</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ID,LastName</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1527169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06924"/>
            <a:ext cx="7315200" cy="461665"/>
          </a:xfrm>
          <a:prstGeom prst="rect">
            <a:avLst/>
          </a:prstGeom>
        </p:spPr>
        <p:txBody>
          <a:bodyPr wrap="square">
            <a:spAutoFit/>
          </a:bodyPr>
          <a:lstStyle/>
          <a:p>
            <a:r>
              <a:rPr lang="fr-FR" sz="2400" b="1" dirty="0">
                <a:solidFill>
                  <a:srgbClr val="000000"/>
                </a:solidFill>
                <a:latin typeface="Segoe UI" panose="020B0502040204020203" pitchFamily="34" charset="0"/>
              </a:rPr>
              <a:t>SQL UNIQUE </a:t>
            </a:r>
            <a:r>
              <a:rPr lang="fr-FR" sz="2400" b="1" dirty="0" err="1">
                <a:solidFill>
                  <a:srgbClr val="000000"/>
                </a:solidFill>
                <a:latin typeface="Segoe UI" panose="020B0502040204020203" pitchFamily="34" charset="0"/>
              </a:rPr>
              <a:t>Constraint</a:t>
            </a:r>
            <a:r>
              <a:rPr lang="fr-FR" sz="2400" b="1" dirty="0">
                <a:solidFill>
                  <a:srgbClr val="000000"/>
                </a:solidFill>
                <a:latin typeface="Segoe UI" panose="020B0502040204020203" pitchFamily="34" charset="0"/>
              </a:rPr>
              <a:t> on ALTER TABLE</a:t>
            </a:r>
            <a:endParaRPr lang="fr-FR" sz="2400" b="1" i="0" dirty="0">
              <a:solidFill>
                <a:srgbClr val="000000"/>
              </a:solidFill>
              <a:effectLst/>
              <a:latin typeface="Segoe UI" panose="020B0502040204020203" pitchFamily="34" charset="0"/>
            </a:endParaRPr>
          </a:p>
        </p:txBody>
      </p:sp>
      <p:sp>
        <p:nvSpPr>
          <p:cNvPr id="3" name="Rectangle 1"/>
          <p:cNvSpPr>
            <a:spLocks noChangeArrowheads="1"/>
          </p:cNvSpPr>
          <p:nvPr/>
        </p:nvSpPr>
        <p:spPr bwMode="auto">
          <a:xfrm>
            <a:off x="152400" y="668589"/>
            <a:ext cx="8839200" cy="87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anose="020B0604030504040204" pitchFamily="34" charset="0"/>
              </a:rPr>
              <a:t>To create a </a:t>
            </a:r>
            <a:r>
              <a:rPr kumimoji="0" lang="en-US"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UNIQUE</a:t>
            </a:r>
            <a:r>
              <a:rPr kumimoji="0" lang="en-US" b="0" i="0" u="none" strike="noStrike" cap="none" normalizeH="0" baseline="0" dirty="0" smtClean="0">
                <a:ln>
                  <a:noFill/>
                </a:ln>
                <a:solidFill>
                  <a:srgbClr val="000000"/>
                </a:solidFill>
                <a:effectLst/>
                <a:latin typeface="Verdana" panose="020B0604030504040204" pitchFamily="34" charset="0"/>
              </a:rPr>
              <a:t> constraint on the "ID" column when the table is already created, use the following SQL:</a:t>
            </a:r>
            <a:r>
              <a:rPr kumimoji="0" lang="en-US" b="0" i="0" u="none" strike="noStrike" cap="none" normalizeH="0" baseline="0" dirty="0" smtClean="0">
                <a:ln>
                  <a:noFill/>
                </a:ln>
                <a:solidFill>
                  <a:schemeClr val="tx1"/>
                </a:solidFill>
                <a:effectLst/>
              </a:rPr>
              <a:t> </a:t>
            </a:r>
            <a:endParaRPr kumimoji="0" lang="en-US" sz="32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676400" y="1539725"/>
            <a:ext cx="3429000" cy="923330"/>
          </a:xfrm>
          <a:prstGeom prst="rect">
            <a:avLst/>
          </a:prstGeom>
          <a:ln>
            <a:solidFill>
              <a:schemeClr val="accent1"/>
            </a:solidFill>
          </a:ln>
        </p:spPr>
        <p:txBody>
          <a:bodyPr wrap="square">
            <a:spAutoFit/>
          </a:bodyPr>
          <a:lstStyle/>
          <a:p>
            <a:pPr>
              <a:lnSpc>
                <a:spcPct val="150000"/>
              </a:lnSpc>
            </a:pPr>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Persons</a:t>
            </a:r>
            <a:r>
              <a:rPr lang="en-US" dirty="0"/>
              <a:t/>
            </a:r>
            <a:br>
              <a:rPr lang="en-US" dirty="0"/>
            </a:br>
            <a:r>
              <a:rPr lang="en-US" dirty="0">
                <a:solidFill>
                  <a:srgbClr val="0000CD"/>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UNIQUE</a:t>
            </a:r>
            <a:r>
              <a:rPr lang="en-US" dirty="0">
                <a:solidFill>
                  <a:srgbClr val="000000"/>
                </a:solidFill>
                <a:latin typeface="Consolas" panose="020B0609020204030204" pitchFamily="49" charset="0"/>
              </a:rPr>
              <a:t> (ID);</a:t>
            </a:r>
            <a:endParaRPr lang="en-US" dirty="0"/>
          </a:p>
        </p:txBody>
      </p:sp>
      <p:sp>
        <p:nvSpPr>
          <p:cNvPr id="5" name="Rectangle 2"/>
          <p:cNvSpPr>
            <a:spLocks noChangeArrowheads="1"/>
          </p:cNvSpPr>
          <p:nvPr/>
        </p:nvSpPr>
        <p:spPr bwMode="auto">
          <a:xfrm>
            <a:off x="152401" y="2596299"/>
            <a:ext cx="8839200" cy="87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Verdana" panose="020B0604030504040204" pitchFamily="34" charset="0"/>
              </a:rPr>
              <a:t>To name a </a:t>
            </a:r>
            <a:r>
              <a:rPr kumimoji="0" lang="en-US" b="0" i="0" u="none" strike="noStrike" cap="none" normalizeH="0" baseline="0" smtClean="0">
                <a:ln>
                  <a:noFill/>
                </a:ln>
                <a:solidFill>
                  <a:srgbClr val="DC143C"/>
                </a:solidFill>
                <a:effectLst/>
                <a:latin typeface="Consolas" panose="020B0609020204030204" pitchFamily="49" charset="0"/>
                <a:cs typeface="Consolas" panose="020B0609020204030204" pitchFamily="49" charset="0"/>
              </a:rPr>
              <a:t>UNIQUE</a:t>
            </a:r>
            <a:r>
              <a:rPr kumimoji="0" lang="en-US" b="0" i="0" u="none" strike="noStrike" cap="none" normalizeH="0" baseline="0" smtClean="0">
                <a:ln>
                  <a:noFill/>
                </a:ln>
                <a:solidFill>
                  <a:srgbClr val="000000"/>
                </a:solidFill>
                <a:effectLst/>
                <a:latin typeface="Verdana" panose="020B0604030504040204" pitchFamily="34" charset="0"/>
              </a:rPr>
              <a:t> constraint, and to define a </a:t>
            </a:r>
            <a:r>
              <a:rPr kumimoji="0" lang="en-US" b="0" i="0" u="none" strike="noStrike" cap="none" normalizeH="0" baseline="0" smtClean="0">
                <a:ln>
                  <a:noFill/>
                </a:ln>
                <a:solidFill>
                  <a:srgbClr val="DC143C"/>
                </a:solidFill>
                <a:effectLst/>
                <a:latin typeface="Consolas" panose="020B0609020204030204" pitchFamily="49" charset="0"/>
                <a:cs typeface="Consolas" panose="020B0609020204030204" pitchFamily="49" charset="0"/>
              </a:rPr>
              <a:t>UNIQUE</a:t>
            </a:r>
            <a:r>
              <a:rPr kumimoji="0" lang="en-US" b="0" i="0" u="none" strike="noStrike" cap="none" normalizeH="0" baseline="0" smtClean="0">
                <a:ln>
                  <a:noFill/>
                </a:ln>
                <a:solidFill>
                  <a:srgbClr val="000000"/>
                </a:solidFill>
                <a:effectLst/>
                <a:latin typeface="Verdana" panose="020B0604030504040204" pitchFamily="34" charset="0"/>
              </a:rPr>
              <a:t> constraint on multiple columns, use the following SQL syntax:</a:t>
            </a:r>
            <a:r>
              <a:rPr kumimoji="0" lang="en-US" b="0" i="0" u="none" strike="noStrike" cap="none" normalizeH="0" baseline="0" smtClean="0">
                <a:ln>
                  <a:noFill/>
                </a:ln>
                <a:solidFill>
                  <a:schemeClr val="tx1"/>
                </a:solidFill>
                <a:effectLst/>
              </a:rPr>
              <a:t> </a:t>
            </a:r>
            <a:endParaRPr kumimoji="0" lang="en-US" sz="32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307428" y="3621700"/>
            <a:ext cx="6702972" cy="923330"/>
          </a:xfrm>
          <a:prstGeom prst="rect">
            <a:avLst/>
          </a:prstGeom>
          <a:ln>
            <a:solidFill>
              <a:schemeClr val="accent1"/>
            </a:solidFill>
          </a:ln>
        </p:spPr>
        <p:txBody>
          <a:bodyPr wrap="square">
            <a:spAutoFit/>
          </a:bodyPr>
          <a:lstStyle/>
          <a:p>
            <a:pPr>
              <a:lnSpc>
                <a:spcPct val="150000"/>
              </a:lnSpc>
            </a:pPr>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Persons</a:t>
            </a:r>
            <a:r>
              <a:rPr lang="en-US" dirty="0"/>
              <a:t/>
            </a:r>
            <a:br>
              <a:rPr lang="en-US" dirty="0"/>
            </a:br>
            <a:r>
              <a:rPr lang="en-US" dirty="0">
                <a:solidFill>
                  <a:srgbClr val="0000CD"/>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UC_Person</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UNIQUE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ID,LastName</a:t>
            </a:r>
            <a:r>
              <a:rPr lang="en-US" dirty="0">
                <a:solidFill>
                  <a:srgbClr val="000000"/>
                </a:solidFill>
                <a:latin typeface="Consolas" panose="020B0609020204030204" pitchFamily="49" charset="0"/>
              </a:rPr>
              <a:t>);</a:t>
            </a:r>
            <a:endParaRPr lang="en-US" dirty="0"/>
          </a:p>
        </p:txBody>
      </p:sp>
      <p:sp>
        <p:nvSpPr>
          <p:cNvPr id="7" name="Rectangle 6"/>
          <p:cNvSpPr/>
          <p:nvPr/>
        </p:nvSpPr>
        <p:spPr>
          <a:xfrm>
            <a:off x="304800" y="4876800"/>
            <a:ext cx="4139467" cy="461665"/>
          </a:xfrm>
          <a:prstGeom prst="rect">
            <a:avLst/>
          </a:prstGeom>
        </p:spPr>
        <p:txBody>
          <a:bodyPr wrap="none">
            <a:spAutoFit/>
          </a:bodyPr>
          <a:lstStyle/>
          <a:p>
            <a:r>
              <a:rPr lang="en-US" sz="2400" b="1" dirty="0">
                <a:solidFill>
                  <a:srgbClr val="000000"/>
                </a:solidFill>
                <a:latin typeface="Segoe UI" panose="020B0502040204020203" pitchFamily="34" charset="0"/>
              </a:rPr>
              <a:t>DROP a UNIQUE Constraint</a:t>
            </a:r>
            <a:endParaRPr lang="en-US" sz="2400" b="1" i="0" dirty="0">
              <a:solidFill>
                <a:srgbClr val="000000"/>
              </a:solidFill>
              <a:effectLst/>
              <a:latin typeface="Segoe UI" panose="020B0502040204020203" pitchFamily="34" charset="0"/>
            </a:endParaRPr>
          </a:p>
        </p:txBody>
      </p:sp>
      <p:sp>
        <p:nvSpPr>
          <p:cNvPr id="8" name="Rectangle 7"/>
          <p:cNvSpPr/>
          <p:nvPr/>
        </p:nvSpPr>
        <p:spPr>
          <a:xfrm>
            <a:off x="533400" y="5631229"/>
            <a:ext cx="4572000" cy="923330"/>
          </a:xfrm>
          <a:prstGeom prst="rect">
            <a:avLst/>
          </a:prstGeom>
          <a:ln>
            <a:solidFill>
              <a:schemeClr val="accent1"/>
            </a:solidFill>
          </a:ln>
        </p:spPr>
        <p:txBody>
          <a:bodyPr>
            <a:spAutoFit/>
          </a:bodyPr>
          <a:lstStyle/>
          <a:p>
            <a:pPr>
              <a:lnSpc>
                <a:spcPct val="150000"/>
              </a:lnSpc>
            </a:pPr>
            <a:r>
              <a:rPr lang="fr-FR" dirty="0">
                <a:solidFill>
                  <a:srgbClr val="0000CD"/>
                </a:solidFill>
                <a:latin typeface="Consolas" panose="020B0609020204030204" pitchFamily="49" charset="0"/>
              </a:rPr>
              <a:t>ALTER</a:t>
            </a:r>
            <a:r>
              <a:rPr lang="fr-FR" dirty="0">
                <a:solidFill>
                  <a:srgbClr val="000000"/>
                </a:solidFill>
                <a:latin typeface="Consolas" panose="020B0609020204030204" pitchFamily="49" charset="0"/>
              </a:rPr>
              <a:t> </a:t>
            </a:r>
            <a:r>
              <a:rPr lang="fr-FR" dirty="0">
                <a:solidFill>
                  <a:srgbClr val="0000CD"/>
                </a:solidFill>
                <a:latin typeface="Consolas" panose="020B0609020204030204" pitchFamily="49" charset="0"/>
              </a:rPr>
              <a:t>TABLE</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Persons</a:t>
            </a:r>
            <a:r>
              <a:rPr lang="fr-FR" dirty="0"/>
              <a:t/>
            </a:r>
            <a:br>
              <a:rPr lang="fr-FR" dirty="0"/>
            </a:br>
            <a:r>
              <a:rPr lang="fr-FR" dirty="0">
                <a:solidFill>
                  <a:srgbClr val="0000CD"/>
                </a:solidFill>
                <a:latin typeface="Consolas" panose="020B0609020204030204" pitchFamily="49" charset="0"/>
              </a:rPr>
              <a:t>DROP</a:t>
            </a:r>
            <a:r>
              <a:rPr lang="fr-FR" dirty="0">
                <a:solidFill>
                  <a:srgbClr val="000000"/>
                </a:solidFill>
                <a:latin typeface="Consolas" panose="020B0609020204030204" pitchFamily="49" charset="0"/>
              </a:rPr>
              <a:t> </a:t>
            </a:r>
            <a:r>
              <a:rPr lang="fr-FR" dirty="0">
                <a:solidFill>
                  <a:srgbClr val="0000CD"/>
                </a:solidFill>
                <a:latin typeface="Consolas" panose="020B0609020204030204" pitchFamily="49" charset="0"/>
              </a:rPr>
              <a:t>CONSTRAINT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UC_Person</a:t>
            </a:r>
            <a:r>
              <a:rPr lang="fr-FR"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971735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28600" y="228600"/>
            <a:ext cx="8610600" cy="64008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b="1" dirty="0" smtClean="0"/>
              <a:t>What is DDL?</a:t>
            </a:r>
          </a:p>
          <a:p>
            <a:pPr algn="just">
              <a:lnSpc>
                <a:spcPct val="150000"/>
              </a:lnSpc>
            </a:pPr>
            <a:r>
              <a:rPr lang="en-US" sz="2400" dirty="0" smtClean="0"/>
              <a:t>Data definition language is set of commands used to Create, Modify or Drop various database objects such as tables, views, synonyms etc.</a:t>
            </a:r>
          </a:p>
          <a:p>
            <a:pPr algn="just">
              <a:lnSpc>
                <a:spcPct val="150000"/>
              </a:lnSpc>
            </a:pPr>
            <a:r>
              <a:rPr lang="en-IN" sz="2400" dirty="0"/>
              <a:t>DDL changes the structure of the table like creating a table, deleting a table, altering a table, etc.</a:t>
            </a:r>
          </a:p>
          <a:p>
            <a:pPr algn="just">
              <a:lnSpc>
                <a:spcPct val="150000"/>
              </a:lnSpc>
            </a:pPr>
            <a:r>
              <a:rPr lang="en-IN" sz="2400" dirty="0"/>
              <a:t>All the command of DDL are auto-committed that means it permanently save all the changes in the database.</a:t>
            </a:r>
          </a:p>
          <a:p>
            <a:pPr algn="just">
              <a:lnSpc>
                <a:spcPct val="150000"/>
              </a:lnSpc>
            </a:pPr>
            <a:r>
              <a:rPr lang="en-IN" sz="2400" dirty="0"/>
              <a:t>Here are some commands that come under DDL:</a:t>
            </a:r>
          </a:p>
          <a:p>
            <a:pPr algn="just">
              <a:lnSpc>
                <a:spcPct val="150000"/>
              </a:lnSpc>
            </a:pPr>
            <a:r>
              <a:rPr lang="en-IN" sz="2400" dirty="0"/>
              <a:t>CREATE</a:t>
            </a:r>
          </a:p>
          <a:p>
            <a:pPr algn="just">
              <a:lnSpc>
                <a:spcPct val="150000"/>
              </a:lnSpc>
            </a:pPr>
            <a:r>
              <a:rPr lang="en-IN" sz="2400" dirty="0"/>
              <a:t>ALTER</a:t>
            </a:r>
          </a:p>
          <a:p>
            <a:pPr algn="just">
              <a:lnSpc>
                <a:spcPct val="150000"/>
              </a:lnSpc>
            </a:pPr>
            <a:r>
              <a:rPr lang="en-IN" sz="2400" dirty="0"/>
              <a:t>DROP</a:t>
            </a:r>
          </a:p>
          <a:p>
            <a:pPr algn="just">
              <a:lnSpc>
                <a:spcPct val="150000"/>
              </a:lnSpc>
            </a:pPr>
            <a:r>
              <a:rPr lang="en-IN" sz="2400" dirty="0"/>
              <a:t>TRUNCATE</a:t>
            </a:r>
          </a:p>
          <a:p>
            <a:pPr algn="just">
              <a:lnSpc>
                <a:spcPct val="150000"/>
              </a:lnSpc>
            </a:pPr>
            <a:endParaRPr lang="en-US" sz="2400" dirty="0"/>
          </a:p>
        </p:txBody>
      </p:sp>
    </p:spTree>
    <p:extLst>
      <p:ext uri="{BB962C8B-B14F-4D97-AF65-F5344CB8AC3E}">
        <p14:creationId xmlns:p14="http://schemas.microsoft.com/office/powerpoint/2010/main" val="21640560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8788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8419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763000" cy="830997"/>
          </a:xfrm>
          <a:prstGeom prst="rect">
            <a:avLst/>
          </a:prstGeom>
        </p:spPr>
        <p:txBody>
          <a:bodyPr wrap="square">
            <a:spAutoFit/>
          </a:bodyPr>
          <a:lstStyle/>
          <a:p>
            <a:r>
              <a:rPr lang="en-IN" sz="2400" b="1" dirty="0">
                <a:solidFill>
                  <a:srgbClr val="000000"/>
                </a:solidFill>
                <a:latin typeface="Segoe UI" panose="020B0502040204020203" pitchFamily="34" charset="0"/>
              </a:rPr>
              <a:t>SQL DEFAULT on CREATE </a:t>
            </a:r>
            <a:r>
              <a:rPr lang="en-IN" sz="2400" b="1" dirty="0" smtClean="0">
                <a:solidFill>
                  <a:srgbClr val="000000"/>
                </a:solidFill>
                <a:latin typeface="Segoe UI" panose="020B0502040204020203" pitchFamily="34" charset="0"/>
              </a:rPr>
              <a:t>TABLE</a:t>
            </a:r>
          </a:p>
          <a:p>
            <a:endParaRPr lang="en-IN" sz="2400" b="1" i="0" dirty="0">
              <a:solidFill>
                <a:srgbClr val="000000"/>
              </a:solidFill>
              <a:effectLst/>
              <a:latin typeface="Segoe UI" panose="020B0502040204020203" pitchFamily="34" charset="0"/>
            </a:endParaRPr>
          </a:p>
        </p:txBody>
      </p:sp>
      <p:sp>
        <p:nvSpPr>
          <p:cNvPr id="3" name="Rectangle 2"/>
          <p:cNvSpPr/>
          <p:nvPr/>
        </p:nvSpPr>
        <p:spPr>
          <a:xfrm>
            <a:off x="233855" y="1066800"/>
            <a:ext cx="8458200" cy="2957541"/>
          </a:xfrm>
          <a:prstGeom prst="rect">
            <a:avLst/>
          </a:prstGeom>
          <a:ln>
            <a:solidFill>
              <a:schemeClr val="accent1"/>
            </a:solidFill>
          </a:ln>
        </p:spPr>
        <p:txBody>
          <a:bodyPr wrap="square">
            <a:spAutoFit/>
          </a:bodyPr>
          <a:lstStyle/>
          <a:p>
            <a:pPr>
              <a:lnSpc>
                <a:spcPct val="150000"/>
              </a:lnSpc>
            </a:pPr>
            <a:r>
              <a:rPr lang="en-IN" dirty="0">
                <a:solidFill>
                  <a:srgbClr val="0000CD"/>
                </a:solidFill>
                <a:latin typeface="Consolas" panose="020B0609020204030204" pitchFamily="49" charset="0"/>
              </a:rPr>
              <a:t>CREATE</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TABLE</a:t>
            </a:r>
            <a:r>
              <a:rPr lang="en-IN" dirty="0">
                <a:solidFill>
                  <a:srgbClr val="000000"/>
                </a:solidFill>
                <a:latin typeface="Consolas" panose="020B0609020204030204" pitchFamily="49" charset="0"/>
              </a:rPr>
              <a:t> Persons (</a:t>
            </a:r>
            <a:r>
              <a:rPr lang="en-IN" dirty="0"/>
              <a:t/>
            </a:r>
            <a:br>
              <a:rPr lang="en-IN" dirty="0"/>
            </a:br>
            <a:r>
              <a:rPr lang="en-IN" dirty="0">
                <a:solidFill>
                  <a:srgbClr val="000000"/>
                </a:solidFill>
                <a:latin typeface="Consolas" panose="020B0609020204030204" pitchFamily="49" charset="0"/>
              </a:rPr>
              <a:t>    ID </a:t>
            </a:r>
            <a:r>
              <a:rPr lang="en-IN" dirty="0" err="1">
                <a:solidFill>
                  <a:srgbClr val="000000"/>
                </a:solidFill>
                <a:latin typeface="Consolas" panose="020B0609020204030204" pitchFamily="49" charset="0"/>
              </a:rPr>
              <a:t>int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LastName</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varchar</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255</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FirstName</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varchar</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255</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Age </a:t>
            </a:r>
            <a:r>
              <a:rPr lang="en-IN" dirty="0" err="1">
                <a:solidFill>
                  <a:srgbClr val="000000"/>
                </a:solidFill>
                <a:latin typeface="Consolas" panose="020B0609020204030204" pitchFamily="49" charset="0"/>
              </a:rPr>
              <a:t>int</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City </a:t>
            </a:r>
            <a:r>
              <a:rPr lang="en-IN" dirty="0" err="1">
                <a:solidFill>
                  <a:srgbClr val="000000"/>
                </a:solidFill>
                <a:latin typeface="Consolas" panose="020B0609020204030204" pitchFamily="49" charset="0"/>
              </a:rPr>
              <a:t>varchar</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255</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DEFAULT</a:t>
            </a:r>
            <a:r>
              <a:rPr lang="en-IN" dirty="0">
                <a:solidFill>
                  <a:srgbClr val="000000"/>
                </a:solidFill>
                <a:latin typeface="Consolas" panose="020B0609020204030204" pitchFamily="49" charset="0"/>
              </a:rPr>
              <a:t> </a:t>
            </a:r>
            <a:r>
              <a:rPr lang="en-IN" dirty="0">
                <a:solidFill>
                  <a:srgbClr val="A52A2A"/>
                </a:solidFill>
                <a:latin typeface="Consolas" panose="020B0609020204030204" pitchFamily="49" charset="0"/>
              </a:rPr>
              <a:t>'</a:t>
            </a:r>
            <a:r>
              <a:rPr lang="en-IN" dirty="0" err="1">
                <a:solidFill>
                  <a:srgbClr val="A52A2A"/>
                </a:solidFill>
                <a:latin typeface="Consolas" panose="020B0609020204030204" pitchFamily="49" charset="0"/>
              </a:rPr>
              <a:t>Sandnes</a:t>
            </a:r>
            <a:r>
              <a:rPr lang="en-IN" dirty="0">
                <a:solidFill>
                  <a:srgbClr val="A52A2A"/>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a:t>
            </a:r>
            <a:endParaRPr lang="en-US" dirty="0"/>
          </a:p>
        </p:txBody>
      </p:sp>
      <p:sp>
        <p:nvSpPr>
          <p:cNvPr id="4" name="Rectangle 3"/>
          <p:cNvSpPr/>
          <p:nvPr/>
        </p:nvSpPr>
        <p:spPr>
          <a:xfrm>
            <a:off x="533400" y="4356575"/>
            <a:ext cx="5943600" cy="369332"/>
          </a:xfrm>
          <a:prstGeom prst="rect">
            <a:avLst/>
          </a:prstGeom>
        </p:spPr>
        <p:txBody>
          <a:bodyPr wrap="square">
            <a:spAutoFit/>
          </a:bodyPr>
          <a:lstStyle/>
          <a:p>
            <a:r>
              <a:rPr lang="en-US" b="1" dirty="0">
                <a:solidFill>
                  <a:srgbClr val="000000"/>
                </a:solidFill>
                <a:latin typeface="Segoe UI" panose="020B0502040204020203" pitchFamily="34" charset="0"/>
              </a:rPr>
              <a:t>DROP a DEFAULT Constraint</a:t>
            </a:r>
            <a:endParaRPr lang="en-US" b="1" i="0" dirty="0">
              <a:solidFill>
                <a:srgbClr val="000000"/>
              </a:solidFill>
              <a:effectLst/>
              <a:latin typeface="Segoe UI" panose="020B0502040204020203" pitchFamily="34" charset="0"/>
            </a:endParaRPr>
          </a:p>
        </p:txBody>
      </p:sp>
      <p:sp>
        <p:nvSpPr>
          <p:cNvPr id="5" name="Rectangle 4"/>
          <p:cNvSpPr/>
          <p:nvPr/>
        </p:nvSpPr>
        <p:spPr>
          <a:xfrm>
            <a:off x="381000" y="5257800"/>
            <a:ext cx="5257800" cy="923330"/>
          </a:xfrm>
          <a:prstGeom prst="rect">
            <a:avLst/>
          </a:prstGeom>
          <a:ln>
            <a:solidFill>
              <a:schemeClr val="accent1"/>
            </a:solidFill>
          </a:ln>
        </p:spPr>
        <p:txBody>
          <a:bodyPr wrap="square">
            <a:spAutoFit/>
          </a:bodyPr>
          <a:lstStyle/>
          <a:p>
            <a:pPr>
              <a:lnSpc>
                <a:spcPct val="150000"/>
              </a:lnSpc>
            </a:pPr>
            <a:r>
              <a:rPr lang="en-IN" dirty="0">
                <a:solidFill>
                  <a:srgbClr val="0000CD"/>
                </a:solidFill>
                <a:latin typeface="Consolas" panose="020B0609020204030204" pitchFamily="49" charset="0"/>
              </a:rPr>
              <a:t>ALTER</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TABLE</a:t>
            </a:r>
            <a:r>
              <a:rPr lang="en-IN" dirty="0">
                <a:solidFill>
                  <a:srgbClr val="000000"/>
                </a:solidFill>
                <a:latin typeface="Consolas" panose="020B0609020204030204" pitchFamily="49" charset="0"/>
              </a:rPr>
              <a:t> Persons</a:t>
            </a:r>
            <a:r>
              <a:rPr lang="en-IN" dirty="0"/>
              <a:t/>
            </a:r>
            <a:br>
              <a:rPr lang="en-IN" dirty="0"/>
            </a:br>
            <a:r>
              <a:rPr lang="en-IN" dirty="0">
                <a:solidFill>
                  <a:srgbClr val="0000CD"/>
                </a:solidFill>
                <a:latin typeface="Consolas" panose="020B0609020204030204" pitchFamily="49" charset="0"/>
              </a:rPr>
              <a:t>ALTER</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COLUMN</a:t>
            </a:r>
            <a:r>
              <a:rPr lang="en-IN" dirty="0">
                <a:solidFill>
                  <a:srgbClr val="000000"/>
                </a:solidFill>
                <a:latin typeface="Consolas" panose="020B0609020204030204" pitchFamily="49" charset="0"/>
              </a:rPr>
              <a:t> City </a:t>
            </a:r>
            <a:r>
              <a:rPr lang="en-IN" dirty="0">
                <a:solidFill>
                  <a:srgbClr val="0000CD"/>
                </a:solidFill>
                <a:latin typeface="Consolas" panose="020B0609020204030204" pitchFamily="49" charset="0"/>
              </a:rPr>
              <a:t>DROP</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DEFAULT</a:t>
            </a:r>
            <a:r>
              <a:rPr lang="en-IN"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4742993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4533"/>
            <a:ext cx="5638800" cy="400110"/>
          </a:xfrm>
          <a:prstGeom prst="rect">
            <a:avLst/>
          </a:prstGeom>
        </p:spPr>
        <p:txBody>
          <a:bodyPr wrap="square">
            <a:spAutoFit/>
          </a:bodyPr>
          <a:lstStyle/>
          <a:p>
            <a:r>
              <a:rPr lang="en-IN" sz="2000" b="1" dirty="0">
                <a:solidFill>
                  <a:srgbClr val="000000"/>
                </a:solidFill>
                <a:latin typeface="Segoe UI" panose="020B0502040204020203" pitchFamily="34" charset="0"/>
              </a:rPr>
              <a:t>SQL PRIMARY KEY on CREATE TABLE</a:t>
            </a:r>
            <a:endParaRPr lang="en-IN" sz="2000" b="1" i="0" dirty="0">
              <a:solidFill>
                <a:srgbClr val="000000"/>
              </a:solidFill>
              <a:effectLst/>
              <a:latin typeface="Segoe UI" panose="020B0502040204020203" pitchFamily="34" charset="0"/>
            </a:endParaRPr>
          </a:p>
        </p:txBody>
      </p:sp>
      <p:sp>
        <p:nvSpPr>
          <p:cNvPr id="3" name="Rectangle 2"/>
          <p:cNvSpPr/>
          <p:nvPr/>
        </p:nvSpPr>
        <p:spPr>
          <a:xfrm>
            <a:off x="304800" y="484643"/>
            <a:ext cx="6629400" cy="2542043"/>
          </a:xfrm>
          <a:prstGeom prst="rect">
            <a:avLst/>
          </a:prstGeom>
          <a:ln>
            <a:solidFill>
              <a:schemeClr val="accent1"/>
            </a:solidFill>
          </a:ln>
        </p:spPr>
        <p:txBody>
          <a:bodyPr wrap="square">
            <a:spAutoFit/>
          </a:bodyPr>
          <a:lstStyle/>
          <a:p>
            <a:pPr>
              <a:lnSpc>
                <a:spcPct val="150000"/>
              </a:lnSpc>
            </a:pPr>
            <a:r>
              <a:rPr lang="en-IN" dirty="0">
                <a:solidFill>
                  <a:srgbClr val="0000CD"/>
                </a:solidFill>
                <a:latin typeface="Consolas" panose="020B0609020204030204" pitchFamily="49" charset="0"/>
              </a:rPr>
              <a:t>CREATE</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TABLE</a:t>
            </a:r>
            <a:r>
              <a:rPr lang="en-IN" dirty="0">
                <a:solidFill>
                  <a:srgbClr val="000000"/>
                </a:solidFill>
                <a:latin typeface="Consolas" panose="020B0609020204030204" pitchFamily="49" charset="0"/>
              </a:rPr>
              <a:t> Persons (</a:t>
            </a:r>
            <a:r>
              <a:rPr lang="en-IN" dirty="0"/>
              <a:t/>
            </a:r>
            <a:br>
              <a:rPr lang="en-IN" dirty="0"/>
            </a:br>
            <a:r>
              <a:rPr lang="en-IN" dirty="0">
                <a:solidFill>
                  <a:srgbClr val="000000"/>
                </a:solidFill>
                <a:latin typeface="Consolas" panose="020B0609020204030204" pitchFamily="49" charset="0"/>
              </a:rPr>
              <a:t>    ID </a:t>
            </a:r>
            <a:r>
              <a:rPr lang="en-IN" dirty="0" err="1">
                <a:solidFill>
                  <a:srgbClr val="000000"/>
                </a:solidFill>
                <a:latin typeface="Consolas" panose="020B0609020204030204" pitchFamily="49" charset="0"/>
              </a:rPr>
              <a:t>int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PRIMARY</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KEY</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LastName</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varchar</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255</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FirstName</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varchar</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255</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Age </a:t>
            </a:r>
            <a:r>
              <a:rPr lang="en-IN" dirty="0" err="1">
                <a:solidFill>
                  <a:srgbClr val="000000"/>
                </a:solidFill>
                <a:latin typeface="Consolas" panose="020B0609020204030204" pitchFamily="49" charset="0"/>
              </a:rPr>
              <a:t>int</a:t>
            </a:r>
            <a:r>
              <a:rPr lang="en-IN" dirty="0"/>
              <a:t/>
            </a:r>
            <a:br>
              <a:rPr lang="en-IN" dirty="0"/>
            </a:br>
            <a:r>
              <a:rPr lang="en-IN" dirty="0">
                <a:solidFill>
                  <a:srgbClr val="000000"/>
                </a:solidFill>
                <a:latin typeface="Consolas" panose="020B0609020204030204" pitchFamily="49" charset="0"/>
              </a:rPr>
              <a:t>);</a:t>
            </a:r>
            <a:endParaRPr lang="en-US" dirty="0"/>
          </a:p>
        </p:txBody>
      </p:sp>
      <p:sp>
        <p:nvSpPr>
          <p:cNvPr id="4" name="Rectangle 3"/>
          <p:cNvSpPr/>
          <p:nvPr/>
        </p:nvSpPr>
        <p:spPr>
          <a:xfrm>
            <a:off x="178676" y="3581400"/>
            <a:ext cx="6629400" cy="2957541"/>
          </a:xfrm>
          <a:prstGeom prst="rect">
            <a:avLst/>
          </a:prstGeom>
          <a:ln>
            <a:solidFill>
              <a:schemeClr val="accent1"/>
            </a:solidFill>
          </a:ln>
        </p:spPr>
        <p:txBody>
          <a:bodyPr wrap="square">
            <a:spAutoFit/>
          </a:bodyPr>
          <a:lstStyle/>
          <a:p>
            <a:pPr>
              <a:lnSpc>
                <a:spcPct val="150000"/>
              </a:lnSpc>
            </a:pPr>
            <a:r>
              <a:rPr lang="en-IN" dirty="0">
                <a:solidFill>
                  <a:srgbClr val="0000CD"/>
                </a:solidFill>
                <a:latin typeface="Consolas" panose="020B0609020204030204" pitchFamily="49" charset="0"/>
              </a:rPr>
              <a:t>CREATE</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TABLE</a:t>
            </a:r>
            <a:r>
              <a:rPr lang="en-IN" dirty="0">
                <a:solidFill>
                  <a:srgbClr val="000000"/>
                </a:solidFill>
                <a:latin typeface="Consolas" panose="020B0609020204030204" pitchFamily="49" charset="0"/>
              </a:rPr>
              <a:t> Persons (</a:t>
            </a:r>
            <a:r>
              <a:rPr lang="en-IN" dirty="0"/>
              <a:t/>
            </a:r>
            <a:br>
              <a:rPr lang="en-IN" dirty="0"/>
            </a:br>
            <a:r>
              <a:rPr lang="en-IN" dirty="0">
                <a:solidFill>
                  <a:srgbClr val="000000"/>
                </a:solidFill>
                <a:latin typeface="Consolas" panose="020B0609020204030204" pitchFamily="49" charset="0"/>
              </a:rPr>
              <a:t>    ID </a:t>
            </a:r>
            <a:r>
              <a:rPr lang="en-IN" dirty="0" err="1">
                <a:solidFill>
                  <a:srgbClr val="000000"/>
                </a:solidFill>
                <a:latin typeface="Consolas" panose="020B0609020204030204" pitchFamily="49" charset="0"/>
              </a:rPr>
              <a:t>int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LastName</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varchar</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255</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FirstName</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varchar</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255</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Age </a:t>
            </a:r>
            <a:r>
              <a:rPr lang="en-IN" dirty="0" err="1">
                <a:solidFill>
                  <a:srgbClr val="000000"/>
                </a:solidFill>
                <a:latin typeface="Consolas" panose="020B0609020204030204" pitchFamily="49" charset="0"/>
              </a:rPr>
              <a:t>int</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CONSTRAINT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PK_Person</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PRIMARY</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KEY</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ID,LastName</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a:t>
            </a:r>
            <a:endParaRPr lang="en-US" dirty="0"/>
          </a:p>
        </p:txBody>
      </p:sp>
      <p:sp>
        <p:nvSpPr>
          <p:cNvPr id="5" name="Rectangle 1"/>
          <p:cNvSpPr>
            <a:spLocks noChangeArrowheads="1"/>
          </p:cNvSpPr>
          <p:nvPr/>
        </p:nvSpPr>
        <p:spPr bwMode="auto">
          <a:xfrm rot="10800000" flipV="1">
            <a:off x="6808076" y="2525470"/>
            <a:ext cx="2152900"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lang="en-US" dirty="0">
                <a:solidFill>
                  <a:srgbClr val="000000"/>
                </a:solidFill>
                <a:latin typeface="Verdana" panose="020B0604030504040204" pitchFamily="34" charset="0"/>
              </a:rPr>
              <a:t>T</a:t>
            </a:r>
            <a:r>
              <a:rPr kumimoji="0" lang="en-US" b="0" i="0" u="none" strike="noStrike" cap="none" normalizeH="0" baseline="0" dirty="0" smtClean="0">
                <a:ln>
                  <a:noFill/>
                </a:ln>
                <a:solidFill>
                  <a:srgbClr val="000000"/>
                </a:solidFill>
                <a:effectLst/>
                <a:latin typeface="Verdana" panose="020B0604030504040204" pitchFamily="34" charset="0"/>
              </a:rPr>
              <a:t>here is only ONE </a:t>
            </a:r>
            <a:r>
              <a:rPr kumimoji="0" lang="en-US"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PRIMARY KEY</a:t>
            </a:r>
            <a:r>
              <a:rPr lang="en-US" dirty="0">
                <a:solidFill>
                  <a:srgbClr val="000000"/>
                </a:solidFill>
                <a:latin typeface="Verdana" panose="020B0604030504040204" pitchFamily="34" charset="0"/>
              </a:rPr>
              <a:t> </a:t>
            </a:r>
            <a:r>
              <a:rPr kumimoji="0" lang="en-US" b="0" i="0" u="none" strike="noStrike" cap="none" normalizeH="0" baseline="0" dirty="0" smtClean="0">
                <a:ln>
                  <a:noFill/>
                </a:ln>
                <a:solidFill>
                  <a:srgbClr val="000000"/>
                </a:solidFill>
                <a:effectLst/>
                <a:latin typeface="Verdana" panose="020B0604030504040204" pitchFamily="34" charset="0"/>
              </a:rPr>
              <a:t>(</a:t>
            </a:r>
            <a:r>
              <a:rPr kumimoji="0" lang="en-US" b="0" i="0" u="none" strike="noStrike" cap="none" normalizeH="0" baseline="0" dirty="0" err="1" smtClean="0">
                <a:ln>
                  <a:noFill/>
                </a:ln>
                <a:solidFill>
                  <a:srgbClr val="000000"/>
                </a:solidFill>
                <a:effectLst/>
                <a:latin typeface="Verdana" panose="020B0604030504040204" pitchFamily="34" charset="0"/>
              </a:rPr>
              <a:t>PK_Person</a:t>
            </a:r>
            <a:r>
              <a:rPr kumimoji="0" lang="en-US" b="0" i="0" u="none" strike="noStrike" cap="none" normalizeH="0" baseline="0" dirty="0" smtClean="0">
                <a:ln>
                  <a:noFill/>
                </a:ln>
                <a:solidFill>
                  <a:srgbClr val="000000"/>
                </a:solidFill>
                <a:effectLst/>
                <a:latin typeface="Verdana" panose="020B0604030504040204" pitchFamily="34" charset="0"/>
              </a:rPr>
              <a:t>). However, the VALUE of the primary key is made up of TWO</a:t>
            </a:r>
            <a:r>
              <a:rPr kumimoji="0" lang="en-US" b="0" i="0" u="none" strike="noStrike" cap="none" normalizeH="0" dirty="0" smtClean="0">
                <a:ln>
                  <a:noFill/>
                </a:ln>
                <a:solidFill>
                  <a:srgbClr val="000000"/>
                </a:solidFill>
                <a:effectLst/>
                <a:latin typeface="Verdana" panose="020B0604030504040204" pitchFamily="34" charset="0"/>
              </a:rPr>
              <a:t> </a:t>
            </a:r>
            <a:r>
              <a:rPr kumimoji="0" lang="en-US" b="0" i="0" u="none" strike="noStrike" cap="none" normalizeH="0" baseline="0" dirty="0" smtClean="0">
                <a:ln>
                  <a:noFill/>
                </a:ln>
                <a:solidFill>
                  <a:srgbClr val="000000"/>
                </a:solidFill>
                <a:effectLst/>
                <a:latin typeface="Verdana" panose="020B0604030504040204" pitchFamily="34" charset="0"/>
              </a:rPr>
              <a:t>COLUMNS (ID + </a:t>
            </a:r>
            <a:r>
              <a:rPr kumimoji="0" lang="en-US" b="0" i="0" u="none" strike="noStrike" cap="none" normalizeH="0" baseline="0" dirty="0" err="1" smtClean="0">
                <a:ln>
                  <a:noFill/>
                </a:ln>
                <a:solidFill>
                  <a:srgbClr val="000000"/>
                </a:solidFill>
                <a:effectLst/>
                <a:latin typeface="Verdana" panose="020B0604030504040204" pitchFamily="34" charset="0"/>
              </a:rPr>
              <a:t>LastName</a:t>
            </a:r>
            <a:r>
              <a:rPr kumimoji="0" lang="en-US" b="0" i="0" u="none" strike="noStrike" cap="none" normalizeH="0" baseline="0" dirty="0" smtClean="0">
                <a:ln>
                  <a:noFill/>
                </a:ln>
                <a:solidFill>
                  <a:srgbClr val="000000"/>
                </a:solidFill>
                <a:effectLst/>
                <a:latin typeface="Verdana" panose="020B0604030504040204" pitchFamily="34" charset="0"/>
              </a:rPr>
              <a:t>).</a:t>
            </a:r>
            <a:r>
              <a:rPr kumimoji="0" lang="en-US" b="0" i="0" u="none" strike="noStrike" cap="none" normalizeH="0" baseline="0" dirty="0" smtClean="0">
                <a:ln>
                  <a:noFill/>
                </a:ln>
                <a:solidFill>
                  <a:schemeClr val="tx1"/>
                </a:solidFill>
                <a:effectLst/>
              </a:rPr>
              <a:t> </a:t>
            </a:r>
            <a:endParaRPr kumimoji="0" 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3102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48" y="152162"/>
            <a:ext cx="4929352" cy="400110"/>
          </a:xfrm>
          <a:prstGeom prst="rect">
            <a:avLst/>
          </a:prstGeom>
        </p:spPr>
        <p:txBody>
          <a:bodyPr wrap="square">
            <a:spAutoFit/>
          </a:bodyPr>
          <a:lstStyle/>
          <a:p>
            <a:r>
              <a:rPr lang="en-IN" sz="2000" b="1" dirty="0">
                <a:solidFill>
                  <a:srgbClr val="000000"/>
                </a:solidFill>
                <a:latin typeface="Segoe UI" panose="020B0502040204020203" pitchFamily="34" charset="0"/>
              </a:rPr>
              <a:t>DROP a PRIMARY KEY Constraint</a:t>
            </a:r>
            <a:endParaRPr lang="en-IN" sz="2000" b="1" i="0" dirty="0">
              <a:solidFill>
                <a:srgbClr val="000000"/>
              </a:solidFill>
              <a:effectLst/>
              <a:latin typeface="Segoe UI" panose="020B0502040204020203" pitchFamily="34" charset="0"/>
            </a:endParaRPr>
          </a:p>
        </p:txBody>
      </p:sp>
      <p:sp>
        <p:nvSpPr>
          <p:cNvPr id="3" name="Rectangle 2"/>
          <p:cNvSpPr/>
          <p:nvPr/>
        </p:nvSpPr>
        <p:spPr>
          <a:xfrm>
            <a:off x="160736" y="704910"/>
            <a:ext cx="4572000" cy="967573"/>
          </a:xfrm>
          <a:prstGeom prst="rect">
            <a:avLst/>
          </a:prstGeom>
          <a:ln>
            <a:solidFill>
              <a:schemeClr val="accent1"/>
            </a:solidFill>
          </a:ln>
        </p:spPr>
        <p:txBody>
          <a:bodyPr>
            <a:spAutoFit/>
          </a:bodyPr>
          <a:lstStyle/>
          <a:p>
            <a:pPr>
              <a:lnSpc>
                <a:spcPct val="150000"/>
              </a:lnSpc>
            </a:pPr>
            <a:r>
              <a:rPr lang="fr-FR" sz="2000" dirty="0">
                <a:solidFill>
                  <a:srgbClr val="0000CD"/>
                </a:solidFill>
                <a:latin typeface="Consolas" panose="020B0609020204030204" pitchFamily="49" charset="0"/>
              </a:rPr>
              <a:t>ALTER</a:t>
            </a:r>
            <a:r>
              <a:rPr lang="fr-FR" sz="2000" dirty="0">
                <a:solidFill>
                  <a:srgbClr val="000000"/>
                </a:solidFill>
                <a:latin typeface="Consolas" panose="020B0609020204030204" pitchFamily="49" charset="0"/>
              </a:rPr>
              <a:t> </a:t>
            </a:r>
            <a:r>
              <a:rPr lang="fr-FR" sz="2000" dirty="0">
                <a:solidFill>
                  <a:srgbClr val="0000CD"/>
                </a:solidFill>
                <a:latin typeface="Consolas" panose="020B0609020204030204" pitchFamily="49" charset="0"/>
              </a:rPr>
              <a:t>TABLE</a:t>
            </a:r>
            <a:r>
              <a:rPr lang="fr-FR" sz="2000" dirty="0">
                <a:solidFill>
                  <a:srgbClr val="000000"/>
                </a:solidFill>
                <a:latin typeface="Consolas" panose="020B0609020204030204" pitchFamily="49" charset="0"/>
              </a:rPr>
              <a:t> </a:t>
            </a:r>
            <a:r>
              <a:rPr lang="fr-FR" sz="2000" dirty="0" err="1">
                <a:solidFill>
                  <a:srgbClr val="000000"/>
                </a:solidFill>
                <a:latin typeface="Consolas" panose="020B0609020204030204" pitchFamily="49" charset="0"/>
              </a:rPr>
              <a:t>Persons</a:t>
            </a:r>
            <a:r>
              <a:rPr lang="fr-FR" sz="2000" dirty="0"/>
              <a:t/>
            </a:r>
            <a:br>
              <a:rPr lang="fr-FR" sz="2000" dirty="0"/>
            </a:br>
            <a:r>
              <a:rPr lang="fr-FR" sz="2000" dirty="0">
                <a:solidFill>
                  <a:srgbClr val="0000CD"/>
                </a:solidFill>
                <a:latin typeface="Consolas" panose="020B0609020204030204" pitchFamily="49" charset="0"/>
              </a:rPr>
              <a:t>DROP</a:t>
            </a:r>
            <a:r>
              <a:rPr lang="fr-FR" sz="2000" dirty="0">
                <a:solidFill>
                  <a:srgbClr val="000000"/>
                </a:solidFill>
                <a:latin typeface="Consolas" panose="020B0609020204030204" pitchFamily="49" charset="0"/>
              </a:rPr>
              <a:t> </a:t>
            </a:r>
            <a:r>
              <a:rPr lang="fr-FR" sz="2000" dirty="0">
                <a:solidFill>
                  <a:srgbClr val="0000CD"/>
                </a:solidFill>
                <a:latin typeface="Consolas" panose="020B0609020204030204" pitchFamily="49" charset="0"/>
              </a:rPr>
              <a:t>CONSTRAINT</a:t>
            </a:r>
            <a:r>
              <a:rPr lang="fr-FR" sz="2000" dirty="0">
                <a:solidFill>
                  <a:srgbClr val="000000"/>
                </a:solidFill>
                <a:latin typeface="Consolas" panose="020B0609020204030204" pitchFamily="49" charset="0"/>
              </a:rPr>
              <a:t> </a:t>
            </a:r>
            <a:r>
              <a:rPr lang="fr-FR" sz="2000" dirty="0" err="1">
                <a:solidFill>
                  <a:srgbClr val="000000"/>
                </a:solidFill>
                <a:latin typeface="Consolas" panose="020B0609020204030204" pitchFamily="49" charset="0"/>
              </a:rPr>
              <a:t>PK_Person</a:t>
            </a:r>
            <a:r>
              <a:rPr lang="fr-FR" sz="2000" dirty="0">
                <a:solidFill>
                  <a:srgbClr val="000000"/>
                </a:solidFill>
                <a:latin typeface="Consolas" panose="020B0609020204030204" pitchFamily="49" charset="0"/>
              </a:rPr>
              <a:t>;</a:t>
            </a:r>
            <a:endParaRPr lang="en-US" sz="2000" dirty="0"/>
          </a:p>
        </p:txBody>
      </p:sp>
      <p:sp>
        <p:nvSpPr>
          <p:cNvPr id="4" name="Rectangle 3"/>
          <p:cNvSpPr/>
          <p:nvPr/>
        </p:nvSpPr>
        <p:spPr>
          <a:xfrm>
            <a:off x="160736" y="2168891"/>
            <a:ext cx="4425763" cy="400110"/>
          </a:xfrm>
          <a:prstGeom prst="rect">
            <a:avLst/>
          </a:prstGeom>
        </p:spPr>
        <p:txBody>
          <a:bodyPr wrap="none">
            <a:spAutoFit/>
          </a:bodyPr>
          <a:lstStyle/>
          <a:p>
            <a:r>
              <a:rPr lang="en-IN" sz="2000" b="1" dirty="0">
                <a:solidFill>
                  <a:srgbClr val="000000"/>
                </a:solidFill>
                <a:latin typeface="Segoe UI" panose="020B0502040204020203" pitchFamily="34" charset="0"/>
              </a:rPr>
              <a:t>SQL PRIMARY KEY on ALTER TABLE</a:t>
            </a:r>
            <a:endParaRPr lang="en-IN" sz="2000" b="1" i="0" dirty="0">
              <a:solidFill>
                <a:srgbClr val="000000"/>
              </a:solidFill>
              <a:effectLst/>
              <a:latin typeface="Segoe UI" panose="020B0502040204020203" pitchFamily="34" charset="0"/>
            </a:endParaRPr>
          </a:p>
        </p:txBody>
      </p:sp>
      <p:sp>
        <p:nvSpPr>
          <p:cNvPr id="5" name="Rectangle 1"/>
          <p:cNvSpPr>
            <a:spLocks noChangeArrowheads="1"/>
          </p:cNvSpPr>
          <p:nvPr/>
        </p:nvSpPr>
        <p:spPr bwMode="auto">
          <a:xfrm>
            <a:off x="0" y="2663233"/>
            <a:ext cx="8891752" cy="957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anose="020B0604030504040204" pitchFamily="34" charset="0"/>
              </a:rPr>
              <a:t>To create a </a:t>
            </a:r>
            <a:r>
              <a:rPr kumimoji="0" lang="en-US" sz="2000"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PRIMARY KEY</a:t>
            </a:r>
            <a:r>
              <a:rPr kumimoji="0" lang="en-US" sz="2000" b="0" i="0" u="none" strike="noStrike" cap="none" normalizeH="0" baseline="0" dirty="0" smtClean="0">
                <a:ln>
                  <a:noFill/>
                </a:ln>
                <a:solidFill>
                  <a:srgbClr val="000000"/>
                </a:solidFill>
                <a:effectLst/>
                <a:latin typeface="Verdana" panose="020B0604030504040204" pitchFamily="34" charset="0"/>
              </a:rPr>
              <a:t> constraint on the "ID" column when the table is already created, use the following SQL:</a:t>
            </a:r>
            <a:r>
              <a:rPr kumimoji="0" lang="en-US" sz="2000" b="0" i="0" u="none" strike="noStrike" cap="none" normalizeH="0" baseline="0" dirty="0" smtClean="0">
                <a:ln>
                  <a:noFill/>
                </a:ln>
                <a:solidFill>
                  <a:schemeClr val="tx1"/>
                </a:solidFill>
                <a:effectLst/>
              </a:rPr>
              <a:t> </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189639" y="4038600"/>
            <a:ext cx="4572000" cy="923330"/>
          </a:xfrm>
          <a:prstGeom prst="rect">
            <a:avLst/>
          </a:prstGeom>
          <a:ln>
            <a:solidFill>
              <a:schemeClr val="accent1"/>
            </a:solidFill>
          </a:ln>
        </p:spPr>
        <p:txBody>
          <a:bodyPr>
            <a:spAutoFit/>
          </a:bodyPr>
          <a:lstStyle/>
          <a:p>
            <a:pPr>
              <a:lnSpc>
                <a:spcPct val="150000"/>
              </a:lnSpc>
            </a:pPr>
            <a:r>
              <a:rPr lang="en-IN" dirty="0">
                <a:solidFill>
                  <a:srgbClr val="0000CD"/>
                </a:solidFill>
                <a:latin typeface="Consolas" panose="020B0609020204030204" pitchFamily="49" charset="0"/>
              </a:rPr>
              <a:t>ALTER</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TABLE</a:t>
            </a:r>
            <a:r>
              <a:rPr lang="en-IN" dirty="0">
                <a:solidFill>
                  <a:srgbClr val="000000"/>
                </a:solidFill>
                <a:latin typeface="Consolas" panose="020B0609020204030204" pitchFamily="49" charset="0"/>
              </a:rPr>
              <a:t> Persons</a:t>
            </a:r>
            <a:r>
              <a:rPr lang="en-IN" dirty="0"/>
              <a:t/>
            </a:r>
            <a:br>
              <a:rPr lang="en-IN" dirty="0"/>
            </a:br>
            <a:r>
              <a:rPr lang="en-IN" dirty="0">
                <a:solidFill>
                  <a:srgbClr val="0000CD"/>
                </a:solidFill>
                <a:latin typeface="Consolas" panose="020B0609020204030204" pitchFamily="49" charset="0"/>
              </a:rPr>
              <a:t>ADD</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PRIMARY</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KEY</a:t>
            </a:r>
            <a:r>
              <a:rPr lang="en-IN" dirty="0">
                <a:solidFill>
                  <a:srgbClr val="000000"/>
                </a:solidFill>
                <a:latin typeface="Consolas" panose="020B0609020204030204" pitchFamily="49" charset="0"/>
              </a:rPr>
              <a:t> (ID);</a:t>
            </a:r>
            <a:endParaRPr lang="en-US" dirty="0"/>
          </a:p>
        </p:txBody>
      </p:sp>
    </p:spTree>
    <p:extLst>
      <p:ext uri="{BB962C8B-B14F-4D97-AF65-F5344CB8AC3E}">
        <p14:creationId xmlns:p14="http://schemas.microsoft.com/office/powerpoint/2010/main" val="33936284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03" y="342137"/>
            <a:ext cx="8686800" cy="876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anose="020B0604030504040204" pitchFamily="34" charset="0"/>
              </a:rPr>
              <a:t>To allow naming of a </a:t>
            </a:r>
            <a:r>
              <a:rPr kumimoji="0" lang="en-US"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PRIMARY KEY</a:t>
            </a:r>
            <a:r>
              <a:rPr kumimoji="0" lang="en-US" b="0" i="0" u="none" strike="noStrike" cap="none" normalizeH="0" baseline="0" dirty="0" smtClean="0">
                <a:ln>
                  <a:noFill/>
                </a:ln>
                <a:solidFill>
                  <a:srgbClr val="000000"/>
                </a:solidFill>
                <a:effectLst/>
                <a:latin typeface="Verdana" panose="020B0604030504040204" pitchFamily="34" charset="0"/>
              </a:rPr>
              <a:t> constraint, and for defining a </a:t>
            </a:r>
            <a:r>
              <a:rPr kumimoji="0" lang="en-US"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PRIMARY KEY</a:t>
            </a:r>
            <a:r>
              <a:rPr kumimoji="0" lang="en-US" b="0" i="0" u="none" strike="noStrike" cap="none" normalizeH="0" baseline="0" dirty="0" smtClean="0">
                <a:ln>
                  <a:noFill/>
                </a:ln>
                <a:solidFill>
                  <a:srgbClr val="000000"/>
                </a:solidFill>
                <a:effectLst/>
                <a:latin typeface="Verdana" panose="020B0604030504040204" pitchFamily="34" charset="0"/>
              </a:rPr>
              <a:t> constraint on multiple columns, use the following SQL syntax:</a:t>
            </a:r>
            <a:r>
              <a:rPr kumimoji="0" lang="en-US" b="0" i="0" u="none" strike="noStrike" cap="none" normalizeH="0" baseline="0" dirty="0" smtClean="0">
                <a:ln>
                  <a:noFill/>
                </a:ln>
                <a:solidFill>
                  <a:schemeClr val="tx1"/>
                </a:solidFill>
                <a:effectLst/>
              </a:rPr>
              <a:t> </a:t>
            </a:r>
            <a:endParaRPr kumimoji="0" lang="en-US" sz="32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347067" y="1832125"/>
            <a:ext cx="8050471" cy="923330"/>
          </a:xfrm>
          <a:prstGeom prst="rect">
            <a:avLst/>
          </a:prstGeom>
          <a:ln>
            <a:solidFill>
              <a:schemeClr val="accent1"/>
            </a:solidFill>
          </a:ln>
        </p:spPr>
        <p:txBody>
          <a:bodyPr wrap="square">
            <a:spAutoFit/>
          </a:bodyPr>
          <a:lstStyle/>
          <a:p>
            <a:pPr>
              <a:lnSpc>
                <a:spcPct val="150000"/>
              </a:lnSpc>
            </a:pPr>
            <a:r>
              <a:rPr lang="en-IN" dirty="0">
                <a:solidFill>
                  <a:srgbClr val="0000CD"/>
                </a:solidFill>
                <a:latin typeface="Consolas" panose="020B0609020204030204" pitchFamily="49" charset="0"/>
              </a:rPr>
              <a:t>ALTER</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TABLE</a:t>
            </a:r>
            <a:r>
              <a:rPr lang="en-IN" dirty="0">
                <a:solidFill>
                  <a:srgbClr val="000000"/>
                </a:solidFill>
                <a:latin typeface="Consolas" panose="020B0609020204030204" pitchFamily="49" charset="0"/>
              </a:rPr>
              <a:t> Persons</a:t>
            </a:r>
            <a:r>
              <a:rPr lang="en-IN" dirty="0"/>
              <a:t/>
            </a:r>
            <a:br>
              <a:rPr lang="en-IN" dirty="0"/>
            </a:br>
            <a:r>
              <a:rPr lang="en-IN" dirty="0">
                <a:solidFill>
                  <a:srgbClr val="0000CD"/>
                </a:solidFill>
                <a:latin typeface="Consolas" panose="020B0609020204030204" pitchFamily="49" charset="0"/>
              </a:rPr>
              <a:t>ADD</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CONSTRAINT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PK_Person</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PRIMARY</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KEY</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ID,LastName</a:t>
            </a:r>
            <a:r>
              <a:rPr lang="en-IN" dirty="0">
                <a:solidFill>
                  <a:srgbClr val="000000"/>
                </a:solidFill>
                <a:latin typeface="Consolas" panose="020B0609020204030204" pitchFamily="49" charset="0"/>
              </a:rPr>
              <a:t>);</a:t>
            </a:r>
            <a:endParaRPr lang="en-US" dirty="0"/>
          </a:p>
        </p:txBody>
      </p:sp>
      <p:sp>
        <p:nvSpPr>
          <p:cNvPr id="5" name="Rectangle 2"/>
          <p:cNvSpPr>
            <a:spLocks noChangeArrowheads="1"/>
          </p:cNvSpPr>
          <p:nvPr/>
        </p:nvSpPr>
        <p:spPr bwMode="auto">
          <a:xfrm rot="10800000" flipV="1">
            <a:off x="28903" y="3505200"/>
            <a:ext cx="8763000" cy="128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anose="020B0604030504040204" pitchFamily="34" charset="0"/>
              </a:rPr>
              <a:t>If you use </a:t>
            </a:r>
            <a:r>
              <a:rPr kumimoji="0" lang="en-US"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ALTER TABLE</a:t>
            </a:r>
            <a:r>
              <a:rPr kumimoji="0" lang="en-US" b="0" i="0" u="none" strike="noStrike" cap="none" normalizeH="0" baseline="0" dirty="0" smtClean="0">
                <a:ln>
                  <a:noFill/>
                </a:ln>
                <a:solidFill>
                  <a:srgbClr val="000000"/>
                </a:solidFill>
                <a:effectLst/>
                <a:latin typeface="Verdana" panose="020B0604030504040204" pitchFamily="34" charset="0"/>
              </a:rPr>
              <a:t> to add a primary key, the primary key column(s) must have been declared to not contain NULL values (when the table was first created).</a:t>
            </a:r>
            <a:r>
              <a:rPr kumimoji="0" lang="en-US" b="0" i="0" u="none" strike="noStrike" cap="none" normalizeH="0" baseline="0" dirty="0" smtClean="0">
                <a:ln>
                  <a:noFill/>
                </a:ln>
                <a:solidFill>
                  <a:schemeClr val="tx1"/>
                </a:solidFill>
                <a:effectLst/>
              </a:rPr>
              <a:t> </a:t>
            </a:r>
            <a:endParaRPr kumimoji="0" 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20500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34428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4538358" cy="400110"/>
          </a:xfrm>
          <a:prstGeom prst="rect">
            <a:avLst/>
          </a:prstGeom>
        </p:spPr>
        <p:txBody>
          <a:bodyPr wrap="none">
            <a:spAutoFit/>
          </a:bodyPr>
          <a:lstStyle/>
          <a:p>
            <a:r>
              <a:rPr lang="en-IN" sz="2000" b="1" dirty="0">
                <a:solidFill>
                  <a:srgbClr val="000000"/>
                </a:solidFill>
                <a:latin typeface="Segoe UI" panose="020B0502040204020203" pitchFamily="34" charset="0"/>
              </a:rPr>
              <a:t>SQL FOREIGN KEY on CREATE TABLE</a:t>
            </a:r>
            <a:endParaRPr lang="en-IN" sz="2000" b="1" i="0" dirty="0">
              <a:solidFill>
                <a:srgbClr val="000000"/>
              </a:solidFill>
              <a:effectLst/>
              <a:latin typeface="Segoe UI" panose="020B0502040204020203" pitchFamily="34" charset="0"/>
            </a:endParaRPr>
          </a:p>
        </p:txBody>
      </p:sp>
      <p:sp>
        <p:nvSpPr>
          <p:cNvPr id="3" name="Rectangle 2"/>
          <p:cNvSpPr/>
          <p:nvPr/>
        </p:nvSpPr>
        <p:spPr>
          <a:xfrm>
            <a:off x="381000" y="720676"/>
            <a:ext cx="8458200" cy="2126544"/>
          </a:xfrm>
          <a:prstGeom prst="rect">
            <a:avLst/>
          </a:prstGeom>
          <a:ln>
            <a:solidFill>
              <a:schemeClr val="accent1"/>
            </a:solidFill>
          </a:ln>
        </p:spPr>
        <p:txBody>
          <a:bodyPr wrap="square">
            <a:spAutoFit/>
          </a:bodyPr>
          <a:lstStyle/>
          <a:p>
            <a:pPr>
              <a:lnSpc>
                <a:spcPct val="150000"/>
              </a:lnSpc>
            </a:pPr>
            <a:r>
              <a:rPr lang="en-IN" dirty="0">
                <a:solidFill>
                  <a:srgbClr val="0000CD"/>
                </a:solidFill>
                <a:latin typeface="Consolas" panose="020B0609020204030204" pitchFamily="49" charset="0"/>
              </a:rPr>
              <a:t>CREATE</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TABLE</a:t>
            </a:r>
            <a:r>
              <a:rPr lang="en-IN" dirty="0">
                <a:solidFill>
                  <a:srgbClr val="000000"/>
                </a:solidFill>
                <a:latin typeface="Consolas" panose="020B0609020204030204" pitchFamily="49" charset="0"/>
              </a:rPr>
              <a:t> Orders (</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OrderID</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int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PRIMARY</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KEY</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OrderNumber</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int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NULL</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PersonID</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int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FOREIGN</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KEY</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REFERENCES</a:t>
            </a:r>
            <a:r>
              <a:rPr lang="en-IN" dirty="0">
                <a:solidFill>
                  <a:srgbClr val="000000"/>
                </a:solidFill>
                <a:latin typeface="Consolas" panose="020B0609020204030204" pitchFamily="49" charset="0"/>
              </a:rPr>
              <a:t> Persons(</a:t>
            </a:r>
            <a:r>
              <a:rPr lang="en-IN" dirty="0" err="1">
                <a:solidFill>
                  <a:srgbClr val="000000"/>
                </a:solidFill>
                <a:latin typeface="Consolas" panose="020B0609020204030204" pitchFamily="49" charset="0"/>
              </a:rPr>
              <a:t>PersonID</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258811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4343400" cy="400110"/>
          </a:xfrm>
          <a:prstGeom prst="rect">
            <a:avLst/>
          </a:prstGeom>
        </p:spPr>
        <p:txBody>
          <a:bodyPr wrap="square">
            <a:spAutoFit/>
          </a:bodyPr>
          <a:lstStyle/>
          <a:p>
            <a:r>
              <a:rPr lang="en-IN" sz="2000" b="1" dirty="0">
                <a:solidFill>
                  <a:srgbClr val="000000"/>
                </a:solidFill>
                <a:latin typeface="Segoe UI" panose="020B0502040204020203" pitchFamily="34" charset="0"/>
              </a:rPr>
              <a:t>SQL FOREIGN KEY on ALTER TABLE</a:t>
            </a:r>
            <a:endParaRPr lang="en-IN" sz="2000" b="1" i="0" dirty="0">
              <a:solidFill>
                <a:srgbClr val="000000"/>
              </a:solidFill>
              <a:effectLst/>
              <a:latin typeface="Segoe UI" panose="020B0502040204020203" pitchFamily="34" charset="0"/>
            </a:endParaRPr>
          </a:p>
        </p:txBody>
      </p:sp>
      <p:sp>
        <p:nvSpPr>
          <p:cNvPr id="3" name="Rectangle 1"/>
          <p:cNvSpPr>
            <a:spLocks noChangeArrowheads="1"/>
          </p:cNvSpPr>
          <p:nvPr/>
        </p:nvSpPr>
        <p:spPr bwMode="auto">
          <a:xfrm>
            <a:off x="114300" y="628710"/>
            <a:ext cx="8915400" cy="87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Verdana" panose="020B0604030504040204" pitchFamily="34" charset="0"/>
              </a:rPr>
              <a:t>To create a </a:t>
            </a:r>
            <a:r>
              <a:rPr kumimoji="0" lang="en-US" b="0" i="0" u="none" strike="noStrike" cap="none" normalizeH="0" baseline="0" smtClean="0">
                <a:ln>
                  <a:noFill/>
                </a:ln>
                <a:solidFill>
                  <a:srgbClr val="DC143C"/>
                </a:solidFill>
                <a:effectLst/>
                <a:latin typeface="Consolas" panose="020B0609020204030204" pitchFamily="49" charset="0"/>
                <a:cs typeface="Consolas" panose="020B0609020204030204" pitchFamily="49" charset="0"/>
              </a:rPr>
              <a:t>FOREIGN KEY</a:t>
            </a:r>
            <a:r>
              <a:rPr kumimoji="0" lang="en-US" b="0" i="0" u="none" strike="noStrike" cap="none" normalizeH="0" baseline="0" smtClean="0">
                <a:ln>
                  <a:noFill/>
                </a:ln>
                <a:solidFill>
                  <a:srgbClr val="000000"/>
                </a:solidFill>
                <a:effectLst/>
                <a:latin typeface="Verdana" panose="020B0604030504040204" pitchFamily="34" charset="0"/>
              </a:rPr>
              <a:t> constraint on the "PersonID" column when the "Orders" table is already created, use the following SQL:</a:t>
            </a:r>
            <a:r>
              <a:rPr kumimoji="0" lang="en-US" b="0" i="0" u="none" strike="noStrike" cap="none" normalizeH="0" baseline="0" smtClean="0">
                <a:ln>
                  <a:noFill/>
                </a:ln>
                <a:solidFill>
                  <a:schemeClr val="tx1"/>
                </a:solidFill>
                <a:effectLst/>
              </a:rPr>
              <a:t> </a:t>
            </a:r>
            <a:endParaRPr kumimoji="0" lang="en-US" sz="32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359979" y="1900950"/>
            <a:ext cx="7814442" cy="880049"/>
          </a:xfrm>
          <a:prstGeom prst="rect">
            <a:avLst/>
          </a:prstGeom>
          <a:ln>
            <a:solidFill>
              <a:schemeClr val="accent1"/>
            </a:solidFill>
          </a:ln>
        </p:spPr>
        <p:txBody>
          <a:bodyPr wrap="square">
            <a:spAutoFit/>
          </a:bodyPr>
          <a:lstStyle/>
          <a:p>
            <a:pPr>
              <a:lnSpc>
                <a:spcPct val="150000"/>
              </a:lnSpc>
            </a:pPr>
            <a:r>
              <a:rPr lang="en-IN" dirty="0">
                <a:solidFill>
                  <a:srgbClr val="0000CD"/>
                </a:solidFill>
                <a:latin typeface="Consolas" panose="020B0609020204030204" pitchFamily="49" charset="0"/>
              </a:rPr>
              <a:t>ALTER</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TABLE</a:t>
            </a:r>
            <a:r>
              <a:rPr lang="en-IN" dirty="0">
                <a:solidFill>
                  <a:srgbClr val="000000"/>
                </a:solidFill>
                <a:latin typeface="Consolas" panose="020B0609020204030204" pitchFamily="49" charset="0"/>
              </a:rPr>
              <a:t> Orders</a:t>
            </a:r>
            <a:r>
              <a:rPr lang="en-IN" dirty="0"/>
              <a:t/>
            </a:r>
            <a:br>
              <a:rPr lang="en-IN" dirty="0"/>
            </a:br>
            <a:r>
              <a:rPr lang="en-IN" dirty="0">
                <a:solidFill>
                  <a:srgbClr val="0000CD"/>
                </a:solidFill>
                <a:latin typeface="Consolas" panose="020B0609020204030204" pitchFamily="49" charset="0"/>
              </a:rPr>
              <a:t>ADD</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FOREIGN</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KEY</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PersonID</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REFERENCES</a:t>
            </a:r>
            <a:r>
              <a:rPr lang="en-IN" dirty="0">
                <a:solidFill>
                  <a:srgbClr val="000000"/>
                </a:solidFill>
                <a:latin typeface="Consolas" panose="020B0609020204030204" pitchFamily="49" charset="0"/>
              </a:rPr>
              <a:t> Persons(</a:t>
            </a:r>
            <a:r>
              <a:rPr lang="en-IN" dirty="0" err="1">
                <a:solidFill>
                  <a:srgbClr val="000000"/>
                </a:solidFill>
                <a:latin typeface="Consolas" panose="020B0609020204030204" pitchFamily="49" charset="0"/>
              </a:rPr>
              <a:t>PersonID</a:t>
            </a:r>
            <a:r>
              <a:rPr lang="en-IN" dirty="0">
                <a:solidFill>
                  <a:srgbClr val="000000"/>
                </a:solidFill>
                <a:latin typeface="Consolas" panose="020B0609020204030204" pitchFamily="49" charset="0"/>
              </a:rPr>
              <a:t>);</a:t>
            </a:r>
            <a:endParaRPr lang="en-US" dirty="0"/>
          </a:p>
        </p:txBody>
      </p:sp>
      <p:sp>
        <p:nvSpPr>
          <p:cNvPr id="5" name="Rectangle 2"/>
          <p:cNvSpPr>
            <a:spLocks noChangeArrowheads="1"/>
          </p:cNvSpPr>
          <p:nvPr/>
        </p:nvSpPr>
        <p:spPr bwMode="auto">
          <a:xfrm>
            <a:off x="228600" y="3240295"/>
            <a:ext cx="8801100" cy="876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anose="020B0604030504040204" pitchFamily="34" charset="0"/>
              </a:rPr>
              <a:t>To allow naming of a </a:t>
            </a:r>
            <a:r>
              <a:rPr kumimoji="0" lang="en-US"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FOREIGN KEY</a:t>
            </a:r>
            <a:r>
              <a:rPr kumimoji="0" lang="en-US" b="0" i="0" u="none" strike="noStrike" cap="none" normalizeH="0" baseline="0" dirty="0" smtClean="0">
                <a:ln>
                  <a:noFill/>
                </a:ln>
                <a:solidFill>
                  <a:srgbClr val="000000"/>
                </a:solidFill>
                <a:effectLst/>
                <a:latin typeface="Verdana" panose="020B0604030504040204" pitchFamily="34" charset="0"/>
              </a:rPr>
              <a:t> constraint, and for defining a </a:t>
            </a:r>
            <a:r>
              <a:rPr kumimoji="0" lang="en-US"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FOREIGN KEY</a:t>
            </a:r>
            <a:r>
              <a:rPr kumimoji="0" lang="en-US" b="0" i="0" u="none" strike="noStrike" cap="none" normalizeH="0" baseline="0" dirty="0" smtClean="0">
                <a:ln>
                  <a:noFill/>
                </a:ln>
                <a:solidFill>
                  <a:srgbClr val="000000"/>
                </a:solidFill>
                <a:effectLst/>
                <a:latin typeface="Verdana" panose="020B0604030504040204" pitchFamily="34" charset="0"/>
              </a:rPr>
              <a:t> constraint on multiple columns, use the following SQL syntax:</a:t>
            </a:r>
            <a:r>
              <a:rPr kumimoji="0" lang="en-US" b="0" i="0" u="none" strike="noStrike" cap="none" normalizeH="0" baseline="0" dirty="0" smtClean="0">
                <a:ln>
                  <a:noFill/>
                </a:ln>
                <a:solidFill>
                  <a:schemeClr val="tx1"/>
                </a:solidFill>
                <a:effectLst/>
              </a:rPr>
              <a:t> </a:t>
            </a:r>
            <a:endParaRPr kumimoji="0" lang="en-US" sz="3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457200" y="4800600"/>
            <a:ext cx="7620000" cy="1338828"/>
          </a:xfrm>
          <a:prstGeom prst="rect">
            <a:avLst/>
          </a:prstGeom>
          <a:ln>
            <a:solidFill>
              <a:schemeClr val="accent1"/>
            </a:solidFill>
          </a:ln>
        </p:spPr>
        <p:txBody>
          <a:bodyPr wrap="square">
            <a:spAutoFit/>
          </a:bodyPr>
          <a:lstStyle/>
          <a:p>
            <a:pPr>
              <a:lnSpc>
                <a:spcPct val="150000"/>
              </a:lnSpc>
            </a:pPr>
            <a:r>
              <a:rPr lang="en-IN" dirty="0">
                <a:solidFill>
                  <a:srgbClr val="0000CD"/>
                </a:solidFill>
                <a:latin typeface="Consolas" panose="020B0609020204030204" pitchFamily="49" charset="0"/>
              </a:rPr>
              <a:t>ALTER</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TABLE</a:t>
            </a:r>
            <a:r>
              <a:rPr lang="en-IN" dirty="0">
                <a:solidFill>
                  <a:srgbClr val="000000"/>
                </a:solidFill>
                <a:latin typeface="Consolas" panose="020B0609020204030204" pitchFamily="49" charset="0"/>
              </a:rPr>
              <a:t> Orders</a:t>
            </a:r>
            <a:r>
              <a:rPr lang="en-IN" dirty="0"/>
              <a:t/>
            </a:r>
            <a:br>
              <a:rPr lang="en-IN" dirty="0"/>
            </a:br>
            <a:r>
              <a:rPr lang="en-IN" dirty="0">
                <a:solidFill>
                  <a:srgbClr val="0000CD"/>
                </a:solidFill>
                <a:latin typeface="Consolas" panose="020B0609020204030204" pitchFamily="49" charset="0"/>
              </a:rPr>
              <a:t>ADD</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CONSTRAINT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FK_PersonOrder</a:t>
            </a:r>
            <a:r>
              <a:rPr lang="en-IN" dirty="0"/>
              <a:t/>
            </a:r>
            <a:br>
              <a:rPr lang="en-IN" dirty="0"/>
            </a:br>
            <a:r>
              <a:rPr lang="en-IN" dirty="0">
                <a:solidFill>
                  <a:srgbClr val="0000CD"/>
                </a:solidFill>
                <a:latin typeface="Consolas" panose="020B0609020204030204" pitchFamily="49" charset="0"/>
              </a:rPr>
              <a:t>FOREIGN</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KEY</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PersonID</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REFERENCES</a:t>
            </a:r>
            <a:r>
              <a:rPr lang="en-IN" dirty="0">
                <a:solidFill>
                  <a:srgbClr val="000000"/>
                </a:solidFill>
                <a:latin typeface="Consolas" panose="020B0609020204030204" pitchFamily="49" charset="0"/>
              </a:rPr>
              <a:t> Persons(</a:t>
            </a:r>
            <a:r>
              <a:rPr lang="en-IN" dirty="0" err="1">
                <a:solidFill>
                  <a:srgbClr val="000000"/>
                </a:solidFill>
                <a:latin typeface="Consolas" panose="020B0609020204030204" pitchFamily="49" charset="0"/>
              </a:rPr>
              <a:t>PersonID</a:t>
            </a:r>
            <a:r>
              <a:rPr lang="en-IN"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9476396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4115935" cy="400110"/>
          </a:xfrm>
          <a:prstGeom prst="rect">
            <a:avLst/>
          </a:prstGeom>
        </p:spPr>
        <p:txBody>
          <a:bodyPr wrap="none">
            <a:spAutoFit/>
          </a:bodyPr>
          <a:lstStyle/>
          <a:p>
            <a:r>
              <a:rPr lang="en-IN" sz="2000" b="1" dirty="0">
                <a:solidFill>
                  <a:srgbClr val="000000"/>
                </a:solidFill>
                <a:latin typeface="Segoe UI" panose="020B0502040204020203" pitchFamily="34" charset="0"/>
              </a:rPr>
              <a:t>DROP a FOREIGN KEY Constraint</a:t>
            </a:r>
            <a:endParaRPr lang="en-IN" sz="2000" b="1" i="0" dirty="0">
              <a:solidFill>
                <a:srgbClr val="000000"/>
              </a:solidFill>
              <a:effectLst/>
              <a:latin typeface="Segoe UI" panose="020B0502040204020203" pitchFamily="34" charset="0"/>
            </a:endParaRPr>
          </a:p>
        </p:txBody>
      </p:sp>
      <p:sp>
        <p:nvSpPr>
          <p:cNvPr id="3" name="Rectangle 2"/>
          <p:cNvSpPr/>
          <p:nvPr/>
        </p:nvSpPr>
        <p:spPr>
          <a:xfrm>
            <a:off x="381000" y="1524000"/>
            <a:ext cx="4572000" cy="967573"/>
          </a:xfrm>
          <a:prstGeom prst="rect">
            <a:avLst/>
          </a:prstGeom>
          <a:ln>
            <a:solidFill>
              <a:schemeClr val="accent1"/>
            </a:solidFill>
          </a:ln>
        </p:spPr>
        <p:txBody>
          <a:bodyPr>
            <a:spAutoFit/>
          </a:bodyPr>
          <a:lstStyle/>
          <a:p>
            <a:pPr>
              <a:lnSpc>
                <a:spcPct val="150000"/>
              </a:lnSpc>
            </a:pPr>
            <a:r>
              <a:rPr lang="en-US" sz="2000" dirty="0">
                <a:solidFill>
                  <a:srgbClr val="0000CD"/>
                </a:solidFill>
                <a:latin typeface="Consolas" panose="020B0609020204030204" pitchFamily="49" charset="0"/>
              </a:rPr>
              <a:t>ALTER</a:t>
            </a:r>
            <a:r>
              <a:rPr lang="en-US" sz="2000" dirty="0">
                <a:solidFill>
                  <a:srgbClr val="000000"/>
                </a:solidFill>
                <a:latin typeface="Consolas" panose="020B0609020204030204" pitchFamily="49" charset="0"/>
              </a:rPr>
              <a:t> </a:t>
            </a:r>
            <a:r>
              <a:rPr lang="en-US" sz="2000" dirty="0">
                <a:solidFill>
                  <a:srgbClr val="0000CD"/>
                </a:solidFill>
                <a:latin typeface="Consolas" panose="020B0609020204030204" pitchFamily="49" charset="0"/>
              </a:rPr>
              <a:t>TABLE</a:t>
            </a:r>
            <a:r>
              <a:rPr lang="en-US" sz="2000" dirty="0">
                <a:solidFill>
                  <a:srgbClr val="000000"/>
                </a:solidFill>
                <a:latin typeface="Consolas" panose="020B0609020204030204" pitchFamily="49" charset="0"/>
              </a:rPr>
              <a:t> Orders</a:t>
            </a:r>
            <a:r>
              <a:rPr lang="en-US" sz="2000" dirty="0"/>
              <a:t/>
            </a:r>
            <a:br>
              <a:rPr lang="en-US" sz="2000" dirty="0"/>
            </a:br>
            <a:r>
              <a:rPr lang="en-US" sz="2000" dirty="0">
                <a:solidFill>
                  <a:srgbClr val="0000CD"/>
                </a:solidFill>
                <a:latin typeface="Consolas" panose="020B0609020204030204" pitchFamily="49" charset="0"/>
              </a:rPr>
              <a:t>DROP</a:t>
            </a:r>
            <a:r>
              <a:rPr lang="en-US" sz="2000" dirty="0">
                <a:solidFill>
                  <a:srgbClr val="000000"/>
                </a:solidFill>
                <a:latin typeface="Consolas" panose="020B0609020204030204" pitchFamily="49" charset="0"/>
              </a:rPr>
              <a:t> </a:t>
            </a:r>
            <a:r>
              <a:rPr lang="en-US" sz="2000" dirty="0">
                <a:solidFill>
                  <a:srgbClr val="0000CD"/>
                </a:solidFill>
                <a:latin typeface="Consolas" panose="020B0609020204030204" pitchFamily="49" charset="0"/>
              </a:rPr>
              <a:t>CONSTRAINT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FK_PersonOrder</a:t>
            </a:r>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1210382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28600" y="0"/>
            <a:ext cx="8686800" cy="6629399"/>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tabLst>
                <a:tab pos="1489075" algn="l"/>
                <a:tab pos="1949450" algn="l"/>
                <a:tab pos="3036888" algn="l"/>
              </a:tabLst>
            </a:pPr>
            <a:r>
              <a:rPr lang="en-IN" sz="2800" b="1" dirty="0"/>
              <a:t>CREATE</a:t>
            </a:r>
            <a:r>
              <a:rPr lang="en-IN" sz="2800" dirty="0"/>
              <a:t> It is used to create a new table in the database.</a:t>
            </a:r>
            <a:endParaRPr lang="en-US" altLang="en-US" sz="2800" dirty="0" smtClean="0"/>
          </a:p>
          <a:p>
            <a:pPr>
              <a:lnSpc>
                <a:spcPct val="150000"/>
              </a:lnSpc>
              <a:tabLst>
                <a:tab pos="1489075" algn="l"/>
                <a:tab pos="1949450" algn="l"/>
                <a:tab pos="3036888" algn="l"/>
              </a:tabLst>
            </a:pPr>
            <a:r>
              <a:rPr lang="en-US" altLang="en-US" sz="2400" dirty="0" smtClean="0"/>
              <a:t>An SQL relation is defined using the </a:t>
            </a:r>
            <a:r>
              <a:rPr lang="en-US" altLang="en-US" sz="2400" b="1" dirty="0" smtClean="0">
                <a:solidFill>
                  <a:schemeClr val="tx2"/>
                </a:solidFill>
              </a:rPr>
              <a:t>create table</a:t>
            </a:r>
            <a:r>
              <a:rPr lang="en-US" altLang="en-US" sz="2400" b="1" dirty="0" smtClean="0"/>
              <a:t> </a:t>
            </a:r>
            <a:r>
              <a:rPr lang="en-US" altLang="en-US" sz="2400" dirty="0" smtClean="0"/>
              <a:t>command:</a:t>
            </a:r>
          </a:p>
          <a:p>
            <a:pPr>
              <a:lnSpc>
                <a:spcPct val="150000"/>
              </a:lnSpc>
              <a:buFont typeface="Monotype Sorts" pitchFamily="2" charset="2"/>
              <a:buNone/>
              <a:tabLst>
                <a:tab pos="1489075" algn="l"/>
                <a:tab pos="1949450" algn="l"/>
                <a:tab pos="3036888" algn="l"/>
              </a:tabLst>
            </a:pPr>
            <a:r>
              <a:rPr lang="en-US" altLang="en-US" sz="2400" dirty="0" smtClean="0"/>
              <a:t>		</a:t>
            </a:r>
            <a:r>
              <a:rPr lang="en-US" altLang="en-US" sz="2400" b="1" dirty="0" smtClean="0"/>
              <a:t>create table </a:t>
            </a:r>
            <a:r>
              <a:rPr lang="en-US" altLang="en-US" sz="2400" i="1" dirty="0" smtClean="0"/>
              <a:t>r </a:t>
            </a:r>
            <a:r>
              <a:rPr lang="en-US" altLang="en-US" sz="2400" dirty="0" smtClean="0"/>
              <a:t>(</a:t>
            </a:r>
            <a:r>
              <a:rPr lang="en-US" altLang="en-US" sz="2400" i="1" dirty="0" smtClean="0"/>
              <a:t>A</a:t>
            </a:r>
            <a:r>
              <a:rPr lang="en-US" altLang="en-US" sz="2400" baseline="-25000" dirty="0" smtClean="0"/>
              <a:t>1</a:t>
            </a:r>
            <a:r>
              <a:rPr lang="en-US" altLang="en-US" sz="2400" dirty="0" smtClean="0"/>
              <a:t> </a:t>
            </a:r>
            <a:r>
              <a:rPr lang="en-US" altLang="en-US" sz="2400" i="1" dirty="0" smtClean="0"/>
              <a:t>D</a:t>
            </a:r>
            <a:r>
              <a:rPr lang="en-US" altLang="en-US" sz="2400" baseline="-25000" dirty="0" smtClean="0"/>
              <a:t>1</a:t>
            </a:r>
            <a:r>
              <a:rPr lang="en-US" altLang="en-US" sz="2400" dirty="0" smtClean="0"/>
              <a:t>, </a:t>
            </a:r>
            <a:r>
              <a:rPr lang="en-US" altLang="en-US" sz="2400" i="1" dirty="0" smtClean="0"/>
              <a:t>A</a:t>
            </a:r>
            <a:r>
              <a:rPr lang="en-US" altLang="en-US" sz="2400" baseline="-25000" dirty="0" smtClean="0"/>
              <a:t>2</a:t>
            </a:r>
            <a:r>
              <a:rPr lang="en-US" altLang="en-US" sz="2400" dirty="0" smtClean="0"/>
              <a:t> </a:t>
            </a:r>
            <a:r>
              <a:rPr lang="en-US" altLang="en-US" sz="2400" i="1" dirty="0" smtClean="0"/>
              <a:t>D</a:t>
            </a:r>
            <a:r>
              <a:rPr lang="en-US" altLang="en-US" sz="2400" baseline="-25000" dirty="0" smtClean="0"/>
              <a:t>2</a:t>
            </a:r>
            <a:r>
              <a:rPr lang="en-US" altLang="en-US" sz="2400" dirty="0" smtClean="0"/>
              <a:t>, ..., </a:t>
            </a:r>
            <a:r>
              <a:rPr lang="en-US" altLang="en-US" sz="2400" i="1" dirty="0" smtClean="0"/>
              <a:t>A</a:t>
            </a:r>
            <a:r>
              <a:rPr lang="en-US" altLang="en-US" sz="2400" i="1" baseline="-25000" dirty="0" smtClean="0"/>
              <a:t>n</a:t>
            </a:r>
            <a:r>
              <a:rPr lang="en-US" altLang="en-US" sz="2400" i="1" dirty="0" smtClean="0"/>
              <a:t> </a:t>
            </a:r>
            <a:r>
              <a:rPr lang="en-US" altLang="en-US" sz="2400" i="1" dirty="0" err="1" smtClean="0"/>
              <a:t>D</a:t>
            </a:r>
            <a:r>
              <a:rPr lang="en-US" altLang="en-US" sz="2400" i="1" baseline="-25000" dirty="0" err="1" smtClean="0"/>
              <a:t>n</a:t>
            </a:r>
            <a:r>
              <a:rPr lang="en-US" altLang="en-US" sz="2400" i="1" dirty="0" smtClean="0"/>
              <a:t>,</a:t>
            </a:r>
            <a:br>
              <a:rPr lang="en-US" altLang="en-US" sz="2400" i="1" dirty="0" smtClean="0"/>
            </a:br>
            <a:r>
              <a:rPr lang="en-US" altLang="en-US" sz="2400" i="1" dirty="0" smtClean="0"/>
              <a:t>			</a:t>
            </a:r>
            <a:r>
              <a:rPr lang="en-US" altLang="en-US" sz="2400" dirty="0" smtClean="0"/>
              <a:t>(integrity-constraint</a:t>
            </a:r>
            <a:r>
              <a:rPr lang="en-US" altLang="en-US" sz="2400" baseline="-25000" dirty="0" smtClean="0"/>
              <a:t>1</a:t>
            </a:r>
            <a:r>
              <a:rPr lang="en-US" altLang="en-US" sz="2400" dirty="0" smtClean="0"/>
              <a:t>),</a:t>
            </a:r>
            <a:br>
              <a:rPr lang="en-US" altLang="en-US" sz="2400" dirty="0" smtClean="0"/>
            </a:br>
            <a:r>
              <a:rPr lang="en-US" altLang="en-US" sz="2400" dirty="0" smtClean="0"/>
              <a:t>			...,</a:t>
            </a:r>
            <a:br>
              <a:rPr lang="en-US" altLang="en-US" sz="2400" dirty="0" smtClean="0"/>
            </a:br>
            <a:r>
              <a:rPr lang="en-US" altLang="en-US" sz="2400" dirty="0" smtClean="0"/>
              <a:t>			(integrity-</a:t>
            </a:r>
            <a:r>
              <a:rPr lang="en-US" altLang="en-US" sz="2400" dirty="0" err="1" smtClean="0"/>
              <a:t>constraint</a:t>
            </a:r>
            <a:r>
              <a:rPr lang="en-US" altLang="en-US" sz="2400" baseline="-25000" dirty="0" err="1" smtClean="0"/>
              <a:t>k</a:t>
            </a:r>
            <a:r>
              <a:rPr lang="en-US" altLang="en-US" sz="2400" dirty="0" smtClean="0"/>
              <a:t>))</a:t>
            </a:r>
          </a:p>
          <a:p>
            <a:pPr lvl="1">
              <a:lnSpc>
                <a:spcPct val="150000"/>
              </a:lnSpc>
              <a:tabLst>
                <a:tab pos="1489075" algn="l"/>
                <a:tab pos="1949450" algn="l"/>
                <a:tab pos="3036888" algn="l"/>
              </a:tabLst>
            </a:pPr>
            <a:r>
              <a:rPr lang="en-US" altLang="en-US" sz="2400" i="1" dirty="0" smtClean="0"/>
              <a:t>r</a:t>
            </a:r>
            <a:r>
              <a:rPr lang="en-US" altLang="en-US" sz="2400" dirty="0" smtClean="0"/>
              <a:t> is the name of the relation</a:t>
            </a:r>
          </a:p>
          <a:p>
            <a:pPr lvl="1">
              <a:lnSpc>
                <a:spcPct val="150000"/>
              </a:lnSpc>
              <a:tabLst>
                <a:tab pos="1489075" algn="l"/>
                <a:tab pos="1949450" algn="l"/>
                <a:tab pos="3036888" algn="l"/>
              </a:tabLst>
            </a:pPr>
            <a:r>
              <a:rPr lang="en-US" altLang="en-US" sz="2400" dirty="0" smtClean="0"/>
              <a:t>each </a:t>
            </a:r>
            <a:r>
              <a:rPr lang="en-US" altLang="en-US" sz="2400" i="1" dirty="0" smtClean="0"/>
              <a:t>A</a:t>
            </a:r>
            <a:r>
              <a:rPr lang="en-US" altLang="en-US" sz="2400" i="1" baseline="-25000" dirty="0" smtClean="0"/>
              <a:t>i</a:t>
            </a:r>
            <a:r>
              <a:rPr lang="en-US" altLang="en-US" sz="2400" dirty="0" smtClean="0"/>
              <a:t> is an attribute name in the schema of relation </a:t>
            </a:r>
            <a:r>
              <a:rPr lang="en-US" altLang="en-US" sz="2400" i="1" dirty="0" smtClean="0"/>
              <a:t>r</a:t>
            </a:r>
          </a:p>
          <a:p>
            <a:pPr lvl="1">
              <a:lnSpc>
                <a:spcPct val="150000"/>
              </a:lnSpc>
              <a:tabLst>
                <a:tab pos="1489075" algn="l"/>
                <a:tab pos="1949450" algn="l"/>
                <a:tab pos="3036888" algn="l"/>
              </a:tabLst>
            </a:pPr>
            <a:r>
              <a:rPr lang="en-US" altLang="en-US" sz="2400" i="1" dirty="0" smtClean="0"/>
              <a:t>D</a:t>
            </a:r>
            <a:r>
              <a:rPr lang="en-US" altLang="en-US" sz="2400" i="1" baseline="-25000" dirty="0" smtClean="0"/>
              <a:t>i</a:t>
            </a:r>
            <a:r>
              <a:rPr lang="en-US" altLang="en-US" sz="2400" dirty="0" smtClean="0"/>
              <a:t> is the data type of attribute </a:t>
            </a:r>
            <a:r>
              <a:rPr lang="en-US" altLang="en-US" sz="2400" i="1" dirty="0" smtClean="0"/>
              <a:t>A</a:t>
            </a:r>
            <a:r>
              <a:rPr lang="en-US" altLang="en-US" sz="2400" i="1" baseline="-25000" dirty="0" smtClean="0"/>
              <a:t>i</a:t>
            </a:r>
          </a:p>
          <a:p>
            <a:pPr>
              <a:lnSpc>
                <a:spcPct val="150000"/>
              </a:lnSpc>
              <a:tabLst>
                <a:tab pos="1489075" algn="l"/>
                <a:tab pos="1949450" algn="l"/>
                <a:tab pos="3036888" algn="l"/>
              </a:tabLst>
            </a:pPr>
            <a:r>
              <a:rPr lang="en-US" altLang="en-US" sz="2400" dirty="0" smtClean="0"/>
              <a:t>Example:</a:t>
            </a:r>
          </a:p>
          <a:p>
            <a:pPr>
              <a:lnSpc>
                <a:spcPct val="150000"/>
              </a:lnSpc>
              <a:buFont typeface="Monotype Sorts" pitchFamily="2" charset="2"/>
              <a:buNone/>
              <a:tabLst>
                <a:tab pos="1489075" algn="l"/>
                <a:tab pos="1949450" algn="l"/>
                <a:tab pos="3036888" algn="l"/>
              </a:tabLst>
            </a:pPr>
            <a:r>
              <a:rPr lang="en-US" altLang="en-US" sz="2400" dirty="0" smtClean="0"/>
              <a:t>		</a:t>
            </a:r>
            <a:r>
              <a:rPr lang="en-US" altLang="en-US" sz="2400" b="1" dirty="0" smtClean="0"/>
              <a:t>create table </a:t>
            </a:r>
            <a:r>
              <a:rPr lang="en-US" altLang="en-US" sz="2400" i="1" dirty="0" smtClean="0"/>
              <a:t>branch</a:t>
            </a:r>
            <a:r>
              <a:rPr lang="en-US" altLang="en-US" sz="2400" dirty="0" smtClean="0"/>
              <a:t/>
            </a:r>
            <a:br>
              <a:rPr lang="en-US" altLang="en-US" sz="2400" dirty="0" smtClean="0"/>
            </a:br>
            <a:r>
              <a:rPr lang="en-US" altLang="en-US" sz="2400" dirty="0" smtClean="0"/>
              <a:t>		(</a:t>
            </a:r>
            <a:r>
              <a:rPr lang="en-US" altLang="en-US" sz="2400" i="1" dirty="0" err="1" smtClean="0"/>
              <a:t>branch_name</a:t>
            </a:r>
            <a:r>
              <a:rPr lang="en-US" altLang="en-US" sz="2400" i="1" dirty="0" smtClean="0"/>
              <a:t>	</a:t>
            </a:r>
            <a:r>
              <a:rPr lang="en-US" altLang="en-US" sz="2400" b="1" dirty="0" smtClean="0"/>
              <a:t>char</a:t>
            </a:r>
            <a:r>
              <a:rPr lang="en-US" altLang="en-US" sz="2400" dirty="0" smtClean="0"/>
              <a:t>(15)</a:t>
            </a:r>
            <a:r>
              <a:rPr lang="en-US" altLang="en-US" sz="2400" b="1" dirty="0" smtClean="0"/>
              <a:t>,</a:t>
            </a:r>
            <a:br>
              <a:rPr lang="en-US" altLang="en-US" sz="2400" b="1" dirty="0" smtClean="0"/>
            </a:br>
            <a:r>
              <a:rPr lang="en-US" altLang="en-US" sz="2400" dirty="0" smtClean="0"/>
              <a:t>		</a:t>
            </a:r>
            <a:r>
              <a:rPr lang="en-US" altLang="en-US" sz="2400" i="1" dirty="0" err="1" smtClean="0"/>
              <a:t>branch_city</a:t>
            </a:r>
            <a:r>
              <a:rPr lang="en-US" altLang="en-US" sz="2400" dirty="0" smtClean="0"/>
              <a:t>	</a:t>
            </a:r>
            <a:r>
              <a:rPr lang="en-US" altLang="en-US" sz="2400" b="1" dirty="0" smtClean="0"/>
              <a:t>char(</a:t>
            </a:r>
            <a:r>
              <a:rPr lang="en-US" altLang="en-US" sz="2400" dirty="0" smtClean="0"/>
              <a:t>30),</a:t>
            </a:r>
            <a:br>
              <a:rPr lang="en-US" altLang="en-US" sz="2400" dirty="0" smtClean="0"/>
            </a:br>
            <a:r>
              <a:rPr lang="en-US" altLang="en-US" sz="2400" dirty="0" smtClean="0"/>
              <a:t>		</a:t>
            </a:r>
            <a:r>
              <a:rPr lang="en-US" altLang="en-US" sz="2400" i="1" dirty="0" smtClean="0"/>
              <a:t>assets		</a:t>
            </a:r>
            <a:r>
              <a:rPr lang="en-US" altLang="en-US" sz="2400" b="1" dirty="0" smtClean="0"/>
              <a:t>integer</a:t>
            </a:r>
            <a:r>
              <a:rPr lang="en-US" altLang="en-US" sz="2400" dirty="0" smtClean="0"/>
              <a:t>);</a:t>
            </a:r>
          </a:p>
        </p:txBody>
      </p:sp>
    </p:spTree>
    <p:extLst>
      <p:ext uri="{BB962C8B-B14F-4D97-AF65-F5344CB8AC3E}">
        <p14:creationId xmlns:p14="http://schemas.microsoft.com/office/powerpoint/2010/main" val="1186590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87891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5816977"/>
          </a:xfrm>
          <a:prstGeom prst="rect">
            <a:avLst/>
          </a:prstGeom>
        </p:spPr>
        <p:txBody>
          <a:bodyPr wrap="square">
            <a:spAutoFit/>
          </a:bodyPr>
          <a:lstStyle/>
          <a:p>
            <a:pPr algn="ctr">
              <a:lnSpc>
                <a:spcPct val="150000"/>
              </a:lnSpc>
            </a:pPr>
            <a:r>
              <a:rPr lang="en-US" sz="3200" b="1" dirty="0">
                <a:solidFill>
                  <a:srgbClr val="C00000"/>
                </a:solidFill>
              </a:rPr>
              <a:t>SQL String </a:t>
            </a:r>
            <a:r>
              <a:rPr lang="en-US" sz="3200" b="1" dirty="0" smtClean="0">
                <a:solidFill>
                  <a:srgbClr val="C00000"/>
                </a:solidFill>
              </a:rPr>
              <a:t>Operators</a:t>
            </a:r>
          </a:p>
          <a:p>
            <a:pPr>
              <a:lnSpc>
                <a:spcPct val="150000"/>
              </a:lnSpc>
            </a:pPr>
            <a:r>
              <a:rPr lang="en-US" sz="2400" b="1" dirty="0" smtClean="0"/>
              <a:t>1. Concatenation </a:t>
            </a:r>
            <a:r>
              <a:rPr lang="en-US" sz="2400" b="1" dirty="0"/>
              <a:t>Operator</a:t>
            </a:r>
          </a:p>
          <a:p>
            <a:pPr algn="just">
              <a:lnSpc>
                <a:spcPct val="150000"/>
              </a:lnSpc>
            </a:pPr>
            <a:r>
              <a:rPr lang="en-IN" sz="2400" dirty="0"/>
              <a:t>The concatenation operation is used to combine character strings, columns of a table or it can also be used for the combination of column and strings</a:t>
            </a:r>
            <a:r>
              <a:rPr lang="en-IN" sz="2400" dirty="0" smtClean="0"/>
              <a:t>.</a:t>
            </a:r>
          </a:p>
          <a:p>
            <a:pPr lvl="3">
              <a:lnSpc>
                <a:spcPct val="150000"/>
              </a:lnSpc>
            </a:pPr>
            <a:r>
              <a:rPr lang="en-IN" sz="2400" b="1" dirty="0"/>
              <a:t>SELECT 'Hello' + 'World!' </a:t>
            </a:r>
            <a:endParaRPr lang="en-IN" sz="2400" b="1" dirty="0" smtClean="0"/>
          </a:p>
          <a:p>
            <a:pPr lvl="3">
              <a:lnSpc>
                <a:spcPct val="150000"/>
              </a:lnSpc>
            </a:pPr>
            <a:r>
              <a:rPr lang="en-IN" sz="2400" b="1" dirty="0" smtClean="0"/>
              <a:t>AS </a:t>
            </a:r>
            <a:r>
              <a:rPr lang="en-IN" sz="2400" b="1" dirty="0" err="1" smtClean="0"/>
              <a:t>StringConcatenated</a:t>
            </a:r>
            <a:r>
              <a:rPr lang="en-IN" sz="2400" b="1" dirty="0" smtClean="0"/>
              <a:t>;</a:t>
            </a:r>
          </a:p>
          <a:p>
            <a:pPr lvl="3">
              <a:lnSpc>
                <a:spcPct val="150000"/>
              </a:lnSpc>
            </a:pPr>
            <a:endParaRPr lang="en-IN" sz="2400" b="1" dirty="0"/>
          </a:p>
          <a:p>
            <a:pPr lvl="3">
              <a:lnSpc>
                <a:spcPct val="150000"/>
              </a:lnSpc>
            </a:pPr>
            <a:r>
              <a:rPr lang="en-IN" sz="2400" b="1" dirty="0" smtClean="0"/>
              <a:t>SELECT 'Hello' + ' ' + 'World!' </a:t>
            </a:r>
          </a:p>
          <a:p>
            <a:pPr lvl="3" algn="just">
              <a:lnSpc>
                <a:spcPct val="150000"/>
              </a:lnSpc>
            </a:pPr>
            <a:r>
              <a:rPr lang="en-IN" sz="2400" b="1" dirty="0" smtClean="0"/>
              <a:t>AS </a:t>
            </a:r>
            <a:r>
              <a:rPr lang="en-IN" sz="2400" b="1" dirty="0" err="1" smtClean="0"/>
              <a:t>StringConcatenated</a:t>
            </a:r>
            <a:r>
              <a:rPr lang="en-IN" sz="2400" b="1" dirty="0" smtClean="0"/>
              <a:t>;</a:t>
            </a:r>
            <a:endParaRPr lang="en-IN" sz="2400" b="1" dirty="0" smtClean="0">
              <a:solidFill>
                <a:srgbClr val="232C39"/>
              </a:solidFill>
            </a:endParaRPr>
          </a:p>
        </p:txBody>
      </p:sp>
      <p:pic>
        <p:nvPicPr>
          <p:cNvPr id="3" name="Picture 2"/>
          <p:cNvPicPr>
            <a:picLocks noChangeAspect="1"/>
          </p:cNvPicPr>
          <p:nvPr/>
        </p:nvPicPr>
        <p:blipFill>
          <a:blip r:embed="rId2"/>
          <a:stretch>
            <a:fillRect/>
          </a:stretch>
        </p:blipFill>
        <p:spPr>
          <a:xfrm>
            <a:off x="5257800" y="3276600"/>
            <a:ext cx="3567448" cy="914400"/>
          </a:xfrm>
          <a:prstGeom prst="rect">
            <a:avLst/>
          </a:prstGeom>
        </p:spPr>
      </p:pic>
      <p:pic>
        <p:nvPicPr>
          <p:cNvPr id="4" name="Picture 3"/>
          <p:cNvPicPr>
            <a:picLocks noChangeAspect="1"/>
          </p:cNvPicPr>
          <p:nvPr/>
        </p:nvPicPr>
        <p:blipFill>
          <a:blip r:embed="rId3"/>
          <a:stretch>
            <a:fillRect/>
          </a:stretch>
        </p:blipFill>
        <p:spPr>
          <a:xfrm>
            <a:off x="5424152" y="4800600"/>
            <a:ext cx="3567448" cy="882133"/>
          </a:xfrm>
          <a:prstGeom prst="rect">
            <a:avLst/>
          </a:prstGeom>
        </p:spPr>
      </p:pic>
    </p:spTree>
    <p:extLst>
      <p:ext uri="{BB962C8B-B14F-4D97-AF65-F5344CB8AC3E}">
        <p14:creationId xmlns:p14="http://schemas.microsoft.com/office/powerpoint/2010/main" val="4960392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228600"/>
            <a:ext cx="5990771" cy="1981200"/>
          </a:xfrm>
          <a:prstGeom prst="rect">
            <a:avLst/>
          </a:prstGeom>
        </p:spPr>
      </p:pic>
      <p:sp>
        <p:nvSpPr>
          <p:cNvPr id="3" name="Rectangle 2"/>
          <p:cNvSpPr/>
          <p:nvPr/>
        </p:nvSpPr>
        <p:spPr>
          <a:xfrm>
            <a:off x="304800" y="2874515"/>
            <a:ext cx="6096000" cy="1200329"/>
          </a:xfrm>
          <a:prstGeom prst="rect">
            <a:avLst/>
          </a:prstGeom>
        </p:spPr>
        <p:txBody>
          <a:bodyPr wrap="square">
            <a:spAutoFit/>
          </a:bodyPr>
          <a:lstStyle/>
          <a:p>
            <a:pPr>
              <a:lnSpc>
                <a:spcPct val="150000"/>
              </a:lnSpc>
            </a:pPr>
            <a:r>
              <a:rPr lang="en-IN" sz="2400" b="1" dirty="0">
                <a:solidFill>
                  <a:srgbClr val="000000"/>
                </a:solidFill>
              </a:rPr>
              <a:t>SELECT FIRSTNAME + ' ' + LASTNAME AS </a:t>
            </a:r>
            <a:r>
              <a:rPr lang="en-IN" sz="2400" b="1" dirty="0" err="1">
                <a:solidFill>
                  <a:srgbClr val="000000"/>
                </a:solidFill>
              </a:rPr>
              <a:t>ConcatenatedName</a:t>
            </a:r>
            <a:r>
              <a:rPr lang="en-IN" sz="2400" b="1" dirty="0">
                <a:solidFill>
                  <a:srgbClr val="000000"/>
                </a:solidFill>
              </a:rPr>
              <a:t> FROM STUDENTS;</a:t>
            </a:r>
            <a:endParaRPr lang="en-US" sz="2400" b="1" dirty="0"/>
          </a:p>
        </p:txBody>
      </p:sp>
      <p:pic>
        <p:nvPicPr>
          <p:cNvPr id="4" name="Picture 3"/>
          <p:cNvPicPr>
            <a:picLocks noChangeAspect="1"/>
          </p:cNvPicPr>
          <p:nvPr/>
        </p:nvPicPr>
        <p:blipFill>
          <a:blip r:embed="rId3"/>
          <a:stretch>
            <a:fillRect/>
          </a:stretch>
        </p:blipFill>
        <p:spPr>
          <a:xfrm>
            <a:off x="2362200" y="4572000"/>
            <a:ext cx="4038600" cy="2043826"/>
          </a:xfrm>
          <a:prstGeom prst="rect">
            <a:avLst/>
          </a:prstGeom>
        </p:spPr>
      </p:pic>
    </p:spTree>
    <p:extLst>
      <p:ext uri="{BB962C8B-B14F-4D97-AF65-F5344CB8AC3E}">
        <p14:creationId xmlns:p14="http://schemas.microsoft.com/office/powerpoint/2010/main" val="19632326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5816977"/>
          </a:xfrm>
          <a:prstGeom prst="rect">
            <a:avLst/>
          </a:prstGeom>
        </p:spPr>
        <p:txBody>
          <a:bodyPr wrap="square">
            <a:spAutoFit/>
          </a:bodyPr>
          <a:lstStyle/>
          <a:p>
            <a:pPr algn="just">
              <a:lnSpc>
                <a:spcPct val="150000"/>
              </a:lnSpc>
            </a:pPr>
            <a:r>
              <a:rPr lang="en-IN" sz="3200" b="1" dirty="0"/>
              <a:t>2. Like Operator</a:t>
            </a:r>
          </a:p>
          <a:p>
            <a:pPr marL="342900" indent="-342900" algn="just">
              <a:lnSpc>
                <a:spcPct val="150000"/>
              </a:lnSpc>
              <a:buFont typeface="Arial" panose="020B0604020202020204" pitchFamily="34" charset="0"/>
              <a:buChar char="•"/>
            </a:pPr>
            <a:r>
              <a:rPr lang="en-IN" sz="2400" dirty="0"/>
              <a:t>This operator is used to decide if the specific character string matches the specific pattern where the pattern can be a regular or wildcard character. </a:t>
            </a:r>
            <a:endParaRPr lang="en-IN" sz="2400" dirty="0" smtClean="0"/>
          </a:p>
          <a:p>
            <a:pPr marL="342900" indent="-342900" algn="just">
              <a:lnSpc>
                <a:spcPct val="150000"/>
              </a:lnSpc>
              <a:buFont typeface="Arial" panose="020B0604020202020204" pitchFamily="34" charset="0"/>
              <a:buChar char="•"/>
            </a:pPr>
            <a:r>
              <a:rPr lang="en-IN" sz="2400" dirty="0" smtClean="0"/>
              <a:t>While </a:t>
            </a:r>
            <a:r>
              <a:rPr lang="en-IN" sz="2400" dirty="0"/>
              <a:t>pattern matching, the regular characters should match exactly with the specific characters of the string but when we want to match the arbitrary fragments of the string, wildcard characters can be </a:t>
            </a:r>
            <a:r>
              <a:rPr lang="en-IN" sz="2400" dirty="0" smtClean="0"/>
              <a:t>used.</a:t>
            </a:r>
          </a:p>
          <a:p>
            <a:pPr marL="342900" indent="-342900" algn="just">
              <a:lnSpc>
                <a:spcPct val="150000"/>
              </a:lnSpc>
              <a:buFont typeface="Arial" panose="020B0604020202020204" pitchFamily="34" charset="0"/>
              <a:buChar char="•"/>
            </a:pPr>
            <a:r>
              <a:rPr lang="en-IN" sz="2400" dirty="0" smtClean="0"/>
              <a:t>The </a:t>
            </a:r>
            <a:r>
              <a:rPr lang="en-IN" sz="2400" dirty="0"/>
              <a:t>wildcard character used in the below query is % and any sequence of zero or more characters are matched by %.</a:t>
            </a:r>
            <a:endParaRPr lang="en-IN" sz="2400" b="0" i="0" dirty="0">
              <a:effectLst/>
            </a:endParaRPr>
          </a:p>
        </p:txBody>
      </p:sp>
    </p:spTree>
    <p:extLst>
      <p:ext uri="{BB962C8B-B14F-4D97-AF65-F5344CB8AC3E}">
        <p14:creationId xmlns:p14="http://schemas.microsoft.com/office/powerpoint/2010/main" val="9559460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3810088" cy="938719"/>
          </a:xfrm>
          <a:prstGeom prst="rect">
            <a:avLst/>
          </a:prstGeom>
        </p:spPr>
        <p:txBody>
          <a:bodyPr wrap="square">
            <a:spAutoFit/>
          </a:bodyPr>
          <a:lstStyle/>
          <a:p>
            <a:r>
              <a:rPr lang="en-IN" sz="2200" dirty="0">
                <a:solidFill>
                  <a:srgbClr val="000000"/>
                </a:solidFill>
              </a:rPr>
              <a:t>SELECT * FROM STUDENTS </a:t>
            </a:r>
            <a:endParaRPr lang="en-IN" sz="2200" dirty="0" smtClean="0">
              <a:solidFill>
                <a:srgbClr val="000000"/>
              </a:solidFill>
            </a:endParaRPr>
          </a:p>
          <a:p>
            <a:pPr>
              <a:lnSpc>
                <a:spcPct val="150000"/>
              </a:lnSpc>
            </a:pPr>
            <a:r>
              <a:rPr lang="en-IN" sz="2200" dirty="0" smtClean="0">
                <a:solidFill>
                  <a:srgbClr val="000000"/>
                </a:solidFill>
              </a:rPr>
              <a:t>WHERE  </a:t>
            </a:r>
            <a:r>
              <a:rPr lang="en-IN" sz="2200" dirty="0">
                <a:solidFill>
                  <a:srgbClr val="000000"/>
                </a:solidFill>
              </a:rPr>
              <a:t>FIRSTNAME </a:t>
            </a:r>
            <a:r>
              <a:rPr lang="en-IN" sz="2200" dirty="0" smtClean="0">
                <a:solidFill>
                  <a:srgbClr val="000000"/>
                </a:solidFill>
              </a:rPr>
              <a:t> LIKE  ‘P%';</a:t>
            </a:r>
            <a:endParaRPr lang="en-US" sz="2200" dirty="0"/>
          </a:p>
        </p:txBody>
      </p:sp>
      <p:pic>
        <p:nvPicPr>
          <p:cNvPr id="5" name="Picture 4"/>
          <p:cNvPicPr>
            <a:picLocks noChangeAspect="1"/>
          </p:cNvPicPr>
          <p:nvPr/>
        </p:nvPicPr>
        <p:blipFill>
          <a:blip r:embed="rId2"/>
          <a:stretch>
            <a:fillRect/>
          </a:stretch>
        </p:blipFill>
        <p:spPr>
          <a:xfrm>
            <a:off x="3967404" y="127744"/>
            <a:ext cx="5176596" cy="1115775"/>
          </a:xfrm>
          <a:prstGeom prst="rect">
            <a:avLst/>
          </a:prstGeom>
        </p:spPr>
      </p:pic>
      <p:sp>
        <p:nvSpPr>
          <p:cNvPr id="6" name="Rectangle 5"/>
          <p:cNvSpPr/>
          <p:nvPr/>
        </p:nvSpPr>
        <p:spPr>
          <a:xfrm>
            <a:off x="145026" y="1828800"/>
            <a:ext cx="3817462" cy="1200329"/>
          </a:xfrm>
          <a:prstGeom prst="rect">
            <a:avLst/>
          </a:prstGeom>
        </p:spPr>
        <p:txBody>
          <a:bodyPr wrap="square">
            <a:spAutoFit/>
          </a:bodyPr>
          <a:lstStyle/>
          <a:p>
            <a:pPr>
              <a:lnSpc>
                <a:spcPct val="150000"/>
              </a:lnSpc>
            </a:pPr>
            <a:r>
              <a:rPr lang="en-IN" sz="2400" dirty="0">
                <a:solidFill>
                  <a:srgbClr val="000000"/>
                </a:solidFill>
              </a:rPr>
              <a:t>SELECT * FROM STUDENTS </a:t>
            </a:r>
            <a:endParaRPr lang="en-IN" sz="2400" dirty="0" smtClean="0">
              <a:solidFill>
                <a:srgbClr val="000000"/>
              </a:solidFill>
            </a:endParaRPr>
          </a:p>
          <a:p>
            <a:pPr>
              <a:lnSpc>
                <a:spcPct val="150000"/>
              </a:lnSpc>
            </a:pPr>
            <a:r>
              <a:rPr lang="en-IN" sz="2400" dirty="0" smtClean="0">
                <a:solidFill>
                  <a:srgbClr val="000000"/>
                </a:solidFill>
              </a:rPr>
              <a:t>WHERE </a:t>
            </a:r>
            <a:r>
              <a:rPr lang="en-IN" sz="2400" dirty="0">
                <a:solidFill>
                  <a:srgbClr val="000000"/>
                </a:solidFill>
              </a:rPr>
              <a:t>FIRSTNAME LIKE '%j';</a:t>
            </a:r>
            <a:endParaRPr lang="en-US" sz="2400" dirty="0"/>
          </a:p>
        </p:txBody>
      </p:sp>
      <p:pic>
        <p:nvPicPr>
          <p:cNvPr id="7" name="Picture 6"/>
          <p:cNvPicPr>
            <a:picLocks noChangeAspect="1"/>
          </p:cNvPicPr>
          <p:nvPr/>
        </p:nvPicPr>
        <p:blipFill>
          <a:blip r:embed="rId3"/>
          <a:stretch>
            <a:fillRect/>
          </a:stretch>
        </p:blipFill>
        <p:spPr>
          <a:xfrm>
            <a:off x="3962487" y="1814447"/>
            <a:ext cx="4982101" cy="1214681"/>
          </a:xfrm>
          <a:prstGeom prst="rect">
            <a:avLst/>
          </a:prstGeom>
        </p:spPr>
      </p:pic>
      <p:sp>
        <p:nvSpPr>
          <p:cNvPr id="8" name="Rectangle 7"/>
          <p:cNvSpPr/>
          <p:nvPr/>
        </p:nvSpPr>
        <p:spPr>
          <a:xfrm>
            <a:off x="120445" y="3573017"/>
            <a:ext cx="4451555" cy="1107996"/>
          </a:xfrm>
          <a:prstGeom prst="rect">
            <a:avLst/>
          </a:prstGeom>
        </p:spPr>
        <p:txBody>
          <a:bodyPr wrap="square">
            <a:spAutoFit/>
          </a:bodyPr>
          <a:lstStyle/>
          <a:p>
            <a:pPr>
              <a:lnSpc>
                <a:spcPct val="150000"/>
              </a:lnSpc>
            </a:pPr>
            <a:r>
              <a:rPr lang="en-IN" sz="2200" dirty="0">
                <a:solidFill>
                  <a:srgbClr val="000000"/>
                </a:solidFill>
              </a:rPr>
              <a:t>SELECT FIRSTNAME FROM STUDENTS WHERE FIRSTNAME LIKE '</a:t>
            </a:r>
            <a:r>
              <a:rPr lang="en-IN" sz="2200" dirty="0" err="1">
                <a:solidFill>
                  <a:srgbClr val="000000"/>
                </a:solidFill>
              </a:rPr>
              <a:t>p%y</a:t>
            </a:r>
            <a:r>
              <a:rPr lang="en-IN" sz="2200" dirty="0">
                <a:solidFill>
                  <a:srgbClr val="000000"/>
                </a:solidFill>
              </a:rPr>
              <a:t>';</a:t>
            </a:r>
            <a:endParaRPr lang="en-US" sz="2200" dirty="0"/>
          </a:p>
        </p:txBody>
      </p:sp>
      <p:pic>
        <p:nvPicPr>
          <p:cNvPr id="9" name="Picture 8"/>
          <p:cNvPicPr>
            <a:picLocks noChangeAspect="1"/>
          </p:cNvPicPr>
          <p:nvPr/>
        </p:nvPicPr>
        <p:blipFill>
          <a:blip r:embed="rId4"/>
          <a:stretch>
            <a:fillRect/>
          </a:stretch>
        </p:blipFill>
        <p:spPr>
          <a:xfrm>
            <a:off x="4983155" y="3498364"/>
            <a:ext cx="2635286" cy="1073635"/>
          </a:xfrm>
          <a:prstGeom prst="rect">
            <a:avLst/>
          </a:prstGeom>
        </p:spPr>
      </p:pic>
      <p:sp>
        <p:nvSpPr>
          <p:cNvPr id="10" name="Rectangle 9"/>
          <p:cNvSpPr/>
          <p:nvPr/>
        </p:nvSpPr>
        <p:spPr>
          <a:xfrm>
            <a:off x="60222" y="5562600"/>
            <a:ext cx="4572000" cy="1055545"/>
          </a:xfrm>
          <a:prstGeom prst="rect">
            <a:avLst/>
          </a:prstGeom>
        </p:spPr>
        <p:txBody>
          <a:bodyPr>
            <a:spAutoFit/>
          </a:bodyPr>
          <a:lstStyle/>
          <a:p>
            <a:pPr>
              <a:lnSpc>
                <a:spcPct val="150000"/>
              </a:lnSpc>
            </a:pPr>
            <a:r>
              <a:rPr lang="en-IN" sz="2200" dirty="0">
                <a:solidFill>
                  <a:srgbClr val="000000"/>
                </a:solidFill>
              </a:rPr>
              <a:t>SELECT * FROM STUDENTS </a:t>
            </a:r>
            <a:endParaRPr lang="en-IN" sz="2200" dirty="0" smtClean="0">
              <a:solidFill>
                <a:srgbClr val="000000"/>
              </a:solidFill>
            </a:endParaRPr>
          </a:p>
          <a:p>
            <a:pPr>
              <a:lnSpc>
                <a:spcPct val="150000"/>
              </a:lnSpc>
            </a:pPr>
            <a:r>
              <a:rPr lang="en-IN" sz="2200" dirty="0" smtClean="0">
                <a:solidFill>
                  <a:srgbClr val="000000"/>
                </a:solidFill>
              </a:rPr>
              <a:t>WHERE </a:t>
            </a:r>
            <a:r>
              <a:rPr lang="en-IN" sz="2200" dirty="0">
                <a:solidFill>
                  <a:srgbClr val="000000"/>
                </a:solidFill>
              </a:rPr>
              <a:t>FIRSTNAME LIKE '%a%';</a:t>
            </a:r>
            <a:endParaRPr lang="en-US" sz="2200" dirty="0"/>
          </a:p>
        </p:txBody>
      </p:sp>
      <p:pic>
        <p:nvPicPr>
          <p:cNvPr id="11" name="Picture 10"/>
          <p:cNvPicPr>
            <a:picLocks noChangeAspect="1"/>
          </p:cNvPicPr>
          <p:nvPr/>
        </p:nvPicPr>
        <p:blipFill>
          <a:blip r:embed="rId5"/>
          <a:stretch>
            <a:fillRect/>
          </a:stretch>
        </p:blipFill>
        <p:spPr>
          <a:xfrm>
            <a:off x="4016168" y="5224901"/>
            <a:ext cx="4874737" cy="1356197"/>
          </a:xfrm>
          <a:prstGeom prst="rect">
            <a:avLst/>
          </a:prstGeom>
        </p:spPr>
      </p:pic>
    </p:spTree>
    <p:extLst>
      <p:ext uri="{BB962C8B-B14F-4D97-AF65-F5344CB8AC3E}">
        <p14:creationId xmlns:p14="http://schemas.microsoft.com/office/powerpoint/2010/main" val="32433942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803" y="139011"/>
            <a:ext cx="8686800" cy="6324808"/>
          </a:xfrm>
          <a:prstGeom prst="rect">
            <a:avLst/>
          </a:prstGeom>
        </p:spPr>
        <p:txBody>
          <a:bodyPr wrap="square">
            <a:spAutoFit/>
          </a:bodyPr>
          <a:lstStyle/>
          <a:p>
            <a:pPr algn="just">
              <a:lnSpc>
                <a:spcPct val="150000"/>
              </a:lnSpc>
            </a:pPr>
            <a:r>
              <a:rPr lang="en-IN" sz="2200" dirty="0"/>
              <a:t>The other wildcard character ‘_’ is used to match any single character. If we want to find any character at a particular </a:t>
            </a:r>
            <a:r>
              <a:rPr lang="en-IN" sz="2200" dirty="0" smtClean="0"/>
              <a:t>position.</a:t>
            </a:r>
          </a:p>
          <a:p>
            <a:pPr algn="just">
              <a:lnSpc>
                <a:spcPct val="150000"/>
              </a:lnSpc>
            </a:pPr>
            <a:endParaRPr lang="en-IN" sz="2200" dirty="0" smtClean="0"/>
          </a:p>
          <a:p>
            <a:pPr marL="342900" indent="-342900" algn="just">
              <a:lnSpc>
                <a:spcPct val="150000"/>
              </a:lnSpc>
              <a:buFont typeface="Arial" panose="020B0604020202020204" pitchFamily="34" charset="0"/>
              <a:buChar char="•"/>
            </a:pPr>
            <a:r>
              <a:rPr lang="en-IN" sz="2400" dirty="0" smtClean="0"/>
              <a:t>Find ‘a</a:t>
            </a:r>
            <a:r>
              <a:rPr lang="en-IN" sz="2400" dirty="0"/>
              <a:t>’ at the second position in </a:t>
            </a:r>
            <a:r>
              <a:rPr lang="en-IN" sz="2400" dirty="0" smtClean="0"/>
              <a:t>first </a:t>
            </a:r>
            <a:r>
              <a:rPr lang="en-IN" sz="2400" dirty="0"/>
              <a:t>names</a:t>
            </a:r>
            <a:r>
              <a:rPr lang="en-IN" sz="2400" dirty="0" smtClean="0"/>
              <a:t>.</a:t>
            </a:r>
          </a:p>
          <a:p>
            <a:pPr>
              <a:lnSpc>
                <a:spcPct val="150000"/>
              </a:lnSpc>
            </a:pPr>
            <a:r>
              <a:rPr lang="en-IN" sz="2400" b="1" dirty="0">
                <a:solidFill>
                  <a:srgbClr val="000000"/>
                </a:solidFill>
              </a:rPr>
              <a:t>SELECT  FIRSTNAME  FROM  STUDENTS </a:t>
            </a:r>
          </a:p>
          <a:p>
            <a:pPr>
              <a:lnSpc>
                <a:spcPct val="150000"/>
              </a:lnSpc>
            </a:pPr>
            <a:r>
              <a:rPr lang="en-IN" sz="2400" b="1" dirty="0">
                <a:solidFill>
                  <a:srgbClr val="000000"/>
                </a:solidFill>
              </a:rPr>
              <a:t>WHERE  FIRSTNAME  LIKE  '_a</a:t>
            </a:r>
            <a:r>
              <a:rPr lang="en-IN" sz="2400" b="1" dirty="0" smtClean="0">
                <a:solidFill>
                  <a:srgbClr val="000000"/>
                </a:solidFill>
              </a:rPr>
              <a:t>%';</a:t>
            </a:r>
          </a:p>
          <a:p>
            <a:pPr>
              <a:lnSpc>
                <a:spcPct val="150000"/>
              </a:lnSpc>
            </a:pPr>
            <a:endParaRPr lang="en-IN" sz="1400" b="1" dirty="0" smtClean="0">
              <a:solidFill>
                <a:srgbClr val="000000"/>
              </a:solidFill>
            </a:endParaRPr>
          </a:p>
          <a:p>
            <a:pPr marL="342900" indent="-342900">
              <a:lnSpc>
                <a:spcPct val="150000"/>
              </a:lnSpc>
              <a:buFont typeface="Arial" panose="020B0604020202020204" pitchFamily="34" charset="0"/>
              <a:buChar char="•"/>
            </a:pPr>
            <a:r>
              <a:rPr lang="en-IN" sz="2400" dirty="0"/>
              <a:t>T</a:t>
            </a:r>
            <a:r>
              <a:rPr lang="en-IN" sz="2400" dirty="0" smtClean="0"/>
              <a:t>he </a:t>
            </a:r>
            <a:r>
              <a:rPr lang="en-IN" sz="2400" dirty="0"/>
              <a:t>values of the FIRSTNAME which start with ‘p’ having the character length of at least 2 can be found</a:t>
            </a:r>
            <a:r>
              <a:rPr lang="en-IN" sz="2400" dirty="0" smtClean="0"/>
              <a:t>.</a:t>
            </a:r>
          </a:p>
          <a:p>
            <a:pPr>
              <a:lnSpc>
                <a:spcPct val="150000"/>
              </a:lnSpc>
            </a:pPr>
            <a:r>
              <a:rPr lang="en-IN" sz="2400" b="1" dirty="0" smtClean="0"/>
              <a:t>SELECT  FIRSTNAME  </a:t>
            </a:r>
            <a:r>
              <a:rPr lang="en-IN" sz="2400" b="1" dirty="0"/>
              <a:t>FROM </a:t>
            </a:r>
            <a:r>
              <a:rPr lang="en-IN" sz="2400" b="1" dirty="0" smtClean="0"/>
              <a:t> STUDENTS </a:t>
            </a:r>
          </a:p>
          <a:p>
            <a:pPr>
              <a:lnSpc>
                <a:spcPct val="150000"/>
              </a:lnSpc>
            </a:pPr>
            <a:r>
              <a:rPr lang="en-IN" sz="2400" b="1" dirty="0" smtClean="0"/>
              <a:t>WHERE  FIRSTNAME  LIKE  ‘P_%';</a:t>
            </a:r>
          </a:p>
          <a:p>
            <a:pPr marL="342900" indent="-342900">
              <a:lnSpc>
                <a:spcPct val="150000"/>
              </a:lnSpc>
              <a:buFont typeface="Arial" panose="020B0604020202020204" pitchFamily="34" charset="0"/>
              <a:buChar char="•"/>
            </a:pPr>
            <a:endParaRPr lang="en-US" sz="2200" b="1" dirty="0"/>
          </a:p>
        </p:txBody>
      </p:sp>
      <p:pic>
        <p:nvPicPr>
          <p:cNvPr id="4" name="Picture 3"/>
          <p:cNvPicPr>
            <a:picLocks noChangeAspect="1"/>
          </p:cNvPicPr>
          <p:nvPr/>
        </p:nvPicPr>
        <p:blipFill>
          <a:blip r:embed="rId2"/>
          <a:stretch>
            <a:fillRect/>
          </a:stretch>
        </p:blipFill>
        <p:spPr>
          <a:xfrm>
            <a:off x="6381135" y="1734499"/>
            <a:ext cx="2454507" cy="1425672"/>
          </a:xfrm>
          <a:prstGeom prst="rect">
            <a:avLst/>
          </a:prstGeom>
        </p:spPr>
      </p:pic>
      <p:pic>
        <p:nvPicPr>
          <p:cNvPr id="5" name="Picture 4"/>
          <p:cNvPicPr>
            <a:picLocks noChangeAspect="1"/>
          </p:cNvPicPr>
          <p:nvPr/>
        </p:nvPicPr>
        <p:blipFill>
          <a:blip r:embed="rId3"/>
          <a:stretch>
            <a:fillRect/>
          </a:stretch>
        </p:blipFill>
        <p:spPr>
          <a:xfrm>
            <a:off x="6096000" y="4755659"/>
            <a:ext cx="2625970" cy="1066800"/>
          </a:xfrm>
          <a:prstGeom prst="rect">
            <a:avLst/>
          </a:prstGeom>
        </p:spPr>
      </p:pic>
    </p:spTree>
    <p:extLst>
      <p:ext uri="{BB962C8B-B14F-4D97-AF65-F5344CB8AC3E}">
        <p14:creationId xmlns:p14="http://schemas.microsoft.com/office/powerpoint/2010/main" val="6465453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6186309"/>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IN" sz="2400" dirty="0"/>
              <a:t>The concatenation operation and pattern matching in SQL have an important role. </a:t>
            </a:r>
            <a:endParaRPr lang="en-IN" sz="2400" dirty="0" smtClean="0"/>
          </a:p>
          <a:p>
            <a:pPr marL="342900" indent="-342900" algn="just">
              <a:lnSpc>
                <a:spcPct val="150000"/>
              </a:lnSpc>
              <a:buFont typeface="Arial" panose="020B0604020202020204" pitchFamily="34" charset="0"/>
              <a:buChar char="•"/>
            </a:pPr>
            <a:r>
              <a:rPr lang="en-IN" sz="2400" dirty="0" smtClean="0"/>
              <a:t>In </a:t>
            </a:r>
            <a:r>
              <a:rPr lang="en-IN" sz="2400" dirty="0"/>
              <a:t>concatenation operation, the strings and columns can be combined and </a:t>
            </a:r>
            <a:endParaRPr lang="en-IN" sz="2400" dirty="0" smtClean="0"/>
          </a:p>
          <a:p>
            <a:pPr marL="342900" indent="-342900" algn="just">
              <a:lnSpc>
                <a:spcPct val="150000"/>
              </a:lnSpc>
              <a:buFont typeface="Arial" panose="020B0604020202020204" pitchFamily="34" charset="0"/>
              <a:buChar char="•"/>
            </a:pPr>
            <a:r>
              <a:rPr lang="en-IN" sz="2400" dirty="0" smtClean="0"/>
              <a:t>In </a:t>
            </a:r>
            <a:r>
              <a:rPr lang="en-IN" sz="2400" dirty="0"/>
              <a:t>pattern matching, the data value in a column is matched with the specific pattern. </a:t>
            </a:r>
            <a:endParaRPr lang="en-IN" sz="2400" dirty="0" smtClean="0"/>
          </a:p>
          <a:p>
            <a:pPr marL="342900" indent="-342900" algn="just">
              <a:lnSpc>
                <a:spcPct val="150000"/>
              </a:lnSpc>
              <a:buFont typeface="Arial" panose="020B0604020202020204" pitchFamily="34" charset="0"/>
              <a:buChar char="•"/>
            </a:pPr>
            <a:r>
              <a:rPr lang="en-IN" sz="2200" dirty="0" smtClean="0"/>
              <a:t>Tran%</a:t>
            </a:r>
          </a:p>
          <a:p>
            <a:pPr marL="342900" indent="-342900" algn="just">
              <a:lnSpc>
                <a:spcPct val="150000"/>
              </a:lnSpc>
              <a:buFont typeface="Arial" panose="020B0604020202020204" pitchFamily="34" charset="0"/>
              <a:buChar char="•"/>
            </a:pPr>
            <a:r>
              <a:rPr lang="en-IN" sz="2200" dirty="0" smtClean="0"/>
              <a:t>%know%</a:t>
            </a:r>
          </a:p>
          <a:p>
            <a:pPr marL="342900" indent="-342900" algn="just">
              <a:lnSpc>
                <a:spcPct val="150000"/>
              </a:lnSpc>
              <a:buFont typeface="Arial" panose="020B0604020202020204" pitchFamily="34" charset="0"/>
              <a:buChar char="•"/>
            </a:pPr>
            <a:r>
              <a:rPr lang="en-IN" sz="2200" dirty="0" smtClean="0"/>
              <a:t>_ _ _</a:t>
            </a:r>
          </a:p>
          <a:p>
            <a:pPr marL="342900" indent="-342900" algn="just">
              <a:lnSpc>
                <a:spcPct val="150000"/>
              </a:lnSpc>
              <a:buFont typeface="Arial" panose="020B0604020202020204" pitchFamily="34" charset="0"/>
              <a:buChar char="•"/>
            </a:pPr>
            <a:r>
              <a:rPr lang="en-IN" sz="2200" dirty="0" smtClean="0"/>
              <a:t>_ _ _%</a:t>
            </a:r>
          </a:p>
          <a:p>
            <a:pPr marL="342900" indent="-342900" algn="just">
              <a:lnSpc>
                <a:spcPct val="150000"/>
              </a:lnSpc>
              <a:buFont typeface="Arial" panose="020B0604020202020204" pitchFamily="34" charset="0"/>
              <a:buChar char="•"/>
            </a:pPr>
            <a:r>
              <a:rPr lang="en-IN" sz="2200" dirty="0" smtClean="0"/>
              <a:t>%001</a:t>
            </a:r>
            <a:endParaRPr lang="en-US" sz="2200" dirty="0"/>
          </a:p>
        </p:txBody>
      </p:sp>
    </p:spTree>
    <p:extLst>
      <p:ext uri="{BB962C8B-B14F-4D97-AF65-F5344CB8AC3E}">
        <p14:creationId xmlns:p14="http://schemas.microsoft.com/office/powerpoint/2010/main" val="40584336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20807299"/>
              </p:ext>
            </p:extLst>
          </p:nvPr>
        </p:nvGraphicFramePr>
        <p:xfrm>
          <a:off x="228600" y="152403"/>
          <a:ext cx="8610600" cy="6172196"/>
        </p:xfrm>
        <a:graphic>
          <a:graphicData uri="http://schemas.openxmlformats.org/drawingml/2006/table">
            <a:tbl>
              <a:tblPr/>
              <a:tblGrid>
                <a:gridCol w="2148883"/>
                <a:gridCol w="6461717"/>
              </a:tblGrid>
              <a:tr h="522008">
                <a:tc>
                  <a:txBody>
                    <a:bodyPr/>
                    <a:lstStyle/>
                    <a:p>
                      <a:pPr algn="ctr" fontAlgn="t"/>
                      <a:r>
                        <a:rPr lang="en-US" sz="2400" b="1" dirty="0">
                          <a:effectLst/>
                        </a:rPr>
                        <a:t>Function</a:t>
                      </a: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2400" b="1" dirty="0">
                          <a:effectLst/>
                        </a:rPr>
                        <a:t>Description</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22008">
                <a:tc>
                  <a:txBody>
                    <a:bodyPr/>
                    <a:lstStyle/>
                    <a:p>
                      <a:pPr algn="l" fontAlgn="t"/>
                      <a:r>
                        <a:rPr lang="en-US" sz="2400">
                          <a:effectLst/>
                          <a:hlinkClick r:id="rId2"/>
                        </a:rPr>
                        <a:t>ASCII</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400">
                          <a:effectLst/>
                        </a:rPr>
                        <a:t>Returns the ASCII value for the specific character</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22008">
                <a:tc>
                  <a:txBody>
                    <a:bodyPr/>
                    <a:lstStyle/>
                    <a:p>
                      <a:pPr algn="l" fontAlgn="t"/>
                      <a:r>
                        <a:rPr lang="en-US" sz="2400">
                          <a:effectLst/>
                          <a:hlinkClick r:id="rId3"/>
                        </a:rPr>
                        <a:t>CHAR</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Returns the character based on the ASCII code</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22008">
                <a:tc>
                  <a:txBody>
                    <a:bodyPr/>
                    <a:lstStyle/>
                    <a:p>
                      <a:pPr algn="l" fontAlgn="t"/>
                      <a:r>
                        <a:rPr lang="en-US" sz="2400">
                          <a:effectLst/>
                          <a:hlinkClick r:id="rId4"/>
                        </a:rPr>
                        <a:t>CHARINDEX</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400">
                          <a:effectLst/>
                        </a:rPr>
                        <a:t>Returns the position of a substring in a string</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22008">
                <a:tc>
                  <a:txBody>
                    <a:bodyPr/>
                    <a:lstStyle/>
                    <a:p>
                      <a:pPr algn="l" fontAlgn="t"/>
                      <a:r>
                        <a:rPr lang="en-US" sz="2400">
                          <a:effectLst/>
                          <a:hlinkClick r:id="rId5"/>
                        </a:rPr>
                        <a:t>CONCAT</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Adds two or more strings together</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22008">
                <a:tc>
                  <a:txBody>
                    <a:bodyPr/>
                    <a:lstStyle/>
                    <a:p>
                      <a:pPr algn="l" fontAlgn="t"/>
                      <a:r>
                        <a:rPr lang="en-US" sz="2400">
                          <a:effectLst/>
                          <a:hlinkClick r:id="rId6"/>
                        </a:rPr>
                        <a:t>Concat with +</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400">
                          <a:effectLst/>
                        </a:rPr>
                        <a:t>Adds two or more strings together</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22008">
                <a:tc>
                  <a:txBody>
                    <a:bodyPr/>
                    <a:lstStyle/>
                    <a:p>
                      <a:pPr algn="l" fontAlgn="t"/>
                      <a:r>
                        <a:rPr lang="en-US" sz="2400">
                          <a:effectLst/>
                          <a:hlinkClick r:id="rId7"/>
                        </a:rPr>
                        <a:t>CONCAT_WS</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Adds two or more strings together with a separator</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998066">
                <a:tc>
                  <a:txBody>
                    <a:bodyPr/>
                    <a:lstStyle/>
                    <a:p>
                      <a:pPr algn="l" fontAlgn="t"/>
                      <a:r>
                        <a:rPr lang="en-US" sz="2400">
                          <a:effectLst/>
                          <a:hlinkClick r:id="rId8"/>
                        </a:rPr>
                        <a:t>DATALENGTH</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400">
                          <a:effectLst/>
                        </a:rPr>
                        <a:t>Returns the number of bytes used to represent an expression</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998066">
                <a:tc>
                  <a:txBody>
                    <a:bodyPr/>
                    <a:lstStyle/>
                    <a:p>
                      <a:pPr algn="l" fontAlgn="t"/>
                      <a:r>
                        <a:rPr lang="en-US" sz="2400">
                          <a:effectLst/>
                          <a:hlinkClick r:id="rId9"/>
                        </a:rPr>
                        <a:t>DIFFERENCE</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dirty="0">
                          <a:effectLst/>
                        </a:rPr>
                        <a:t>Compares two SOUNDEX values, and returns an integer value</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22008">
                <a:tc>
                  <a:txBody>
                    <a:bodyPr/>
                    <a:lstStyle/>
                    <a:p>
                      <a:pPr algn="l" fontAlgn="t"/>
                      <a:r>
                        <a:rPr lang="en-US" sz="2400">
                          <a:effectLst/>
                          <a:hlinkClick r:id="rId10"/>
                        </a:rPr>
                        <a:t>FORMAT</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400" dirty="0">
                          <a:effectLst/>
                        </a:rPr>
                        <a:t>Formats a value with the specified format</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bl>
          </a:graphicData>
        </a:graphic>
      </p:graphicFrame>
    </p:spTree>
    <p:extLst>
      <p:ext uri="{BB962C8B-B14F-4D97-AF65-F5344CB8AC3E}">
        <p14:creationId xmlns:p14="http://schemas.microsoft.com/office/powerpoint/2010/main" val="316352434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7466097"/>
              </p:ext>
            </p:extLst>
          </p:nvPr>
        </p:nvGraphicFramePr>
        <p:xfrm>
          <a:off x="228600" y="152404"/>
          <a:ext cx="8610600" cy="6553195"/>
        </p:xfrm>
        <a:graphic>
          <a:graphicData uri="http://schemas.openxmlformats.org/drawingml/2006/table">
            <a:tbl>
              <a:tblPr/>
              <a:tblGrid>
                <a:gridCol w="1828800"/>
                <a:gridCol w="6781800"/>
              </a:tblGrid>
              <a:tr h="421160">
                <a:tc>
                  <a:txBody>
                    <a:bodyPr/>
                    <a:lstStyle/>
                    <a:p>
                      <a:pPr algn="ctr" fontAlgn="t"/>
                      <a:r>
                        <a:rPr lang="en-US" sz="2400" b="1" dirty="0">
                          <a:effectLst/>
                        </a:rPr>
                        <a:t>Function</a:t>
                      </a: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2400" b="1" dirty="0">
                          <a:effectLst/>
                        </a:rPr>
                        <a:t>Description</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805247">
                <a:tc>
                  <a:txBody>
                    <a:bodyPr/>
                    <a:lstStyle/>
                    <a:p>
                      <a:pPr algn="l" fontAlgn="t"/>
                      <a:r>
                        <a:rPr lang="en-US" sz="2400" dirty="0">
                          <a:effectLst/>
                          <a:hlinkClick r:id="rId2"/>
                        </a:rPr>
                        <a:t>LEFT</a:t>
                      </a:r>
                      <a:endParaRPr lang="en-US" sz="2400" dirty="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dirty="0">
                          <a:effectLst/>
                        </a:rPr>
                        <a:t>Extracts a number of characters from a string (starting from left)</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21160">
                <a:tc>
                  <a:txBody>
                    <a:bodyPr/>
                    <a:lstStyle/>
                    <a:p>
                      <a:pPr algn="l" fontAlgn="t"/>
                      <a:r>
                        <a:rPr lang="en-US" sz="2400">
                          <a:effectLst/>
                          <a:hlinkClick r:id="rId3"/>
                        </a:rPr>
                        <a:t>LEN</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400">
                          <a:effectLst/>
                        </a:rPr>
                        <a:t>Returns the length of a string</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21160">
                <a:tc>
                  <a:txBody>
                    <a:bodyPr/>
                    <a:lstStyle/>
                    <a:p>
                      <a:pPr algn="l" fontAlgn="t"/>
                      <a:r>
                        <a:rPr lang="en-US" sz="2400">
                          <a:effectLst/>
                          <a:hlinkClick r:id="rId4"/>
                        </a:rPr>
                        <a:t>LOWER</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Converts a string to lower-case</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21160">
                <a:tc>
                  <a:txBody>
                    <a:bodyPr/>
                    <a:lstStyle/>
                    <a:p>
                      <a:pPr algn="l" fontAlgn="t"/>
                      <a:r>
                        <a:rPr lang="en-US" sz="2400">
                          <a:effectLst/>
                          <a:hlinkClick r:id="rId5"/>
                        </a:rPr>
                        <a:t>LTRIM</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400">
                          <a:effectLst/>
                        </a:rPr>
                        <a:t>Removes leading spaces from a string</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805247">
                <a:tc>
                  <a:txBody>
                    <a:bodyPr/>
                    <a:lstStyle/>
                    <a:p>
                      <a:pPr algn="l" fontAlgn="t"/>
                      <a:r>
                        <a:rPr lang="en-US" sz="2400">
                          <a:effectLst/>
                          <a:hlinkClick r:id="rId6"/>
                        </a:rPr>
                        <a:t>NCHAR</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Returns the Unicode character based on the number code</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21160">
                <a:tc>
                  <a:txBody>
                    <a:bodyPr/>
                    <a:lstStyle/>
                    <a:p>
                      <a:pPr algn="l" fontAlgn="t"/>
                      <a:r>
                        <a:rPr lang="en-US" sz="2400">
                          <a:effectLst/>
                          <a:hlinkClick r:id="rId7"/>
                        </a:rPr>
                        <a:t>PATINDEX</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400">
                          <a:effectLst/>
                        </a:rPr>
                        <a:t>Returns the position of a pattern in a string</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1189334">
                <a:tc>
                  <a:txBody>
                    <a:bodyPr/>
                    <a:lstStyle/>
                    <a:p>
                      <a:pPr algn="l" fontAlgn="t"/>
                      <a:r>
                        <a:rPr lang="en-US" sz="2400">
                          <a:effectLst/>
                          <a:hlinkClick r:id="rId8"/>
                        </a:rPr>
                        <a:t>QUOTENAME</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Returns a Unicode string with delimiters added to make the string a valid SQL Server delimited identifier</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805247">
                <a:tc>
                  <a:txBody>
                    <a:bodyPr/>
                    <a:lstStyle/>
                    <a:p>
                      <a:pPr algn="l" fontAlgn="t"/>
                      <a:r>
                        <a:rPr lang="en-US" sz="2400">
                          <a:effectLst/>
                          <a:hlinkClick r:id="rId9"/>
                        </a:rPr>
                        <a:t>REPLACE</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400">
                          <a:effectLst/>
                        </a:rPr>
                        <a:t>Replaces all occurrences of a substring within a string, with a new substring</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21160">
                <a:tc>
                  <a:txBody>
                    <a:bodyPr/>
                    <a:lstStyle/>
                    <a:p>
                      <a:pPr algn="l" fontAlgn="t"/>
                      <a:r>
                        <a:rPr lang="en-US" sz="2400">
                          <a:effectLst/>
                          <a:hlinkClick r:id="rId10"/>
                        </a:rPr>
                        <a:t>REPLICATE</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dirty="0">
                          <a:effectLst/>
                        </a:rPr>
                        <a:t>Repeats a string a specified number of times</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21160">
                <a:tc>
                  <a:txBody>
                    <a:bodyPr/>
                    <a:lstStyle/>
                    <a:p>
                      <a:pPr algn="l" fontAlgn="t"/>
                      <a:r>
                        <a:rPr lang="en-US" sz="2400">
                          <a:effectLst/>
                          <a:hlinkClick r:id="rId11"/>
                        </a:rPr>
                        <a:t>REVERSE</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400" dirty="0">
                          <a:effectLst/>
                        </a:rPr>
                        <a:t>Reverses a string and returns the result</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bl>
          </a:graphicData>
        </a:graphic>
      </p:graphicFrame>
    </p:spTree>
    <p:extLst>
      <p:ext uri="{BB962C8B-B14F-4D97-AF65-F5344CB8AC3E}">
        <p14:creationId xmlns:p14="http://schemas.microsoft.com/office/powerpoint/2010/main" val="11679607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23847986"/>
              </p:ext>
            </p:extLst>
          </p:nvPr>
        </p:nvGraphicFramePr>
        <p:xfrm>
          <a:off x="228600" y="152400"/>
          <a:ext cx="8610600" cy="6553200"/>
        </p:xfrm>
        <a:graphic>
          <a:graphicData uri="http://schemas.openxmlformats.org/drawingml/2006/table">
            <a:tbl>
              <a:tblPr/>
              <a:tblGrid>
                <a:gridCol w="1905000"/>
                <a:gridCol w="6705600"/>
              </a:tblGrid>
              <a:tr h="562608">
                <a:tc>
                  <a:txBody>
                    <a:bodyPr/>
                    <a:lstStyle/>
                    <a:p>
                      <a:pPr algn="ctr" fontAlgn="t"/>
                      <a:r>
                        <a:rPr lang="en-US" sz="2400" b="1" dirty="0">
                          <a:effectLst/>
                        </a:rPr>
                        <a:t>Function</a:t>
                      </a: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2400" b="1" dirty="0">
                          <a:effectLst/>
                        </a:rPr>
                        <a:t>Description</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075692">
                <a:tc>
                  <a:txBody>
                    <a:bodyPr/>
                    <a:lstStyle/>
                    <a:p>
                      <a:pPr algn="l" fontAlgn="t"/>
                      <a:r>
                        <a:rPr lang="en-US" sz="2400" dirty="0">
                          <a:effectLst/>
                          <a:hlinkClick r:id="rId2"/>
                        </a:rPr>
                        <a:t>RIGHT</a:t>
                      </a:r>
                      <a:endParaRPr lang="en-US" sz="2400" dirty="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dirty="0">
                          <a:effectLst/>
                        </a:rPr>
                        <a:t>Extracts a number of characters from a string (starting from right)</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62608">
                <a:tc>
                  <a:txBody>
                    <a:bodyPr/>
                    <a:lstStyle/>
                    <a:p>
                      <a:pPr algn="l" fontAlgn="t"/>
                      <a:r>
                        <a:rPr lang="en-US" sz="2400">
                          <a:effectLst/>
                          <a:hlinkClick r:id="rId3"/>
                        </a:rPr>
                        <a:t>RTRIM</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400">
                          <a:effectLst/>
                        </a:rPr>
                        <a:t>Removes trailing spaces from a string</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1075692">
                <a:tc>
                  <a:txBody>
                    <a:bodyPr/>
                    <a:lstStyle/>
                    <a:p>
                      <a:pPr algn="l" fontAlgn="t"/>
                      <a:r>
                        <a:rPr lang="en-US" sz="2400">
                          <a:effectLst/>
                          <a:hlinkClick r:id="rId4"/>
                        </a:rPr>
                        <a:t>SOUNDEX</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Returns a four-character code to evaluate the similarity of two strings</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075692">
                <a:tc>
                  <a:txBody>
                    <a:bodyPr/>
                    <a:lstStyle/>
                    <a:p>
                      <a:pPr algn="l" fontAlgn="t"/>
                      <a:r>
                        <a:rPr lang="en-US" sz="2400">
                          <a:effectLst/>
                          <a:hlinkClick r:id="rId5"/>
                        </a:rPr>
                        <a:t>SPACE</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400">
                          <a:effectLst/>
                        </a:rPr>
                        <a:t>Returns a string of the specified number of space characters</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62608">
                <a:tc>
                  <a:txBody>
                    <a:bodyPr/>
                    <a:lstStyle/>
                    <a:p>
                      <a:pPr algn="l" fontAlgn="t"/>
                      <a:r>
                        <a:rPr lang="en-US" sz="2400">
                          <a:effectLst/>
                          <a:hlinkClick r:id="rId6"/>
                        </a:rPr>
                        <a:t>STR</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Returns a number as string</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075692">
                <a:tc>
                  <a:txBody>
                    <a:bodyPr/>
                    <a:lstStyle/>
                    <a:p>
                      <a:pPr algn="l" fontAlgn="t"/>
                      <a:r>
                        <a:rPr lang="en-US" sz="2400">
                          <a:effectLst/>
                          <a:hlinkClick r:id="rId7"/>
                        </a:rPr>
                        <a:t>STUFF</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400">
                          <a:effectLst/>
                        </a:rPr>
                        <a:t>Deletes a part of a string and then inserts another part into the string, starting at a specified position</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62608">
                <a:tc>
                  <a:txBody>
                    <a:bodyPr/>
                    <a:lstStyle/>
                    <a:p>
                      <a:pPr algn="l" fontAlgn="t"/>
                      <a:r>
                        <a:rPr lang="en-US" sz="2400">
                          <a:effectLst/>
                          <a:hlinkClick r:id="rId8"/>
                        </a:rPr>
                        <a:t>SUBSTRING</a:t>
                      </a:r>
                      <a:endParaRPr lang="en-US" sz="2400">
                        <a:effectLst/>
                      </a:endParaRPr>
                    </a:p>
                  </a:txBody>
                  <a:tcPr marL="35304"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dirty="0">
                          <a:effectLst/>
                        </a:rPr>
                        <a:t>Extracts some characters from a string</a:t>
                      </a:r>
                    </a:p>
                  </a:txBody>
                  <a:tcPr marL="17652" marR="17652" marT="17652" marB="176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4131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927</TotalTime>
  <Words>4566</Words>
  <Application>Microsoft Office PowerPoint</Application>
  <PresentationFormat>On-screen Show (4:3)</PresentationFormat>
  <Paragraphs>891</Paragraphs>
  <Slides>146</Slides>
  <Notes>0</Notes>
  <HiddenSlides>0</HiddenSlides>
  <MMClips>0</MMClips>
  <ScaleCrop>false</ScaleCrop>
  <HeadingPairs>
    <vt:vector size="4" baseType="variant">
      <vt:variant>
        <vt:lpstr>Theme</vt:lpstr>
      </vt:variant>
      <vt:variant>
        <vt:i4>1</vt:i4>
      </vt:variant>
      <vt:variant>
        <vt:lpstr>Slide Titles</vt:lpstr>
      </vt:variant>
      <vt:variant>
        <vt:i4>146</vt:i4>
      </vt:variant>
    </vt:vector>
  </HeadingPairs>
  <TitlesOfParts>
    <vt:vector size="147" baseType="lpstr">
      <vt:lpstr>Office Theme</vt:lpstr>
      <vt:lpstr>UNIT-4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sunetra salunkhe</dc:creator>
  <cp:lastModifiedBy>sunetra salunkhe</cp:lastModifiedBy>
  <cp:revision>397</cp:revision>
  <dcterms:created xsi:type="dcterms:W3CDTF">2006-08-16T00:00:00Z</dcterms:created>
  <dcterms:modified xsi:type="dcterms:W3CDTF">2022-10-31T17:35:07Z</dcterms:modified>
</cp:coreProperties>
</file>