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sldIdLst>
    <p:sldId id="257" r:id="rId2"/>
    <p:sldId id="258" r:id="rId3"/>
    <p:sldId id="256" r:id="rId4"/>
    <p:sldId id="261" r:id="rId5"/>
    <p:sldId id="260" r:id="rId6"/>
    <p:sldId id="264" r:id="rId7"/>
    <p:sldId id="263" r:id="rId8"/>
    <p:sldId id="267" r:id="rId9"/>
    <p:sldId id="266" r:id="rId10"/>
    <p:sldId id="265" r:id="rId11"/>
    <p:sldId id="259" r:id="rId12"/>
    <p:sldId id="276" r:id="rId13"/>
    <p:sldId id="268" r:id="rId14"/>
    <p:sldId id="273" r:id="rId15"/>
    <p:sldId id="272" r:id="rId16"/>
    <p:sldId id="271" r:id="rId17"/>
    <p:sldId id="274" r:id="rId18"/>
    <p:sldId id="275" r:id="rId19"/>
    <p:sldId id="269" r:id="rId20"/>
    <p:sldId id="281" r:id="rId21"/>
    <p:sldId id="279" r:id="rId22"/>
    <p:sldId id="278" r:id="rId23"/>
    <p:sldId id="280" r:id="rId24"/>
    <p:sldId id="277" r:id="rId25"/>
    <p:sldId id="270" r:id="rId26"/>
    <p:sldId id="282" r:id="rId27"/>
    <p:sldId id="283" r:id="rId28"/>
    <p:sldId id="284" r:id="rId29"/>
    <p:sldId id="293" r:id="rId30"/>
    <p:sldId id="296" r:id="rId31"/>
    <p:sldId id="285" r:id="rId32"/>
    <p:sldId id="295" r:id="rId33"/>
    <p:sldId id="286" r:id="rId34"/>
    <p:sldId id="290" r:id="rId35"/>
    <p:sldId id="287" r:id="rId36"/>
    <p:sldId id="288" r:id="rId37"/>
    <p:sldId id="297" r:id="rId38"/>
    <p:sldId id="324" r:id="rId39"/>
    <p:sldId id="294" r:id="rId40"/>
    <p:sldId id="292" r:id="rId41"/>
    <p:sldId id="299" r:id="rId42"/>
    <p:sldId id="300" r:id="rId43"/>
    <p:sldId id="301" r:id="rId44"/>
    <p:sldId id="302" r:id="rId45"/>
    <p:sldId id="303" r:id="rId46"/>
    <p:sldId id="304" r:id="rId47"/>
    <p:sldId id="322" r:id="rId48"/>
    <p:sldId id="305" r:id="rId49"/>
    <p:sldId id="323" r:id="rId50"/>
    <p:sldId id="321" r:id="rId51"/>
    <p:sldId id="306" r:id="rId52"/>
    <p:sldId id="307" r:id="rId53"/>
    <p:sldId id="308" r:id="rId54"/>
    <p:sldId id="326" r:id="rId55"/>
    <p:sldId id="327" r:id="rId56"/>
    <p:sldId id="328" r:id="rId57"/>
    <p:sldId id="329" r:id="rId58"/>
    <p:sldId id="309" r:id="rId59"/>
    <p:sldId id="337" r:id="rId60"/>
    <p:sldId id="310" r:id="rId61"/>
    <p:sldId id="334" r:id="rId62"/>
    <p:sldId id="332" r:id="rId63"/>
    <p:sldId id="317" r:id="rId64"/>
    <p:sldId id="333" r:id="rId65"/>
    <p:sldId id="318" r:id="rId66"/>
    <p:sldId id="335" r:id="rId67"/>
    <p:sldId id="319" r:id="rId68"/>
    <p:sldId id="320" r:id="rId69"/>
    <p:sldId id="298" r:id="rId70"/>
    <p:sldId id="338" r:id="rId71"/>
    <p:sldId id="339" r:id="rId72"/>
    <p:sldId id="340" r:id="rId73"/>
    <p:sldId id="341" r:id="rId74"/>
    <p:sldId id="342" r:id="rId75"/>
    <p:sldId id="343" r:id="rId76"/>
    <p:sldId id="364" r:id="rId77"/>
    <p:sldId id="289" r:id="rId78"/>
    <p:sldId id="353" r:id="rId79"/>
    <p:sldId id="330" r:id="rId80"/>
    <p:sldId id="355" r:id="rId81"/>
    <p:sldId id="291" r:id="rId82"/>
    <p:sldId id="354" r:id="rId83"/>
    <p:sldId id="346" r:id="rId84"/>
    <p:sldId id="345" r:id="rId85"/>
    <p:sldId id="356" r:id="rId86"/>
    <p:sldId id="352" r:id="rId87"/>
    <p:sldId id="344" r:id="rId88"/>
    <p:sldId id="348" r:id="rId89"/>
    <p:sldId id="347" r:id="rId90"/>
    <p:sldId id="351" r:id="rId91"/>
    <p:sldId id="350" r:id="rId92"/>
    <p:sldId id="369" r:id="rId93"/>
    <p:sldId id="370" r:id="rId94"/>
    <p:sldId id="373" r:id="rId95"/>
    <p:sldId id="371" r:id="rId96"/>
    <p:sldId id="374" r:id="rId97"/>
    <p:sldId id="372" r:id="rId98"/>
    <p:sldId id="361" r:id="rId99"/>
    <p:sldId id="368" r:id="rId100"/>
    <p:sldId id="360" r:id="rId101"/>
    <p:sldId id="363" r:id="rId102"/>
    <p:sldId id="359" r:id="rId103"/>
    <p:sldId id="362" r:id="rId104"/>
    <p:sldId id="358" r:id="rId105"/>
    <p:sldId id="357" r:id="rId106"/>
    <p:sldId id="262" r:id="rId107"/>
    <p:sldId id="367" r:id="rId108"/>
    <p:sldId id="376" r:id="rId109"/>
    <p:sldId id="378" r:id="rId110"/>
    <p:sldId id="375" r:id="rId111"/>
    <p:sldId id="366" r:id="rId112"/>
    <p:sldId id="365"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arv Patil" userId="9c47998f47336ee7" providerId="LiveId" clId="{CCF34236-C6F9-4718-8C28-BB3AF2EA20DD}"/>
    <pc:docChg chg="modSld">
      <pc:chgData name="Atharv Patil" userId="9c47998f47336ee7" providerId="LiveId" clId="{CCF34236-C6F9-4718-8C28-BB3AF2EA20DD}" dt="2023-01-08T04:12:14.189" v="8" actId="1076"/>
      <pc:docMkLst>
        <pc:docMk/>
      </pc:docMkLst>
      <pc:sldChg chg="modSp mod">
        <pc:chgData name="Atharv Patil" userId="9c47998f47336ee7" providerId="LiveId" clId="{CCF34236-C6F9-4718-8C28-BB3AF2EA20DD}" dt="2023-01-07T02:41:15.378" v="3" actId="1037"/>
        <pc:sldMkLst>
          <pc:docMk/>
          <pc:sldMk cId="3511622776" sldId="279"/>
        </pc:sldMkLst>
        <pc:picChg chg="mod">
          <ac:chgData name="Atharv Patil" userId="9c47998f47336ee7" providerId="LiveId" clId="{CCF34236-C6F9-4718-8C28-BB3AF2EA20DD}" dt="2023-01-07T02:41:15.378" v="3" actId="1037"/>
          <ac:picMkLst>
            <pc:docMk/>
            <pc:sldMk cId="3511622776" sldId="279"/>
            <ac:picMk id="3" creationId="{00000000-0000-0000-0000-000000000000}"/>
          </ac:picMkLst>
        </pc:picChg>
      </pc:sldChg>
      <pc:sldChg chg="modSp mod">
        <pc:chgData name="Atharv Patil" userId="9c47998f47336ee7" providerId="LiveId" clId="{CCF34236-C6F9-4718-8C28-BB3AF2EA20DD}" dt="2023-01-06T16:33:44.044" v="0" actId="1076"/>
        <pc:sldMkLst>
          <pc:docMk/>
          <pc:sldMk cId="1746642978" sldId="287"/>
        </pc:sldMkLst>
        <pc:spChg chg="mod">
          <ac:chgData name="Atharv Patil" userId="9c47998f47336ee7" providerId="LiveId" clId="{CCF34236-C6F9-4718-8C28-BB3AF2EA20DD}" dt="2023-01-06T16:33:44.044" v="0" actId="1076"/>
          <ac:spMkLst>
            <pc:docMk/>
            <pc:sldMk cId="1746642978" sldId="287"/>
            <ac:spMk id="2" creationId="{00000000-0000-0000-0000-000000000000}"/>
          </ac:spMkLst>
        </pc:spChg>
      </pc:sldChg>
      <pc:sldChg chg="modSp mod">
        <pc:chgData name="Atharv Patil" userId="9c47998f47336ee7" providerId="LiveId" clId="{CCF34236-C6F9-4718-8C28-BB3AF2EA20DD}" dt="2023-01-06T16:38:05.051" v="1" actId="1076"/>
        <pc:sldMkLst>
          <pc:docMk/>
          <pc:sldMk cId="3139793436" sldId="288"/>
        </pc:sldMkLst>
        <pc:picChg chg="mod">
          <ac:chgData name="Atharv Patil" userId="9c47998f47336ee7" providerId="LiveId" clId="{CCF34236-C6F9-4718-8C28-BB3AF2EA20DD}" dt="2023-01-06T16:38:05.051" v="1" actId="1076"/>
          <ac:picMkLst>
            <pc:docMk/>
            <pc:sldMk cId="3139793436" sldId="288"/>
            <ac:picMk id="3" creationId="{00000000-0000-0000-0000-000000000000}"/>
          </ac:picMkLst>
        </pc:picChg>
      </pc:sldChg>
      <pc:sldChg chg="modSp mod">
        <pc:chgData name="Atharv Patil" userId="9c47998f47336ee7" providerId="LiveId" clId="{CCF34236-C6F9-4718-8C28-BB3AF2EA20DD}" dt="2023-01-08T04:12:14.189" v="8" actId="1076"/>
        <pc:sldMkLst>
          <pc:docMk/>
          <pc:sldMk cId="1039367283" sldId="289"/>
        </pc:sldMkLst>
        <pc:spChg chg="mod">
          <ac:chgData name="Atharv Patil" userId="9c47998f47336ee7" providerId="LiveId" clId="{CCF34236-C6F9-4718-8C28-BB3AF2EA20DD}" dt="2023-01-08T04:12:14.189" v="8" actId="1076"/>
          <ac:spMkLst>
            <pc:docMk/>
            <pc:sldMk cId="1039367283" sldId="289"/>
            <ac:spMk id="2" creationId="{00000000-0000-0000-0000-000000000000}"/>
          </ac:spMkLst>
        </pc:spChg>
      </pc:sldChg>
      <pc:sldChg chg="modSp">
        <pc:chgData name="Atharv Patil" userId="9c47998f47336ee7" providerId="LiveId" clId="{CCF34236-C6F9-4718-8C28-BB3AF2EA20DD}" dt="2023-01-07T11:23:15.931" v="7" actId="1076"/>
        <pc:sldMkLst>
          <pc:docMk/>
          <pc:sldMk cId="3038299558" sldId="346"/>
        </pc:sldMkLst>
        <pc:picChg chg="mod">
          <ac:chgData name="Atharv Patil" userId="9c47998f47336ee7" providerId="LiveId" clId="{CCF34236-C6F9-4718-8C28-BB3AF2EA20DD}" dt="2023-01-07T11:23:15.931" v="7" actId="1076"/>
          <ac:picMkLst>
            <pc:docMk/>
            <pc:sldMk cId="3038299558" sldId="346"/>
            <ac:picMk id="2050" creationId="{00000000-0000-0000-0000-000000000000}"/>
          </ac:picMkLst>
        </pc:picChg>
      </pc:sldChg>
      <pc:sldChg chg="modSp">
        <pc:chgData name="Atharv Patil" userId="9c47998f47336ee7" providerId="LiveId" clId="{CCF34236-C6F9-4718-8C28-BB3AF2EA20DD}" dt="2023-01-07T11:23:04.050" v="5" actId="1076"/>
        <pc:sldMkLst>
          <pc:docMk/>
          <pc:sldMk cId="2970558247" sldId="354"/>
        </pc:sldMkLst>
        <pc:picChg chg="mod">
          <ac:chgData name="Atharv Patil" userId="9c47998f47336ee7" providerId="LiveId" clId="{CCF34236-C6F9-4718-8C28-BB3AF2EA20DD}" dt="2023-01-07T11:23:04.050" v="5" actId="1076"/>
          <ac:picMkLst>
            <pc:docMk/>
            <pc:sldMk cId="2970558247" sldId="354"/>
            <ac:picMk id="8194" creationId="{00000000-0000-0000-0000-000000000000}"/>
          </ac:picMkLst>
        </pc:picChg>
      </pc:sldChg>
    </pc:docChg>
  </pc:docChgLst>
  <pc:docChgLst>
    <pc:chgData name="Atharv Patil" userId="9c47998f47336ee7" providerId="LiveId" clId="{489B5DDF-8607-4165-B3AE-984D33D9F1E0}"/>
    <pc:docChg chg="modSld">
      <pc:chgData name="Atharv Patil" userId="9c47998f47336ee7" providerId="LiveId" clId="{489B5DDF-8607-4165-B3AE-984D33D9F1E0}" dt="2023-01-22T23:14:00.724" v="2" actId="1038"/>
      <pc:docMkLst>
        <pc:docMk/>
      </pc:docMkLst>
      <pc:sldChg chg="modSp mod">
        <pc:chgData name="Atharv Patil" userId="9c47998f47336ee7" providerId="LiveId" clId="{489B5DDF-8607-4165-B3AE-984D33D9F1E0}" dt="2023-01-22T23:14:00.724" v="2" actId="1038"/>
        <pc:sldMkLst>
          <pc:docMk/>
          <pc:sldMk cId="3511622776" sldId="279"/>
        </pc:sldMkLst>
        <pc:picChg chg="mod">
          <ac:chgData name="Atharv Patil" userId="9c47998f47336ee7" providerId="LiveId" clId="{489B5DDF-8607-4165-B3AE-984D33D9F1E0}" dt="2023-01-22T23:14:00.724" v="2" actId="1038"/>
          <ac:picMkLst>
            <pc:docMk/>
            <pc:sldMk cId="3511622776" sldId="279"/>
            <ac:picMk id="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7CCCA3-C519-4ACF-9565-9CF4900A8D4B}" type="datetimeFigureOut">
              <a:rPr lang="en-US" smtClean="0"/>
              <a:t>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833CC0-A7FC-4538-A5A8-60D72AF6D140}" type="slidenum">
              <a:rPr lang="en-US" smtClean="0"/>
              <a:t>‹#›</a:t>
            </a:fld>
            <a:endParaRPr lang="en-US"/>
          </a:p>
        </p:txBody>
      </p:sp>
    </p:spTree>
    <p:extLst>
      <p:ext uri="{BB962C8B-B14F-4D97-AF65-F5344CB8AC3E}">
        <p14:creationId xmlns:p14="http://schemas.microsoft.com/office/powerpoint/2010/main" val="2048126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33CC0-A7FC-4538-A5A8-60D72AF6D140}" type="slidenum">
              <a:rPr lang="en-US" smtClean="0"/>
              <a:t>68</a:t>
            </a:fld>
            <a:endParaRPr lang="en-US"/>
          </a:p>
        </p:txBody>
      </p:sp>
    </p:spTree>
    <p:extLst>
      <p:ext uri="{BB962C8B-B14F-4D97-AF65-F5344CB8AC3E}">
        <p14:creationId xmlns:p14="http://schemas.microsoft.com/office/powerpoint/2010/main" val="889446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C833CC0-A7FC-4538-A5A8-60D72AF6D140}" type="slidenum">
              <a:rPr lang="en-US" smtClean="0"/>
              <a:t>95</a:t>
            </a:fld>
            <a:endParaRPr lang="en-US"/>
          </a:p>
        </p:txBody>
      </p:sp>
    </p:spTree>
    <p:extLst>
      <p:ext uri="{BB962C8B-B14F-4D97-AF65-F5344CB8AC3E}">
        <p14:creationId xmlns:p14="http://schemas.microsoft.com/office/powerpoint/2010/main" val="2424987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C833CC0-A7FC-4538-A5A8-60D72AF6D140}" type="slidenum">
              <a:rPr lang="en-US" smtClean="0"/>
              <a:t>96</a:t>
            </a:fld>
            <a:endParaRPr lang="en-US"/>
          </a:p>
        </p:txBody>
      </p:sp>
    </p:spTree>
    <p:extLst>
      <p:ext uri="{BB962C8B-B14F-4D97-AF65-F5344CB8AC3E}">
        <p14:creationId xmlns:p14="http://schemas.microsoft.com/office/powerpoint/2010/main" val="2424987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6773F71-1368-43DE-9A4E-11D2DFA82B2D}"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130C6-B060-4066-8177-1939080E3CFF}" type="slidenum">
              <a:rPr lang="en-US" smtClean="0"/>
              <a:t>‹#›</a:t>
            </a:fld>
            <a:endParaRPr lang="en-US"/>
          </a:p>
        </p:txBody>
      </p:sp>
    </p:spTree>
    <p:extLst>
      <p:ext uri="{BB962C8B-B14F-4D97-AF65-F5344CB8AC3E}">
        <p14:creationId xmlns:p14="http://schemas.microsoft.com/office/powerpoint/2010/main" val="3620986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773F71-1368-43DE-9A4E-11D2DFA82B2D}"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130C6-B060-4066-8177-1939080E3CFF}" type="slidenum">
              <a:rPr lang="en-US" smtClean="0"/>
              <a:t>‹#›</a:t>
            </a:fld>
            <a:endParaRPr lang="en-US"/>
          </a:p>
        </p:txBody>
      </p:sp>
    </p:spTree>
    <p:extLst>
      <p:ext uri="{BB962C8B-B14F-4D97-AF65-F5344CB8AC3E}">
        <p14:creationId xmlns:p14="http://schemas.microsoft.com/office/powerpoint/2010/main" val="3110947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773F71-1368-43DE-9A4E-11D2DFA82B2D}"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130C6-B060-4066-8177-1939080E3CFF}" type="slidenum">
              <a:rPr lang="en-US" smtClean="0"/>
              <a:t>‹#›</a:t>
            </a:fld>
            <a:endParaRPr lang="en-US"/>
          </a:p>
        </p:txBody>
      </p:sp>
    </p:spTree>
    <p:extLst>
      <p:ext uri="{BB962C8B-B14F-4D97-AF65-F5344CB8AC3E}">
        <p14:creationId xmlns:p14="http://schemas.microsoft.com/office/powerpoint/2010/main" val="339876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773F71-1368-43DE-9A4E-11D2DFA82B2D}"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130C6-B060-4066-8177-1939080E3CFF}" type="slidenum">
              <a:rPr lang="en-US" smtClean="0"/>
              <a:t>‹#›</a:t>
            </a:fld>
            <a:endParaRPr lang="en-US"/>
          </a:p>
        </p:txBody>
      </p:sp>
    </p:spTree>
    <p:extLst>
      <p:ext uri="{BB962C8B-B14F-4D97-AF65-F5344CB8AC3E}">
        <p14:creationId xmlns:p14="http://schemas.microsoft.com/office/powerpoint/2010/main" val="409711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73F71-1368-43DE-9A4E-11D2DFA82B2D}"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130C6-B060-4066-8177-1939080E3CFF}" type="slidenum">
              <a:rPr lang="en-US" smtClean="0"/>
              <a:t>‹#›</a:t>
            </a:fld>
            <a:endParaRPr lang="en-US"/>
          </a:p>
        </p:txBody>
      </p:sp>
    </p:spTree>
    <p:extLst>
      <p:ext uri="{BB962C8B-B14F-4D97-AF65-F5344CB8AC3E}">
        <p14:creationId xmlns:p14="http://schemas.microsoft.com/office/powerpoint/2010/main" val="117410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773F71-1368-43DE-9A4E-11D2DFA82B2D}"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130C6-B060-4066-8177-1939080E3CFF}" type="slidenum">
              <a:rPr lang="en-US" smtClean="0"/>
              <a:t>‹#›</a:t>
            </a:fld>
            <a:endParaRPr lang="en-US"/>
          </a:p>
        </p:txBody>
      </p:sp>
    </p:spTree>
    <p:extLst>
      <p:ext uri="{BB962C8B-B14F-4D97-AF65-F5344CB8AC3E}">
        <p14:creationId xmlns:p14="http://schemas.microsoft.com/office/powerpoint/2010/main" val="149166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773F71-1368-43DE-9A4E-11D2DFA82B2D}"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9130C6-B060-4066-8177-1939080E3CFF}" type="slidenum">
              <a:rPr lang="en-US" smtClean="0"/>
              <a:t>‹#›</a:t>
            </a:fld>
            <a:endParaRPr lang="en-US"/>
          </a:p>
        </p:txBody>
      </p:sp>
    </p:spTree>
    <p:extLst>
      <p:ext uri="{BB962C8B-B14F-4D97-AF65-F5344CB8AC3E}">
        <p14:creationId xmlns:p14="http://schemas.microsoft.com/office/powerpoint/2010/main" val="796214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773F71-1368-43DE-9A4E-11D2DFA82B2D}"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130C6-B060-4066-8177-1939080E3CFF}" type="slidenum">
              <a:rPr lang="en-US" smtClean="0"/>
              <a:t>‹#›</a:t>
            </a:fld>
            <a:endParaRPr lang="en-US"/>
          </a:p>
        </p:txBody>
      </p:sp>
    </p:spTree>
    <p:extLst>
      <p:ext uri="{BB962C8B-B14F-4D97-AF65-F5344CB8AC3E}">
        <p14:creationId xmlns:p14="http://schemas.microsoft.com/office/powerpoint/2010/main" val="366553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73F71-1368-43DE-9A4E-11D2DFA82B2D}"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9130C6-B060-4066-8177-1939080E3CFF}" type="slidenum">
              <a:rPr lang="en-US" smtClean="0"/>
              <a:t>‹#›</a:t>
            </a:fld>
            <a:endParaRPr lang="en-US"/>
          </a:p>
        </p:txBody>
      </p:sp>
    </p:spTree>
    <p:extLst>
      <p:ext uri="{BB962C8B-B14F-4D97-AF65-F5344CB8AC3E}">
        <p14:creationId xmlns:p14="http://schemas.microsoft.com/office/powerpoint/2010/main" val="375541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73F71-1368-43DE-9A4E-11D2DFA82B2D}"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130C6-B060-4066-8177-1939080E3CFF}" type="slidenum">
              <a:rPr lang="en-US" smtClean="0"/>
              <a:t>‹#›</a:t>
            </a:fld>
            <a:endParaRPr lang="en-US"/>
          </a:p>
        </p:txBody>
      </p:sp>
    </p:spTree>
    <p:extLst>
      <p:ext uri="{BB962C8B-B14F-4D97-AF65-F5344CB8AC3E}">
        <p14:creationId xmlns:p14="http://schemas.microsoft.com/office/powerpoint/2010/main" val="195362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73F71-1368-43DE-9A4E-11D2DFA82B2D}"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130C6-B060-4066-8177-1939080E3CFF}" type="slidenum">
              <a:rPr lang="en-US" smtClean="0"/>
              <a:t>‹#›</a:t>
            </a:fld>
            <a:endParaRPr lang="en-US"/>
          </a:p>
        </p:txBody>
      </p:sp>
    </p:spTree>
    <p:extLst>
      <p:ext uri="{BB962C8B-B14F-4D97-AF65-F5344CB8AC3E}">
        <p14:creationId xmlns:p14="http://schemas.microsoft.com/office/powerpoint/2010/main" val="286957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73F71-1368-43DE-9A4E-11D2DFA82B2D}" type="datetimeFigureOut">
              <a:rPr lang="en-US" smtClean="0"/>
              <a:t>1/22/2023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9130C6-B060-4066-8177-1939080E3CFF}" type="slidenum">
              <a:rPr lang="en-US" smtClean="0"/>
              <a:t>‹#›</a:t>
            </a:fld>
            <a:endParaRPr lang="en-US"/>
          </a:p>
        </p:txBody>
      </p:sp>
    </p:spTree>
    <p:extLst>
      <p:ext uri="{BB962C8B-B14F-4D97-AF65-F5344CB8AC3E}">
        <p14:creationId xmlns:p14="http://schemas.microsoft.com/office/powerpoint/2010/main" val="219955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hyperlink" Target="https://www.geeksforgeeks.org/what-is-database/" TargetMode="Externa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guru99.com/dbms-functional-dependency.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ltexsoft.com/blog/business/comparing-database-management-systems-mysql-postgresql-mssql-server-mongodb-elasticsearch-and-others/"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rkenea.com/blog/healthcare-saas/" TargetMode="External"/><Relationship Id="rId2" Type="http://schemas.openxmlformats.org/officeDocument/2006/relationships/hyperlink" Target="https://www.altexsoft.com/blog/business/technical-documentation-in-software-development-types-best-practices-and-tools/" TargetMode="Externa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www.geeksforgeeks.org/concurrency-control-in-db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2708" y="0"/>
            <a:ext cx="11281272" cy="2123658"/>
          </a:xfrm>
          <a:prstGeom prst="rect">
            <a:avLst/>
          </a:prstGeom>
          <a:noFill/>
        </p:spPr>
        <p:txBody>
          <a:bodyPr wrap="square" rtlCol="0">
            <a:spAutoFit/>
          </a:bodyPr>
          <a:lstStyle/>
          <a:p>
            <a:pPr algn="ctr">
              <a:lnSpc>
                <a:spcPct val="150000"/>
              </a:lnSpc>
            </a:pPr>
            <a:r>
              <a:rPr lang="en-US" sz="4400" b="1" dirty="0"/>
              <a:t>Unit-V</a:t>
            </a:r>
          </a:p>
          <a:p>
            <a:pPr algn="ctr">
              <a:lnSpc>
                <a:spcPct val="150000"/>
              </a:lnSpc>
            </a:pPr>
            <a:r>
              <a:rPr lang="en-US" sz="4400" b="1" dirty="0"/>
              <a:t>Relational Database Design</a:t>
            </a:r>
          </a:p>
        </p:txBody>
      </p:sp>
      <p:sp>
        <p:nvSpPr>
          <p:cNvPr id="5" name="TextBox 4"/>
          <p:cNvSpPr txBox="1"/>
          <p:nvPr/>
        </p:nvSpPr>
        <p:spPr>
          <a:xfrm>
            <a:off x="258896" y="2324559"/>
            <a:ext cx="11688896" cy="3970318"/>
          </a:xfrm>
          <a:prstGeom prst="rect">
            <a:avLst/>
          </a:prstGeom>
          <a:noFill/>
        </p:spPr>
        <p:txBody>
          <a:bodyPr wrap="square" rtlCol="0">
            <a:spAutoFit/>
          </a:bodyPr>
          <a:lstStyle/>
          <a:p>
            <a:pPr algn="just">
              <a:lnSpc>
                <a:spcPct val="150000"/>
              </a:lnSpc>
            </a:pPr>
            <a:r>
              <a:rPr lang="en-US" sz="2400" b="1" dirty="0"/>
              <a:t>Contents:</a:t>
            </a:r>
          </a:p>
          <a:p>
            <a:pPr marL="342900" indent="-342900" algn="just">
              <a:lnSpc>
                <a:spcPct val="150000"/>
              </a:lnSpc>
              <a:buFont typeface="Arial" panose="020B0604020202020204" pitchFamily="34" charset="0"/>
              <a:buChar char="•"/>
            </a:pPr>
            <a:r>
              <a:rPr lang="en-IN" sz="2400" dirty="0"/>
              <a:t>Pitfalls in Relational-Database Designs, Concept of Normalization, Functional Dependencies, First </a:t>
            </a:r>
            <a:r>
              <a:rPr lang="en-US" sz="2400" dirty="0"/>
              <a:t>Normal Form, 2NF, 3NF, BCNF. </a:t>
            </a:r>
          </a:p>
          <a:p>
            <a:pPr marL="342900" indent="-342900" algn="just">
              <a:lnSpc>
                <a:spcPct val="150000"/>
              </a:lnSpc>
              <a:buFont typeface="Arial" panose="020B0604020202020204" pitchFamily="34" charset="0"/>
              <a:buChar char="•"/>
            </a:pPr>
            <a:r>
              <a:rPr lang="en-US" sz="2400" b="1" dirty="0"/>
              <a:t>Transactions Management and Concurrency</a:t>
            </a:r>
            <a:r>
              <a:rPr lang="en-US" sz="2400" dirty="0"/>
              <a:t>: Transaction Concept, Transaction States, ACID Properties, Concurrent Executions, </a:t>
            </a:r>
            <a:r>
              <a:rPr lang="en-US" sz="2400" dirty="0" err="1"/>
              <a:t>Serializability</a:t>
            </a:r>
            <a:r>
              <a:rPr lang="en-US" sz="2400" dirty="0"/>
              <a:t> – </a:t>
            </a:r>
            <a:r>
              <a:rPr lang="en-IN" sz="2400" dirty="0"/>
              <a:t>Conflict and View, Concurrency Control: Lock-Based, Timestamp-Based Protocols.</a:t>
            </a:r>
          </a:p>
          <a:p>
            <a:pPr marL="342900" indent="-342900" algn="just">
              <a:lnSpc>
                <a:spcPct val="150000"/>
              </a:lnSpc>
              <a:buFont typeface="Arial" panose="020B0604020202020204" pitchFamily="34" charset="0"/>
              <a:buChar char="•"/>
            </a:pPr>
            <a:r>
              <a:rPr lang="en-IN" sz="2400" b="1" dirty="0"/>
              <a:t>Recovery System</a:t>
            </a:r>
            <a:r>
              <a:rPr lang="en-IN" sz="2400" dirty="0"/>
              <a:t>: Introduction to Recovery System.</a:t>
            </a:r>
          </a:p>
        </p:txBody>
      </p:sp>
    </p:spTree>
    <p:extLst>
      <p:ext uri="{BB962C8B-B14F-4D97-AF65-F5344CB8AC3E}">
        <p14:creationId xmlns:p14="http://schemas.microsoft.com/office/powerpoint/2010/main" val="3992253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512" y="95053"/>
            <a:ext cx="11901889" cy="6186309"/>
          </a:xfrm>
          <a:prstGeom prst="rect">
            <a:avLst/>
          </a:prstGeom>
        </p:spPr>
        <p:txBody>
          <a:bodyPr wrap="square">
            <a:spAutoFit/>
          </a:bodyPr>
          <a:lstStyle/>
          <a:p>
            <a:pPr algn="just">
              <a:lnSpc>
                <a:spcPct val="150000"/>
              </a:lnSpc>
            </a:pPr>
            <a:r>
              <a:rPr lang="en-US" sz="2400" b="1" dirty="0">
                <a:solidFill>
                  <a:srgbClr val="000000"/>
                </a:solidFill>
              </a:rPr>
              <a:t>8. Insufficient Indexing</a:t>
            </a:r>
          </a:p>
          <a:p>
            <a:pPr marL="342900" indent="-342900" algn="just">
              <a:lnSpc>
                <a:spcPct val="150000"/>
              </a:lnSpc>
              <a:buFont typeface="Arial" panose="020B0604020202020204" pitchFamily="34" charset="0"/>
              <a:buChar char="•"/>
            </a:pPr>
            <a:r>
              <a:rPr lang="en-US" sz="2000" dirty="0"/>
              <a:t>Indexing is </a:t>
            </a:r>
            <a:r>
              <a:rPr lang="en-US" sz="2000" b="1" dirty="0"/>
              <a:t>a data structure technique which allows you to quickly retrieve records from a database file</a:t>
            </a:r>
            <a:endParaRPr lang="en-US" sz="2000" dirty="0">
              <a:solidFill>
                <a:srgbClr val="000000"/>
              </a:solidFill>
            </a:endParaRPr>
          </a:p>
          <a:p>
            <a:pPr marL="342900" indent="-342900" algn="just">
              <a:lnSpc>
                <a:spcPct val="150000"/>
              </a:lnSpc>
              <a:buFont typeface="Arial" panose="020B0604020202020204" pitchFamily="34" charset="0"/>
              <a:buChar char="•"/>
            </a:pPr>
            <a:r>
              <a:rPr lang="en-US" sz="2000" dirty="0">
                <a:solidFill>
                  <a:srgbClr val="000000"/>
                </a:solidFill>
              </a:rPr>
              <a:t>Insufficient indexing comes from a SQL configuration whose performance is affected due to improper, excessive, or missing indexes. In case indexes aren’t created properly, the SQL server goes through more records to retrieve the data that’s requested by the query.</a:t>
            </a:r>
          </a:p>
          <a:p>
            <a:pPr marL="342900" indent="-342900" algn="just">
              <a:lnSpc>
                <a:spcPct val="150000"/>
              </a:lnSpc>
              <a:buFont typeface="Arial" panose="020B0604020202020204" pitchFamily="34" charset="0"/>
              <a:buChar char="•"/>
            </a:pPr>
            <a:r>
              <a:rPr lang="en-US" sz="2000" dirty="0">
                <a:solidFill>
                  <a:srgbClr val="000000"/>
                </a:solidFill>
              </a:rPr>
              <a:t>A wrong index does not offer easy data manipulation and an index developed on multiple columns </a:t>
            </a:r>
            <a:r>
              <a:rPr lang="en-US" sz="2000" b="1" dirty="0">
                <a:solidFill>
                  <a:srgbClr val="000000"/>
                </a:solidFill>
              </a:rPr>
              <a:t>slows down queries</a:t>
            </a:r>
            <a:r>
              <a:rPr lang="en-US" sz="2000" dirty="0">
                <a:solidFill>
                  <a:srgbClr val="000000"/>
                </a:solidFill>
              </a:rPr>
              <a:t> instead of speeding them up. The lack of a clustered index in a table is a form of poor indexing. Execution of inserting, SELECT statement, deleting, and updating records is slower than on a clustered index.</a:t>
            </a:r>
          </a:p>
          <a:p>
            <a:pPr marL="342900" indent="-342900" algn="just">
              <a:lnSpc>
                <a:spcPct val="150000"/>
              </a:lnSpc>
              <a:buFont typeface="Arial" panose="020B0604020202020204" pitchFamily="34" charset="0"/>
              <a:buChar char="•"/>
            </a:pPr>
            <a:r>
              <a:rPr lang="en-US" sz="2000" dirty="0">
                <a:solidFill>
                  <a:srgbClr val="000000"/>
                </a:solidFill>
              </a:rPr>
              <a:t>Index efficiency is connected to the column type, for instance, indexes on INT column display the best performance, however, indexes on DATE, VARCHAR, or DECIMAL aren’t as efficient. This leads to redesigning tables with the best possible efficiency.</a:t>
            </a:r>
          </a:p>
          <a:p>
            <a:pPr marL="342900" indent="-342900" algn="just">
              <a:lnSpc>
                <a:spcPct val="150000"/>
              </a:lnSpc>
              <a:buFont typeface="Arial" panose="020B0604020202020204" pitchFamily="34" charset="0"/>
              <a:buChar char="•"/>
            </a:pPr>
            <a:r>
              <a:rPr lang="en-US" sz="2000" dirty="0">
                <a:solidFill>
                  <a:srgbClr val="000000"/>
                </a:solidFill>
              </a:rPr>
              <a:t>Overall, indexing is a complex decision because too much indexing is bad as little indexing, as it impacts the final outcome.</a:t>
            </a:r>
            <a:endParaRPr lang="en-US" sz="2000" b="0" i="0" dirty="0">
              <a:solidFill>
                <a:srgbClr val="000000"/>
              </a:solidFill>
              <a:effectLst/>
            </a:endParaRPr>
          </a:p>
        </p:txBody>
      </p:sp>
    </p:spTree>
    <p:extLst>
      <p:ext uri="{BB962C8B-B14F-4D97-AF65-F5344CB8AC3E}">
        <p14:creationId xmlns:p14="http://schemas.microsoft.com/office/powerpoint/2010/main" val="15075733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160" y="0"/>
            <a:ext cx="11726955" cy="6740307"/>
          </a:xfrm>
          <a:prstGeom prst="rect">
            <a:avLst/>
          </a:prstGeom>
          <a:noFill/>
        </p:spPr>
        <p:txBody>
          <a:bodyPr wrap="square" rtlCol="0">
            <a:spAutoFit/>
          </a:bodyPr>
          <a:lstStyle/>
          <a:p>
            <a:pPr algn="just">
              <a:lnSpc>
                <a:spcPct val="150000"/>
              </a:lnSpc>
            </a:pPr>
            <a:r>
              <a:rPr lang="en-GB" sz="2800" b="1" dirty="0" err="1"/>
              <a:t>Serializability</a:t>
            </a:r>
            <a:r>
              <a:rPr lang="en-GB" sz="2800" b="1" dirty="0"/>
              <a:t>:</a:t>
            </a:r>
          </a:p>
          <a:p>
            <a:pPr marL="342900" indent="-342900" algn="just">
              <a:lnSpc>
                <a:spcPct val="150000"/>
              </a:lnSpc>
              <a:buFont typeface="Arial" panose="020B0604020202020204" pitchFamily="34" charset="0"/>
              <a:buChar char="•"/>
            </a:pPr>
            <a:r>
              <a:rPr lang="en-GB" sz="2000" dirty="0"/>
              <a:t>Find a clone to parallel schedule.</a:t>
            </a:r>
          </a:p>
          <a:p>
            <a:pPr marL="342900" indent="-342900" algn="just">
              <a:lnSpc>
                <a:spcPct val="150000"/>
              </a:lnSpc>
              <a:buFont typeface="Arial" panose="020B0604020202020204" pitchFamily="34" charset="0"/>
              <a:buChar char="•"/>
            </a:pPr>
            <a:r>
              <a:rPr lang="en-US" sz="2000" dirty="0"/>
              <a:t>A schedule is serialized if it is equivalent to a serial schedule. A concurrent schedule must ensure it is the same as if executed serially means one after another. It refers to the sequence of actions such as read, write, abort, commit are performed in a serial manner.</a:t>
            </a:r>
          </a:p>
          <a:p>
            <a:pPr marL="342900" indent="-342900" algn="just">
              <a:lnSpc>
                <a:spcPct val="150000"/>
              </a:lnSpc>
              <a:buFont typeface="Arial" panose="020B0604020202020204" pitchFamily="34" charset="0"/>
              <a:buChar char="•"/>
            </a:pPr>
            <a:r>
              <a:rPr lang="en-US" sz="2000" dirty="0"/>
              <a:t>A non-serial schedule is called a serializable schedule if it can be converted to its equivalent serial schedule. In simple words, if a non-serial schedule and a serial schedule result in the same then the non-serial schedule is called a serializable schedule.</a:t>
            </a:r>
          </a:p>
          <a:p>
            <a:pPr algn="just">
              <a:lnSpc>
                <a:spcPct val="150000"/>
              </a:lnSpc>
            </a:pPr>
            <a:r>
              <a:rPr lang="en-US" sz="2000" b="1" dirty="0"/>
              <a:t>Testing of </a:t>
            </a:r>
            <a:r>
              <a:rPr lang="en-US" sz="2000" b="1" dirty="0" err="1"/>
              <a:t>Serializability</a:t>
            </a:r>
            <a:endParaRPr lang="en-US" sz="2000" b="1" dirty="0"/>
          </a:p>
          <a:p>
            <a:pPr marL="342900" indent="-342900" algn="just">
              <a:lnSpc>
                <a:spcPct val="150000"/>
              </a:lnSpc>
              <a:buFont typeface="Arial" panose="020B0604020202020204" pitchFamily="34" charset="0"/>
              <a:buChar char="•"/>
            </a:pPr>
            <a:r>
              <a:rPr lang="en-US" sz="2000" dirty="0"/>
              <a:t>To test the </a:t>
            </a:r>
            <a:r>
              <a:rPr lang="en-US" sz="2000" dirty="0" err="1"/>
              <a:t>serializability</a:t>
            </a:r>
            <a:r>
              <a:rPr lang="en-US" sz="2000" dirty="0"/>
              <a:t> of a schedule, we can use </a:t>
            </a:r>
            <a:r>
              <a:rPr lang="en-US" sz="2000" b="1" dirty="0"/>
              <a:t>Serialization Graph </a:t>
            </a:r>
            <a:r>
              <a:rPr lang="en-US" sz="2000" dirty="0"/>
              <a:t>or </a:t>
            </a:r>
            <a:r>
              <a:rPr lang="en-US" sz="2000" b="1" dirty="0"/>
              <a:t>Precedence Graph</a:t>
            </a:r>
            <a:r>
              <a:rPr lang="en-US" sz="2000" dirty="0"/>
              <a:t>. A serialization Graph is nothing but a </a:t>
            </a:r>
            <a:r>
              <a:rPr lang="en-US" sz="2000" b="1" dirty="0"/>
              <a:t>Directed Graph </a:t>
            </a:r>
            <a:r>
              <a:rPr lang="en-US" sz="2000" dirty="0"/>
              <a:t>of the entire transactions of a schedule.</a:t>
            </a:r>
          </a:p>
          <a:p>
            <a:pPr marL="342900" indent="-342900" algn="just">
              <a:lnSpc>
                <a:spcPct val="150000"/>
              </a:lnSpc>
              <a:buFont typeface="Arial" panose="020B0604020202020204" pitchFamily="34" charset="0"/>
              <a:buChar char="•"/>
            </a:pPr>
            <a:r>
              <a:rPr lang="en-US" sz="2000" dirty="0"/>
              <a:t>It can be defined as a Graph </a:t>
            </a:r>
            <a:r>
              <a:rPr lang="en-US" sz="2000" b="1" dirty="0"/>
              <a:t>G(V, E) </a:t>
            </a:r>
            <a:r>
              <a:rPr lang="en-US" sz="2000" dirty="0"/>
              <a:t>consisting of a set of directed-edges </a:t>
            </a:r>
            <a:r>
              <a:rPr lang="en-US" sz="2000" b="1" dirty="0"/>
              <a:t>E = {E1, E2, E3, ..., </a:t>
            </a:r>
            <a:r>
              <a:rPr lang="en-US" sz="2000" b="1" dirty="0" err="1"/>
              <a:t>En</a:t>
            </a:r>
            <a:r>
              <a:rPr lang="en-US" sz="2000" b="1" dirty="0"/>
              <a:t>} </a:t>
            </a:r>
            <a:r>
              <a:rPr lang="en-US" sz="2000" dirty="0"/>
              <a:t>and a set of vertices </a:t>
            </a:r>
            <a:r>
              <a:rPr lang="en-US" sz="2000" b="1" dirty="0"/>
              <a:t>V = {V1, V2, V3, ...,</a:t>
            </a:r>
            <a:r>
              <a:rPr lang="en-US" sz="2000" b="1" dirty="0" err="1"/>
              <a:t>Vn</a:t>
            </a:r>
            <a:r>
              <a:rPr lang="en-US" sz="2000" b="1" dirty="0"/>
              <a:t>}.</a:t>
            </a:r>
          </a:p>
          <a:p>
            <a:pPr marL="342900" indent="-342900" algn="just">
              <a:lnSpc>
                <a:spcPct val="150000"/>
              </a:lnSpc>
              <a:buFont typeface="Arial" panose="020B0604020202020204" pitchFamily="34" charset="0"/>
              <a:buChar char="•"/>
            </a:pPr>
            <a:r>
              <a:rPr lang="en-US" sz="2000" dirty="0"/>
              <a:t>The set of edges contains one of the two operations - READ, WRITE performed by a certain transaction.</a:t>
            </a:r>
          </a:p>
        </p:txBody>
      </p:sp>
    </p:spTree>
    <p:extLst>
      <p:ext uri="{BB962C8B-B14F-4D97-AF65-F5344CB8AC3E}">
        <p14:creationId xmlns:p14="http://schemas.microsoft.com/office/powerpoint/2010/main" val="3261330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287" y="140044"/>
            <a:ext cx="11766013" cy="6492110"/>
          </a:xfrm>
        </p:spPr>
        <p:txBody>
          <a:bodyPr>
            <a:normAutofit/>
          </a:bodyPr>
          <a:lstStyle/>
          <a:p>
            <a:pPr algn="just">
              <a:lnSpc>
                <a:spcPct val="150000"/>
              </a:lnSpc>
            </a:pPr>
            <a:r>
              <a:rPr lang="en-US" sz="2000" b="1" dirty="0"/>
              <a:t>Types of </a:t>
            </a:r>
            <a:r>
              <a:rPr lang="en-US" sz="2000" b="1" dirty="0" err="1"/>
              <a:t>Serializability</a:t>
            </a:r>
            <a:endParaRPr lang="en-US" sz="2000" b="1" dirty="0"/>
          </a:p>
          <a:p>
            <a:pPr algn="just">
              <a:lnSpc>
                <a:spcPct val="150000"/>
              </a:lnSpc>
            </a:pPr>
            <a:r>
              <a:rPr lang="en-US" sz="2000" dirty="0" err="1"/>
              <a:t>Serializability</a:t>
            </a:r>
            <a:r>
              <a:rPr lang="en-US" sz="2000" dirty="0"/>
              <a:t> of any non-serial schedule can be verified using two types mainly: </a:t>
            </a:r>
          </a:p>
          <a:p>
            <a:pPr marL="457200" indent="-457200" algn="just">
              <a:lnSpc>
                <a:spcPct val="150000"/>
              </a:lnSpc>
              <a:buFont typeface="+mj-lt"/>
              <a:buAutoNum type="arabicPeriod"/>
            </a:pPr>
            <a:r>
              <a:rPr lang="en-US" sz="2000" b="1" dirty="0"/>
              <a:t>Conflict </a:t>
            </a:r>
            <a:r>
              <a:rPr lang="en-US" sz="2000" b="1" dirty="0" err="1"/>
              <a:t>Serializability</a:t>
            </a:r>
            <a:endParaRPr lang="en-US" sz="2000" b="1" dirty="0"/>
          </a:p>
          <a:p>
            <a:pPr algn="just">
              <a:lnSpc>
                <a:spcPct val="150000"/>
              </a:lnSpc>
            </a:pPr>
            <a:r>
              <a:rPr lang="en-US" sz="2000" dirty="0"/>
              <a:t>A non-serial schedule is a conflict serializable if, after performing some swapping on the non-conflicting operation results in a serial schedule. </a:t>
            </a:r>
          </a:p>
          <a:p>
            <a:pPr algn="just">
              <a:lnSpc>
                <a:spcPct val="150000"/>
              </a:lnSpc>
            </a:pPr>
            <a:r>
              <a:rPr lang="en-US" sz="2000" dirty="0"/>
              <a:t>It is checked using the non-serial schedule and an equivalent serial schedule. This process of checking is called Conflict </a:t>
            </a:r>
            <a:r>
              <a:rPr lang="en-US" sz="2000" dirty="0" err="1"/>
              <a:t>Serializability</a:t>
            </a:r>
            <a:r>
              <a:rPr lang="en-US" sz="2000" dirty="0"/>
              <a:t>.</a:t>
            </a:r>
          </a:p>
          <a:p>
            <a:pPr marL="0" indent="0" algn="just">
              <a:lnSpc>
                <a:spcPct val="150000"/>
              </a:lnSpc>
              <a:buNone/>
            </a:pPr>
            <a:r>
              <a:rPr lang="en-US" sz="2000" b="1" dirty="0"/>
              <a:t>2. View </a:t>
            </a:r>
            <a:r>
              <a:rPr lang="en-US" sz="2000" b="1" dirty="0" err="1"/>
              <a:t>Serializability</a:t>
            </a:r>
            <a:r>
              <a:rPr lang="en-US" sz="2000" dirty="0"/>
              <a:t>.</a:t>
            </a:r>
          </a:p>
          <a:p>
            <a:pPr algn="just">
              <a:lnSpc>
                <a:spcPct val="150000"/>
              </a:lnSpc>
            </a:pPr>
            <a:endParaRPr lang="en-US" sz="2000" dirty="0"/>
          </a:p>
        </p:txBody>
      </p:sp>
    </p:spTree>
    <p:extLst>
      <p:ext uri="{BB962C8B-B14F-4D97-AF65-F5344CB8AC3E}">
        <p14:creationId xmlns:p14="http://schemas.microsoft.com/office/powerpoint/2010/main" val="28267588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743" y="69524"/>
            <a:ext cx="7729335" cy="3970318"/>
          </a:xfrm>
          <a:prstGeom prst="rect">
            <a:avLst/>
          </a:prstGeom>
          <a:noFill/>
        </p:spPr>
        <p:txBody>
          <a:bodyPr wrap="square" rtlCol="0">
            <a:spAutoFit/>
          </a:bodyPr>
          <a:lstStyle/>
          <a:p>
            <a:pPr algn="just">
              <a:lnSpc>
                <a:spcPct val="150000"/>
              </a:lnSpc>
            </a:pPr>
            <a:r>
              <a:rPr lang="en-GB" sz="2800" b="1" dirty="0"/>
              <a:t>1. Conflict </a:t>
            </a:r>
            <a:r>
              <a:rPr lang="en-GB" sz="2800" b="1" dirty="0" err="1"/>
              <a:t>Serializability</a:t>
            </a:r>
            <a:r>
              <a:rPr lang="en-GB" sz="2800" b="1" dirty="0"/>
              <a:t>: </a:t>
            </a:r>
          </a:p>
          <a:p>
            <a:pPr algn="just">
              <a:lnSpc>
                <a:spcPct val="150000"/>
              </a:lnSpc>
            </a:pPr>
            <a:r>
              <a:rPr lang="en-GB" sz="2000" dirty="0"/>
              <a:t>Design precedence directed graph. (nodes= number of transactions.)</a:t>
            </a:r>
          </a:p>
          <a:p>
            <a:pPr algn="just">
              <a:lnSpc>
                <a:spcPct val="150000"/>
              </a:lnSpc>
            </a:pPr>
            <a:r>
              <a:rPr lang="en-GB" sz="2000" dirty="0"/>
              <a:t>check conflict pairs in </a:t>
            </a:r>
            <a:r>
              <a:rPr lang="en-GB" sz="2000" b="1" dirty="0"/>
              <a:t>other transactions </a:t>
            </a:r>
            <a:r>
              <a:rPr lang="en-GB" sz="2000" dirty="0"/>
              <a:t>and draw edges.</a:t>
            </a:r>
          </a:p>
          <a:p>
            <a:pPr algn="just">
              <a:lnSpc>
                <a:spcPct val="150000"/>
              </a:lnSpc>
            </a:pPr>
            <a:r>
              <a:rPr lang="en-GB" sz="2000" dirty="0"/>
              <a:t>Conflict pairs: </a:t>
            </a:r>
            <a:r>
              <a:rPr lang="en-GB" sz="2000" b="1" dirty="0">
                <a:solidFill>
                  <a:srgbClr val="FF0000"/>
                </a:solidFill>
              </a:rPr>
              <a:t>R(a) – W(a)</a:t>
            </a:r>
            <a:r>
              <a:rPr lang="en-GB" sz="2000" dirty="0"/>
              <a:t>, </a:t>
            </a:r>
            <a:r>
              <a:rPr lang="en-GB" sz="2000" b="1" dirty="0"/>
              <a:t>W(a) – R(a)</a:t>
            </a:r>
            <a:r>
              <a:rPr lang="en-GB" sz="2000" dirty="0"/>
              <a:t>, </a:t>
            </a:r>
            <a:r>
              <a:rPr lang="en-GB" sz="2000" b="1" dirty="0">
                <a:solidFill>
                  <a:srgbClr val="FF0000"/>
                </a:solidFill>
              </a:rPr>
              <a:t>W(a) – W(a)</a:t>
            </a:r>
          </a:p>
          <a:p>
            <a:pPr algn="just">
              <a:lnSpc>
                <a:spcPct val="150000"/>
              </a:lnSpc>
            </a:pPr>
            <a:r>
              <a:rPr lang="en-GB" sz="2000" b="1" dirty="0"/>
              <a:t>If no loop / no cycle in graph then schedule is conflict serializable.</a:t>
            </a:r>
          </a:p>
          <a:p>
            <a:pPr algn="just">
              <a:lnSpc>
                <a:spcPct val="150000"/>
              </a:lnSpc>
            </a:pPr>
            <a:r>
              <a:rPr lang="en-GB" sz="2000" b="1" dirty="0"/>
              <a:t>If loop: non answerable</a:t>
            </a:r>
          </a:p>
          <a:p>
            <a:pPr algn="just">
              <a:lnSpc>
                <a:spcPct val="150000"/>
              </a:lnSpc>
            </a:pPr>
            <a:r>
              <a:rPr lang="en-GB" sz="2000" dirty="0"/>
              <a:t>If graph is conflict serializable then schedule is serializable and consistent.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3738" y="1604843"/>
            <a:ext cx="3263462" cy="486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32227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468" y="17919"/>
            <a:ext cx="7024255" cy="4293483"/>
          </a:xfrm>
          <a:prstGeom prst="rect">
            <a:avLst/>
          </a:prstGeom>
          <a:noFill/>
        </p:spPr>
        <p:txBody>
          <a:bodyPr wrap="square" rtlCol="0">
            <a:spAutoFit/>
          </a:bodyPr>
          <a:lstStyle/>
          <a:p>
            <a:pPr>
              <a:lnSpc>
                <a:spcPct val="150000"/>
              </a:lnSpc>
            </a:pPr>
            <a:r>
              <a:rPr lang="en-GB" sz="2000" b="1" dirty="0"/>
              <a:t>Conflict </a:t>
            </a:r>
            <a:r>
              <a:rPr lang="en-GB" sz="2000" b="1" dirty="0" err="1"/>
              <a:t>Serializability</a:t>
            </a:r>
            <a:r>
              <a:rPr lang="en-GB" sz="2000" b="1" dirty="0"/>
              <a:t>: </a:t>
            </a:r>
          </a:p>
          <a:p>
            <a:pPr>
              <a:lnSpc>
                <a:spcPct val="150000"/>
              </a:lnSpc>
            </a:pPr>
            <a:r>
              <a:rPr lang="en-GB" dirty="0"/>
              <a:t>Design precedence directed graph. (nodes= number of transactions.)</a:t>
            </a:r>
          </a:p>
          <a:p>
            <a:pPr>
              <a:lnSpc>
                <a:spcPct val="150000"/>
              </a:lnSpc>
            </a:pPr>
            <a:r>
              <a:rPr lang="en-GB" dirty="0"/>
              <a:t>check conflict pairs in </a:t>
            </a:r>
            <a:r>
              <a:rPr lang="en-GB" b="1" dirty="0"/>
              <a:t>other transactions </a:t>
            </a:r>
            <a:r>
              <a:rPr lang="en-GB" dirty="0"/>
              <a:t>and draw edges.</a:t>
            </a:r>
          </a:p>
          <a:p>
            <a:pPr>
              <a:lnSpc>
                <a:spcPct val="150000"/>
              </a:lnSpc>
            </a:pPr>
            <a:r>
              <a:rPr lang="en-GB" dirty="0"/>
              <a:t>Conflict pairs: R-W, W-R, W-W</a:t>
            </a:r>
          </a:p>
          <a:p>
            <a:pPr>
              <a:lnSpc>
                <a:spcPct val="150000"/>
              </a:lnSpc>
            </a:pPr>
            <a:r>
              <a:rPr lang="en-GB" dirty="0"/>
              <a:t>If no loop / no cycle in graph then schedule is conflict </a:t>
            </a:r>
            <a:r>
              <a:rPr lang="en-GB" dirty="0" err="1"/>
              <a:t>serializable</a:t>
            </a:r>
            <a:r>
              <a:rPr lang="en-GB" dirty="0"/>
              <a:t>.</a:t>
            </a:r>
          </a:p>
          <a:p>
            <a:pPr>
              <a:lnSpc>
                <a:spcPct val="150000"/>
              </a:lnSpc>
            </a:pPr>
            <a:endParaRPr lang="en-GB" dirty="0"/>
          </a:p>
          <a:p>
            <a:pPr>
              <a:lnSpc>
                <a:spcPct val="150000"/>
              </a:lnSpc>
            </a:pPr>
            <a:r>
              <a:rPr lang="en-GB" dirty="0"/>
              <a:t>If graph is conflict </a:t>
            </a:r>
            <a:r>
              <a:rPr lang="en-GB" dirty="0" err="1"/>
              <a:t>serializable</a:t>
            </a:r>
            <a:r>
              <a:rPr lang="en-GB" dirty="0"/>
              <a:t> then schedule is </a:t>
            </a:r>
            <a:r>
              <a:rPr lang="en-GB" dirty="0" err="1"/>
              <a:t>serializable</a:t>
            </a:r>
            <a:r>
              <a:rPr lang="en-GB" dirty="0"/>
              <a:t> and consistent.</a:t>
            </a:r>
          </a:p>
          <a:p>
            <a:pPr>
              <a:lnSpc>
                <a:spcPct val="150000"/>
              </a:lnSpc>
            </a:pPr>
            <a:r>
              <a:rPr lang="en-GB" dirty="0"/>
              <a:t>Check for </a:t>
            </a:r>
            <a:r>
              <a:rPr lang="en-GB" dirty="0" err="1"/>
              <a:t>Indegree</a:t>
            </a:r>
            <a:r>
              <a:rPr lang="en-GB" dirty="0"/>
              <a:t>= 0</a:t>
            </a:r>
          </a:p>
          <a:p>
            <a:pPr>
              <a:lnSpc>
                <a:spcPct val="150000"/>
              </a:lnSpc>
            </a:pPr>
            <a:endParaRPr lang="en-GB" dirty="0"/>
          </a:p>
          <a:p>
            <a:pPr>
              <a:lnSpc>
                <a:spcPct val="150000"/>
              </a:lnSpc>
            </a:pPr>
            <a:r>
              <a:rPr lang="en-GB" dirty="0"/>
              <a:t>T2- T3- T1</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3738" y="1604843"/>
            <a:ext cx="3263462" cy="486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1308538" y="4039842"/>
            <a:ext cx="94593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T1</a:t>
            </a:r>
          </a:p>
        </p:txBody>
      </p:sp>
      <p:sp>
        <p:nvSpPr>
          <p:cNvPr id="5" name="Oval 4"/>
          <p:cNvSpPr/>
          <p:nvPr/>
        </p:nvSpPr>
        <p:spPr>
          <a:xfrm>
            <a:off x="2990193" y="5943600"/>
            <a:ext cx="94593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T3</a:t>
            </a:r>
          </a:p>
        </p:txBody>
      </p:sp>
      <p:sp>
        <p:nvSpPr>
          <p:cNvPr id="6" name="Oval 5"/>
          <p:cNvSpPr/>
          <p:nvPr/>
        </p:nvSpPr>
        <p:spPr>
          <a:xfrm>
            <a:off x="4247860" y="4043712"/>
            <a:ext cx="94593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T2</a:t>
            </a:r>
          </a:p>
        </p:txBody>
      </p:sp>
      <p:cxnSp>
        <p:nvCxnSpPr>
          <p:cNvPr id="7" name="Straight Arrow Connector 6"/>
          <p:cNvCxnSpPr>
            <a:stCxn id="6" idx="4"/>
            <a:endCxn id="5" idx="7"/>
          </p:cNvCxnSpPr>
          <p:nvPr/>
        </p:nvCxnSpPr>
        <p:spPr>
          <a:xfrm flipH="1">
            <a:off x="3797596" y="4958112"/>
            <a:ext cx="923230" cy="11193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065283" y="4954242"/>
            <a:ext cx="924910" cy="11232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3" idx="6"/>
          </p:cNvCxnSpPr>
          <p:nvPr/>
        </p:nvCxnSpPr>
        <p:spPr>
          <a:xfrm flipH="1" flipV="1">
            <a:off x="2254469" y="4497042"/>
            <a:ext cx="1993391" cy="38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0028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160" y="0"/>
            <a:ext cx="11936276" cy="6647974"/>
          </a:xfrm>
          <a:prstGeom prst="rect">
            <a:avLst/>
          </a:prstGeom>
          <a:noFill/>
        </p:spPr>
        <p:txBody>
          <a:bodyPr wrap="square" rtlCol="0">
            <a:spAutoFit/>
          </a:bodyPr>
          <a:lstStyle/>
          <a:p>
            <a:pPr algn="just">
              <a:lnSpc>
                <a:spcPct val="150000"/>
              </a:lnSpc>
            </a:pPr>
            <a:r>
              <a:rPr lang="en-GB" sz="2400" b="1" dirty="0"/>
              <a:t>View </a:t>
            </a:r>
            <a:r>
              <a:rPr lang="en-GB" sz="2400" b="1" dirty="0" err="1"/>
              <a:t>Serializability</a:t>
            </a:r>
            <a:r>
              <a:rPr lang="en-GB" sz="2400" b="1" dirty="0"/>
              <a:t>:</a:t>
            </a:r>
          </a:p>
          <a:p>
            <a:pPr marL="342900" indent="-342900" algn="just">
              <a:lnSpc>
                <a:spcPct val="150000"/>
              </a:lnSpc>
              <a:buFont typeface="Arial" panose="020B0604020202020204" pitchFamily="34" charset="0"/>
              <a:buChar char="•"/>
            </a:pPr>
            <a:r>
              <a:rPr lang="en-GB" sz="2000" dirty="0"/>
              <a:t>If cycle in graph then conflict method can not find whether it is serializable or not. At that time we use view method.</a:t>
            </a:r>
          </a:p>
          <a:p>
            <a:pPr marL="342900" indent="-342900" algn="just">
              <a:lnSpc>
                <a:spcPct val="150000"/>
              </a:lnSpc>
              <a:buFont typeface="Arial" panose="020B0604020202020204" pitchFamily="34" charset="0"/>
              <a:buChar char="•"/>
            </a:pPr>
            <a:r>
              <a:rPr lang="en-US" sz="2000" dirty="0"/>
              <a:t>If a non-serial schedule is </a:t>
            </a:r>
            <a:r>
              <a:rPr lang="en-US" sz="2000" b="1" dirty="0"/>
              <a:t>view equivalent</a:t>
            </a:r>
            <a:r>
              <a:rPr lang="en-US" sz="2000" dirty="0"/>
              <a:t> to some other serial schedule then the schedule is called View Serializable Schedule. It is needed to ensure the consistency of a schedule.</a:t>
            </a:r>
          </a:p>
          <a:p>
            <a:pPr marL="342900" indent="-342900" algn="just">
              <a:lnSpc>
                <a:spcPct val="150000"/>
              </a:lnSpc>
              <a:buFont typeface="Arial" panose="020B0604020202020204" pitchFamily="34" charset="0"/>
              <a:buChar char="•"/>
            </a:pPr>
            <a:r>
              <a:rPr lang="en-US" sz="2000" dirty="0"/>
              <a:t>The two conditions needed by schedules (S1 and S2) to be view equivalent are:</a:t>
            </a:r>
          </a:p>
          <a:p>
            <a:pPr marL="457200" indent="-457200" algn="just">
              <a:lnSpc>
                <a:spcPct val="150000"/>
              </a:lnSpc>
              <a:buFont typeface="+mj-lt"/>
              <a:buAutoNum type="arabicPeriod"/>
            </a:pPr>
            <a:r>
              <a:rPr lang="en-US" sz="2000" b="1" dirty="0"/>
              <a:t>Initial read must be on the same piece of data.</a:t>
            </a:r>
          </a:p>
          <a:p>
            <a:pPr algn="just">
              <a:lnSpc>
                <a:spcPct val="150000"/>
              </a:lnSpc>
            </a:pPr>
            <a:r>
              <a:rPr lang="en-US" sz="2000" dirty="0"/>
              <a:t>Example: If transaction t1 is reading "A" from database in schedule S1, then in schedule S2, t1 must read A.</a:t>
            </a:r>
          </a:p>
          <a:p>
            <a:pPr algn="just">
              <a:lnSpc>
                <a:spcPct val="150000"/>
              </a:lnSpc>
            </a:pPr>
            <a:r>
              <a:rPr lang="en-US" sz="2000" dirty="0"/>
              <a:t>2. </a:t>
            </a:r>
            <a:r>
              <a:rPr lang="en-US" sz="2000" b="1" dirty="0"/>
              <a:t>Final write must be on the same piece of data.</a:t>
            </a:r>
          </a:p>
          <a:p>
            <a:pPr algn="just">
              <a:lnSpc>
                <a:spcPct val="150000"/>
              </a:lnSpc>
            </a:pPr>
            <a:r>
              <a:rPr lang="en-US" sz="2000" dirty="0"/>
              <a:t>Example: If a transaction t1 updated A at last in S1, then in S2, t1 should perform final write as well.</a:t>
            </a:r>
          </a:p>
          <a:p>
            <a:pPr algn="just">
              <a:lnSpc>
                <a:spcPct val="150000"/>
              </a:lnSpc>
            </a:pPr>
            <a:r>
              <a:rPr lang="en-US" sz="2000" dirty="0"/>
              <a:t>3</a:t>
            </a:r>
            <a:r>
              <a:rPr lang="en-US" sz="2000" b="1" dirty="0"/>
              <a:t>. The mid sequence should also be in the same order.</a:t>
            </a:r>
          </a:p>
          <a:p>
            <a:pPr algn="just">
              <a:lnSpc>
                <a:spcPct val="150000"/>
              </a:lnSpc>
            </a:pPr>
            <a:r>
              <a:rPr lang="en-US" sz="2000" dirty="0"/>
              <a:t>Example: If t1 is reading A which is updated by t2 in S1, then in S2, t1 should read A which should be updated by t2.</a:t>
            </a:r>
          </a:p>
          <a:p>
            <a:pPr algn="just">
              <a:lnSpc>
                <a:spcPct val="150000"/>
              </a:lnSpc>
            </a:pPr>
            <a:r>
              <a:rPr lang="en-US" sz="2000" dirty="0"/>
              <a:t>This process of checking view equivalency of a schedule is called View </a:t>
            </a:r>
            <a:r>
              <a:rPr lang="en-US" sz="2000" dirty="0" err="1"/>
              <a:t>Serializability</a:t>
            </a:r>
            <a:endParaRPr lang="en-US" sz="2000" dirty="0"/>
          </a:p>
        </p:txBody>
      </p:sp>
    </p:spTree>
    <p:extLst>
      <p:ext uri="{BB962C8B-B14F-4D97-AF65-F5344CB8AC3E}">
        <p14:creationId xmlns:p14="http://schemas.microsoft.com/office/powerpoint/2010/main" val="40872019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782" y="320133"/>
            <a:ext cx="11362063" cy="3416320"/>
          </a:xfrm>
          <a:prstGeom prst="rect">
            <a:avLst/>
          </a:prstGeom>
        </p:spPr>
        <p:txBody>
          <a:bodyPr wrap="square">
            <a:spAutoFit/>
          </a:bodyPr>
          <a:lstStyle/>
          <a:p>
            <a:pPr algn="just">
              <a:lnSpc>
                <a:spcPct val="150000"/>
              </a:lnSpc>
            </a:pPr>
            <a:r>
              <a:rPr lang="en-US" sz="2400" b="1" dirty="0"/>
              <a:t>Benefits of Serialization</a:t>
            </a:r>
          </a:p>
          <a:p>
            <a:pPr marL="342900" indent="-342900" algn="just">
              <a:lnSpc>
                <a:spcPct val="150000"/>
              </a:lnSpc>
              <a:buFont typeface="Arial" panose="020B0604020202020204" pitchFamily="34" charset="0"/>
              <a:buChar char="•"/>
            </a:pPr>
            <a:r>
              <a:rPr lang="en-US" sz="2400" dirty="0"/>
              <a:t>Serialization helps in checking concurrency control between multiple transactions. </a:t>
            </a:r>
          </a:p>
          <a:p>
            <a:pPr marL="342900" indent="-342900" algn="just">
              <a:lnSpc>
                <a:spcPct val="150000"/>
              </a:lnSpc>
              <a:buFont typeface="Arial" panose="020B0604020202020204" pitchFamily="34" charset="0"/>
              <a:buChar char="•"/>
            </a:pPr>
            <a:r>
              <a:rPr lang="en-US" sz="2400" dirty="0"/>
              <a:t>It also helps in maintaining consistency in the database before and after any transaction. </a:t>
            </a:r>
          </a:p>
          <a:p>
            <a:pPr marL="342900" indent="-342900" algn="just">
              <a:lnSpc>
                <a:spcPct val="150000"/>
              </a:lnSpc>
              <a:buFont typeface="Arial" panose="020B0604020202020204" pitchFamily="34" charset="0"/>
              <a:buChar char="•"/>
            </a:pPr>
            <a:r>
              <a:rPr lang="en-US" sz="2400" dirty="0"/>
              <a:t>Serializable schedules are resource-efficient and help in improving CPU throughput (total work done in a certain time).</a:t>
            </a:r>
            <a:endParaRPr lang="en-US" sz="2400" b="0" i="0" dirty="0">
              <a:effectLst/>
            </a:endParaRPr>
          </a:p>
        </p:txBody>
      </p:sp>
    </p:spTree>
    <p:extLst>
      <p:ext uri="{BB962C8B-B14F-4D97-AF65-F5344CB8AC3E}">
        <p14:creationId xmlns:p14="http://schemas.microsoft.com/office/powerpoint/2010/main" val="39411250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235" y="100088"/>
            <a:ext cx="11637819" cy="5909310"/>
          </a:xfrm>
          <a:prstGeom prst="rect">
            <a:avLst/>
          </a:prstGeom>
        </p:spPr>
        <p:txBody>
          <a:bodyPr wrap="square">
            <a:spAutoFit/>
          </a:bodyPr>
          <a:lstStyle/>
          <a:p>
            <a:pPr algn="just">
              <a:lnSpc>
                <a:spcPct val="150000"/>
              </a:lnSpc>
            </a:pPr>
            <a:r>
              <a:rPr lang="en-IN" sz="2800" b="1" dirty="0"/>
              <a:t>What is Data Recovery</a:t>
            </a:r>
            <a:r>
              <a:rPr lang="en-IN" sz="2400" b="1" dirty="0"/>
              <a:t>?</a:t>
            </a:r>
          </a:p>
          <a:p>
            <a:pPr algn="just">
              <a:lnSpc>
                <a:spcPct val="150000"/>
              </a:lnSpc>
            </a:pPr>
            <a:r>
              <a:rPr lang="en-IN" sz="2200" b="1" dirty="0"/>
              <a:t>It is the method of restoring the database to its correct state in the event of a failure at the time of the transaction or after the end of a process.</a:t>
            </a:r>
            <a:r>
              <a:rPr lang="en-IN" sz="2200" dirty="0"/>
              <a:t> Earlier, you have been given the concept of database recovery as a service that should be provided by all the DBMS for ensuring that the database is dependable and remains in a consistent state in the presence of failures. In this context, dependability refers to both the flexibility of the DBMS to various kinds of failure and its ability to recover from those failures. </a:t>
            </a:r>
          </a:p>
          <a:p>
            <a:pPr algn="just">
              <a:lnSpc>
                <a:spcPct val="150000"/>
              </a:lnSpc>
            </a:pPr>
            <a:r>
              <a:rPr lang="en-IN" sz="2400" b="1" dirty="0"/>
              <a:t>1. Log based Recovery in DBMS</a:t>
            </a:r>
          </a:p>
          <a:p>
            <a:pPr algn="just">
              <a:lnSpc>
                <a:spcPct val="150000"/>
              </a:lnSpc>
            </a:pPr>
            <a:r>
              <a:rPr lang="en-IN" sz="2400" b="1" dirty="0"/>
              <a:t>2. Shadow based Recovery in DBMS</a:t>
            </a:r>
          </a:p>
          <a:p>
            <a:pPr algn="just">
              <a:lnSpc>
                <a:spcPct val="150000"/>
              </a:lnSpc>
            </a:pPr>
            <a:br>
              <a:rPr lang="en-IN" sz="2200" dirty="0"/>
            </a:br>
            <a:endParaRPr lang="en-GB" sz="2200" dirty="0"/>
          </a:p>
        </p:txBody>
      </p:sp>
    </p:spTree>
    <p:extLst>
      <p:ext uri="{BB962C8B-B14F-4D97-AF65-F5344CB8AC3E}">
        <p14:creationId xmlns:p14="http://schemas.microsoft.com/office/powerpoint/2010/main" val="79026061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615" y="158034"/>
            <a:ext cx="11714602" cy="6786473"/>
          </a:xfrm>
          <a:prstGeom prst="rect">
            <a:avLst/>
          </a:prstGeom>
        </p:spPr>
        <p:txBody>
          <a:bodyPr wrap="square">
            <a:spAutoFit/>
          </a:bodyPr>
          <a:lstStyle/>
          <a:p>
            <a:pPr marL="457200" indent="-457200" algn="just">
              <a:lnSpc>
                <a:spcPct val="150000"/>
              </a:lnSpc>
              <a:buAutoNum type="arabicPeriod"/>
            </a:pPr>
            <a:r>
              <a:rPr lang="en-IN" sz="2400" b="1" dirty="0"/>
              <a:t>Log based Recovery in DBMS</a:t>
            </a:r>
          </a:p>
          <a:p>
            <a:pPr algn="just" fontAlgn="base">
              <a:lnSpc>
                <a:spcPct val="150000"/>
              </a:lnSpc>
            </a:pPr>
            <a:r>
              <a:rPr lang="en-US" sz="2000" b="1" dirty="0"/>
              <a:t>Log and log records –</a:t>
            </a:r>
            <a:r>
              <a:rPr lang="en-US" sz="2000" dirty="0"/>
              <a:t> </a:t>
            </a:r>
          </a:p>
          <a:p>
            <a:pPr algn="just" fontAlgn="base">
              <a:lnSpc>
                <a:spcPct val="150000"/>
              </a:lnSpc>
            </a:pPr>
            <a:r>
              <a:rPr lang="en-US" sz="2000" dirty="0"/>
              <a:t>The log is a sequence of log records, recording all the update activities in the database. In a stable storage, logs for each transaction are maintained. Any operation which is performed on the database is recorded is on the log. Prior to performing any modification to database, an update log record is created to reflect that modification.</a:t>
            </a:r>
          </a:p>
          <a:p>
            <a:pPr algn="just" fontAlgn="base">
              <a:lnSpc>
                <a:spcPct val="150000"/>
              </a:lnSpc>
            </a:pPr>
            <a:r>
              <a:rPr lang="en-US" sz="2000" dirty="0"/>
              <a:t>An update log record represented as: &lt;</a:t>
            </a:r>
            <a:r>
              <a:rPr lang="en-US" sz="2000" dirty="0" err="1"/>
              <a:t>Ti</a:t>
            </a:r>
            <a:r>
              <a:rPr lang="en-US" sz="2000" dirty="0"/>
              <a:t>, </a:t>
            </a:r>
            <a:r>
              <a:rPr lang="en-US" sz="2000" dirty="0" err="1"/>
              <a:t>Xj</a:t>
            </a:r>
            <a:r>
              <a:rPr lang="en-US" sz="2000" dirty="0"/>
              <a:t>, V1, V2&gt; has these fields:</a:t>
            </a:r>
          </a:p>
          <a:p>
            <a:pPr marL="457200" indent="-457200" algn="just" fontAlgn="base">
              <a:lnSpc>
                <a:spcPct val="150000"/>
              </a:lnSpc>
              <a:buAutoNum type="arabicPeriod"/>
            </a:pPr>
            <a:r>
              <a:rPr lang="en-US" b="1" dirty="0"/>
              <a:t>Transaction identifier:</a:t>
            </a:r>
            <a:r>
              <a:rPr lang="en-US" dirty="0"/>
              <a:t> Unique Identifier of the transaction that performed the write operation.</a:t>
            </a:r>
          </a:p>
          <a:p>
            <a:pPr marL="457200" indent="-457200" algn="just" fontAlgn="base">
              <a:lnSpc>
                <a:spcPct val="150000"/>
              </a:lnSpc>
              <a:buAutoNum type="arabicPeriod"/>
            </a:pPr>
            <a:r>
              <a:rPr lang="en-US" b="1" dirty="0"/>
              <a:t>Data item:</a:t>
            </a:r>
            <a:r>
              <a:rPr lang="en-US" dirty="0"/>
              <a:t> Unique identifier of the data item written.</a:t>
            </a:r>
          </a:p>
          <a:p>
            <a:pPr marL="457200" indent="-457200" algn="just" fontAlgn="base">
              <a:lnSpc>
                <a:spcPct val="150000"/>
              </a:lnSpc>
              <a:buAutoNum type="arabicPeriod"/>
            </a:pPr>
            <a:r>
              <a:rPr lang="en-US" b="1" dirty="0"/>
              <a:t>Old value:</a:t>
            </a:r>
            <a:r>
              <a:rPr lang="en-US" dirty="0"/>
              <a:t> Value of data item prior to write.</a:t>
            </a:r>
          </a:p>
          <a:p>
            <a:pPr marL="457200" indent="-457200" algn="just" fontAlgn="base">
              <a:lnSpc>
                <a:spcPct val="150000"/>
              </a:lnSpc>
              <a:buAutoNum type="arabicPeriod"/>
            </a:pPr>
            <a:r>
              <a:rPr lang="en-US" b="1" dirty="0"/>
              <a:t>New value:</a:t>
            </a:r>
            <a:r>
              <a:rPr lang="en-US" dirty="0"/>
              <a:t> Value of data item after write operation.</a:t>
            </a:r>
          </a:p>
          <a:p>
            <a:pPr algn="just" fontAlgn="base">
              <a:lnSpc>
                <a:spcPct val="150000"/>
              </a:lnSpc>
            </a:pPr>
            <a:r>
              <a:rPr lang="en-US" sz="2000" dirty="0"/>
              <a:t>Other type of log records are:</a:t>
            </a:r>
          </a:p>
          <a:p>
            <a:pPr marL="457200" indent="-457200" algn="just" fontAlgn="base">
              <a:lnSpc>
                <a:spcPct val="150000"/>
              </a:lnSpc>
              <a:buAutoNum type="arabicPeriod"/>
            </a:pPr>
            <a:r>
              <a:rPr lang="en-US" b="1" dirty="0"/>
              <a:t>&lt;</a:t>
            </a:r>
            <a:r>
              <a:rPr lang="en-US" b="1" dirty="0" err="1"/>
              <a:t>Ti</a:t>
            </a:r>
            <a:r>
              <a:rPr lang="en-US" b="1" dirty="0"/>
              <a:t> start&gt;</a:t>
            </a:r>
            <a:r>
              <a:rPr lang="en-US" dirty="0"/>
              <a:t>: It contains information about when a transaction </a:t>
            </a:r>
            <a:r>
              <a:rPr lang="en-US" dirty="0" err="1"/>
              <a:t>Ti</a:t>
            </a:r>
            <a:r>
              <a:rPr lang="en-US" dirty="0"/>
              <a:t> starts.</a:t>
            </a:r>
          </a:p>
          <a:p>
            <a:pPr marL="457200" indent="-457200" algn="just" fontAlgn="base">
              <a:lnSpc>
                <a:spcPct val="150000"/>
              </a:lnSpc>
              <a:buAutoNum type="arabicPeriod"/>
            </a:pPr>
            <a:r>
              <a:rPr lang="en-US" b="1" dirty="0"/>
              <a:t>&lt;</a:t>
            </a:r>
            <a:r>
              <a:rPr lang="en-US" b="1" dirty="0" err="1"/>
              <a:t>Ti</a:t>
            </a:r>
            <a:r>
              <a:rPr lang="en-US" b="1" dirty="0"/>
              <a:t> commit&gt;</a:t>
            </a:r>
            <a:r>
              <a:rPr lang="en-US" dirty="0"/>
              <a:t>: It contains information about when a transaction </a:t>
            </a:r>
            <a:r>
              <a:rPr lang="en-US" dirty="0" err="1"/>
              <a:t>Ti</a:t>
            </a:r>
            <a:r>
              <a:rPr lang="en-US" dirty="0"/>
              <a:t> commits.</a:t>
            </a:r>
          </a:p>
          <a:p>
            <a:pPr marL="457200" indent="-457200" algn="just" fontAlgn="base">
              <a:lnSpc>
                <a:spcPct val="150000"/>
              </a:lnSpc>
              <a:buAutoNum type="arabicPeriod"/>
            </a:pPr>
            <a:r>
              <a:rPr lang="en-US" b="1" dirty="0"/>
              <a:t>&lt;</a:t>
            </a:r>
            <a:r>
              <a:rPr lang="en-US" b="1" dirty="0" err="1"/>
              <a:t>Ti</a:t>
            </a:r>
            <a:r>
              <a:rPr lang="en-US" b="1" dirty="0"/>
              <a:t> abort&gt;</a:t>
            </a:r>
            <a:r>
              <a:rPr lang="en-US" dirty="0"/>
              <a:t>: It contains information about when a transaction </a:t>
            </a:r>
            <a:r>
              <a:rPr lang="en-US" dirty="0" err="1"/>
              <a:t>Ti</a:t>
            </a:r>
            <a:r>
              <a:rPr lang="en-US" dirty="0"/>
              <a:t> aborts.</a:t>
            </a:r>
          </a:p>
        </p:txBody>
      </p:sp>
    </p:spTree>
    <p:extLst>
      <p:ext uri="{BB962C8B-B14F-4D97-AF65-F5344CB8AC3E}">
        <p14:creationId xmlns:p14="http://schemas.microsoft.com/office/powerpoint/2010/main" val="2865181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8699" y="147004"/>
            <a:ext cx="11714602" cy="6047809"/>
          </a:xfrm>
          <a:prstGeom prst="rect">
            <a:avLst/>
          </a:prstGeom>
        </p:spPr>
        <p:txBody>
          <a:bodyPr wrap="square">
            <a:spAutoFit/>
          </a:bodyPr>
          <a:lstStyle/>
          <a:p>
            <a:pPr algn="just" fontAlgn="base">
              <a:lnSpc>
                <a:spcPct val="150000"/>
              </a:lnSpc>
            </a:pPr>
            <a:r>
              <a:rPr lang="en-US" sz="2000" b="1" dirty="0"/>
              <a:t>Undo and Redo Operations –</a:t>
            </a:r>
            <a:endParaRPr lang="en-US" sz="2000" dirty="0"/>
          </a:p>
          <a:p>
            <a:pPr algn="just" fontAlgn="base">
              <a:lnSpc>
                <a:spcPct val="150000"/>
              </a:lnSpc>
            </a:pPr>
            <a:r>
              <a:rPr lang="en-US" sz="2000" dirty="0"/>
              <a:t>Because all database modifications must be preceded by creation of log record, the system has available both the old value prior to modification of data item and new value that is to be written for data item. This allows system to perform redo and undo operations as appropriate:</a:t>
            </a:r>
          </a:p>
          <a:p>
            <a:pPr algn="just" fontAlgn="base">
              <a:lnSpc>
                <a:spcPct val="150000"/>
              </a:lnSpc>
              <a:buFont typeface="+mj-lt"/>
              <a:buAutoNum type="arabicPeriod"/>
            </a:pPr>
            <a:r>
              <a:rPr lang="en-US" sz="2000" b="1" dirty="0"/>
              <a:t> Undo:</a:t>
            </a:r>
            <a:r>
              <a:rPr lang="en-US" sz="2000" dirty="0"/>
              <a:t> using a log record sets the data item specified in log record to old value.</a:t>
            </a:r>
          </a:p>
          <a:p>
            <a:pPr algn="just" fontAlgn="base">
              <a:lnSpc>
                <a:spcPct val="150000"/>
              </a:lnSpc>
              <a:buFont typeface="+mj-lt"/>
              <a:buAutoNum type="arabicPeriod"/>
            </a:pPr>
            <a:r>
              <a:rPr lang="en-US" sz="2000" b="1" dirty="0"/>
              <a:t> Redo:</a:t>
            </a:r>
            <a:r>
              <a:rPr lang="en-US" sz="2000" dirty="0"/>
              <a:t> using a log record sets the data item specified in log record to new value.</a:t>
            </a:r>
          </a:p>
          <a:p>
            <a:pPr algn="just" fontAlgn="base">
              <a:lnSpc>
                <a:spcPct val="150000"/>
              </a:lnSpc>
            </a:pPr>
            <a:endParaRPr lang="en-US" sz="2000" b="0" i="0" dirty="0">
              <a:effectLst/>
            </a:endParaRPr>
          </a:p>
          <a:p>
            <a:pPr algn="just" fontAlgn="base">
              <a:lnSpc>
                <a:spcPct val="150000"/>
              </a:lnSpc>
            </a:pPr>
            <a:r>
              <a:rPr lang="en-US" sz="2000" b="1" dirty="0"/>
              <a:t>The database can be modified using two approaches –</a:t>
            </a:r>
            <a:endParaRPr lang="en-US" sz="2000" dirty="0"/>
          </a:p>
          <a:p>
            <a:pPr algn="just" fontAlgn="base">
              <a:lnSpc>
                <a:spcPct val="150000"/>
              </a:lnSpc>
            </a:pPr>
            <a:r>
              <a:rPr lang="en-US" sz="2000" b="1" dirty="0"/>
              <a:t>1. Deferred Modification Technique:</a:t>
            </a:r>
            <a:r>
              <a:rPr lang="en-US" sz="2000" dirty="0"/>
              <a:t> If the transaction does not modify the database until it has partially committed, it is said to use deferred modification technique.</a:t>
            </a:r>
          </a:p>
          <a:p>
            <a:pPr algn="just" fontAlgn="base">
              <a:lnSpc>
                <a:spcPct val="150000"/>
              </a:lnSpc>
            </a:pPr>
            <a:r>
              <a:rPr lang="en-US" sz="2000" b="1" dirty="0"/>
              <a:t>2. Immediate Modification Technique:</a:t>
            </a:r>
            <a:r>
              <a:rPr lang="en-US" sz="2000" dirty="0"/>
              <a:t> If database modification occur while transaction is still active, it is said to use immediate modification technique.</a:t>
            </a:r>
          </a:p>
          <a:p>
            <a:pPr algn="just" fontAlgn="base">
              <a:lnSpc>
                <a:spcPct val="150000"/>
              </a:lnSpc>
            </a:pPr>
            <a:endParaRPr lang="en-US" sz="2000" b="0" i="0" dirty="0">
              <a:effectLst/>
            </a:endParaRPr>
          </a:p>
        </p:txBody>
      </p:sp>
    </p:spTree>
    <p:extLst>
      <p:ext uri="{BB962C8B-B14F-4D97-AF65-F5344CB8AC3E}">
        <p14:creationId xmlns:p14="http://schemas.microsoft.com/office/powerpoint/2010/main" val="26699961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 y="290224"/>
            <a:ext cx="11604433" cy="3647152"/>
          </a:xfrm>
          <a:prstGeom prst="rect">
            <a:avLst/>
          </a:prstGeom>
        </p:spPr>
        <p:txBody>
          <a:bodyPr wrap="square">
            <a:spAutoFit/>
          </a:bodyPr>
          <a:lstStyle/>
          <a:p>
            <a:pPr algn="just" fontAlgn="base">
              <a:lnSpc>
                <a:spcPct val="150000"/>
              </a:lnSpc>
            </a:pPr>
            <a:r>
              <a:rPr lang="en-US" sz="2200" b="1" dirty="0"/>
              <a:t>Recovery using Log records –</a:t>
            </a:r>
            <a:endParaRPr lang="en-US" sz="2200" dirty="0"/>
          </a:p>
          <a:p>
            <a:pPr algn="just" fontAlgn="base">
              <a:lnSpc>
                <a:spcPct val="150000"/>
              </a:lnSpc>
            </a:pPr>
            <a:r>
              <a:rPr lang="en-US" sz="2200" dirty="0"/>
              <a:t>After a system crash has occurred, the system consults the log to determine which transactions need to be redone and which need to be undone.</a:t>
            </a:r>
          </a:p>
          <a:p>
            <a:pPr algn="just" fontAlgn="base">
              <a:lnSpc>
                <a:spcPct val="150000"/>
              </a:lnSpc>
            </a:pPr>
            <a:r>
              <a:rPr lang="en-US" sz="2200" dirty="0"/>
              <a:t>1. Transaction </a:t>
            </a:r>
            <a:r>
              <a:rPr lang="en-US" sz="2200" dirty="0" err="1"/>
              <a:t>Ti</a:t>
            </a:r>
            <a:r>
              <a:rPr lang="en-US" sz="2200" dirty="0"/>
              <a:t> needs to be undone if the log contains the record &lt;</a:t>
            </a:r>
            <a:r>
              <a:rPr lang="en-US" sz="2200" dirty="0" err="1"/>
              <a:t>Ti</a:t>
            </a:r>
            <a:r>
              <a:rPr lang="en-US" sz="2200" dirty="0"/>
              <a:t> start&gt; but does not contain either the record &lt;</a:t>
            </a:r>
            <a:r>
              <a:rPr lang="en-US" sz="2200" dirty="0" err="1"/>
              <a:t>Ti</a:t>
            </a:r>
            <a:r>
              <a:rPr lang="en-US" sz="2200" dirty="0"/>
              <a:t> commit&gt; or the record &lt;</a:t>
            </a:r>
            <a:r>
              <a:rPr lang="en-US" sz="2200" dirty="0" err="1"/>
              <a:t>Ti</a:t>
            </a:r>
            <a:r>
              <a:rPr lang="en-US" sz="2200" dirty="0"/>
              <a:t> abort&gt;.</a:t>
            </a:r>
          </a:p>
          <a:p>
            <a:pPr algn="just" fontAlgn="base">
              <a:lnSpc>
                <a:spcPct val="150000"/>
              </a:lnSpc>
            </a:pPr>
            <a:r>
              <a:rPr lang="en-US" sz="2200" dirty="0"/>
              <a:t>2. Transaction </a:t>
            </a:r>
            <a:r>
              <a:rPr lang="en-US" sz="2200" dirty="0" err="1"/>
              <a:t>Ti</a:t>
            </a:r>
            <a:r>
              <a:rPr lang="en-US" sz="2200" dirty="0"/>
              <a:t> needs to be redone if log contains record &lt;</a:t>
            </a:r>
            <a:r>
              <a:rPr lang="en-US" sz="2200" dirty="0" err="1"/>
              <a:t>Ti</a:t>
            </a:r>
            <a:r>
              <a:rPr lang="en-US" sz="2200" dirty="0"/>
              <a:t> start&gt; and either the record &lt;</a:t>
            </a:r>
            <a:r>
              <a:rPr lang="en-US" sz="2200" dirty="0" err="1"/>
              <a:t>Ti</a:t>
            </a:r>
            <a:r>
              <a:rPr lang="en-US" sz="2200" dirty="0"/>
              <a:t> commit&gt; or the record &lt;</a:t>
            </a:r>
            <a:r>
              <a:rPr lang="en-US" sz="2200" dirty="0" err="1"/>
              <a:t>Ti</a:t>
            </a:r>
            <a:r>
              <a:rPr lang="en-US" sz="2200" dirty="0"/>
              <a:t> abort&gt;.</a:t>
            </a:r>
          </a:p>
        </p:txBody>
      </p:sp>
    </p:spTree>
    <p:extLst>
      <p:ext uri="{BB962C8B-B14F-4D97-AF65-F5344CB8AC3E}">
        <p14:creationId xmlns:p14="http://schemas.microsoft.com/office/powerpoint/2010/main" val="1156963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30" y="139119"/>
            <a:ext cx="11912906" cy="5724644"/>
          </a:xfrm>
          <a:prstGeom prst="rect">
            <a:avLst/>
          </a:prstGeom>
        </p:spPr>
        <p:txBody>
          <a:bodyPr wrap="square">
            <a:spAutoFit/>
          </a:bodyPr>
          <a:lstStyle/>
          <a:p>
            <a:pPr algn="just">
              <a:lnSpc>
                <a:spcPct val="150000"/>
              </a:lnSpc>
            </a:pPr>
            <a:r>
              <a:rPr lang="en-US" sz="2400" b="1" dirty="0">
                <a:solidFill>
                  <a:srgbClr val="000000"/>
                </a:solidFill>
              </a:rPr>
              <a:t>9. Lack of Testing</a:t>
            </a:r>
          </a:p>
          <a:p>
            <a:pPr marL="342900" indent="-342900" algn="just">
              <a:lnSpc>
                <a:spcPct val="150000"/>
              </a:lnSpc>
              <a:buFont typeface="Arial" panose="020B0604020202020204" pitchFamily="34" charset="0"/>
              <a:buChar char="•"/>
            </a:pPr>
            <a:r>
              <a:rPr lang="en-US" sz="2000" dirty="0">
                <a:solidFill>
                  <a:srgbClr val="000000"/>
                </a:solidFill>
              </a:rPr>
              <a:t>The lack of database testing fails to give information on whether the </a:t>
            </a:r>
            <a:r>
              <a:rPr lang="en-US" sz="2000" b="1" dirty="0">
                <a:solidFill>
                  <a:srgbClr val="000000"/>
                </a:solidFill>
              </a:rPr>
              <a:t>data values stored and received in the database are valid or not</a:t>
            </a:r>
            <a:r>
              <a:rPr lang="en-US" sz="2000" dirty="0">
                <a:solidFill>
                  <a:srgbClr val="000000"/>
                </a:solidFill>
              </a:rPr>
              <a:t>. </a:t>
            </a:r>
          </a:p>
          <a:p>
            <a:pPr marL="342900" indent="-342900" algn="just">
              <a:lnSpc>
                <a:spcPct val="150000"/>
              </a:lnSpc>
              <a:buFont typeface="Arial" panose="020B0604020202020204" pitchFamily="34" charset="0"/>
              <a:buChar char="•"/>
            </a:pPr>
            <a:r>
              <a:rPr lang="en-US" sz="2000" dirty="0">
                <a:solidFill>
                  <a:srgbClr val="000000"/>
                </a:solidFill>
              </a:rPr>
              <a:t>Testing helps to save transaction data, avoids data loss, and prevents unauthorized access to information.</a:t>
            </a:r>
          </a:p>
          <a:p>
            <a:pPr marL="342900" indent="-342900" algn="just">
              <a:lnSpc>
                <a:spcPct val="150000"/>
              </a:lnSpc>
              <a:buFont typeface="Arial" panose="020B0604020202020204" pitchFamily="34" charset="0"/>
              <a:buChar char="•"/>
            </a:pPr>
            <a:r>
              <a:rPr lang="en-US" sz="2000" dirty="0">
                <a:solidFill>
                  <a:srgbClr val="000000"/>
                </a:solidFill>
              </a:rPr>
              <a:t>The database is essential for every type of software application, therefore testers need to know about SQL during testing. Consider testing for a banking application, and during tests a few things to note are:</a:t>
            </a:r>
          </a:p>
          <a:p>
            <a:pPr algn="just">
              <a:lnSpc>
                <a:spcPct val="150000"/>
              </a:lnSpc>
            </a:pPr>
            <a:r>
              <a:rPr lang="en-US" sz="2000" dirty="0">
                <a:solidFill>
                  <a:srgbClr val="000000"/>
                </a:solidFill>
              </a:rPr>
              <a:t>1. No loss of information during the process.</a:t>
            </a:r>
          </a:p>
          <a:p>
            <a:pPr algn="just">
              <a:lnSpc>
                <a:spcPct val="150000"/>
              </a:lnSpc>
            </a:pPr>
            <a:r>
              <a:rPr lang="en-US" sz="2000" dirty="0">
                <a:solidFill>
                  <a:srgbClr val="000000"/>
                </a:solidFill>
              </a:rPr>
              <a:t>2. Application stores transaction data correctly in the database and displays it accurately.</a:t>
            </a:r>
          </a:p>
          <a:p>
            <a:pPr algn="just">
              <a:lnSpc>
                <a:spcPct val="150000"/>
              </a:lnSpc>
            </a:pPr>
            <a:r>
              <a:rPr lang="en-US" sz="2000" dirty="0">
                <a:solidFill>
                  <a:srgbClr val="000000"/>
                </a:solidFill>
              </a:rPr>
              <a:t>3. No aborted or partial operation data is saved by the application.</a:t>
            </a:r>
          </a:p>
          <a:p>
            <a:pPr algn="just">
              <a:lnSpc>
                <a:spcPct val="150000"/>
              </a:lnSpc>
            </a:pPr>
            <a:endParaRPr lang="en-US" sz="2000" dirty="0">
              <a:solidFill>
                <a:srgbClr val="000000"/>
              </a:solidFill>
            </a:endParaRPr>
          </a:p>
          <a:p>
            <a:pPr algn="just">
              <a:lnSpc>
                <a:spcPct val="150000"/>
              </a:lnSpc>
            </a:pPr>
            <a:r>
              <a:rPr lang="en-US" sz="2000" dirty="0">
                <a:solidFill>
                  <a:srgbClr val="000000"/>
                </a:solidFill>
              </a:rPr>
              <a:t>So, these were the nine common pitfalls to avoid during database design. For developers, creating a neat and tight database structure is essential for a seamless project flow. </a:t>
            </a:r>
            <a:endParaRPr lang="en-US" sz="2000" b="0" i="0" dirty="0">
              <a:solidFill>
                <a:srgbClr val="000000"/>
              </a:solidFill>
              <a:effectLst/>
            </a:endParaRPr>
          </a:p>
        </p:txBody>
      </p:sp>
    </p:spTree>
    <p:extLst>
      <p:ext uri="{BB962C8B-B14F-4D97-AF65-F5344CB8AC3E}">
        <p14:creationId xmlns:p14="http://schemas.microsoft.com/office/powerpoint/2010/main" val="229826672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581" y="158034"/>
            <a:ext cx="11714602" cy="6786473"/>
          </a:xfrm>
          <a:prstGeom prst="rect">
            <a:avLst/>
          </a:prstGeom>
        </p:spPr>
        <p:txBody>
          <a:bodyPr wrap="square">
            <a:spAutoFit/>
          </a:bodyPr>
          <a:lstStyle/>
          <a:p>
            <a:pPr algn="just">
              <a:lnSpc>
                <a:spcPct val="150000"/>
              </a:lnSpc>
            </a:pPr>
            <a:r>
              <a:rPr lang="en-IN" sz="2400" b="1" dirty="0"/>
              <a:t>2. Shadow Paging / Shadow based Recovery in DBMS</a:t>
            </a:r>
          </a:p>
          <a:p>
            <a:pPr marL="342900" indent="-342900" algn="just">
              <a:lnSpc>
                <a:spcPct val="150000"/>
              </a:lnSpc>
              <a:buFont typeface="Arial" panose="020B0604020202020204" pitchFamily="34" charset="0"/>
              <a:buChar char="•"/>
            </a:pPr>
            <a:r>
              <a:rPr lang="en-US" sz="2200" b="1" dirty="0"/>
              <a:t>Shadow Paging </a:t>
            </a:r>
            <a:r>
              <a:rPr lang="en-US" sz="2200" dirty="0"/>
              <a:t>is recovery technique that is used to recover </a:t>
            </a:r>
            <a:r>
              <a:rPr lang="en-US" sz="2200" u="sng" dirty="0">
                <a:hlinkClick r:id="rId2"/>
              </a:rPr>
              <a:t>database</a:t>
            </a:r>
            <a:r>
              <a:rPr lang="en-US" sz="2200" dirty="0"/>
              <a:t>. </a:t>
            </a:r>
          </a:p>
          <a:p>
            <a:pPr marL="342900" indent="-342900" algn="just">
              <a:lnSpc>
                <a:spcPct val="150000"/>
              </a:lnSpc>
              <a:buFont typeface="Arial" panose="020B0604020202020204" pitchFamily="34" charset="0"/>
              <a:buChar char="•"/>
            </a:pPr>
            <a:r>
              <a:rPr lang="en-US" sz="2200" dirty="0"/>
              <a:t>In this recovery technique, database is considered as made up of fixed size of logical units of storage which are referred as </a:t>
            </a:r>
            <a:r>
              <a:rPr lang="en-US" sz="2200" b="1" dirty="0"/>
              <a:t>pages.</a:t>
            </a:r>
            <a:r>
              <a:rPr lang="en-US" sz="2200" dirty="0"/>
              <a:t> pages are mapped into physical blocks of storage, with help of the </a:t>
            </a:r>
            <a:r>
              <a:rPr lang="en-US" sz="2200" b="1" dirty="0"/>
              <a:t>page table </a:t>
            </a:r>
            <a:r>
              <a:rPr lang="en-US" sz="2200" dirty="0"/>
              <a:t>which allow one entry for each logical page of database. </a:t>
            </a:r>
          </a:p>
          <a:p>
            <a:pPr marL="342900" indent="-342900" algn="just">
              <a:lnSpc>
                <a:spcPct val="150000"/>
              </a:lnSpc>
              <a:buFont typeface="Arial" panose="020B0604020202020204" pitchFamily="34" charset="0"/>
              <a:buChar char="•"/>
            </a:pPr>
            <a:r>
              <a:rPr lang="en-US" sz="2200" dirty="0"/>
              <a:t>This method uses two page tables named </a:t>
            </a:r>
            <a:r>
              <a:rPr lang="en-US" sz="2200" b="1" dirty="0"/>
              <a:t>current page table</a:t>
            </a:r>
            <a:r>
              <a:rPr lang="en-US" sz="2200" dirty="0"/>
              <a:t> and </a:t>
            </a:r>
            <a:r>
              <a:rPr lang="en-US" sz="2200" b="1" dirty="0"/>
              <a:t>shadow page table</a:t>
            </a:r>
            <a:r>
              <a:rPr lang="en-US" sz="2200" dirty="0"/>
              <a:t>.</a:t>
            </a:r>
          </a:p>
          <a:p>
            <a:pPr marL="342900" indent="-342900" algn="just" fontAlgn="base">
              <a:lnSpc>
                <a:spcPct val="150000"/>
              </a:lnSpc>
              <a:buFont typeface="Arial" panose="020B0604020202020204" pitchFamily="34" charset="0"/>
              <a:buChar char="•"/>
            </a:pPr>
            <a:r>
              <a:rPr lang="en-US" sz="2200" dirty="0"/>
              <a:t>The entries which are present in current page table are used to point to most recent database pages on disk. Another table i.e., Shadow page table is used when the transaction starts which is copying current page table. After this, shadow page table gets saved on disk and current page table is going to be used for transaction. Entries present in current page table may be changed during execution but in shadow page table it never get changed. After transaction, both tables become identical. This technique is also known as </a:t>
            </a:r>
            <a:r>
              <a:rPr lang="en-US" sz="2200" b="1" dirty="0"/>
              <a:t>Cut-of-Place updating.</a:t>
            </a:r>
            <a:endParaRPr lang="en-US" sz="2200" dirty="0"/>
          </a:p>
          <a:p>
            <a:pPr algn="just">
              <a:lnSpc>
                <a:spcPct val="150000"/>
              </a:lnSpc>
            </a:pPr>
            <a:endParaRPr lang="en-IN" sz="2400" b="1" dirty="0"/>
          </a:p>
        </p:txBody>
      </p:sp>
    </p:spTree>
    <p:extLst>
      <p:ext uri="{BB962C8B-B14F-4D97-AF65-F5344CB8AC3E}">
        <p14:creationId xmlns:p14="http://schemas.microsoft.com/office/powerpoint/2010/main" val="28714663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64" y="167222"/>
            <a:ext cx="7468100" cy="40387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7909" y="4303455"/>
            <a:ext cx="11890872" cy="2554545"/>
          </a:xfrm>
          <a:prstGeom prst="rect">
            <a:avLst/>
          </a:prstGeom>
        </p:spPr>
        <p:txBody>
          <a:bodyPr wrap="square">
            <a:spAutoFit/>
          </a:bodyPr>
          <a:lstStyle/>
          <a:p>
            <a:pPr algn="just" fontAlgn="base"/>
            <a:r>
              <a:rPr lang="en-US" sz="2000" dirty="0"/>
              <a:t>To understand concept, consider above figure. In this 2 write operations are performed on page 3 and 5. Before start of write operation on page 3, current page table points to old page 3. When write operation starts following steps are performed :</a:t>
            </a:r>
          </a:p>
          <a:p>
            <a:pPr algn="just" fontAlgn="base">
              <a:buFont typeface="+mj-lt"/>
              <a:buAutoNum type="arabicPeriod"/>
            </a:pPr>
            <a:r>
              <a:rPr lang="en-US" sz="2000" dirty="0"/>
              <a:t>Firstly, search start for available free block in disk blocks.</a:t>
            </a:r>
          </a:p>
          <a:p>
            <a:pPr algn="just" fontAlgn="base">
              <a:buFont typeface="+mj-lt"/>
              <a:buAutoNum type="arabicPeriod"/>
            </a:pPr>
            <a:r>
              <a:rPr lang="en-US" sz="2000" dirty="0"/>
              <a:t>After finding free block, it copies page 3 to free block which is represented by Page 3 (New).</a:t>
            </a:r>
          </a:p>
          <a:p>
            <a:pPr algn="just" fontAlgn="base">
              <a:buFont typeface="+mj-lt"/>
              <a:buAutoNum type="arabicPeriod"/>
            </a:pPr>
            <a:r>
              <a:rPr lang="en-US" sz="2000" dirty="0"/>
              <a:t>Now current page table points to Page 3 (New) on disk but shadow page table points to old page 3 because it is not modified.</a:t>
            </a:r>
          </a:p>
          <a:p>
            <a:pPr algn="just" fontAlgn="base">
              <a:buFont typeface="+mj-lt"/>
              <a:buAutoNum type="arabicPeriod"/>
            </a:pPr>
            <a:r>
              <a:rPr lang="en-US" sz="2000" dirty="0"/>
              <a:t>The changes are now propagated to Page 3 (New) which is pointed by current page table.</a:t>
            </a:r>
            <a:endParaRPr lang="en-US" sz="2000" b="0" i="0" dirty="0">
              <a:effectLst/>
            </a:endParaRPr>
          </a:p>
        </p:txBody>
      </p:sp>
    </p:spTree>
    <p:extLst>
      <p:ext uri="{BB962C8B-B14F-4D97-AF65-F5344CB8AC3E}">
        <p14:creationId xmlns:p14="http://schemas.microsoft.com/office/powerpoint/2010/main" val="276901169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2087" y="490106"/>
            <a:ext cx="10855286" cy="3970318"/>
          </a:xfrm>
          <a:prstGeom prst="rect">
            <a:avLst/>
          </a:prstGeom>
        </p:spPr>
        <p:txBody>
          <a:bodyPr wrap="square">
            <a:spAutoFit/>
          </a:bodyPr>
          <a:lstStyle/>
          <a:p>
            <a:pPr algn="just">
              <a:lnSpc>
                <a:spcPct val="150000"/>
              </a:lnSpc>
              <a:buFont typeface="Arial" panose="020B0604020202020204" pitchFamily="34" charset="0"/>
              <a:buChar char="•"/>
            </a:pPr>
            <a:r>
              <a:rPr lang="en-US" sz="2400" dirty="0"/>
              <a:t> Advantages of Shadow Paging:</a:t>
            </a:r>
          </a:p>
          <a:p>
            <a:pPr marL="742950" lvl="1" indent="-285750" algn="just">
              <a:lnSpc>
                <a:spcPct val="150000"/>
              </a:lnSpc>
              <a:buFont typeface="Arial" panose="020B0604020202020204" pitchFamily="34" charset="0"/>
              <a:buChar char="•"/>
            </a:pPr>
            <a:r>
              <a:rPr lang="en-US" sz="2400" dirty="0"/>
              <a:t>No over-head of writing log records</a:t>
            </a:r>
          </a:p>
          <a:p>
            <a:pPr marL="742950" lvl="1" indent="-285750" algn="just">
              <a:lnSpc>
                <a:spcPct val="150000"/>
              </a:lnSpc>
              <a:buFont typeface="Arial" panose="020B0604020202020204" pitchFamily="34" charset="0"/>
              <a:buChar char="•"/>
            </a:pPr>
            <a:r>
              <a:rPr lang="en-US" sz="2400" dirty="0"/>
              <a:t>Recovery is trivial</a:t>
            </a:r>
          </a:p>
          <a:p>
            <a:pPr algn="just">
              <a:lnSpc>
                <a:spcPct val="150000"/>
              </a:lnSpc>
              <a:buFont typeface="Arial" panose="020B0604020202020204" pitchFamily="34" charset="0"/>
              <a:buChar char="•"/>
            </a:pPr>
            <a:r>
              <a:rPr lang="en-US" sz="2400" dirty="0"/>
              <a:t> Disadvantages of Shadow Paging :</a:t>
            </a:r>
          </a:p>
          <a:p>
            <a:pPr marL="742950" lvl="1" indent="-285750" algn="just">
              <a:lnSpc>
                <a:spcPct val="150000"/>
              </a:lnSpc>
              <a:buFont typeface="Arial" panose="020B0604020202020204" pitchFamily="34" charset="0"/>
              <a:buChar char="•"/>
            </a:pPr>
            <a:r>
              <a:rPr lang="en-US" sz="2400" dirty="0"/>
              <a:t>Commit overhead is high</a:t>
            </a:r>
          </a:p>
          <a:p>
            <a:pPr marL="742950" lvl="1" indent="-285750" algn="just">
              <a:lnSpc>
                <a:spcPct val="150000"/>
              </a:lnSpc>
              <a:buFont typeface="Arial" panose="020B0604020202020204" pitchFamily="34" charset="0"/>
              <a:buChar char="•"/>
            </a:pPr>
            <a:r>
              <a:rPr lang="en-US" sz="2400" dirty="0"/>
              <a:t>Data gets defragmented</a:t>
            </a:r>
          </a:p>
          <a:p>
            <a:pPr marL="742950" lvl="1" indent="-285750" algn="just">
              <a:lnSpc>
                <a:spcPct val="150000"/>
              </a:lnSpc>
              <a:buFont typeface="Arial" panose="020B0604020202020204" pitchFamily="34" charset="0"/>
              <a:buChar char="•"/>
            </a:pPr>
            <a:r>
              <a:rPr lang="en-US" sz="2400" dirty="0"/>
              <a:t>Hard to extend algorithm to allow transaction to run concurrently.</a:t>
            </a:r>
            <a:endParaRPr lang="en-US" sz="2400" b="0" i="0" dirty="0">
              <a:effectLst/>
            </a:endParaRPr>
          </a:p>
        </p:txBody>
      </p:sp>
    </p:spTree>
    <p:extLst>
      <p:ext uri="{BB962C8B-B14F-4D97-AF65-F5344CB8AC3E}">
        <p14:creationId xmlns:p14="http://schemas.microsoft.com/office/powerpoint/2010/main" val="3821134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0506" y="253389"/>
            <a:ext cx="11193137" cy="3185487"/>
          </a:xfrm>
          <a:prstGeom prst="rect">
            <a:avLst/>
          </a:prstGeom>
          <a:noFill/>
        </p:spPr>
        <p:txBody>
          <a:bodyPr wrap="square" rtlCol="0">
            <a:spAutoFit/>
          </a:bodyPr>
          <a:lstStyle/>
          <a:p>
            <a:pPr algn="just">
              <a:lnSpc>
                <a:spcPct val="150000"/>
              </a:lnSpc>
            </a:pPr>
            <a:r>
              <a:rPr lang="en-US" sz="2400" b="1" dirty="0"/>
              <a:t>Concept of Normalization</a:t>
            </a:r>
          </a:p>
          <a:p>
            <a:pPr marL="342900" indent="-342900" algn="just">
              <a:lnSpc>
                <a:spcPct val="150000"/>
              </a:lnSpc>
              <a:buFont typeface="Arial" panose="020B0604020202020204" pitchFamily="34" charset="0"/>
              <a:buChar char="•"/>
            </a:pPr>
            <a:r>
              <a:rPr lang="en-US" sz="2200" dirty="0"/>
              <a:t>It is a technique to reduce or remove redundancy from a table.</a:t>
            </a:r>
          </a:p>
          <a:p>
            <a:pPr marL="342900" indent="-342900" algn="just">
              <a:lnSpc>
                <a:spcPct val="150000"/>
              </a:lnSpc>
              <a:buFont typeface="Arial" panose="020B0604020202020204" pitchFamily="34" charset="0"/>
              <a:buChar char="•"/>
            </a:pPr>
            <a:r>
              <a:rPr lang="en-US" sz="2200" dirty="0"/>
              <a:t>Normalization is </a:t>
            </a:r>
            <a:r>
              <a:rPr lang="en-US" sz="2200" b="1" dirty="0"/>
              <a:t>the process of organizing data in a database</a:t>
            </a:r>
            <a:r>
              <a:rPr lang="en-US" sz="2200" dirty="0"/>
              <a:t>. This includes creating tables and establishing relationships between those tables according to rules designed both to protect the data and to make the database more flexible by eliminating redundancy and inconsistent dependency.</a:t>
            </a:r>
          </a:p>
        </p:txBody>
      </p:sp>
    </p:spTree>
    <p:extLst>
      <p:ext uri="{BB962C8B-B14F-4D97-AF65-F5344CB8AC3E}">
        <p14:creationId xmlns:p14="http://schemas.microsoft.com/office/powerpoint/2010/main" val="3564504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57600" y="203679"/>
            <a:ext cx="5140021" cy="400110"/>
          </a:xfrm>
          <a:prstGeom prst="rect">
            <a:avLst/>
          </a:prstGeom>
        </p:spPr>
        <p:txBody>
          <a:bodyPr wrap="square">
            <a:spAutoFit/>
          </a:bodyPr>
          <a:lstStyle/>
          <a:p>
            <a:pPr fontAlgn="base"/>
            <a:r>
              <a:rPr lang="en-US" sz="2000" b="1" dirty="0">
                <a:solidFill>
                  <a:srgbClr val="273239"/>
                </a:solidFill>
              </a:rPr>
              <a:t>Anomalies/ Irregularities in Relational Model</a:t>
            </a:r>
            <a:endParaRPr lang="en-US" sz="2000" b="1" i="0" dirty="0">
              <a:solidFill>
                <a:srgbClr val="273239"/>
              </a:solidFill>
              <a:effectLst/>
            </a:endParaRPr>
          </a:p>
        </p:txBody>
      </p:sp>
      <p:pic>
        <p:nvPicPr>
          <p:cNvPr id="6" name="Picture 5"/>
          <p:cNvPicPr>
            <a:picLocks noChangeAspect="1"/>
          </p:cNvPicPr>
          <p:nvPr/>
        </p:nvPicPr>
        <p:blipFill>
          <a:blip r:embed="rId2"/>
          <a:stretch>
            <a:fillRect/>
          </a:stretch>
        </p:blipFill>
        <p:spPr>
          <a:xfrm>
            <a:off x="321019" y="1012996"/>
            <a:ext cx="11549961" cy="5755338"/>
          </a:xfrm>
          <a:prstGeom prst="rect">
            <a:avLst/>
          </a:prstGeom>
        </p:spPr>
      </p:pic>
      <p:sp>
        <p:nvSpPr>
          <p:cNvPr id="7" name="Rectangle 6"/>
          <p:cNvSpPr/>
          <p:nvPr/>
        </p:nvSpPr>
        <p:spPr>
          <a:xfrm>
            <a:off x="341001" y="573011"/>
            <a:ext cx="11509995" cy="464871"/>
          </a:xfrm>
          <a:prstGeom prst="rect">
            <a:avLst/>
          </a:prstGeom>
        </p:spPr>
        <p:txBody>
          <a:bodyPr wrap="square">
            <a:spAutoFit/>
          </a:bodyPr>
          <a:lstStyle/>
          <a:p>
            <a:pPr>
              <a:lnSpc>
                <a:spcPct val="150000"/>
              </a:lnSpc>
            </a:pPr>
            <a:r>
              <a:rPr lang="en-US" dirty="0">
                <a:solidFill>
                  <a:srgbClr val="273239"/>
                </a:solidFill>
              </a:rPr>
              <a:t>There are different types of anomalies which can occur in referencing and referenced relation</a:t>
            </a:r>
          </a:p>
        </p:txBody>
      </p:sp>
    </p:spTree>
    <p:extLst>
      <p:ext uri="{BB962C8B-B14F-4D97-AF65-F5344CB8AC3E}">
        <p14:creationId xmlns:p14="http://schemas.microsoft.com/office/powerpoint/2010/main" val="1240739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546" y="91933"/>
            <a:ext cx="11758669" cy="5493812"/>
          </a:xfrm>
          <a:prstGeom prst="rect">
            <a:avLst/>
          </a:prstGeom>
        </p:spPr>
        <p:txBody>
          <a:bodyPr wrap="square">
            <a:spAutoFit/>
          </a:bodyPr>
          <a:lstStyle/>
          <a:p>
            <a:pPr algn="just">
              <a:lnSpc>
                <a:spcPct val="150000"/>
              </a:lnSpc>
            </a:pPr>
            <a:r>
              <a:rPr lang="en-US" b="1" dirty="0"/>
              <a:t>Insertion anomaly</a:t>
            </a:r>
            <a:r>
              <a:rPr lang="en-US" dirty="0"/>
              <a:t>: If a tuple is inserted in referencing relation and referencing attribute value is not present in referenced attribute, it will not allow inserting in referencing relation. For Example, If we try to insert a record in STUDENT_COURSE with STUD_NO =7, it will not allow.</a:t>
            </a:r>
          </a:p>
          <a:p>
            <a:pPr algn="just">
              <a:lnSpc>
                <a:spcPct val="150000"/>
              </a:lnSpc>
            </a:pPr>
            <a:r>
              <a:rPr lang="en-US" b="1" dirty="0"/>
              <a:t>Deletion and </a:t>
            </a:r>
            <a:r>
              <a:rPr lang="en-US" b="1" dirty="0" err="1"/>
              <a:t>Updation</a:t>
            </a:r>
            <a:r>
              <a:rPr lang="en-US" b="1" dirty="0"/>
              <a:t> anomaly</a:t>
            </a:r>
            <a:r>
              <a:rPr lang="en-US" dirty="0"/>
              <a:t>: If a tuple is deleted or updated from referenced relation and referenced attribute value is used by referencing attribute in referencing relation, it will not allow deleting the tuple from referenced relation. For Example, If we try to delete a record from STUDENT with STUD_NO =1, it will not allow. To avoid this, following can be used in query:</a:t>
            </a:r>
          </a:p>
          <a:p>
            <a:pPr algn="just">
              <a:lnSpc>
                <a:spcPct val="150000"/>
              </a:lnSpc>
            </a:pPr>
            <a:r>
              <a:rPr lang="en-US" dirty="0"/>
              <a:t>ON DELETE/UPDATE SET NULL: If a tuple is deleted or updated from referenced relation and referenced attribute value is used by referencing attribute in referencing relation, it will delete/update the tuple from referenced relation and set the value of referencing attribute to NULL.</a:t>
            </a:r>
          </a:p>
          <a:p>
            <a:pPr algn="just">
              <a:lnSpc>
                <a:spcPct val="150000"/>
              </a:lnSpc>
            </a:pPr>
            <a:r>
              <a:rPr lang="en-US" dirty="0"/>
              <a:t>ON DELETE/UPDATE CASCADE: If a tuple is deleted or updated from referenced relation and referenced attribute value is used by referencing attribute in referencing relation, it will delete/update the tuple from referenced relation and referencing relation as well.</a:t>
            </a:r>
          </a:p>
        </p:txBody>
      </p:sp>
    </p:spTree>
    <p:extLst>
      <p:ext uri="{BB962C8B-B14F-4D97-AF65-F5344CB8AC3E}">
        <p14:creationId xmlns:p14="http://schemas.microsoft.com/office/powerpoint/2010/main" val="3528341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603456D8-4F61-FE0A-6394-87E567E4A45B}"/>
              </a:ext>
            </a:extLst>
          </p:cNvPr>
          <p:cNvGraphicFramePr>
            <a:graphicFrameLocks noGrp="1"/>
          </p:cNvGraphicFramePr>
          <p:nvPr>
            <p:ph idx="1"/>
            <p:extLst>
              <p:ext uri="{D42A27DB-BD31-4B8C-83A1-F6EECF244321}">
                <p14:modId xmlns:p14="http://schemas.microsoft.com/office/powerpoint/2010/main" val="968612046"/>
              </p:ext>
            </p:extLst>
          </p:nvPr>
        </p:nvGraphicFramePr>
        <p:xfrm>
          <a:off x="720482" y="418638"/>
          <a:ext cx="10858245" cy="5519453"/>
        </p:xfrm>
        <a:graphic>
          <a:graphicData uri="http://schemas.openxmlformats.org/drawingml/2006/table">
            <a:tbl>
              <a:tblPr firstRow="1" bandRow="1">
                <a:tableStyleId>{5C22544A-7EE6-4342-B048-85BDC9FD1C3A}</a:tableStyleId>
              </a:tblPr>
              <a:tblGrid>
                <a:gridCol w="2171649">
                  <a:extLst>
                    <a:ext uri="{9D8B030D-6E8A-4147-A177-3AD203B41FA5}">
                      <a16:colId xmlns:a16="http://schemas.microsoft.com/office/drawing/2014/main" val="999163510"/>
                    </a:ext>
                  </a:extLst>
                </a:gridCol>
                <a:gridCol w="1964362">
                  <a:extLst>
                    <a:ext uri="{9D8B030D-6E8A-4147-A177-3AD203B41FA5}">
                      <a16:colId xmlns:a16="http://schemas.microsoft.com/office/drawing/2014/main" val="3310110541"/>
                    </a:ext>
                  </a:extLst>
                </a:gridCol>
                <a:gridCol w="2101907">
                  <a:extLst>
                    <a:ext uri="{9D8B030D-6E8A-4147-A177-3AD203B41FA5}">
                      <a16:colId xmlns:a16="http://schemas.microsoft.com/office/drawing/2014/main" val="3135188856"/>
                    </a:ext>
                  </a:extLst>
                </a:gridCol>
                <a:gridCol w="2179398">
                  <a:extLst>
                    <a:ext uri="{9D8B030D-6E8A-4147-A177-3AD203B41FA5}">
                      <a16:colId xmlns:a16="http://schemas.microsoft.com/office/drawing/2014/main" val="1402283117"/>
                    </a:ext>
                  </a:extLst>
                </a:gridCol>
                <a:gridCol w="2440929">
                  <a:extLst>
                    <a:ext uri="{9D8B030D-6E8A-4147-A177-3AD203B41FA5}">
                      <a16:colId xmlns:a16="http://schemas.microsoft.com/office/drawing/2014/main" val="940019954"/>
                    </a:ext>
                  </a:extLst>
                </a:gridCol>
              </a:tblGrid>
              <a:tr h="851895">
                <a:tc>
                  <a:txBody>
                    <a:bodyPr/>
                    <a:lstStyle/>
                    <a:p>
                      <a:pPr algn="ctr"/>
                      <a:r>
                        <a:rPr lang="en-US" sz="2800" dirty="0">
                          <a:latin typeface="+mn-lt"/>
                        </a:rPr>
                        <a:t>Player_no</a:t>
                      </a:r>
                      <a:endParaRPr lang="en-IN" sz="2800" dirty="0">
                        <a:latin typeface="+mn-lt"/>
                      </a:endParaRPr>
                    </a:p>
                  </a:txBody>
                  <a:tcPr/>
                </a:tc>
                <a:tc>
                  <a:txBody>
                    <a:bodyPr/>
                    <a:lstStyle/>
                    <a:p>
                      <a:pPr algn="ctr"/>
                      <a:r>
                        <a:rPr lang="en-US" sz="2800" dirty="0">
                          <a:latin typeface="+mn-lt"/>
                        </a:rPr>
                        <a:t>Name </a:t>
                      </a:r>
                      <a:endParaRPr lang="en-IN" sz="2800" dirty="0">
                        <a:latin typeface="+mn-lt"/>
                      </a:endParaRPr>
                    </a:p>
                  </a:txBody>
                  <a:tcPr/>
                </a:tc>
                <a:tc>
                  <a:txBody>
                    <a:bodyPr/>
                    <a:lstStyle/>
                    <a:p>
                      <a:pPr algn="ctr"/>
                      <a:r>
                        <a:rPr lang="en-US" sz="2800" dirty="0">
                          <a:latin typeface="+mn-lt"/>
                        </a:rPr>
                        <a:t>city</a:t>
                      </a:r>
                      <a:endParaRPr lang="en-IN" sz="2800" dirty="0">
                        <a:latin typeface="+mn-lt"/>
                      </a:endParaRPr>
                    </a:p>
                  </a:txBody>
                  <a:tcPr/>
                </a:tc>
                <a:tc>
                  <a:txBody>
                    <a:bodyPr/>
                    <a:lstStyle/>
                    <a:p>
                      <a:pPr algn="ctr"/>
                      <a:r>
                        <a:rPr lang="en-US" sz="2800" dirty="0">
                          <a:latin typeface="+mn-lt"/>
                        </a:rPr>
                        <a:t>Game_no</a:t>
                      </a:r>
                      <a:endParaRPr lang="en-IN" sz="2800" dirty="0">
                        <a:latin typeface="+mn-lt"/>
                      </a:endParaRPr>
                    </a:p>
                  </a:txBody>
                  <a:tcPr/>
                </a:tc>
                <a:tc>
                  <a:txBody>
                    <a:bodyPr/>
                    <a:lstStyle/>
                    <a:p>
                      <a:pPr algn="ctr"/>
                      <a:r>
                        <a:rPr lang="en-US" sz="2800" dirty="0">
                          <a:latin typeface="+mn-lt"/>
                        </a:rPr>
                        <a:t>G_name</a:t>
                      </a:r>
                      <a:endParaRPr lang="en-IN" sz="2800" dirty="0">
                        <a:latin typeface="+mn-lt"/>
                      </a:endParaRPr>
                    </a:p>
                  </a:txBody>
                  <a:tcPr/>
                </a:tc>
                <a:extLst>
                  <a:ext uri="{0D108BD9-81ED-4DB2-BD59-A6C34878D82A}">
                    <a16:rowId xmlns:a16="http://schemas.microsoft.com/office/drawing/2014/main" val="2413658014"/>
                  </a:ext>
                </a:extLst>
              </a:tr>
              <a:tr h="666794">
                <a:tc>
                  <a:txBody>
                    <a:bodyPr/>
                    <a:lstStyle/>
                    <a:p>
                      <a:pPr algn="ctr"/>
                      <a:r>
                        <a:rPr lang="en-US" sz="2800" dirty="0">
                          <a:latin typeface="+mn-lt"/>
                        </a:rPr>
                        <a:t>11</a:t>
                      </a:r>
                      <a:endParaRPr lang="en-IN" sz="2800" dirty="0">
                        <a:latin typeface="+mn-lt"/>
                      </a:endParaRPr>
                    </a:p>
                  </a:txBody>
                  <a:tcPr/>
                </a:tc>
                <a:tc>
                  <a:txBody>
                    <a:bodyPr/>
                    <a:lstStyle/>
                    <a:p>
                      <a:r>
                        <a:rPr lang="en-US" sz="2800" dirty="0">
                          <a:latin typeface="+mn-lt"/>
                        </a:rPr>
                        <a:t>Smita</a:t>
                      </a:r>
                      <a:endParaRPr lang="en-IN" sz="2800" dirty="0">
                        <a:latin typeface="+mn-lt"/>
                      </a:endParaRPr>
                    </a:p>
                  </a:txBody>
                  <a:tcPr/>
                </a:tc>
                <a:tc>
                  <a:txBody>
                    <a:bodyPr/>
                    <a:lstStyle/>
                    <a:p>
                      <a:r>
                        <a:rPr lang="en-US" sz="2800" dirty="0">
                          <a:latin typeface="+mn-lt"/>
                        </a:rPr>
                        <a:t>Pune</a:t>
                      </a:r>
                      <a:endParaRPr lang="en-IN" sz="2800" dirty="0">
                        <a:latin typeface="+mn-lt"/>
                      </a:endParaRPr>
                    </a:p>
                  </a:txBody>
                  <a:tcPr/>
                </a:tc>
                <a:tc>
                  <a:txBody>
                    <a:bodyPr/>
                    <a:lstStyle/>
                    <a:p>
                      <a:r>
                        <a:rPr lang="en-US" sz="2800" dirty="0">
                          <a:latin typeface="+mn-lt"/>
                        </a:rPr>
                        <a:t>1</a:t>
                      </a:r>
                      <a:endParaRPr lang="en-IN" sz="2800" dirty="0">
                        <a:latin typeface="+mn-lt"/>
                      </a:endParaRPr>
                    </a:p>
                  </a:txBody>
                  <a:tcPr/>
                </a:tc>
                <a:tc>
                  <a:txBody>
                    <a:bodyPr/>
                    <a:lstStyle/>
                    <a:p>
                      <a:r>
                        <a:rPr lang="en-US" sz="2800" dirty="0">
                          <a:latin typeface="+mn-lt"/>
                        </a:rPr>
                        <a:t>basketball</a:t>
                      </a:r>
                      <a:endParaRPr lang="en-IN" sz="2800" dirty="0">
                        <a:latin typeface="+mn-lt"/>
                      </a:endParaRPr>
                    </a:p>
                  </a:txBody>
                  <a:tcPr/>
                </a:tc>
                <a:extLst>
                  <a:ext uri="{0D108BD9-81ED-4DB2-BD59-A6C34878D82A}">
                    <a16:rowId xmlns:a16="http://schemas.microsoft.com/office/drawing/2014/main" val="3521985181"/>
                  </a:ext>
                </a:extLst>
              </a:tr>
              <a:tr h="666794">
                <a:tc>
                  <a:txBody>
                    <a:bodyPr/>
                    <a:lstStyle/>
                    <a:p>
                      <a:pPr algn="ctr"/>
                      <a:r>
                        <a:rPr lang="en-US" sz="2800" dirty="0">
                          <a:latin typeface="+mn-lt"/>
                        </a:rPr>
                        <a:t>11</a:t>
                      </a:r>
                      <a:endParaRPr lang="en-IN" sz="2800" dirty="0">
                        <a:latin typeface="+mn-lt"/>
                      </a:endParaRPr>
                    </a:p>
                  </a:txBody>
                  <a:tcPr/>
                </a:tc>
                <a:tc>
                  <a:txBody>
                    <a:bodyPr/>
                    <a:lstStyle/>
                    <a:p>
                      <a:r>
                        <a:rPr lang="en-US" sz="2800" dirty="0">
                          <a:latin typeface="+mn-lt"/>
                        </a:rPr>
                        <a:t>Smita</a:t>
                      </a:r>
                      <a:endParaRPr lang="en-IN" sz="2800" dirty="0">
                        <a:latin typeface="+mn-lt"/>
                      </a:endParaRPr>
                    </a:p>
                  </a:txBody>
                  <a:tcPr/>
                </a:tc>
                <a:tc>
                  <a:txBody>
                    <a:bodyPr/>
                    <a:lstStyle/>
                    <a:p>
                      <a:r>
                        <a:rPr lang="en-US" sz="2800" dirty="0">
                          <a:latin typeface="+mn-lt"/>
                        </a:rPr>
                        <a:t>Pune</a:t>
                      </a:r>
                      <a:endParaRPr lang="en-IN" sz="2800" dirty="0">
                        <a:latin typeface="+mn-lt"/>
                      </a:endParaRPr>
                    </a:p>
                  </a:txBody>
                  <a:tcPr/>
                </a:tc>
                <a:tc>
                  <a:txBody>
                    <a:bodyPr/>
                    <a:lstStyle/>
                    <a:p>
                      <a:r>
                        <a:rPr lang="en-US" sz="2800" dirty="0">
                          <a:latin typeface="+mn-lt"/>
                        </a:rPr>
                        <a:t>2</a:t>
                      </a:r>
                      <a:endParaRPr lang="en-IN" sz="2800" dirty="0">
                        <a:latin typeface="+mn-lt"/>
                      </a:endParaRPr>
                    </a:p>
                  </a:txBody>
                  <a:tcPr/>
                </a:tc>
                <a:tc>
                  <a:txBody>
                    <a:bodyPr/>
                    <a:lstStyle/>
                    <a:p>
                      <a:r>
                        <a:rPr lang="en-US" sz="2800" dirty="0">
                          <a:latin typeface="+mn-lt"/>
                        </a:rPr>
                        <a:t>Volleyball</a:t>
                      </a:r>
                      <a:endParaRPr lang="en-IN" sz="2800" dirty="0">
                        <a:latin typeface="+mn-lt"/>
                      </a:endParaRPr>
                    </a:p>
                  </a:txBody>
                  <a:tcPr/>
                </a:tc>
                <a:extLst>
                  <a:ext uri="{0D108BD9-81ED-4DB2-BD59-A6C34878D82A}">
                    <a16:rowId xmlns:a16="http://schemas.microsoft.com/office/drawing/2014/main" val="4289013748"/>
                  </a:ext>
                </a:extLst>
              </a:tr>
              <a:tr h="666794">
                <a:tc>
                  <a:txBody>
                    <a:bodyPr/>
                    <a:lstStyle/>
                    <a:p>
                      <a:pPr algn="ctr"/>
                      <a:r>
                        <a:rPr lang="en-US" sz="2800" dirty="0">
                          <a:latin typeface="+mn-lt"/>
                        </a:rPr>
                        <a:t>12</a:t>
                      </a:r>
                      <a:endParaRPr lang="en-IN" sz="2800" dirty="0">
                        <a:latin typeface="+mn-lt"/>
                      </a:endParaRPr>
                    </a:p>
                  </a:txBody>
                  <a:tcPr/>
                </a:tc>
                <a:tc>
                  <a:txBody>
                    <a:bodyPr/>
                    <a:lstStyle/>
                    <a:p>
                      <a:r>
                        <a:rPr lang="en-US" sz="2800" dirty="0">
                          <a:latin typeface="+mn-lt"/>
                        </a:rPr>
                        <a:t>Shirish</a:t>
                      </a:r>
                    </a:p>
                  </a:txBody>
                  <a:tcPr/>
                </a:tc>
                <a:tc>
                  <a:txBody>
                    <a:bodyPr/>
                    <a:lstStyle/>
                    <a:p>
                      <a:r>
                        <a:rPr lang="en-US" sz="2800" dirty="0">
                          <a:latin typeface="+mn-lt"/>
                        </a:rPr>
                        <a:t>Pune</a:t>
                      </a:r>
                      <a:endParaRPr lang="en-IN" sz="2800" dirty="0">
                        <a:latin typeface="+mn-lt"/>
                      </a:endParaRPr>
                    </a:p>
                  </a:txBody>
                  <a:tcPr/>
                </a:tc>
                <a:tc>
                  <a:txBody>
                    <a:bodyPr/>
                    <a:lstStyle/>
                    <a:p>
                      <a:r>
                        <a:rPr lang="en-US" sz="2800" dirty="0">
                          <a:latin typeface="+mn-lt"/>
                        </a:rPr>
                        <a:t>3</a:t>
                      </a:r>
                      <a:endParaRPr lang="en-IN" sz="2800" dirty="0">
                        <a:latin typeface="+mn-lt"/>
                      </a:endParaRPr>
                    </a:p>
                  </a:txBody>
                  <a:tcPr/>
                </a:tc>
                <a:tc>
                  <a:txBody>
                    <a:bodyPr/>
                    <a:lstStyle/>
                    <a:p>
                      <a:r>
                        <a:rPr lang="en-US" sz="2800" dirty="0">
                          <a:latin typeface="+mn-lt"/>
                        </a:rPr>
                        <a:t>Cricket</a:t>
                      </a:r>
                      <a:endParaRPr lang="en-IN" sz="2800" dirty="0">
                        <a:latin typeface="+mn-lt"/>
                      </a:endParaRPr>
                    </a:p>
                  </a:txBody>
                  <a:tcPr/>
                </a:tc>
                <a:extLst>
                  <a:ext uri="{0D108BD9-81ED-4DB2-BD59-A6C34878D82A}">
                    <a16:rowId xmlns:a16="http://schemas.microsoft.com/office/drawing/2014/main" val="2431047790"/>
                  </a:ext>
                </a:extLst>
              </a:tr>
              <a:tr h="666794">
                <a:tc>
                  <a:txBody>
                    <a:bodyPr/>
                    <a:lstStyle/>
                    <a:p>
                      <a:pPr algn="ctr"/>
                      <a:r>
                        <a:rPr lang="en-US" sz="2800" dirty="0">
                          <a:latin typeface="+mn-lt"/>
                        </a:rPr>
                        <a:t>13</a:t>
                      </a:r>
                      <a:endParaRPr lang="en-IN" sz="2800" dirty="0">
                        <a:latin typeface="+mn-lt"/>
                      </a:endParaRPr>
                    </a:p>
                  </a:txBody>
                  <a:tcPr/>
                </a:tc>
                <a:tc>
                  <a:txBody>
                    <a:bodyPr/>
                    <a:lstStyle/>
                    <a:p>
                      <a:r>
                        <a:rPr lang="en-US" sz="2800" dirty="0">
                          <a:latin typeface="+mn-lt"/>
                        </a:rPr>
                        <a:t>Sanjiv</a:t>
                      </a:r>
                      <a:endParaRPr lang="en-IN" sz="2800" dirty="0">
                        <a:latin typeface="+mn-lt"/>
                      </a:endParaRPr>
                    </a:p>
                  </a:txBody>
                  <a:tcPr/>
                </a:tc>
                <a:tc>
                  <a:txBody>
                    <a:bodyPr/>
                    <a:lstStyle/>
                    <a:p>
                      <a:r>
                        <a:rPr lang="en-US" sz="2800" dirty="0">
                          <a:latin typeface="+mn-lt"/>
                        </a:rPr>
                        <a:t>Mumbai</a:t>
                      </a:r>
                      <a:endParaRPr lang="en-IN" sz="2800" dirty="0">
                        <a:latin typeface="+mn-lt"/>
                      </a:endParaRPr>
                    </a:p>
                  </a:txBody>
                  <a:tcPr/>
                </a:tc>
                <a:tc>
                  <a:txBody>
                    <a:bodyPr/>
                    <a:lstStyle/>
                    <a:p>
                      <a:r>
                        <a:rPr lang="en-US" sz="2800" dirty="0">
                          <a:latin typeface="+mn-lt"/>
                        </a:rPr>
                        <a:t>1</a:t>
                      </a:r>
                      <a:endParaRPr lang="en-IN" sz="2800" dirty="0">
                        <a:latin typeface="+mn-lt"/>
                      </a:endParaRPr>
                    </a:p>
                  </a:txBody>
                  <a:tcPr/>
                </a:tc>
                <a:tc>
                  <a:txBody>
                    <a:bodyPr/>
                    <a:lstStyle/>
                    <a:p>
                      <a:r>
                        <a:rPr lang="en-US" sz="2800" dirty="0">
                          <a:latin typeface="+mn-lt"/>
                        </a:rPr>
                        <a:t>Basketball</a:t>
                      </a:r>
                      <a:endParaRPr lang="en-IN" sz="2800" dirty="0">
                        <a:latin typeface="+mn-lt"/>
                      </a:endParaRPr>
                    </a:p>
                  </a:txBody>
                  <a:tcPr/>
                </a:tc>
                <a:extLst>
                  <a:ext uri="{0D108BD9-81ED-4DB2-BD59-A6C34878D82A}">
                    <a16:rowId xmlns:a16="http://schemas.microsoft.com/office/drawing/2014/main" val="4294495609"/>
                  </a:ext>
                </a:extLst>
              </a:tr>
              <a:tr h="666794">
                <a:tc>
                  <a:txBody>
                    <a:bodyPr/>
                    <a:lstStyle/>
                    <a:p>
                      <a:pPr algn="ctr"/>
                      <a:r>
                        <a:rPr lang="en-US" sz="2800" dirty="0">
                          <a:latin typeface="+mn-lt"/>
                        </a:rPr>
                        <a:t>13</a:t>
                      </a:r>
                      <a:endParaRPr lang="en-IN" sz="2800" dirty="0">
                        <a:latin typeface="+mn-lt"/>
                      </a:endParaRPr>
                    </a:p>
                  </a:txBody>
                  <a:tcPr/>
                </a:tc>
                <a:tc>
                  <a:txBody>
                    <a:bodyPr/>
                    <a:lstStyle/>
                    <a:p>
                      <a:r>
                        <a:rPr lang="en-US" sz="2800" dirty="0">
                          <a:latin typeface="+mn-lt"/>
                        </a:rPr>
                        <a:t>Sanjiv</a:t>
                      </a:r>
                      <a:endParaRPr lang="en-IN" sz="2800" dirty="0">
                        <a:latin typeface="+mn-lt"/>
                      </a:endParaRPr>
                    </a:p>
                  </a:txBody>
                  <a:tcPr/>
                </a:tc>
                <a:tc>
                  <a:txBody>
                    <a:bodyPr/>
                    <a:lstStyle/>
                    <a:p>
                      <a:r>
                        <a:rPr lang="en-US" sz="2800" dirty="0">
                          <a:latin typeface="+mn-lt"/>
                        </a:rPr>
                        <a:t>Mumbai</a:t>
                      </a:r>
                      <a:endParaRPr lang="en-IN" sz="2800" dirty="0">
                        <a:latin typeface="+mn-lt"/>
                      </a:endParaRPr>
                    </a:p>
                  </a:txBody>
                  <a:tcPr/>
                </a:tc>
                <a:tc>
                  <a:txBody>
                    <a:bodyPr/>
                    <a:lstStyle/>
                    <a:p>
                      <a:r>
                        <a:rPr lang="en-US" sz="2800" dirty="0">
                          <a:latin typeface="+mn-lt"/>
                        </a:rPr>
                        <a:t>3</a:t>
                      </a:r>
                      <a:endParaRPr lang="en-IN" sz="2800" dirty="0">
                        <a:latin typeface="+mn-lt"/>
                      </a:endParaRPr>
                    </a:p>
                  </a:txBody>
                  <a:tcPr/>
                </a:tc>
                <a:tc>
                  <a:txBody>
                    <a:bodyPr/>
                    <a:lstStyle/>
                    <a:p>
                      <a:r>
                        <a:rPr lang="en-US" sz="2800" dirty="0">
                          <a:latin typeface="+mn-lt"/>
                        </a:rPr>
                        <a:t>Cricket</a:t>
                      </a:r>
                      <a:endParaRPr lang="en-IN" sz="2800" dirty="0">
                        <a:latin typeface="+mn-lt"/>
                      </a:endParaRPr>
                    </a:p>
                  </a:txBody>
                  <a:tcPr/>
                </a:tc>
                <a:extLst>
                  <a:ext uri="{0D108BD9-81ED-4DB2-BD59-A6C34878D82A}">
                    <a16:rowId xmlns:a16="http://schemas.microsoft.com/office/drawing/2014/main" val="1411423967"/>
                  </a:ext>
                </a:extLst>
              </a:tr>
              <a:tr h="666794">
                <a:tc>
                  <a:txBody>
                    <a:bodyPr/>
                    <a:lstStyle/>
                    <a:p>
                      <a:pPr algn="ctr"/>
                      <a:r>
                        <a:rPr lang="en-US" sz="2800" dirty="0">
                          <a:latin typeface="+mn-lt"/>
                        </a:rPr>
                        <a:t>14</a:t>
                      </a:r>
                      <a:endParaRPr lang="en-IN" sz="2800" dirty="0">
                        <a:latin typeface="+mn-lt"/>
                      </a:endParaRPr>
                    </a:p>
                  </a:txBody>
                  <a:tcPr/>
                </a:tc>
                <a:tc>
                  <a:txBody>
                    <a:bodyPr/>
                    <a:lstStyle/>
                    <a:p>
                      <a:r>
                        <a:rPr lang="en-US" sz="2800" dirty="0">
                          <a:latin typeface="+mn-lt"/>
                        </a:rPr>
                        <a:t>Mandar</a:t>
                      </a:r>
                      <a:endParaRPr lang="en-IN" sz="2800" dirty="0">
                        <a:latin typeface="+mn-lt"/>
                      </a:endParaRPr>
                    </a:p>
                  </a:txBody>
                  <a:tcPr/>
                </a:tc>
                <a:tc>
                  <a:txBody>
                    <a:bodyPr/>
                    <a:lstStyle/>
                    <a:p>
                      <a:r>
                        <a:rPr lang="en-US" sz="2800" dirty="0">
                          <a:latin typeface="+mn-lt"/>
                        </a:rPr>
                        <a:t>Nashik</a:t>
                      </a:r>
                      <a:endParaRPr lang="en-IN" sz="2800" dirty="0">
                        <a:latin typeface="+mn-lt"/>
                      </a:endParaRPr>
                    </a:p>
                  </a:txBody>
                  <a:tcPr/>
                </a:tc>
                <a:tc>
                  <a:txBody>
                    <a:bodyPr/>
                    <a:lstStyle/>
                    <a:p>
                      <a:r>
                        <a:rPr lang="en-US" sz="2800" dirty="0">
                          <a:latin typeface="+mn-lt"/>
                        </a:rPr>
                        <a:t>4</a:t>
                      </a:r>
                      <a:endParaRPr lang="en-IN" sz="2800" dirty="0">
                        <a:latin typeface="+mn-lt"/>
                      </a:endParaRPr>
                    </a:p>
                  </a:txBody>
                  <a:tcPr/>
                </a:tc>
                <a:tc>
                  <a:txBody>
                    <a:bodyPr/>
                    <a:lstStyle/>
                    <a:p>
                      <a:r>
                        <a:rPr lang="en-US" sz="2800" dirty="0">
                          <a:latin typeface="+mn-lt"/>
                        </a:rPr>
                        <a:t>Skating</a:t>
                      </a:r>
                      <a:endParaRPr lang="en-IN" sz="2800" dirty="0">
                        <a:latin typeface="+mn-lt"/>
                      </a:endParaRPr>
                    </a:p>
                  </a:txBody>
                  <a:tcPr/>
                </a:tc>
                <a:extLst>
                  <a:ext uri="{0D108BD9-81ED-4DB2-BD59-A6C34878D82A}">
                    <a16:rowId xmlns:a16="http://schemas.microsoft.com/office/drawing/2014/main" val="3219214968"/>
                  </a:ext>
                </a:extLst>
              </a:tr>
              <a:tr h="666794">
                <a:tc>
                  <a:txBody>
                    <a:bodyPr/>
                    <a:lstStyle/>
                    <a:p>
                      <a:pPr algn="ctr"/>
                      <a:r>
                        <a:rPr lang="en-US" sz="2800" dirty="0">
                          <a:latin typeface="+mn-lt"/>
                        </a:rPr>
                        <a:t>15</a:t>
                      </a:r>
                      <a:endParaRPr lang="en-IN" sz="2800" dirty="0">
                        <a:latin typeface="+mn-lt"/>
                      </a:endParaRPr>
                    </a:p>
                  </a:txBody>
                  <a:tcPr/>
                </a:tc>
                <a:tc>
                  <a:txBody>
                    <a:bodyPr/>
                    <a:lstStyle/>
                    <a:p>
                      <a:r>
                        <a:rPr lang="en-US" sz="2800" dirty="0">
                          <a:latin typeface="+mn-lt"/>
                        </a:rPr>
                        <a:t>Mahesh</a:t>
                      </a:r>
                      <a:endParaRPr lang="en-IN" sz="2800" dirty="0">
                        <a:latin typeface="+mn-lt"/>
                      </a:endParaRPr>
                    </a:p>
                  </a:txBody>
                  <a:tcPr/>
                </a:tc>
                <a:tc>
                  <a:txBody>
                    <a:bodyPr/>
                    <a:lstStyle/>
                    <a:p>
                      <a:r>
                        <a:rPr lang="en-US" sz="2800" dirty="0">
                          <a:latin typeface="+mn-lt"/>
                        </a:rPr>
                        <a:t>Solapur</a:t>
                      </a:r>
                      <a:endParaRPr lang="en-IN" sz="2800" dirty="0">
                        <a:latin typeface="+mn-lt"/>
                      </a:endParaRPr>
                    </a:p>
                  </a:txBody>
                  <a:tcPr/>
                </a:tc>
                <a:tc>
                  <a:txBody>
                    <a:bodyPr/>
                    <a:lstStyle/>
                    <a:p>
                      <a:r>
                        <a:rPr lang="en-US" sz="2800" dirty="0">
                          <a:latin typeface="+mn-lt"/>
                        </a:rPr>
                        <a:t>2</a:t>
                      </a:r>
                      <a:endParaRPr lang="en-IN" sz="2800" dirty="0">
                        <a:latin typeface="+mn-lt"/>
                      </a:endParaRPr>
                    </a:p>
                  </a:txBody>
                  <a:tcPr/>
                </a:tc>
                <a:tc>
                  <a:txBody>
                    <a:bodyPr/>
                    <a:lstStyle/>
                    <a:p>
                      <a:r>
                        <a:rPr lang="en-US" sz="2800" dirty="0">
                          <a:latin typeface="+mn-lt"/>
                        </a:rPr>
                        <a:t>Volleyball</a:t>
                      </a:r>
                      <a:endParaRPr lang="en-IN" sz="2800" dirty="0">
                        <a:latin typeface="+mn-lt"/>
                      </a:endParaRPr>
                    </a:p>
                  </a:txBody>
                  <a:tcPr/>
                </a:tc>
                <a:extLst>
                  <a:ext uri="{0D108BD9-81ED-4DB2-BD59-A6C34878D82A}">
                    <a16:rowId xmlns:a16="http://schemas.microsoft.com/office/drawing/2014/main" val="850902347"/>
                  </a:ext>
                </a:extLst>
              </a:tr>
            </a:tbl>
          </a:graphicData>
        </a:graphic>
      </p:graphicFrame>
    </p:spTree>
    <p:extLst>
      <p:ext uri="{BB962C8B-B14F-4D97-AF65-F5344CB8AC3E}">
        <p14:creationId xmlns:p14="http://schemas.microsoft.com/office/powerpoint/2010/main" val="2966269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849" y="378371"/>
            <a:ext cx="11329014" cy="1107996"/>
          </a:xfrm>
          <a:prstGeom prst="rect">
            <a:avLst/>
          </a:prstGeom>
        </p:spPr>
        <p:txBody>
          <a:bodyPr wrap="square">
            <a:spAutoFit/>
          </a:bodyPr>
          <a:lstStyle/>
          <a:p>
            <a:pPr algn="just">
              <a:lnSpc>
                <a:spcPct val="150000"/>
              </a:lnSpc>
            </a:pPr>
            <a:r>
              <a:rPr lang="en-US" sz="2400" b="1" dirty="0"/>
              <a:t>Insertion of record -</a:t>
            </a:r>
          </a:p>
          <a:p>
            <a:pPr algn="just">
              <a:lnSpc>
                <a:spcPct val="150000"/>
              </a:lnSpc>
            </a:pPr>
            <a:r>
              <a:rPr lang="en-US" sz="2000" dirty="0"/>
              <a:t>When  we try to insert record for the player. So we have to add the information of game also or vice a versa.</a:t>
            </a:r>
            <a:endParaRPr lang="en-IN" sz="2000" dirty="0"/>
          </a:p>
        </p:txBody>
      </p:sp>
      <p:graphicFrame>
        <p:nvGraphicFramePr>
          <p:cNvPr id="3" name="Table 4">
            <a:extLst>
              <a:ext uri="{FF2B5EF4-FFF2-40B4-BE49-F238E27FC236}">
                <a16:creationId xmlns:a16="http://schemas.microsoft.com/office/drawing/2014/main" id="{FE235B04-D475-24A3-B7C7-23EA727B4171}"/>
              </a:ext>
            </a:extLst>
          </p:cNvPr>
          <p:cNvGraphicFramePr>
            <a:graphicFrameLocks noGrp="1"/>
          </p:cNvGraphicFramePr>
          <p:nvPr>
            <p:ph idx="1"/>
            <p:extLst>
              <p:ext uri="{D42A27DB-BD31-4B8C-83A1-F6EECF244321}">
                <p14:modId xmlns:p14="http://schemas.microsoft.com/office/powerpoint/2010/main" val="3621845336"/>
              </p:ext>
            </p:extLst>
          </p:nvPr>
        </p:nvGraphicFramePr>
        <p:xfrm>
          <a:off x="1099440" y="2456782"/>
          <a:ext cx="8531441" cy="2550573"/>
        </p:xfrm>
        <a:graphic>
          <a:graphicData uri="http://schemas.openxmlformats.org/drawingml/2006/table">
            <a:tbl>
              <a:tblPr firstRow="1" bandRow="1">
                <a:tableStyleId>{5C22544A-7EE6-4342-B048-85BDC9FD1C3A}</a:tableStyleId>
              </a:tblPr>
              <a:tblGrid>
                <a:gridCol w="1857209">
                  <a:extLst>
                    <a:ext uri="{9D8B030D-6E8A-4147-A177-3AD203B41FA5}">
                      <a16:colId xmlns:a16="http://schemas.microsoft.com/office/drawing/2014/main" val="1240187524"/>
                    </a:ext>
                  </a:extLst>
                </a:gridCol>
                <a:gridCol w="1489673">
                  <a:extLst>
                    <a:ext uri="{9D8B030D-6E8A-4147-A177-3AD203B41FA5}">
                      <a16:colId xmlns:a16="http://schemas.microsoft.com/office/drawing/2014/main" val="1548451364"/>
                    </a:ext>
                  </a:extLst>
                </a:gridCol>
                <a:gridCol w="1535837">
                  <a:extLst>
                    <a:ext uri="{9D8B030D-6E8A-4147-A177-3AD203B41FA5}">
                      <a16:colId xmlns:a16="http://schemas.microsoft.com/office/drawing/2014/main" val="127292034"/>
                    </a:ext>
                  </a:extLst>
                </a:gridCol>
                <a:gridCol w="1837677">
                  <a:extLst>
                    <a:ext uri="{9D8B030D-6E8A-4147-A177-3AD203B41FA5}">
                      <a16:colId xmlns:a16="http://schemas.microsoft.com/office/drawing/2014/main" val="1403758309"/>
                    </a:ext>
                  </a:extLst>
                </a:gridCol>
                <a:gridCol w="1811045">
                  <a:extLst>
                    <a:ext uri="{9D8B030D-6E8A-4147-A177-3AD203B41FA5}">
                      <a16:colId xmlns:a16="http://schemas.microsoft.com/office/drawing/2014/main" val="1569752167"/>
                    </a:ext>
                  </a:extLst>
                </a:gridCol>
              </a:tblGrid>
              <a:tr h="850191">
                <a:tc>
                  <a:txBody>
                    <a:bodyPr/>
                    <a:lstStyle/>
                    <a:p>
                      <a:pPr algn="ctr"/>
                      <a:r>
                        <a:rPr lang="en-US" sz="2800" dirty="0">
                          <a:latin typeface="+mn-lt"/>
                        </a:rPr>
                        <a:t>Player_no</a:t>
                      </a:r>
                      <a:endParaRPr lang="en-IN" sz="2800" dirty="0">
                        <a:latin typeface="+mn-lt"/>
                      </a:endParaRPr>
                    </a:p>
                  </a:txBody>
                  <a:tcPr/>
                </a:tc>
                <a:tc>
                  <a:txBody>
                    <a:bodyPr/>
                    <a:lstStyle/>
                    <a:p>
                      <a:pPr algn="ctr"/>
                      <a:r>
                        <a:rPr lang="en-US" sz="2800" dirty="0">
                          <a:latin typeface="+mn-lt"/>
                        </a:rPr>
                        <a:t>Name </a:t>
                      </a:r>
                      <a:endParaRPr lang="en-IN" sz="2800" dirty="0">
                        <a:latin typeface="+mn-lt"/>
                      </a:endParaRPr>
                    </a:p>
                  </a:txBody>
                  <a:tcPr/>
                </a:tc>
                <a:tc>
                  <a:txBody>
                    <a:bodyPr/>
                    <a:lstStyle/>
                    <a:p>
                      <a:pPr algn="ctr"/>
                      <a:r>
                        <a:rPr lang="en-US" sz="2800" dirty="0">
                          <a:latin typeface="+mn-lt"/>
                        </a:rPr>
                        <a:t>city</a:t>
                      </a:r>
                      <a:endParaRPr lang="en-IN" sz="2800" dirty="0">
                        <a:latin typeface="+mn-lt"/>
                      </a:endParaRPr>
                    </a:p>
                  </a:txBody>
                  <a:tcPr/>
                </a:tc>
                <a:tc>
                  <a:txBody>
                    <a:bodyPr/>
                    <a:lstStyle/>
                    <a:p>
                      <a:pPr algn="ctr"/>
                      <a:r>
                        <a:rPr lang="en-US" sz="2800" dirty="0">
                          <a:latin typeface="+mn-lt"/>
                        </a:rPr>
                        <a:t>Game_no</a:t>
                      </a:r>
                      <a:endParaRPr lang="en-IN" sz="2800" dirty="0">
                        <a:latin typeface="+mn-lt"/>
                      </a:endParaRPr>
                    </a:p>
                  </a:txBody>
                  <a:tcPr/>
                </a:tc>
                <a:tc>
                  <a:txBody>
                    <a:bodyPr/>
                    <a:lstStyle/>
                    <a:p>
                      <a:pPr algn="ctr"/>
                      <a:r>
                        <a:rPr lang="en-US" sz="2800" dirty="0">
                          <a:latin typeface="+mn-lt"/>
                        </a:rPr>
                        <a:t>G_name</a:t>
                      </a:r>
                      <a:endParaRPr lang="en-IN" sz="2800" dirty="0">
                        <a:latin typeface="+mn-lt"/>
                      </a:endParaRPr>
                    </a:p>
                  </a:txBody>
                  <a:tcPr/>
                </a:tc>
                <a:extLst>
                  <a:ext uri="{0D108BD9-81ED-4DB2-BD59-A6C34878D82A}">
                    <a16:rowId xmlns:a16="http://schemas.microsoft.com/office/drawing/2014/main" val="2414600626"/>
                  </a:ext>
                </a:extLst>
              </a:tr>
              <a:tr h="850191">
                <a:tc>
                  <a:txBody>
                    <a:bodyPr/>
                    <a:lstStyle/>
                    <a:p>
                      <a:r>
                        <a:rPr lang="en-US" sz="2400" dirty="0">
                          <a:latin typeface="+mn-lt"/>
                        </a:rPr>
                        <a:t>17</a:t>
                      </a:r>
                      <a:endParaRPr lang="en-IN" sz="2400" dirty="0">
                        <a:latin typeface="+mn-lt"/>
                      </a:endParaRPr>
                    </a:p>
                  </a:txBody>
                  <a:tcPr/>
                </a:tc>
                <a:tc>
                  <a:txBody>
                    <a:bodyPr/>
                    <a:lstStyle/>
                    <a:p>
                      <a:r>
                        <a:rPr lang="en-US" sz="2400" dirty="0">
                          <a:latin typeface="+mn-lt"/>
                        </a:rPr>
                        <a:t>Smita</a:t>
                      </a:r>
                      <a:endParaRPr lang="en-IN" sz="2400" dirty="0">
                        <a:latin typeface="+mn-lt"/>
                      </a:endParaRPr>
                    </a:p>
                  </a:txBody>
                  <a:tcPr/>
                </a:tc>
                <a:tc>
                  <a:txBody>
                    <a:bodyPr/>
                    <a:lstStyle/>
                    <a:p>
                      <a:r>
                        <a:rPr lang="en-US" sz="2400" dirty="0">
                          <a:latin typeface="+mn-lt"/>
                        </a:rPr>
                        <a:t>Nashik</a:t>
                      </a:r>
                      <a:endParaRPr lang="en-IN" sz="2400" dirty="0">
                        <a:latin typeface="+mn-lt"/>
                      </a:endParaRPr>
                    </a:p>
                  </a:txBody>
                  <a:tcPr/>
                </a:tc>
                <a:tc>
                  <a:txBody>
                    <a:bodyPr/>
                    <a:lstStyle/>
                    <a:p>
                      <a:endParaRPr lang="en-IN" sz="2400" dirty="0">
                        <a:latin typeface="+mn-lt"/>
                      </a:endParaRPr>
                    </a:p>
                  </a:txBody>
                  <a:tcPr/>
                </a:tc>
                <a:tc>
                  <a:txBody>
                    <a:bodyPr/>
                    <a:lstStyle/>
                    <a:p>
                      <a:endParaRPr lang="en-IN" sz="2400" dirty="0">
                        <a:latin typeface="+mn-lt"/>
                      </a:endParaRPr>
                    </a:p>
                  </a:txBody>
                  <a:tcPr/>
                </a:tc>
                <a:extLst>
                  <a:ext uri="{0D108BD9-81ED-4DB2-BD59-A6C34878D82A}">
                    <a16:rowId xmlns:a16="http://schemas.microsoft.com/office/drawing/2014/main" val="718911453"/>
                  </a:ext>
                </a:extLst>
              </a:tr>
              <a:tr h="850191">
                <a:tc>
                  <a:txBody>
                    <a:bodyPr/>
                    <a:lstStyle/>
                    <a:p>
                      <a:endParaRPr lang="en-IN" sz="2400" dirty="0">
                        <a:latin typeface="+mn-lt"/>
                      </a:endParaRPr>
                    </a:p>
                  </a:txBody>
                  <a:tcPr/>
                </a:tc>
                <a:tc>
                  <a:txBody>
                    <a:bodyPr/>
                    <a:lstStyle/>
                    <a:p>
                      <a:endParaRPr lang="en-IN" sz="2400" dirty="0">
                        <a:latin typeface="+mn-lt"/>
                      </a:endParaRPr>
                    </a:p>
                  </a:txBody>
                  <a:tcPr/>
                </a:tc>
                <a:tc>
                  <a:txBody>
                    <a:bodyPr/>
                    <a:lstStyle/>
                    <a:p>
                      <a:endParaRPr lang="en-IN" sz="2400" dirty="0">
                        <a:latin typeface="+mn-lt"/>
                      </a:endParaRPr>
                    </a:p>
                  </a:txBody>
                  <a:tcPr/>
                </a:tc>
                <a:tc>
                  <a:txBody>
                    <a:bodyPr/>
                    <a:lstStyle/>
                    <a:p>
                      <a:r>
                        <a:rPr lang="en-US" sz="2400" dirty="0">
                          <a:latin typeface="+mn-lt"/>
                        </a:rPr>
                        <a:t>6</a:t>
                      </a:r>
                      <a:endParaRPr lang="en-IN" sz="2400" dirty="0">
                        <a:latin typeface="+mn-lt"/>
                      </a:endParaRPr>
                    </a:p>
                  </a:txBody>
                  <a:tcPr/>
                </a:tc>
                <a:tc>
                  <a:txBody>
                    <a:bodyPr/>
                    <a:lstStyle/>
                    <a:p>
                      <a:r>
                        <a:rPr lang="en-US" sz="2400" dirty="0">
                          <a:latin typeface="+mn-lt"/>
                        </a:rPr>
                        <a:t>Badminton</a:t>
                      </a:r>
                      <a:endParaRPr lang="en-IN" sz="2400" dirty="0">
                        <a:latin typeface="+mn-lt"/>
                      </a:endParaRPr>
                    </a:p>
                  </a:txBody>
                  <a:tcPr/>
                </a:tc>
                <a:extLst>
                  <a:ext uri="{0D108BD9-81ED-4DB2-BD59-A6C34878D82A}">
                    <a16:rowId xmlns:a16="http://schemas.microsoft.com/office/drawing/2014/main" val="837940753"/>
                  </a:ext>
                </a:extLst>
              </a:tr>
            </a:tbl>
          </a:graphicData>
        </a:graphic>
      </p:graphicFrame>
    </p:spTree>
    <p:extLst>
      <p:ext uri="{BB962C8B-B14F-4D97-AF65-F5344CB8AC3E}">
        <p14:creationId xmlns:p14="http://schemas.microsoft.com/office/powerpoint/2010/main" val="3577327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A10F-A4F2-BE4E-3D66-F4DEBC4791F0}"/>
              </a:ext>
            </a:extLst>
          </p:cNvPr>
          <p:cNvSpPr>
            <a:spLocks noGrp="1"/>
          </p:cNvSpPr>
          <p:nvPr>
            <p:ph type="title"/>
          </p:nvPr>
        </p:nvSpPr>
        <p:spPr/>
        <p:txBody>
          <a:bodyPr>
            <a:normAutofit/>
          </a:bodyPr>
          <a:lstStyle/>
          <a:p>
            <a:r>
              <a:rPr lang="en-US" sz="4400" cap="none" dirty="0">
                <a:latin typeface="+mn-lt"/>
              </a:rPr>
              <a:t>Deletion of record -</a:t>
            </a:r>
            <a:endParaRPr lang="en-IN" sz="4400" cap="none" dirty="0">
              <a:latin typeface="+mn-lt"/>
            </a:endParaRPr>
          </a:p>
        </p:txBody>
      </p:sp>
      <p:graphicFrame>
        <p:nvGraphicFramePr>
          <p:cNvPr id="4" name="Table 4">
            <a:extLst>
              <a:ext uri="{FF2B5EF4-FFF2-40B4-BE49-F238E27FC236}">
                <a16:creationId xmlns:a16="http://schemas.microsoft.com/office/drawing/2014/main" id="{70D2DAC7-77DC-DD11-602E-0B224B65CBA6}"/>
              </a:ext>
            </a:extLst>
          </p:cNvPr>
          <p:cNvGraphicFramePr>
            <a:graphicFrameLocks noGrp="1"/>
          </p:cNvGraphicFramePr>
          <p:nvPr>
            <p:ph idx="1"/>
            <p:extLst>
              <p:ext uri="{D42A27DB-BD31-4B8C-83A1-F6EECF244321}">
                <p14:modId xmlns:p14="http://schemas.microsoft.com/office/powerpoint/2010/main" val="3631075728"/>
              </p:ext>
            </p:extLst>
          </p:nvPr>
        </p:nvGraphicFramePr>
        <p:xfrm>
          <a:off x="733592" y="3080706"/>
          <a:ext cx="10294287" cy="1221507"/>
        </p:xfrm>
        <a:graphic>
          <a:graphicData uri="http://schemas.openxmlformats.org/drawingml/2006/table">
            <a:tbl>
              <a:tblPr firstRow="1" bandRow="1">
                <a:tableStyleId>{5C22544A-7EE6-4342-B048-85BDC9FD1C3A}</a:tableStyleId>
              </a:tblPr>
              <a:tblGrid>
                <a:gridCol w="2205990">
                  <a:extLst>
                    <a:ext uri="{9D8B030D-6E8A-4147-A177-3AD203B41FA5}">
                      <a16:colId xmlns:a16="http://schemas.microsoft.com/office/drawing/2014/main" val="1391462521"/>
                    </a:ext>
                  </a:extLst>
                </a:gridCol>
                <a:gridCol w="1767063">
                  <a:extLst>
                    <a:ext uri="{9D8B030D-6E8A-4147-A177-3AD203B41FA5}">
                      <a16:colId xmlns:a16="http://schemas.microsoft.com/office/drawing/2014/main" val="114132785"/>
                    </a:ext>
                  </a:extLst>
                </a:gridCol>
                <a:gridCol w="1837677">
                  <a:extLst>
                    <a:ext uri="{9D8B030D-6E8A-4147-A177-3AD203B41FA5}">
                      <a16:colId xmlns:a16="http://schemas.microsoft.com/office/drawing/2014/main" val="2802028388"/>
                    </a:ext>
                  </a:extLst>
                </a:gridCol>
                <a:gridCol w="2361461">
                  <a:extLst>
                    <a:ext uri="{9D8B030D-6E8A-4147-A177-3AD203B41FA5}">
                      <a16:colId xmlns:a16="http://schemas.microsoft.com/office/drawing/2014/main" val="4209905896"/>
                    </a:ext>
                  </a:extLst>
                </a:gridCol>
                <a:gridCol w="2122096">
                  <a:extLst>
                    <a:ext uri="{9D8B030D-6E8A-4147-A177-3AD203B41FA5}">
                      <a16:colId xmlns:a16="http://schemas.microsoft.com/office/drawing/2014/main" val="1163583879"/>
                    </a:ext>
                  </a:extLst>
                </a:gridCol>
              </a:tblGrid>
              <a:tr h="703347">
                <a:tc>
                  <a:txBody>
                    <a:bodyPr/>
                    <a:lstStyle/>
                    <a:p>
                      <a:r>
                        <a:rPr lang="en-US" sz="2800" dirty="0">
                          <a:latin typeface="+mn-lt"/>
                        </a:rPr>
                        <a:t>Player_no</a:t>
                      </a:r>
                      <a:endParaRPr lang="en-IN" sz="2800" dirty="0">
                        <a:latin typeface="+mn-lt"/>
                      </a:endParaRPr>
                    </a:p>
                  </a:txBody>
                  <a:tcPr/>
                </a:tc>
                <a:tc>
                  <a:txBody>
                    <a:bodyPr/>
                    <a:lstStyle/>
                    <a:p>
                      <a:r>
                        <a:rPr lang="en-US" sz="2800" dirty="0">
                          <a:latin typeface="+mn-lt"/>
                        </a:rPr>
                        <a:t>Name </a:t>
                      </a:r>
                      <a:endParaRPr lang="en-IN" sz="2800" dirty="0">
                        <a:latin typeface="+mn-lt"/>
                      </a:endParaRPr>
                    </a:p>
                  </a:txBody>
                  <a:tcPr/>
                </a:tc>
                <a:tc>
                  <a:txBody>
                    <a:bodyPr/>
                    <a:lstStyle/>
                    <a:p>
                      <a:r>
                        <a:rPr lang="en-US" sz="2800" dirty="0">
                          <a:latin typeface="+mn-lt"/>
                        </a:rPr>
                        <a:t>city</a:t>
                      </a:r>
                      <a:endParaRPr lang="en-IN" sz="2800" dirty="0">
                        <a:latin typeface="+mn-lt"/>
                      </a:endParaRPr>
                    </a:p>
                  </a:txBody>
                  <a:tcPr/>
                </a:tc>
                <a:tc>
                  <a:txBody>
                    <a:bodyPr/>
                    <a:lstStyle/>
                    <a:p>
                      <a:r>
                        <a:rPr lang="en-US" sz="2800" dirty="0">
                          <a:latin typeface="+mn-lt"/>
                        </a:rPr>
                        <a:t>Game_no</a:t>
                      </a:r>
                      <a:endParaRPr lang="en-IN" sz="2800" dirty="0">
                        <a:latin typeface="+mn-lt"/>
                      </a:endParaRPr>
                    </a:p>
                  </a:txBody>
                  <a:tcPr/>
                </a:tc>
                <a:tc>
                  <a:txBody>
                    <a:bodyPr/>
                    <a:lstStyle/>
                    <a:p>
                      <a:r>
                        <a:rPr lang="en-US" sz="2800" dirty="0">
                          <a:latin typeface="+mn-lt"/>
                        </a:rPr>
                        <a:t>G_name</a:t>
                      </a:r>
                      <a:endParaRPr lang="en-IN" sz="2800" dirty="0">
                        <a:latin typeface="+mn-lt"/>
                      </a:endParaRPr>
                    </a:p>
                  </a:txBody>
                  <a:tcPr/>
                </a:tc>
                <a:extLst>
                  <a:ext uri="{0D108BD9-81ED-4DB2-BD59-A6C34878D82A}">
                    <a16:rowId xmlns:a16="http://schemas.microsoft.com/office/drawing/2014/main" val="1443887949"/>
                  </a:ext>
                </a:extLst>
              </a:tr>
              <a:tr h="503375">
                <a:tc>
                  <a:txBody>
                    <a:bodyPr/>
                    <a:lstStyle/>
                    <a:p>
                      <a:r>
                        <a:rPr lang="en-US" sz="2800" dirty="0">
                          <a:latin typeface="+mn-lt"/>
                        </a:rPr>
                        <a:t>14</a:t>
                      </a:r>
                      <a:endParaRPr lang="en-IN" sz="2800" dirty="0">
                        <a:latin typeface="+mn-lt"/>
                      </a:endParaRPr>
                    </a:p>
                  </a:txBody>
                  <a:tcPr/>
                </a:tc>
                <a:tc>
                  <a:txBody>
                    <a:bodyPr/>
                    <a:lstStyle/>
                    <a:p>
                      <a:r>
                        <a:rPr lang="en-US" sz="2800" dirty="0">
                          <a:latin typeface="+mn-lt"/>
                        </a:rPr>
                        <a:t>Mandar</a:t>
                      </a:r>
                      <a:endParaRPr lang="en-IN" sz="2800" dirty="0">
                        <a:latin typeface="+mn-lt"/>
                      </a:endParaRPr>
                    </a:p>
                  </a:txBody>
                  <a:tcPr/>
                </a:tc>
                <a:tc>
                  <a:txBody>
                    <a:bodyPr/>
                    <a:lstStyle/>
                    <a:p>
                      <a:r>
                        <a:rPr lang="en-US" sz="2800" dirty="0">
                          <a:latin typeface="+mn-lt"/>
                        </a:rPr>
                        <a:t>Nashik</a:t>
                      </a:r>
                      <a:endParaRPr lang="en-IN" sz="2800" dirty="0">
                        <a:latin typeface="+mn-lt"/>
                      </a:endParaRPr>
                    </a:p>
                  </a:txBody>
                  <a:tcPr/>
                </a:tc>
                <a:tc>
                  <a:txBody>
                    <a:bodyPr/>
                    <a:lstStyle/>
                    <a:p>
                      <a:r>
                        <a:rPr lang="en-US" sz="2800" dirty="0">
                          <a:latin typeface="+mn-lt"/>
                        </a:rPr>
                        <a:t>4</a:t>
                      </a:r>
                      <a:endParaRPr lang="en-IN" sz="2800" dirty="0">
                        <a:latin typeface="+mn-lt"/>
                      </a:endParaRPr>
                    </a:p>
                  </a:txBody>
                  <a:tcPr/>
                </a:tc>
                <a:tc>
                  <a:txBody>
                    <a:bodyPr/>
                    <a:lstStyle/>
                    <a:p>
                      <a:r>
                        <a:rPr lang="en-US" sz="2800" dirty="0">
                          <a:latin typeface="+mn-lt"/>
                        </a:rPr>
                        <a:t>Skating</a:t>
                      </a:r>
                      <a:endParaRPr lang="en-IN" sz="2800" dirty="0">
                        <a:latin typeface="+mn-lt"/>
                      </a:endParaRPr>
                    </a:p>
                  </a:txBody>
                  <a:tcPr/>
                </a:tc>
                <a:extLst>
                  <a:ext uri="{0D108BD9-81ED-4DB2-BD59-A6C34878D82A}">
                    <a16:rowId xmlns:a16="http://schemas.microsoft.com/office/drawing/2014/main" val="3017229249"/>
                  </a:ext>
                </a:extLst>
              </a:tr>
            </a:tbl>
          </a:graphicData>
        </a:graphic>
      </p:graphicFrame>
      <p:sp>
        <p:nvSpPr>
          <p:cNvPr id="5" name="Text Placeholder 2">
            <a:extLst>
              <a:ext uri="{FF2B5EF4-FFF2-40B4-BE49-F238E27FC236}">
                <a16:creationId xmlns:a16="http://schemas.microsoft.com/office/drawing/2014/main" id="{1D6B016D-783A-436B-607C-37503C79DAE5}"/>
              </a:ext>
            </a:extLst>
          </p:cNvPr>
          <p:cNvSpPr>
            <a:spLocks noGrp="1"/>
          </p:cNvSpPr>
          <p:nvPr/>
        </p:nvSpPr>
        <p:spPr>
          <a:xfrm>
            <a:off x="581191" y="3545637"/>
            <a:ext cx="11029615" cy="60055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cap="all">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9pPr>
          </a:lstStyle>
          <a:p>
            <a:endParaRPr lang="en-IN" dirty="0"/>
          </a:p>
        </p:txBody>
      </p:sp>
      <p:sp>
        <p:nvSpPr>
          <p:cNvPr id="6" name="Text Placeholder 2">
            <a:extLst>
              <a:ext uri="{FF2B5EF4-FFF2-40B4-BE49-F238E27FC236}">
                <a16:creationId xmlns:a16="http://schemas.microsoft.com/office/drawing/2014/main" id="{1D6B016D-783A-436B-607C-37503C79DAE5}"/>
              </a:ext>
            </a:extLst>
          </p:cNvPr>
          <p:cNvSpPr>
            <a:spLocks noGrp="1"/>
          </p:cNvSpPr>
          <p:nvPr/>
        </p:nvSpPr>
        <p:spPr>
          <a:xfrm>
            <a:off x="733592" y="3281122"/>
            <a:ext cx="11029615" cy="60055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cap="all">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9pPr>
          </a:lstStyle>
          <a:p>
            <a:endParaRPr lang="en-IN" dirty="0"/>
          </a:p>
        </p:txBody>
      </p:sp>
      <p:sp>
        <p:nvSpPr>
          <p:cNvPr id="7" name="Text Placeholder 2">
            <a:extLst>
              <a:ext uri="{FF2B5EF4-FFF2-40B4-BE49-F238E27FC236}">
                <a16:creationId xmlns:a16="http://schemas.microsoft.com/office/drawing/2014/main" id="{1D6B016D-783A-436B-607C-37503C79DAE5}"/>
              </a:ext>
            </a:extLst>
          </p:cNvPr>
          <p:cNvSpPr>
            <a:spLocks noGrp="1"/>
          </p:cNvSpPr>
          <p:nvPr/>
        </p:nvSpPr>
        <p:spPr>
          <a:xfrm>
            <a:off x="213528" y="1437560"/>
            <a:ext cx="11029615" cy="179221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cap="all">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9pPr>
          </a:lstStyle>
          <a:p>
            <a:pPr algn="just">
              <a:lnSpc>
                <a:spcPct val="150000"/>
              </a:lnSpc>
            </a:pPr>
            <a:r>
              <a:rPr lang="en-US" sz="2400" cap="none" dirty="0">
                <a:solidFill>
                  <a:schemeClr val="tx1"/>
                </a:solidFill>
              </a:rPr>
              <a:t>This anomaly happens when deletion of a data record result in losing some unrelated information that was stored as a part of record that was deleted from a table</a:t>
            </a:r>
            <a:endParaRPr lang="en-IN" sz="2400" cap="none" dirty="0">
              <a:solidFill>
                <a:schemeClr val="tx1"/>
              </a:solidFill>
            </a:endParaRPr>
          </a:p>
        </p:txBody>
      </p:sp>
    </p:spTree>
    <p:extLst>
      <p:ext uri="{BB962C8B-B14F-4D97-AF65-F5344CB8AC3E}">
        <p14:creationId xmlns:p14="http://schemas.microsoft.com/office/powerpoint/2010/main" val="1360401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BC7A-0604-83D6-CE0A-076648D29C10}"/>
              </a:ext>
            </a:extLst>
          </p:cNvPr>
          <p:cNvSpPr>
            <a:spLocks noGrp="1"/>
          </p:cNvSpPr>
          <p:nvPr>
            <p:ph type="title"/>
          </p:nvPr>
        </p:nvSpPr>
        <p:spPr>
          <a:xfrm>
            <a:off x="838200" y="92321"/>
            <a:ext cx="10515600" cy="1325563"/>
          </a:xfrm>
        </p:spPr>
        <p:txBody>
          <a:bodyPr>
            <a:normAutofit/>
          </a:bodyPr>
          <a:lstStyle/>
          <a:p>
            <a:r>
              <a:rPr lang="en-US" sz="4000" cap="none" dirty="0">
                <a:latin typeface="+mn-lt"/>
              </a:rPr>
              <a:t>Modification of record </a:t>
            </a:r>
            <a:r>
              <a:rPr lang="en-US" sz="3200" dirty="0">
                <a:latin typeface="+mn-lt"/>
              </a:rPr>
              <a:t>-</a:t>
            </a:r>
            <a:endParaRPr lang="en-IN" sz="3200" dirty="0">
              <a:latin typeface="+mn-lt"/>
            </a:endParaRPr>
          </a:p>
        </p:txBody>
      </p:sp>
      <p:graphicFrame>
        <p:nvGraphicFramePr>
          <p:cNvPr id="4" name="Table 4">
            <a:extLst>
              <a:ext uri="{FF2B5EF4-FFF2-40B4-BE49-F238E27FC236}">
                <a16:creationId xmlns:a16="http://schemas.microsoft.com/office/drawing/2014/main" id="{428A91D8-F785-C627-EAE7-A5C386E4885D}"/>
              </a:ext>
            </a:extLst>
          </p:cNvPr>
          <p:cNvGraphicFramePr>
            <a:graphicFrameLocks noGrp="1"/>
          </p:cNvGraphicFramePr>
          <p:nvPr>
            <p:ph idx="1"/>
            <p:extLst>
              <p:ext uri="{D42A27DB-BD31-4B8C-83A1-F6EECF244321}">
                <p14:modId xmlns:p14="http://schemas.microsoft.com/office/powerpoint/2010/main" val="2486040612"/>
              </p:ext>
            </p:extLst>
          </p:nvPr>
        </p:nvGraphicFramePr>
        <p:xfrm>
          <a:off x="581025" y="3067966"/>
          <a:ext cx="11029950" cy="1676400"/>
        </p:xfrm>
        <a:graphic>
          <a:graphicData uri="http://schemas.openxmlformats.org/drawingml/2006/table">
            <a:tbl>
              <a:tblPr firstRow="1" bandRow="1">
                <a:tableStyleId>{5C22544A-7EE6-4342-B048-85BDC9FD1C3A}</a:tableStyleId>
              </a:tblPr>
              <a:tblGrid>
                <a:gridCol w="2205990">
                  <a:extLst>
                    <a:ext uri="{9D8B030D-6E8A-4147-A177-3AD203B41FA5}">
                      <a16:colId xmlns:a16="http://schemas.microsoft.com/office/drawing/2014/main" val="1168440054"/>
                    </a:ext>
                  </a:extLst>
                </a:gridCol>
                <a:gridCol w="2205990">
                  <a:extLst>
                    <a:ext uri="{9D8B030D-6E8A-4147-A177-3AD203B41FA5}">
                      <a16:colId xmlns:a16="http://schemas.microsoft.com/office/drawing/2014/main" val="4272959177"/>
                    </a:ext>
                  </a:extLst>
                </a:gridCol>
                <a:gridCol w="2205990">
                  <a:extLst>
                    <a:ext uri="{9D8B030D-6E8A-4147-A177-3AD203B41FA5}">
                      <a16:colId xmlns:a16="http://schemas.microsoft.com/office/drawing/2014/main" val="3088522455"/>
                    </a:ext>
                  </a:extLst>
                </a:gridCol>
                <a:gridCol w="2205990">
                  <a:extLst>
                    <a:ext uri="{9D8B030D-6E8A-4147-A177-3AD203B41FA5}">
                      <a16:colId xmlns:a16="http://schemas.microsoft.com/office/drawing/2014/main" val="2191201409"/>
                    </a:ext>
                  </a:extLst>
                </a:gridCol>
                <a:gridCol w="2205990">
                  <a:extLst>
                    <a:ext uri="{9D8B030D-6E8A-4147-A177-3AD203B41FA5}">
                      <a16:colId xmlns:a16="http://schemas.microsoft.com/office/drawing/2014/main" val="3218815976"/>
                    </a:ext>
                  </a:extLst>
                </a:gridCol>
              </a:tblGrid>
              <a:tr h="340428">
                <a:tc>
                  <a:txBody>
                    <a:bodyPr/>
                    <a:lstStyle/>
                    <a:p>
                      <a:r>
                        <a:rPr lang="en-US" sz="2800" dirty="0">
                          <a:latin typeface="+mn-lt"/>
                        </a:rPr>
                        <a:t>Player_no</a:t>
                      </a:r>
                      <a:endParaRPr lang="en-IN" sz="2800" dirty="0">
                        <a:latin typeface="+mn-lt"/>
                      </a:endParaRPr>
                    </a:p>
                  </a:txBody>
                  <a:tcPr/>
                </a:tc>
                <a:tc>
                  <a:txBody>
                    <a:bodyPr/>
                    <a:lstStyle/>
                    <a:p>
                      <a:r>
                        <a:rPr lang="en-US" sz="2800" dirty="0">
                          <a:latin typeface="+mn-lt"/>
                        </a:rPr>
                        <a:t>Name </a:t>
                      </a:r>
                      <a:endParaRPr lang="en-IN" sz="2800" dirty="0">
                        <a:latin typeface="+mn-lt"/>
                      </a:endParaRPr>
                    </a:p>
                  </a:txBody>
                  <a:tcPr/>
                </a:tc>
                <a:tc>
                  <a:txBody>
                    <a:bodyPr/>
                    <a:lstStyle/>
                    <a:p>
                      <a:r>
                        <a:rPr lang="en-US" sz="2800" dirty="0">
                          <a:latin typeface="+mn-lt"/>
                        </a:rPr>
                        <a:t>city</a:t>
                      </a:r>
                      <a:endParaRPr lang="en-IN" sz="2800" dirty="0">
                        <a:latin typeface="+mn-lt"/>
                      </a:endParaRPr>
                    </a:p>
                  </a:txBody>
                  <a:tcPr/>
                </a:tc>
                <a:tc>
                  <a:txBody>
                    <a:bodyPr/>
                    <a:lstStyle/>
                    <a:p>
                      <a:r>
                        <a:rPr lang="en-US" sz="2800" dirty="0">
                          <a:latin typeface="+mn-lt"/>
                        </a:rPr>
                        <a:t>Game_no</a:t>
                      </a:r>
                      <a:endParaRPr lang="en-IN" sz="2800" dirty="0">
                        <a:latin typeface="+mn-lt"/>
                      </a:endParaRPr>
                    </a:p>
                  </a:txBody>
                  <a:tcPr/>
                </a:tc>
                <a:tc>
                  <a:txBody>
                    <a:bodyPr/>
                    <a:lstStyle/>
                    <a:p>
                      <a:r>
                        <a:rPr lang="en-US" sz="2800" dirty="0">
                          <a:latin typeface="+mn-lt"/>
                        </a:rPr>
                        <a:t>G_name</a:t>
                      </a:r>
                      <a:endParaRPr lang="en-IN" sz="2800" dirty="0">
                        <a:latin typeface="+mn-lt"/>
                      </a:endParaRPr>
                    </a:p>
                  </a:txBody>
                  <a:tcPr/>
                </a:tc>
                <a:extLst>
                  <a:ext uri="{0D108BD9-81ED-4DB2-BD59-A6C34878D82A}">
                    <a16:rowId xmlns:a16="http://schemas.microsoft.com/office/drawing/2014/main" val="2752418314"/>
                  </a:ext>
                </a:extLst>
              </a:tr>
              <a:tr h="370840">
                <a:tc>
                  <a:txBody>
                    <a:bodyPr/>
                    <a:lstStyle/>
                    <a:p>
                      <a:r>
                        <a:rPr lang="en-US" sz="3200" dirty="0">
                          <a:latin typeface="+mn-lt"/>
                        </a:rPr>
                        <a:t>11</a:t>
                      </a:r>
                      <a:endParaRPr lang="en-IN" sz="3200" dirty="0">
                        <a:latin typeface="+mn-lt"/>
                      </a:endParaRPr>
                    </a:p>
                  </a:txBody>
                  <a:tcPr/>
                </a:tc>
                <a:tc>
                  <a:txBody>
                    <a:bodyPr/>
                    <a:lstStyle/>
                    <a:p>
                      <a:r>
                        <a:rPr lang="en-US" sz="3200" dirty="0">
                          <a:latin typeface="+mn-lt"/>
                        </a:rPr>
                        <a:t>Smita</a:t>
                      </a:r>
                      <a:endParaRPr lang="en-IN" sz="3200" dirty="0">
                        <a:latin typeface="+mn-lt"/>
                      </a:endParaRPr>
                    </a:p>
                  </a:txBody>
                  <a:tcPr/>
                </a:tc>
                <a:tc>
                  <a:txBody>
                    <a:bodyPr/>
                    <a:lstStyle/>
                    <a:p>
                      <a:r>
                        <a:rPr lang="en-US" sz="3200" dirty="0">
                          <a:latin typeface="+mn-lt"/>
                        </a:rPr>
                        <a:t>Pune</a:t>
                      </a:r>
                      <a:endParaRPr lang="en-IN" sz="3200" dirty="0">
                        <a:latin typeface="+mn-lt"/>
                      </a:endParaRPr>
                    </a:p>
                  </a:txBody>
                  <a:tcPr/>
                </a:tc>
                <a:tc>
                  <a:txBody>
                    <a:bodyPr/>
                    <a:lstStyle/>
                    <a:p>
                      <a:r>
                        <a:rPr lang="en-US" sz="3200" dirty="0">
                          <a:latin typeface="+mn-lt"/>
                        </a:rPr>
                        <a:t>1</a:t>
                      </a:r>
                      <a:endParaRPr lang="en-IN" sz="3200" dirty="0">
                        <a:latin typeface="+mn-lt"/>
                      </a:endParaRPr>
                    </a:p>
                  </a:txBody>
                  <a:tcPr/>
                </a:tc>
                <a:tc>
                  <a:txBody>
                    <a:bodyPr/>
                    <a:lstStyle/>
                    <a:p>
                      <a:r>
                        <a:rPr lang="en-US" sz="3200" dirty="0">
                          <a:latin typeface="+mn-lt"/>
                        </a:rPr>
                        <a:t>Basketball</a:t>
                      </a:r>
                      <a:endParaRPr lang="en-IN" sz="3200" dirty="0">
                        <a:latin typeface="+mn-lt"/>
                      </a:endParaRPr>
                    </a:p>
                  </a:txBody>
                  <a:tcPr/>
                </a:tc>
                <a:extLst>
                  <a:ext uri="{0D108BD9-81ED-4DB2-BD59-A6C34878D82A}">
                    <a16:rowId xmlns:a16="http://schemas.microsoft.com/office/drawing/2014/main" val="1857599375"/>
                  </a:ext>
                </a:extLst>
              </a:tr>
              <a:tr h="370840">
                <a:tc>
                  <a:txBody>
                    <a:bodyPr/>
                    <a:lstStyle/>
                    <a:p>
                      <a:r>
                        <a:rPr lang="en-US" sz="3200" dirty="0">
                          <a:latin typeface="+mn-lt"/>
                        </a:rPr>
                        <a:t>11</a:t>
                      </a:r>
                      <a:endParaRPr lang="en-IN" sz="3200" dirty="0">
                        <a:latin typeface="+mn-lt"/>
                      </a:endParaRPr>
                    </a:p>
                  </a:txBody>
                  <a:tcPr/>
                </a:tc>
                <a:tc>
                  <a:txBody>
                    <a:bodyPr/>
                    <a:lstStyle/>
                    <a:p>
                      <a:r>
                        <a:rPr lang="en-US" sz="3200" dirty="0">
                          <a:latin typeface="+mn-lt"/>
                        </a:rPr>
                        <a:t>Smita</a:t>
                      </a:r>
                      <a:endParaRPr lang="en-IN" sz="3200" dirty="0">
                        <a:latin typeface="+mn-lt"/>
                      </a:endParaRPr>
                    </a:p>
                  </a:txBody>
                  <a:tcPr/>
                </a:tc>
                <a:tc>
                  <a:txBody>
                    <a:bodyPr/>
                    <a:lstStyle/>
                    <a:p>
                      <a:r>
                        <a:rPr lang="en-US" sz="3200" dirty="0">
                          <a:latin typeface="+mn-lt"/>
                        </a:rPr>
                        <a:t>Pune</a:t>
                      </a:r>
                      <a:endParaRPr lang="en-IN" sz="3200" dirty="0">
                        <a:latin typeface="+mn-lt"/>
                      </a:endParaRPr>
                    </a:p>
                  </a:txBody>
                  <a:tcPr/>
                </a:tc>
                <a:tc>
                  <a:txBody>
                    <a:bodyPr/>
                    <a:lstStyle/>
                    <a:p>
                      <a:r>
                        <a:rPr lang="en-US" sz="3200" dirty="0">
                          <a:latin typeface="+mn-lt"/>
                        </a:rPr>
                        <a:t>2</a:t>
                      </a:r>
                      <a:endParaRPr lang="en-IN" sz="3200" dirty="0">
                        <a:latin typeface="+mn-lt"/>
                      </a:endParaRPr>
                    </a:p>
                  </a:txBody>
                  <a:tcPr/>
                </a:tc>
                <a:tc>
                  <a:txBody>
                    <a:bodyPr/>
                    <a:lstStyle/>
                    <a:p>
                      <a:r>
                        <a:rPr lang="en-US" sz="3200" dirty="0">
                          <a:latin typeface="+mn-lt"/>
                        </a:rPr>
                        <a:t>Volleyball</a:t>
                      </a:r>
                      <a:endParaRPr lang="en-IN" sz="3200" dirty="0">
                        <a:latin typeface="+mn-lt"/>
                      </a:endParaRPr>
                    </a:p>
                  </a:txBody>
                  <a:tcPr/>
                </a:tc>
                <a:extLst>
                  <a:ext uri="{0D108BD9-81ED-4DB2-BD59-A6C34878D82A}">
                    <a16:rowId xmlns:a16="http://schemas.microsoft.com/office/drawing/2014/main" val="122940392"/>
                  </a:ext>
                </a:extLst>
              </a:tr>
            </a:tbl>
          </a:graphicData>
        </a:graphic>
      </p:graphicFrame>
      <p:sp>
        <p:nvSpPr>
          <p:cNvPr id="10" name="Subtitle 2">
            <a:extLst>
              <a:ext uri="{FF2B5EF4-FFF2-40B4-BE49-F238E27FC236}">
                <a16:creationId xmlns:a16="http://schemas.microsoft.com/office/drawing/2014/main" id="{99DECA22-5194-E68A-FCB7-F863FB44E74E}"/>
              </a:ext>
            </a:extLst>
          </p:cNvPr>
          <p:cNvSpPr>
            <a:spLocks noGrp="1"/>
          </p:cNvSpPr>
          <p:nvPr/>
        </p:nvSpPr>
        <p:spPr>
          <a:xfrm>
            <a:off x="334178" y="1417884"/>
            <a:ext cx="11523644" cy="590321"/>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2800" cap="none" dirty="0">
                <a:solidFill>
                  <a:schemeClr val="tx1"/>
                </a:solidFill>
              </a:rPr>
              <a:t>If modification do not occur at all places then database will be in inconsistent state.</a:t>
            </a:r>
            <a:endParaRPr lang="en-IN" sz="2800" cap="none" dirty="0">
              <a:solidFill>
                <a:schemeClr val="tx1"/>
              </a:solidFill>
            </a:endParaRPr>
          </a:p>
        </p:txBody>
      </p:sp>
    </p:spTree>
    <p:extLst>
      <p:ext uri="{BB962C8B-B14F-4D97-AF65-F5344CB8AC3E}">
        <p14:creationId xmlns:p14="http://schemas.microsoft.com/office/powerpoint/2010/main" val="658651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682" y="102937"/>
            <a:ext cx="11714602" cy="6186309"/>
          </a:xfrm>
          <a:prstGeom prst="rect">
            <a:avLst/>
          </a:prstGeom>
        </p:spPr>
        <p:txBody>
          <a:bodyPr wrap="square">
            <a:spAutoFit/>
          </a:bodyPr>
          <a:lstStyle/>
          <a:p>
            <a:pPr algn="just">
              <a:lnSpc>
                <a:spcPct val="150000"/>
              </a:lnSpc>
            </a:pPr>
            <a:r>
              <a:rPr lang="en-US" sz="2400" b="1" dirty="0"/>
              <a:t>Functional Dependency</a:t>
            </a:r>
          </a:p>
          <a:p>
            <a:pPr marL="342900" indent="-342900" algn="just">
              <a:lnSpc>
                <a:spcPct val="150000"/>
              </a:lnSpc>
              <a:buFont typeface="Arial" panose="020B0604020202020204" pitchFamily="34" charset="0"/>
              <a:buChar char="•"/>
            </a:pPr>
            <a:r>
              <a:rPr lang="en-US" sz="2000" dirty="0"/>
              <a:t>The functional dependency is a relationship that exists between two attributes. </a:t>
            </a:r>
          </a:p>
          <a:p>
            <a:pPr marL="342900" indent="-342900" algn="just">
              <a:lnSpc>
                <a:spcPct val="150000"/>
              </a:lnSpc>
              <a:buFont typeface="Arial" panose="020B0604020202020204" pitchFamily="34" charset="0"/>
              <a:buChar char="•"/>
            </a:pPr>
            <a:r>
              <a:rPr lang="en-US" sz="2000" dirty="0"/>
              <a:t>a relationship that is present between attributes of any table that are dependent on each other. </a:t>
            </a:r>
          </a:p>
          <a:p>
            <a:pPr marL="342900" indent="-342900" algn="just">
              <a:lnSpc>
                <a:spcPct val="150000"/>
              </a:lnSpc>
              <a:buFont typeface="Arial" panose="020B0604020202020204" pitchFamily="34" charset="0"/>
              <a:buChar char="•"/>
            </a:pPr>
            <a:r>
              <a:rPr lang="en-US" sz="2000" dirty="0"/>
              <a:t>It helps in avoiding data redundancy and getting to know more about bad designs.</a:t>
            </a:r>
          </a:p>
          <a:p>
            <a:pPr marL="342900" indent="-342900" algn="just">
              <a:lnSpc>
                <a:spcPct val="150000"/>
              </a:lnSpc>
              <a:buFont typeface="Arial" panose="020B0604020202020204" pitchFamily="34" charset="0"/>
              <a:buChar char="•"/>
            </a:pPr>
            <a:r>
              <a:rPr lang="en-US" sz="2000" dirty="0"/>
              <a:t>It typically exists between the primary key and non-key attribute within a table.</a:t>
            </a:r>
          </a:p>
          <a:p>
            <a:pPr algn="just">
              <a:lnSpc>
                <a:spcPct val="150000"/>
              </a:lnSpc>
            </a:pPr>
            <a:r>
              <a:rPr lang="en-US" sz="2000" dirty="0"/>
              <a:t>		X   →   Y  </a:t>
            </a:r>
          </a:p>
          <a:p>
            <a:pPr marL="342900" indent="-342900" algn="just">
              <a:lnSpc>
                <a:spcPct val="150000"/>
              </a:lnSpc>
              <a:buFont typeface="Arial" panose="020B0604020202020204" pitchFamily="34" charset="0"/>
              <a:buChar char="•"/>
            </a:pPr>
            <a:r>
              <a:rPr lang="en-US" sz="2000" dirty="0"/>
              <a:t>The left side of FD is known as a </a:t>
            </a:r>
            <a:r>
              <a:rPr lang="en-US" sz="2000" b="1" dirty="0"/>
              <a:t>determinant (main attribute)</a:t>
            </a:r>
            <a:r>
              <a:rPr lang="en-US" sz="2000" dirty="0"/>
              <a:t>, the right side of the production is known as a </a:t>
            </a:r>
            <a:r>
              <a:rPr lang="en-US" sz="2000" b="1" dirty="0"/>
              <a:t>dependent (dependent attribute)</a:t>
            </a:r>
            <a:r>
              <a:rPr lang="en-US" sz="2000" dirty="0"/>
              <a:t>.</a:t>
            </a:r>
          </a:p>
          <a:p>
            <a:pPr marL="342900" indent="-342900" algn="just">
              <a:lnSpc>
                <a:spcPct val="150000"/>
              </a:lnSpc>
              <a:buFont typeface="Arial" panose="020B0604020202020204" pitchFamily="34" charset="0"/>
              <a:buChar char="•"/>
            </a:pPr>
            <a:r>
              <a:rPr lang="en-US" sz="2000" dirty="0"/>
              <a:t>The values of the X component of a tuple uniquely (or functionally) determine the values of the Y component. We also say that there is a functional dependency from X to Y, or that Y is functionally dependent on X.</a:t>
            </a:r>
          </a:p>
          <a:p>
            <a:pPr marL="342900" indent="-342900" algn="just">
              <a:lnSpc>
                <a:spcPct val="150000"/>
              </a:lnSpc>
              <a:buFont typeface="Arial" panose="020B0604020202020204" pitchFamily="34" charset="0"/>
              <a:buChar char="•"/>
            </a:pPr>
            <a:r>
              <a:rPr lang="en-US" sz="2000" b="1" dirty="0"/>
              <a:t>X determines Y.    </a:t>
            </a:r>
            <a:r>
              <a:rPr lang="en-US" sz="2000" dirty="0"/>
              <a:t>Or      </a:t>
            </a:r>
            <a:r>
              <a:rPr lang="en-US" sz="2000" b="1" dirty="0"/>
              <a:t>Y is determined by X</a:t>
            </a:r>
            <a:r>
              <a:rPr lang="en-US" sz="2000" dirty="0"/>
              <a:t>.</a:t>
            </a:r>
          </a:p>
          <a:p>
            <a:pPr algn="just">
              <a:lnSpc>
                <a:spcPct val="150000"/>
              </a:lnSpc>
            </a:pPr>
            <a:endParaRPr lang="en-US" sz="2000" b="0" i="0" dirty="0">
              <a:effectLst/>
            </a:endParaRPr>
          </a:p>
        </p:txBody>
      </p:sp>
    </p:spTree>
    <p:extLst>
      <p:ext uri="{BB962C8B-B14F-4D97-AF65-F5344CB8AC3E}">
        <p14:creationId xmlns:p14="http://schemas.microsoft.com/office/powerpoint/2010/main" val="1112342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8728" y="716096"/>
            <a:ext cx="11688896" cy="4154984"/>
          </a:xfrm>
          <a:prstGeom prst="rect">
            <a:avLst/>
          </a:prstGeom>
          <a:noFill/>
        </p:spPr>
        <p:txBody>
          <a:bodyPr wrap="square" rtlCol="0">
            <a:spAutoFit/>
          </a:bodyPr>
          <a:lstStyle/>
          <a:p>
            <a:pPr algn="just">
              <a:lnSpc>
                <a:spcPct val="150000"/>
              </a:lnSpc>
            </a:pPr>
            <a:r>
              <a:rPr lang="en-US" sz="2800" b="1" dirty="0"/>
              <a:t>Course Objective:</a:t>
            </a:r>
          </a:p>
          <a:p>
            <a:pPr marL="342900" indent="-342900" algn="just">
              <a:lnSpc>
                <a:spcPct val="150000"/>
              </a:lnSpc>
              <a:buFont typeface="Arial" panose="020B0604020202020204" pitchFamily="34" charset="0"/>
              <a:buChar char="•"/>
            </a:pPr>
            <a:r>
              <a:rPr lang="en-IN" sz="2400" dirty="0"/>
              <a:t>To apply normalization techniques to normalize the database.</a:t>
            </a:r>
          </a:p>
          <a:p>
            <a:pPr marL="342900" indent="-342900" algn="just">
              <a:lnSpc>
                <a:spcPct val="150000"/>
              </a:lnSpc>
              <a:buFont typeface="Arial" panose="020B0604020202020204" pitchFamily="34" charset="0"/>
              <a:buChar char="•"/>
            </a:pPr>
            <a:r>
              <a:rPr lang="en-IN" sz="2400" dirty="0"/>
              <a:t>To understand the needs of database processing and learn techniques for controlling the consequences of concurrent data access.</a:t>
            </a:r>
          </a:p>
          <a:p>
            <a:pPr algn="just">
              <a:lnSpc>
                <a:spcPct val="150000"/>
              </a:lnSpc>
            </a:pPr>
            <a:r>
              <a:rPr lang="en-US" sz="2400" b="1" dirty="0"/>
              <a:t> </a:t>
            </a:r>
            <a:r>
              <a:rPr lang="en-US" sz="2800" b="1" dirty="0"/>
              <a:t>Course Outcome:</a:t>
            </a:r>
          </a:p>
          <a:p>
            <a:pPr algn="just">
              <a:lnSpc>
                <a:spcPct val="150000"/>
              </a:lnSpc>
            </a:pPr>
            <a:r>
              <a:rPr lang="en-US" sz="2400" dirty="0"/>
              <a:t>Analyze and apply concepts of normalization to relational database design and explain the concept of transaction, concurrency and recovery.</a:t>
            </a:r>
          </a:p>
        </p:txBody>
      </p:sp>
    </p:spTree>
    <p:extLst>
      <p:ext uri="{BB962C8B-B14F-4D97-AF65-F5344CB8AC3E}">
        <p14:creationId xmlns:p14="http://schemas.microsoft.com/office/powerpoint/2010/main" val="2181790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682" y="102937"/>
            <a:ext cx="11714602" cy="4708981"/>
          </a:xfrm>
          <a:prstGeom prst="rect">
            <a:avLst/>
          </a:prstGeom>
        </p:spPr>
        <p:txBody>
          <a:bodyPr wrap="square">
            <a:spAutoFit/>
          </a:bodyPr>
          <a:lstStyle/>
          <a:p>
            <a:pPr algn="just">
              <a:lnSpc>
                <a:spcPct val="150000"/>
              </a:lnSpc>
            </a:pPr>
            <a:r>
              <a:rPr lang="en-US" sz="2000" dirty="0">
                <a:solidFill>
                  <a:srgbClr val="000000"/>
                </a:solidFill>
              </a:rPr>
              <a:t>		X   →   Y  </a:t>
            </a:r>
          </a:p>
          <a:p>
            <a:pPr algn="just">
              <a:lnSpc>
                <a:spcPct val="150000"/>
              </a:lnSpc>
            </a:pPr>
            <a:r>
              <a:rPr lang="en-US" sz="2000" dirty="0">
                <a:solidFill>
                  <a:srgbClr val="333333"/>
                </a:solidFill>
              </a:rPr>
              <a:t>The left side of FD is known as a </a:t>
            </a:r>
            <a:r>
              <a:rPr lang="en-US" sz="2000" b="1" dirty="0">
                <a:solidFill>
                  <a:srgbClr val="333333"/>
                </a:solidFill>
              </a:rPr>
              <a:t>determinant</a:t>
            </a:r>
            <a:r>
              <a:rPr lang="en-US" sz="2000" dirty="0">
                <a:solidFill>
                  <a:srgbClr val="333333"/>
                </a:solidFill>
              </a:rPr>
              <a:t>, the right side of the production is known as a </a:t>
            </a:r>
            <a:r>
              <a:rPr lang="en-US" sz="2000" b="1" dirty="0">
                <a:solidFill>
                  <a:srgbClr val="333333"/>
                </a:solidFill>
              </a:rPr>
              <a:t>dependent</a:t>
            </a:r>
            <a:r>
              <a:rPr lang="en-US" sz="2000" dirty="0">
                <a:solidFill>
                  <a:srgbClr val="333333"/>
                </a:solidFill>
              </a:rPr>
              <a:t>.</a:t>
            </a:r>
          </a:p>
          <a:p>
            <a:pPr algn="just">
              <a:lnSpc>
                <a:spcPct val="150000"/>
              </a:lnSpc>
            </a:pPr>
            <a:r>
              <a:rPr lang="en-US" sz="2000" b="1" dirty="0">
                <a:solidFill>
                  <a:srgbClr val="333333"/>
                </a:solidFill>
              </a:rPr>
              <a:t>For example:</a:t>
            </a:r>
            <a:endParaRPr lang="en-US" sz="2000" dirty="0">
              <a:solidFill>
                <a:srgbClr val="333333"/>
              </a:solidFill>
            </a:endParaRPr>
          </a:p>
          <a:p>
            <a:pPr algn="just">
              <a:lnSpc>
                <a:spcPct val="150000"/>
              </a:lnSpc>
            </a:pPr>
            <a:r>
              <a:rPr lang="en-US" sz="2000" dirty="0">
                <a:solidFill>
                  <a:srgbClr val="333333"/>
                </a:solidFill>
              </a:rPr>
              <a:t>Assume we have an employee table with attributes: </a:t>
            </a:r>
            <a:r>
              <a:rPr lang="en-US" sz="2000" dirty="0" err="1">
                <a:solidFill>
                  <a:srgbClr val="333333"/>
                </a:solidFill>
              </a:rPr>
              <a:t>Emp_Id</a:t>
            </a:r>
            <a:r>
              <a:rPr lang="en-US" sz="2000" dirty="0">
                <a:solidFill>
                  <a:srgbClr val="333333"/>
                </a:solidFill>
              </a:rPr>
              <a:t>, </a:t>
            </a:r>
            <a:r>
              <a:rPr lang="en-US" sz="2000" dirty="0" err="1">
                <a:solidFill>
                  <a:srgbClr val="333333"/>
                </a:solidFill>
              </a:rPr>
              <a:t>Emp_Name</a:t>
            </a:r>
            <a:r>
              <a:rPr lang="en-US" sz="2000" dirty="0">
                <a:solidFill>
                  <a:srgbClr val="333333"/>
                </a:solidFill>
              </a:rPr>
              <a:t>, </a:t>
            </a:r>
            <a:r>
              <a:rPr lang="en-US" sz="2000" dirty="0" err="1">
                <a:solidFill>
                  <a:srgbClr val="333333"/>
                </a:solidFill>
              </a:rPr>
              <a:t>Emp_Address</a:t>
            </a:r>
            <a:endParaRPr lang="en-US" sz="2000" dirty="0">
              <a:solidFill>
                <a:srgbClr val="333333"/>
              </a:solidFill>
            </a:endParaRPr>
          </a:p>
          <a:p>
            <a:pPr>
              <a:lnSpc>
                <a:spcPct val="150000"/>
              </a:lnSpc>
            </a:pPr>
            <a:r>
              <a:rPr lang="en-US" sz="2000" dirty="0"/>
              <a:t>Here </a:t>
            </a:r>
            <a:r>
              <a:rPr lang="en-US" sz="2000" dirty="0" err="1"/>
              <a:t>Emp_Id</a:t>
            </a:r>
            <a:r>
              <a:rPr lang="en-US" sz="2000" dirty="0"/>
              <a:t> attribute can uniquely identify the </a:t>
            </a:r>
            <a:r>
              <a:rPr lang="en-US" sz="2000" dirty="0" err="1"/>
              <a:t>Emp_Name</a:t>
            </a:r>
            <a:r>
              <a:rPr lang="en-US" sz="2000" dirty="0"/>
              <a:t> attribute of employee table because if we know the </a:t>
            </a:r>
            <a:r>
              <a:rPr lang="en-US" sz="2000" dirty="0" err="1"/>
              <a:t>Emp_Id</a:t>
            </a:r>
            <a:r>
              <a:rPr lang="en-US" sz="2000" dirty="0"/>
              <a:t>, we can tell that employee name associated with it.</a:t>
            </a:r>
          </a:p>
          <a:p>
            <a:pPr>
              <a:lnSpc>
                <a:spcPct val="150000"/>
              </a:lnSpc>
            </a:pPr>
            <a:r>
              <a:rPr lang="en-US" sz="2000" dirty="0"/>
              <a:t>Functional dependency can be written as:</a:t>
            </a:r>
          </a:p>
          <a:p>
            <a:pPr>
              <a:lnSpc>
                <a:spcPct val="150000"/>
              </a:lnSpc>
            </a:pPr>
            <a:r>
              <a:rPr lang="en-US" sz="2000" dirty="0"/>
              <a:t>	</a:t>
            </a:r>
            <a:r>
              <a:rPr lang="en-US" sz="2000" b="1" dirty="0" err="1"/>
              <a:t>Emp_Id</a:t>
            </a:r>
            <a:r>
              <a:rPr lang="en-US" sz="2000" b="1" dirty="0"/>
              <a:t> → </a:t>
            </a:r>
            <a:r>
              <a:rPr lang="en-US" sz="2000" b="1" dirty="0" err="1"/>
              <a:t>Emp_Name</a:t>
            </a:r>
            <a:r>
              <a:rPr lang="en-US" sz="2000" b="1" dirty="0"/>
              <a:t>   </a:t>
            </a:r>
          </a:p>
          <a:p>
            <a:pPr>
              <a:lnSpc>
                <a:spcPct val="150000"/>
              </a:lnSpc>
            </a:pPr>
            <a:r>
              <a:rPr lang="en-US" sz="2000" dirty="0"/>
              <a:t>We can say that </a:t>
            </a:r>
            <a:r>
              <a:rPr lang="en-US" sz="2000" dirty="0" err="1"/>
              <a:t>Emp_Name</a:t>
            </a:r>
            <a:r>
              <a:rPr lang="en-US" sz="2000" dirty="0"/>
              <a:t> is functionally dependent on </a:t>
            </a:r>
            <a:r>
              <a:rPr lang="en-US" sz="2000" dirty="0" err="1"/>
              <a:t>Emp_Id</a:t>
            </a:r>
            <a:r>
              <a:rPr lang="en-US" sz="2000" dirty="0"/>
              <a:t>.</a:t>
            </a:r>
          </a:p>
          <a:p>
            <a:pPr algn="just">
              <a:lnSpc>
                <a:spcPct val="150000"/>
              </a:lnSpc>
            </a:pPr>
            <a:endParaRPr lang="en-US" sz="2000" b="0" i="0" dirty="0">
              <a:solidFill>
                <a:srgbClr val="333333"/>
              </a:solidFill>
              <a:effectLst/>
            </a:endParaRPr>
          </a:p>
        </p:txBody>
      </p:sp>
    </p:spTree>
    <p:extLst>
      <p:ext uri="{BB962C8B-B14F-4D97-AF65-F5344CB8AC3E}">
        <p14:creationId xmlns:p14="http://schemas.microsoft.com/office/powerpoint/2010/main" val="3327915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5975" y="323287"/>
            <a:ext cx="6096000" cy="523220"/>
          </a:xfrm>
          <a:prstGeom prst="rect">
            <a:avLst/>
          </a:prstGeom>
        </p:spPr>
        <p:txBody>
          <a:bodyPr>
            <a:spAutoFit/>
          </a:bodyPr>
          <a:lstStyle/>
          <a:p>
            <a:pPr algn="ctr"/>
            <a:r>
              <a:rPr lang="en-US" sz="2800" b="1" dirty="0"/>
              <a:t>Types of Functional dependency</a:t>
            </a:r>
          </a:p>
        </p:txBody>
      </p:sp>
      <p:pic>
        <p:nvPicPr>
          <p:cNvPr id="3" name="Picture 2"/>
          <p:cNvPicPr>
            <a:picLocks noChangeAspect="1"/>
          </p:cNvPicPr>
          <p:nvPr/>
        </p:nvPicPr>
        <p:blipFill>
          <a:blip r:embed="rId2"/>
          <a:stretch>
            <a:fillRect/>
          </a:stretch>
        </p:blipFill>
        <p:spPr>
          <a:xfrm>
            <a:off x="1968516" y="1364354"/>
            <a:ext cx="5453796" cy="3416836"/>
          </a:xfrm>
          <a:prstGeom prst="rect">
            <a:avLst/>
          </a:prstGeom>
        </p:spPr>
      </p:pic>
    </p:spTree>
    <p:extLst>
      <p:ext uri="{BB962C8B-B14F-4D97-AF65-F5344CB8AC3E}">
        <p14:creationId xmlns:p14="http://schemas.microsoft.com/office/powerpoint/2010/main" val="3511622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287" y="298086"/>
            <a:ext cx="11754997" cy="5262979"/>
          </a:xfrm>
          <a:prstGeom prst="rect">
            <a:avLst/>
          </a:prstGeom>
        </p:spPr>
        <p:txBody>
          <a:bodyPr wrap="square">
            <a:spAutoFit/>
          </a:bodyPr>
          <a:lstStyle/>
          <a:p>
            <a:pPr algn="just">
              <a:lnSpc>
                <a:spcPct val="150000"/>
              </a:lnSpc>
            </a:pPr>
            <a:r>
              <a:rPr lang="en-US" sz="2400" b="1" dirty="0"/>
              <a:t>1. Trivial functional dependency</a:t>
            </a:r>
          </a:p>
          <a:p>
            <a:pPr algn="just">
              <a:lnSpc>
                <a:spcPct val="150000"/>
              </a:lnSpc>
              <a:buFont typeface="Arial" panose="020B0604020202020204" pitchFamily="34" charset="0"/>
              <a:buChar char="•"/>
            </a:pPr>
            <a:r>
              <a:rPr lang="en-US" sz="2000" dirty="0">
                <a:solidFill>
                  <a:srgbClr val="000000"/>
                </a:solidFill>
              </a:rPr>
              <a:t>  A → B has trivial functional dependency if B is a subset of A.</a:t>
            </a:r>
          </a:p>
          <a:p>
            <a:pPr algn="just">
              <a:lnSpc>
                <a:spcPct val="150000"/>
              </a:lnSpc>
              <a:buFont typeface="Arial" panose="020B0604020202020204" pitchFamily="34" charset="0"/>
              <a:buChar char="•"/>
            </a:pPr>
            <a:r>
              <a:rPr lang="en-US" sz="2000" dirty="0">
                <a:solidFill>
                  <a:srgbClr val="000000"/>
                </a:solidFill>
              </a:rPr>
              <a:t>  The following dependencies are also trivial like: A → A, B → B</a:t>
            </a:r>
          </a:p>
          <a:p>
            <a:pPr algn="just">
              <a:lnSpc>
                <a:spcPct val="150000"/>
              </a:lnSpc>
              <a:buFont typeface="Arial" panose="020B0604020202020204" pitchFamily="34" charset="0"/>
              <a:buChar char="•"/>
            </a:pPr>
            <a:r>
              <a:rPr lang="en-US" sz="2000" dirty="0">
                <a:solidFill>
                  <a:srgbClr val="000000"/>
                </a:solidFill>
              </a:rPr>
              <a:t>  always valid</a:t>
            </a:r>
          </a:p>
          <a:p>
            <a:pPr algn="just">
              <a:lnSpc>
                <a:spcPct val="150000"/>
              </a:lnSpc>
              <a:buFont typeface="Arial" panose="020B0604020202020204" pitchFamily="34" charset="0"/>
              <a:buChar char="•"/>
            </a:pPr>
            <a:r>
              <a:rPr lang="en-US" sz="2000" dirty="0">
                <a:solidFill>
                  <a:srgbClr val="000000"/>
                </a:solidFill>
              </a:rPr>
              <a:t>  L.H.S Intersection R.H.S.  =! Null</a:t>
            </a:r>
          </a:p>
          <a:p>
            <a:pPr algn="just">
              <a:lnSpc>
                <a:spcPct val="150000"/>
              </a:lnSpc>
            </a:pPr>
            <a:r>
              <a:rPr lang="en-US" sz="2000" b="1" dirty="0">
                <a:solidFill>
                  <a:srgbClr val="333333"/>
                </a:solidFill>
              </a:rPr>
              <a:t>Example:</a:t>
            </a:r>
            <a:endParaRPr lang="en-US" sz="2000" dirty="0">
              <a:solidFill>
                <a:srgbClr val="333333"/>
              </a:solidFill>
            </a:endParaRPr>
          </a:p>
          <a:p>
            <a:pPr algn="just">
              <a:lnSpc>
                <a:spcPct val="150000"/>
              </a:lnSpc>
              <a:buFont typeface="+mj-lt"/>
              <a:buAutoNum type="arabicPeriod"/>
            </a:pPr>
            <a:r>
              <a:rPr lang="en-US" sz="2000" dirty="0">
                <a:solidFill>
                  <a:srgbClr val="000000"/>
                </a:solidFill>
              </a:rPr>
              <a:t> Consider a table with two columns </a:t>
            </a:r>
            <a:r>
              <a:rPr lang="en-US" sz="2000" dirty="0" err="1">
                <a:solidFill>
                  <a:srgbClr val="000000"/>
                </a:solidFill>
              </a:rPr>
              <a:t>Employee_Id</a:t>
            </a:r>
            <a:r>
              <a:rPr lang="en-US" sz="2000" dirty="0">
                <a:solidFill>
                  <a:srgbClr val="000000"/>
                </a:solidFill>
              </a:rPr>
              <a:t> and </a:t>
            </a:r>
            <a:r>
              <a:rPr lang="en-US" sz="2000" dirty="0" err="1">
                <a:solidFill>
                  <a:srgbClr val="000000"/>
                </a:solidFill>
              </a:rPr>
              <a:t>Employee_Name</a:t>
            </a:r>
            <a:r>
              <a:rPr lang="en-US" sz="2000" dirty="0">
                <a:solidFill>
                  <a:srgbClr val="000000"/>
                </a:solidFill>
              </a:rPr>
              <a:t>.  </a:t>
            </a:r>
          </a:p>
          <a:p>
            <a:pPr algn="just">
              <a:lnSpc>
                <a:spcPct val="150000"/>
              </a:lnSpc>
              <a:buFont typeface="+mj-lt"/>
              <a:buAutoNum type="arabicPeriod"/>
            </a:pPr>
            <a:r>
              <a:rPr lang="en-US" sz="2000" dirty="0">
                <a:solidFill>
                  <a:srgbClr val="000000"/>
                </a:solidFill>
              </a:rPr>
              <a:t> {</a:t>
            </a:r>
            <a:r>
              <a:rPr lang="en-US" sz="2000" dirty="0" err="1">
                <a:solidFill>
                  <a:srgbClr val="000000"/>
                </a:solidFill>
              </a:rPr>
              <a:t>Employee_id</a:t>
            </a:r>
            <a:r>
              <a:rPr lang="en-US" sz="2000" dirty="0">
                <a:solidFill>
                  <a:srgbClr val="000000"/>
                </a:solidFill>
              </a:rPr>
              <a:t>, </a:t>
            </a:r>
            <a:r>
              <a:rPr lang="en-US" sz="2000" dirty="0" err="1">
                <a:solidFill>
                  <a:srgbClr val="000000"/>
                </a:solidFill>
              </a:rPr>
              <a:t>Employee_Name</a:t>
            </a:r>
            <a:r>
              <a:rPr lang="en-US" sz="2000" dirty="0">
                <a:solidFill>
                  <a:srgbClr val="000000"/>
                </a:solidFill>
              </a:rPr>
              <a:t>}   →    </a:t>
            </a:r>
            <a:r>
              <a:rPr lang="en-US" sz="2000" dirty="0" err="1">
                <a:solidFill>
                  <a:srgbClr val="000000"/>
                </a:solidFill>
              </a:rPr>
              <a:t>Employee_Id</a:t>
            </a:r>
            <a:r>
              <a:rPr lang="en-US" sz="2000" dirty="0">
                <a:solidFill>
                  <a:srgbClr val="000000"/>
                </a:solidFill>
              </a:rPr>
              <a:t> is a trivial functional dependency as   </a:t>
            </a:r>
          </a:p>
          <a:p>
            <a:pPr algn="just">
              <a:lnSpc>
                <a:spcPct val="150000"/>
              </a:lnSpc>
              <a:buFont typeface="+mj-lt"/>
              <a:buAutoNum type="arabicPeriod"/>
            </a:pPr>
            <a:r>
              <a:rPr lang="en-US" sz="2000" dirty="0">
                <a:solidFill>
                  <a:srgbClr val="000000"/>
                </a:solidFill>
              </a:rPr>
              <a:t> </a:t>
            </a:r>
            <a:r>
              <a:rPr lang="en-US" sz="2000" dirty="0" err="1">
                <a:solidFill>
                  <a:srgbClr val="000000"/>
                </a:solidFill>
              </a:rPr>
              <a:t>Employee_Id</a:t>
            </a:r>
            <a:r>
              <a:rPr lang="en-US" sz="2000" dirty="0">
                <a:solidFill>
                  <a:srgbClr val="000000"/>
                </a:solidFill>
              </a:rPr>
              <a:t> is a subset of {</a:t>
            </a:r>
            <a:r>
              <a:rPr lang="en-US" sz="2000" dirty="0" err="1">
                <a:solidFill>
                  <a:srgbClr val="000000"/>
                </a:solidFill>
              </a:rPr>
              <a:t>Employee_Id</a:t>
            </a:r>
            <a:r>
              <a:rPr lang="en-US" sz="2000" dirty="0">
                <a:solidFill>
                  <a:srgbClr val="000000"/>
                </a:solidFill>
              </a:rPr>
              <a:t>, </a:t>
            </a:r>
            <a:r>
              <a:rPr lang="en-US" sz="2000" dirty="0" err="1">
                <a:solidFill>
                  <a:srgbClr val="000000"/>
                </a:solidFill>
              </a:rPr>
              <a:t>Employee_Name</a:t>
            </a:r>
            <a:r>
              <a:rPr lang="en-US" sz="2000" dirty="0">
                <a:solidFill>
                  <a:srgbClr val="000000"/>
                </a:solidFill>
              </a:rPr>
              <a:t>}.  </a:t>
            </a:r>
          </a:p>
          <a:p>
            <a:pPr algn="just">
              <a:lnSpc>
                <a:spcPct val="150000"/>
              </a:lnSpc>
              <a:buFont typeface="+mj-lt"/>
              <a:buAutoNum type="arabicPeriod"/>
            </a:pPr>
            <a:r>
              <a:rPr lang="en-US" sz="2000" dirty="0">
                <a:solidFill>
                  <a:srgbClr val="000000"/>
                </a:solidFill>
              </a:rPr>
              <a:t>  </a:t>
            </a:r>
            <a:r>
              <a:rPr lang="en-US" sz="2000" dirty="0" err="1">
                <a:solidFill>
                  <a:srgbClr val="000000"/>
                </a:solidFill>
              </a:rPr>
              <a:t>Employee_Id</a:t>
            </a:r>
            <a:r>
              <a:rPr lang="en-US" sz="2000" dirty="0">
                <a:solidFill>
                  <a:srgbClr val="000000"/>
                </a:solidFill>
              </a:rPr>
              <a:t> → </a:t>
            </a:r>
            <a:r>
              <a:rPr lang="en-US" sz="2000" dirty="0" err="1">
                <a:solidFill>
                  <a:srgbClr val="000000"/>
                </a:solidFill>
              </a:rPr>
              <a:t>Employee_Id</a:t>
            </a:r>
            <a:r>
              <a:rPr lang="en-US" sz="2000" dirty="0">
                <a:solidFill>
                  <a:srgbClr val="000000"/>
                </a:solidFill>
              </a:rPr>
              <a:t> and </a:t>
            </a:r>
            <a:r>
              <a:rPr lang="en-US" sz="2000" dirty="0" err="1">
                <a:solidFill>
                  <a:srgbClr val="000000"/>
                </a:solidFill>
              </a:rPr>
              <a:t>Employee_Name</a:t>
            </a:r>
            <a:r>
              <a:rPr lang="en-US" sz="2000" dirty="0">
                <a:solidFill>
                  <a:srgbClr val="000000"/>
                </a:solidFill>
              </a:rPr>
              <a:t>   →  </a:t>
            </a:r>
            <a:r>
              <a:rPr lang="en-US" sz="2000" dirty="0" err="1">
                <a:solidFill>
                  <a:srgbClr val="000000"/>
                </a:solidFill>
              </a:rPr>
              <a:t>Employee_Name</a:t>
            </a:r>
            <a:r>
              <a:rPr lang="en-US" sz="2000" dirty="0">
                <a:solidFill>
                  <a:srgbClr val="000000"/>
                </a:solidFill>
              </a:rPr>
              <a:t> are trivial dependencies too. </a:t>
            </a:r>
          </a:p>
          <a:p>
            <a:pPr algn="just">
              <a:lnSpc>
                <a:spcPct val="150000"/>
              </a:lnSpc>
            </a:pPr>
            <a:r>
              <a:rPr lang="en-US" sz="2000" dirty="0">
                <a:solidFill>
                  <a:srgbClr val="000000"/>
                </a:solidFill>
              </a:rPr>
              <a:t> </a:t>
            </a:r>
            <a:endParaRPr lang="en-US" sz="2000" b="0" i="0" dirty="0">
              <a:solidFill>
                <a:srgbClr val="000000"/>
              </a:solidFill>
              <a:effectLst/>
            </a:endParaRPr>
          </a:p>
        </p:txBody>
      </p:sp>
    </p:spTree>
    <p:extLst>
      <p:ext uri="{BB962C8B-B14F-4D97-AF65-F5344CB8AC3E}">
        <p14:creationId xmlns:p14="http://schemas.microsoft.com/office/powerpoint/2010/main" val="2135624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731" y="291802"/>
            <a:ext cx="11736637" cy="4616648"/>
          </a:xfrm>
          <a:prstGeom prst="rect">
            <a:avLst/>
          </a:prstGeom>
        </p:spPr>
        <p:txBody>
          <a:bodyPr wrap="square">
            <a:spAutoFit/>
          </a:bodyPr>
          <a:lstStyle/>
          <a:p>
            <a:pPr algn="just">
              <a:lnSpc>
                <a:spcPct val="150000"/>
              </a:lnSpc>
            </a:pPr>
            <a:r>
              <a:rPr lang="en-US" sz="2800" b="1" dirty="0"/>
              <a:t>2. Non-trivial functional dependency</a:t>
            </a:r>
          </a:p>
          <a:p>
            <a:pPr algn="just">
              <a:lnSpc>
                <a:spcPct val="150000"/>
              </a:lnSpc>
              <a:buFont typeface="Arial" panose="020B0604020202020204" pitchFamily="34" charset="0"/>
              <a:buChar char="•"/>
            </a:pPr>
            <a:r>
              <a:rPr lang="en-US" sz="2400" dirty="0">
                <a:solidFill>
                  <a:srgbClr val="000000"/>
                </a:solidFill>
              </a:rPr>
              <a:t> A → B has a non-trivial functional dependency if B is not a subset of A.</a:t>
            </a:r>
          </a:p>
          <a:p>
            <a:pPr algn="just">
              <a:lnSpc>
                <a:spcPct val="150000"/>
              </a:lnSpc>
              <a:buFont typeface="Arial" panose="020B0604020202020204" pitchFamily="34" charset="0"/>
              <a:buChar char="•"/>
            </a:pPr>
            <a:r>
              <a:rPr lang="en-US" sz="2400" dirty="0">
                <a:solidFill>
                  <a:srgbClr val="000000"/>
                </a:solidFill>
              </a:rPr>
              <a:t> When A intersection B is NULL, then A → B is called as complete non-trivial.</a:t>
            </a:r>
          </a:p>
          <a:p>
            <a:pPr algn="just">
              <a:lnSpc>
                <a:spcPct val="150000"/>
              </a:lnSpc>
              <a:buFont typeface="Arial" panose="020B0604020202020204" pitchFamily="34" charset="0"/>
              <a:buChar char="•"/>
            </a:pPr>
            <a:r>
              <a:rPr lang="en-US" sz="2400" dirty="0">
                <a:solidFill>
                  <a:srgbClr val="000000"/>
                </a:solidFill>
              </a:rPr>
              <a:t> L.H.S Intersection R.H.S.  = Null</a:t>
            </a:r>
          </a:p>
          <a:p>
            <a:pPr algn="just">
              <a:lnSpc>
                <a:spcPct val="150000"/>
              </a:lnSpc>
              <a:buFont typeface="Arial" panose="020B0604020202020204" pitchFamily="34" charset="0"/>
              <a:buChar char="•"/>
            </a:pPr>
            <a:endParaRPr lang="en-US" sz="2400" dirty="0">
              <a:solidFill>
                <a:srgbClr val="000000"/>
              </a:solidFill>
            </a:endParaRPr>
          </a:p>
          <a:p>
            <a:pPr algn="just">
              <a:lnSpc>
                <a:spcPct val="150000"/>
              </a:lnSpc>
            </a:pPr>
            <a:r>
              <a:rPr lang="en-US" sz="2400" b="1" dirty="0">
                <a:solidFill>
                  <a:srgbClr val="333333"/>
                </a:solidFill>
              </a:rPr>
              <a:t>Example:</a:t>
            </a:r>
            <a:endParaRPr lang="en-US" sz="2400" dirty="0">
              <a:solidFill>
                <a:srgbClr val="333333"/>
              </a:solidFill>
            </a:endParaRPr>
          </a:p>
          <a:p>
            <a:pPr algn="just">
              <a:lnSpc>
                <a:spcPct val="150000"/>
              </a:lnSpc>
              <a:buFont typeface="+mj-lt"/>
              <a:buAutoNum type="arabicPeriod"/>
            </a:pPr>
            <a:r>
              <a:rPr lang="en-US" sz="2400" dirty="0">
                <a:solidFill>
                  <a:srgbClr val="000000"/>
                </a:solidFill>
              </a:rPr>
              <a:t>  ID   →    Name,  </a:t>
            </a:r>
          </a:p>
          <a:p>
            <a:pPr algn="just">
              <a:lnSpc>
                <a:spcPct val="150000"/>
              </a:lnSpc>
              <a:buFont typeface="+mj-lt"/>
              <a:buAutoNum type="arabicPeriod"/>
            </a:pPr>
            <a:r>
              <a:rPr lang="en-US" sz="2400" dirty="0">
                <a:solidFill>
                  <a:srgbClr val="000000"/>
                </a:solidFill>
              </a:rPr>
              <a:t>  Name   →    DOB  </a:t>
            </a:r>
            <a:endParaRPr lang="en-US" sz="2400" b="0" i="0" dirty="0">
              <a:solidFill>
                <a:srgbClr val="000000"/>
              </a:solidFill>
              <a:effectLst/>
            </a:endParaRPr>
          </a:p>
        </p:txBody>
      </p:sp>
    </p:spTree>
    <p:extLst>
      <p:ext uri="{BB962C8B-B14F-4D97-AF65-F5344CB8AC3E}">
        <p14:creationId xmlns:p14="http://schemas.microsoft.com/office/powerpoint/2010/main" val="2530902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52540" y="480367"/>
            <a:ext cx="11512627" cy="29392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rPr>
              <a:t>3. Semi Non Trivial Functional Dependencies</a:t>
            </a:r>
            <a:r>
              <a:rPr kumimoji="0" lang="en-US" altLang="en-US" sz="2800" b="0" i="0" u="none" strike="noStrike" cap="none" normalizeH="0" baseline="0" dirty="0">
                <a:ln>
                  <a:noFill/>
                </a:ln>
                <a:solidFill>
                  <a:srgbClr val="273239"/>
                </a:solidFill>
                <a:effectLst/>
              </a:rPr>
              <a:t> </a:t>
            </a:r>
          </a:p>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rPr>
              <a:t>X → Y is called semi non-trivial when X intersect Y is not NULL.</a:t>
            </a:r>
          </a:p>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rPr>
              <a:t>Examples: </a:t>
            </a:r>
            <a:br>
              <a:rPr kumimoji="0" lang="en-US" altLang="en-US" sz="2400" b="0" i="0" u="none" strike="noStrike" cap="none" normalizeH="0" baseline="0" dirty="0">
                <a:ln>
                  <a:noFill/>
                </a:ln>
                <a:solidFill>
                  <a:srgbClr val="273239"/>
                </a:solidFill>
                <a:effectLst/>
              </a:rPr>
            </a:br>
            <a:r>
              <a:rPr kumimoji="0" lang="en-US" altLang="en-US" sz="2400" b="0" i="0" u="none" strike="noStrike" cap="none" normalizeH="0" baseline="0" dirty="0">
                <a:ln>
                  <a:noFill/>
                </a:ln>
                <a:solidFill>
                  <a:srgbClr val="273239"/>
                </a:solidFill>
                <a:effectLst/>
              </a:rPr>
              <a:t> AB → BC </a:t>
            </a:r>
          </a:p>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rPr>
              <a:t>AD → DC</a:t>
            </a: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130530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867" y="417708"/>
            <a:ext cx="7539209" cy="3919022"/>
          </a:xfrm>
          <a:prstGeom prst="rect">
            <a:avLst/>
          </a:prstGeom>
        </p:spPr>
        <p:txBody>
          <a:bodyPr wrap="square">
            <a:spAutoFit/>
          </a:bodyPr>
          <a:lstStyle/>
          <a:p>
            <a:pPr algn="just">
              <a:lnSpc>
                <a:spcPct val="150000"/>
              </a:lnSpc>
            </a:pPr>
            <a:r>
              <a:rPr lang="en-US" sz="2400" b="1" dirty="0">
                <a:solidFill>
                  <a:srgbClr val="222222"/>
                </a:solidFill>
                <a:latin typeface="Source Sans Pro"/>
              </a:rPr>
              <a:t>Database Normal Forms</a:t>
            </a:r>
          </a:p>
          <a:p>
            <a:pPr algn="just">
              <a:lnSpc>
                <a:spcPct val="150000"/>
              </a:lnSpc>
            </a:pPr>
            <a:r>
              <a:rPr lang="en-US" dirty="0">
                <a:solidFill>
                  <a:srgbClr val="222222"/>
                </a:solidFill>
                <a:latin typeface="Source Sans Pro"/>
              </a:rPr>
              <a:t>Here is a list of Normal Forms in SQL:</a:t>
            </a:r>
          </a:p>
          <a:p>
            <a:pPr marL="285750" indent="-285750" algn="just">
              <a:lnSpc>
                <a:spcPct val="150000"/>
              </a:lnSpc>
              <a:buFont typeface="Arial" panose="020B0604020202020204" pitchFamily="34" charset="0"/>
              <a:buChar char="•"/>
            </a:pPr>
            <a:r>
              <a:rPr lang="en-US" b="1" dirty="0">
                <a:solidFill>
                  <a:srgbClr val="222222"/>
                </a:solidFill>
                <a:latin typeface="Source Sans Pro"/>
              </a:rPr>
              <a:t>1NF (First Normal Form)</a:t>
            </a:r>
          </a:p>
          <a:p>
            <a:pPr marL="285750" indent="-285750" algn="just">
              <a:lnSpc>
                <a:spcPct val="150000"/>
              </a:lnSpc>
              <a:buFont typeface="Arial" panose="020B0604020202020204" pitchFamily="34" charset="0"/>
              <a:buChar char="•"/>
            </a:pPr>
            <a:r>
              <a:rPr lang="en-US" b="1" dirty="0">
                <a:solidFill>
                  <a:srgbClr val="222222"/>
                </a:solidFill>
                <a:latin typeface="Source Sans Pro"/>
              </a:rPr>
              <a:t>2NF (Second Normal Form)</a:t>
            </a:r>
          </a:p>
          <a:p>
            <a:pPr marL="285750" indent="-285750" algn="just">
              <a:lnSpc>
                <a:spcPct val="150000"/>
              </a:lnSpc>
              <a:buFont typeface="Arial" panose="020B0604020202020204" pitchFamily="34" charset="0"/>
              <a:buChar char="•"/>
            </a:pPr>
            <a:r>
              <a:rPr lang="en-US" b="1" dirty="0">
                <a:solidFill>
                  <a:srgbClr val="222222"/>
                </a:solidFill>
                <a:latin typeface="Source Sans Pro"/>
              </a:rPr>
              <a:t>3NF (Third Normal Form)</a:t>
            </a:r>
          </a:p>
          <a:p>
            <a:pPr marL="285750" indent="-285750" algn="just">
              <a:lnSpc>
                <a:spcPct val="150000"/>
              </a:lnSpc>
              <a:buFont typeface="Arial" panose="020B0604020202020204" pitchFamily="34" charset="0"/>
              <a:buChar char="•"/>
            </a:pPr>
            <a:r>
              <a:rPr lang="en-US" b="1" dirty="0">
                <a:solidFill>
                  <a:srgbClr val="222222"/>
                </a:solidFill>
                <a:latin typeface="Source Sans Pro"/>
              </a:rPr>
              <a:t>BCNF (Boyce-</a:t>
            </a:r>
            <a:r>
              <a:rPr lang="en-US" b="1" dirty="0" err="1">
                <a:solidFill>
                  <a:srgbClr val="222222"/>
                </a:solidFill>
                <a:latin typeface="Source Sans Pro"/>
              </a:rPr>
              <a:t>Codd</a:t>
            </a:r>
            <a:r>
              <a:rPr lang="en-US" b="1" dirty="0">
                <a:solidFill>
                  <a:srgbClr val="222222"/>
                </a:solidFill>
                <a:latin typeface="Source Sans Pro"/>
              </a:rPr>
              <a:t> Normal Form)</a:t>
            </a:r>
          </a:p>
          <a:p>
            <a:pPr marL="285750" indent="-285750" algn="just">
              <a:lnSpc>
                <a:spcPct val="150000"/>
              </a:lnSpc>
              <a:buFont typeface="Arial" panose="020B0604020202020204" pitchFamily="34" charset="0"/>
              <a:buChar char="•"/>
            </a:pPr>
            <a:r>
              <a:rPr lang="en-US" dirty="0">
                <a:solidFill>
                  <a:srgbClr val="222222"/>
                </a:solidFill>
                <a:latin typeface="Source Sans Pro"/>
              </a:rPr>
              <a:t>4NF (Fourth Normal Form)</a:t>
            </a:r>
          </a:p>
          <a:p>
            <a:pPr marL="285750" indent="-285750" algn="just">
              <a:lnSpc>
                <a:spcPct val="150000"/>
              </a:lnSpc>
              <a:buFont typeface="Arial" panose="020B0604020202020204" pitchFamily="34" charset="0"/>
              <a:buChar char="•"/>
            </a:pPr>
            <a:r>
              <a:rPr lang="en-US" dirty="0">
                <a:solidFill>
                  <a:srgbClr val="222222"/>
                </a:solidFill>
                <a:latin typeface="Source Sans Pro"/>
              </a:rPr>
              <a:t>5NF (Fifth Normal Form)</a:t>
            </a:r>
          </a:p>
          <a:p>
            <a:pPr marL="285750" indent="-285750" algn="just">
              <a:lnSpc>
                <a:spcPct val="150000"/>
              </a:lnSpc>
              <a:buFont typeface="Arial" panose="020B0604020202020204" pitchFamily="34" charset="0"/>
              <a:buChar char="•"/>
            </a:pPr>
            <a:r>
              <a:rPr lang="en-US" dirty="0">
                <a:solidFill>
                  <a:srgbClr val="222222"/>
                </a:solidFill>
                <a:latin typeface="Source Sans Pro"/>
              </a:rPr>
              <a:t>6NF (Sixth Normal Form)</a:t>
            </a:r>
            <a:endParaRPr lang="en-US" b="0" i="0" dirty="0">
              <a:solidFill>
                <a:srgbClr val="222222"/>
              </a:solidFill>
              <a:effectLst/>
              <a:latin typeface="Source Sans Pro"/>
            </a:endParaRPr>
          </a:p>
        </p:txBody>
      </p:sp>
    </p:spTree>
    <p:extLst>
      <p:ext uri="{BB962C8B-B14F-4D97-AF65-F5344CB8AC3E}">
        <p14:creationId xmlns:p14="http://schemas.microsoft.com/office/powerpoint/2010/main" val="3836129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8698" y="271346"/>
            <a:ext cx="11604434" cy="6186309"/>
          </a:xfrm>
          <a:prstGeom prst="rect">
            <a:avLst/>
          </a:prstGeom>
        </p:spPr>
        <p:txBody>
          <a:bodyPr wrap="square">
            <a:spAutoFit/>
          </a:bodyPr>
          <a:lstStyle/>
          <a:p>
            <a:pPr algn="just">
              <a:lnSpc>
                <a:spcPct val="150000"/>
              </a:lnSpc>
            </a:pPr>
            <a:r>
              <a:rPr lang="en-US" sz="2400" b="1" dirty="0"/>
              <a:t>Normalization</a:t>
            </a:r>
            <a:r>
              <a:rPr lang="en-US" sz="2400" dirty="0"/>
              <a:t> is the process of minimizing </a:t>
            </a:r>
            <a:r>
              <a:rPr lang="en-US" sz="2400" b="1" dirty="0"/>
              <a:t>redundancy</a:t>
            </a:r>
            <a:r>
              <a:rPr lang="en-US" sz="2400" dirty="0"/>
              <a:t> from a relation or set of relations. Redundancy in relation may cause insertion, deletion, and update anomalies. So, it helps to minimize the redundancy in relations. </a:t>
            </a:r>
            <a:r>
              <a:rPr lang="en-US" sz="2400" b="1" dirty="0"/>
              <a:t>Normal forms</a:t>
            </a:r>
            <a:r>
              <a:rPr lang="en-US" sz="2400" dirty="0"/>
              <a:t> are used to eliminate or reduce redundancy in database tables.</a:t>
            </a:r>
          </a:p>
          <a:p>
            <a:pPr algn="just">
              <a:lnSpc>
                <a:spcPct val="150000"/>
              </a:lnSpc>
            </a:pPr>
            <a:r>
              <a:rPr lang="en-US" sz="2400" b="1" dirty="0"/>
              <a:t>1. First Normal Form –</a:t>
            </a:r>
          </a:p>
          <a:p>
            <a:pPr marL="342900" indent="-342900">
              <a:lnSpc>
                <a:spcPct val="150000"/>
              </a:lnSpc>
              <a:buFont typeface="Arial" panose="020B0604020202020204" pitchFamily="34" charset="0"/>
              <a:buChar char="•"/>
            </a:pPr>
            <a:r>
              <a:rPr lang="en-US" sz="2400" dirty="0"/>
              <a:t>Each table cell should contain a single value.</a:t>
            </a:r>
          </a:p>
          <a:p>
            <a:pPr marL="342900" indent="-342900">
              <a:lnSpc>
                <a:spcPct val="150000"/>
              </a:lnSpc>
              <a:buFont typeface="Arial" panose="020B0604020202020204" pitchFamily="34" charset="0"/>
              <a:buChar char="•"/>
            </a:pPr>
            <a:r>
              <a:rPr lang="en-US" sz="2400" dirty="0"/>
              <a:t>Each record needs to be unique.</a:t>
            </a:r>
          </a:p>
          <a:p>
            <a:pPr marL="342900" indent="-342900" algn="just">
              <a:lnSpc>
                <a:spcPct val="150000"/>
              </a:lnSpc>
              <a:buFont typeface="Arial" panose="020B0604020202020204" pitchFamily="34" charset="0"/>
              <a:buChar char="•"/>
            </a:pPr>
            <a:r>
              <a:rPr lang="en-US" sz="2400" dirty="0"/>
              <a:t>If a relation contain composite or multi-valued attribute, it violates first normal form </a:t>
            </a:r>
          </a:p>
          <a:p>
            <a:pPr marL="342900" indent="-342900" algn="just">
              <a:lnSpc>
                <a:spcPct val="150000"/>
              </a:lnSpc>
              <a:buFont typeface="Arial" panose="020B0604020202020204" pitchFamily="34" charset="0"/>
              <a:buChar char="•"/>
            </a:pPr>
            <a:r>
              <a:rPr lang="en-US" sz="2400" dirty="0"/>
              <a:t>A relation is in first normal form if it </a:t>
            </a:r>
            <a:r>
              <a:rPr lang="en-US" sz="2400" b="1" dirty="0"/>
              <a:t>does not contain any composite or multi-valued </a:t>
            </a:r>
            <a:r>
              <a:rPr lang="en-US" sz="2400" dirty="0"/>
              <a:t>attribute. A relation is in first normal form if every attribute in that relation is </a:t>
            </a:r>
            <a:r>
              <a:rPr lang="en-US" sz="2400" b="1" dirty="0"/>
              <a:t>singled valued attribute</a:t>
            </a:r>
            <a:r>
              <a:rPr lang="en-US" sz="2400" dirty="0"/>
              <a:t>. </a:t>
            </a:r>
          </a:p>
        </p:txBody>
      </p:sp>
    </p:spTree>
    <p:extLst>
      <p:ext uri="{BB962C8B-B14F-4D97-AF65-F5344CB8AC3E}">
        <p14:creationId xmlns:p14="http://schemas.microsoft.com/office/powerpoint/2010/main" val="1516637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media.geeksforgeeks.org/wp-content/cdn-uploads/20210115105301/123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119" y="2125677"/>
            <a:ext cx="9851780" cy="423105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57339" y="269774"/>
            <a:ext cx="11042573" cy="967957"/>
          </a:xfrm>
          <a:prstGeom prst="rect">
            <a:avLst/>
          </a:prstGeom>
        </p:spPr>
        <p:txBody>
          <a:bodyPr wrap="square">
            <a:spAutoFit/>
          </a:bodyPr>
          <a:lstStyle/>
          <a:p>
            <a:pPr algn="just">
              <a:lnSpc>
                <a:spcPct val="150000"/>
              </a:lnSpc>
            </a:pPr>
            <a:r>
              <a:rPr lang="en-US" altLang="en-US" sz="2000" b="1" dirty="0"/>
              <a:t>Example 1 –</a:t>
            </a:r>
            <a:r>
              <a:rPr lang="en-US" altLang="en-US" sz="2000" dirty="0"/>
              <a:t> Relation STUDENT in table 1 is not in 1NF because of multi-valued attribute STUD_PHONE. Its decomposition into 1NF has been shown in table 2.</a:t>
            </a:r>
            <a:endParaRPr lang="en-US" altLang="en-US" sz="1200" dirty="0"/>
          </a:p>
        </p:txBody>
      </p:sp>
    </p:spTree>
    <p:extLst>
      <p:ext uri="{BB962C8B-B14F-4D97-AF65-F5344CB8AC3E}">
        <p14:creationId xmlns:p14="http://schemas.microsoft.com/office/powerpoint/2010/main" val="506407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23701" y="239135"/>
            <a:ext cx="7259473" cy="6216749"/>
          </a:xfrm>
          <a:prstGeom prst="rect">
            <a:avLst/>
          </a:prstGeom>
        </p:spPr>
      </p:pic>
      <p:sp>
        <p:nvSpPr>
          <p:cNvPr id="3" name="TextBox 2"/>
          <p:cNvSpPr txBox="1"/>
          <p:nvPr/>
        </p:nvSpPr>
        <p:spPr>
          <a:xfrm>
            <a:off x="6592308" y="4605050"/>
            <a:ext cx="3256772" cy="967957"/>
          </a:xfrm>
          <a:prstGeom prst="rect">
            <a:avLst/>
          </a:prstGeom>
          <a:noFill/>
        </p:spPr>
        <p:txBody>
          <a:bodyPr wrap="square" rtlCol="0">
            <a:spAutoFit/>
          </a:bodyPr>
          <a:lstStyle/>
          <a:p>
            <a:pPr>
              <a:lnSpc>
                <a:spcPct val="150000"/>
              </a:lnSpc>
            </a:pPr>
            <a:r>
              <a:rPr lang="en-US" sz="2000" b="1" dirty="0">
                <a:solidFill>
                  <a:srgbClr val="FF0000"/>
                </a:solidFill>
              </a:rPr>
              <a:t>Here {ID, Course} will be the Composite Primary key.</a:t>
            </a:r>
          </a:p>
        </p:txBody>
      </p:sp>
      <p:sp>
        <p:nvSpPr>
          <p:cNvPr id="4" name="TextBox 3"/>
          <p:cNvSpPr txBox="1"/>
          <p:nvPr/>
        </p:nvSpPr>
        <p:spPr>
          <a:xfrm>
            <a:off x="6978864" y="1120132"/>
            <a:ext cx="1724462" cy="400110"/>
          </a:xfrm>
          <a:prstGeom prst="rect">
            <a:avLst/>
          </a:prstGeom>
          <a:noFill/>
        </p:spPr>
        <p:txBody>
          <a:bodyPr wrap="square" rtlCol="0">
            <a:spAutoFit/>
          </a:bodyPr>
          <a:lstStyle/>
          <a:p>
            <a:r>
              <a:rPr lang="en-US" sz="2000" b="1" dirty="0">
                <a:solidFill>
                  <a:srgbClr val="FF0000"/>
                </a:solidFill>
              </a:rPr>
              <a:t>Not in 1NF</a:t>
            </a:r>
          </a:p>
        </p:txBody>
      </p:sp>
      <p:sp>
        <p:nvSpPr>
          <p:cNvPr id="5" name="TextBox 4"/>
          <p:cNvSpPr txBox="1"/>
          <p:nvPr/>
        </p:nvSpPr>
        <p:spPr>
          <a:xfrm>
            <a:off x="165253" y="462708"/>
            <a:ext cx="3305060" cy="646331"/>
          </a:xfrm>
          <a:prstGeom prst="rect">
            <a:avLst/>
          </a:prstGeom>
          <a:noFill/>
        </p:spPr>
        <p:txBody>
          <a:bodyPr wrap="square" rtlCol="0">
            <a:spAutoFit/>
          </a:bodyPr>
          <a:lstStyle/>
          <a:p>
            <a:r>
              <a:rPr lang="en-US" dirty="0"/>
              <a:t>3 ways of representation into First normal form.</a:t>
            </a:r>
          </a:p>
        </p:txBody>
      </p:sp>
      <p:sp>
        <p:nvSpPr>
          <p:cNvPr id="6" name="TextBox 5"/>
          <p:cNvSpPr txBox="1"/>
          <p:nvPr/>
        </p:nvSpPr>
        <p:spPr>
          <a:xfrm>
            <a:off x="165252" y="1520242"/>
            <a:ext cx="2225407" cy="923330"/>
          </a:xfrm>
          <a:prstGeom prst="rect">
            <a:avLst/>
          </a:prstGeom>
          <a:noFill/>
        </p:spPr>
        <p:txBody>
          <a:bodyPr wrap="square" rtlCol="0">
            <a:spAutoFit/>
          </a:bodyPr>
          <a:lstStyle/>
          <a:p>
            <a:r>
              <a:rPr lang="en-US" b="1" dirty="0"/>
              <a:t>First way- </a:t>
            </a:r>
            <a:r>
              <a:rPr lang="en-US" dirty="0"/>
              <a:t>recommended</a:t>
            </a:r>
          </a:p>
          <a:p>
            <a:endParaRPr lang="en-US" b="1" dirty="0"/>
          </a:p>
        </p:txBody>
      </p:sp>
    </p:spTree>
    <p:extLst>
      <p:ext uri="{BB962C8B-B14F-4D97-AF65-F5344CB8AC3E}">
        <p14:creationId xmlns:p14="http://schemas.microsoft.com/office/powerpoint/2010/main" val="386566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3088" y="748515"/>
            <a:ext cx="3550796" cy="2564464"/>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798810" y="4031830"/>
            <a:ext cx="5586772" cy="1873212"/>
          </a:xfrm>
          <a:prstGeom prst="rect">
            <a:avLst/>
          </a:prstGeom>
        </p:spPr>
      </p:pic>
      <p:sp>
        <p:nvSpPr>
          <p:cNvPr id="6" name="TextBox 5"/>
          <p:cNvSpPr txBox="1"/>
          <p:nvPr/>
        </p:nvSpPr>
        <p:spPr>
          <a:xfrm>
            <a:off x="6592307" y="4759286"/>
            <a:ext cx="4997437" cy="553998"/>
          </a:xfrm>
          <a:prstGeom prst="rect">
            <a:avLst/>
          </a:prstGeom>
          <a:noFill/>
        </p:spPr>
        <p:txBody>
          <a:bodyPr wrap="square" rtlCol="0">
            <a:spAutoFit/>
          </a:bodyPr>
          <a:lstStyle/>
          <a:p>
            <a:pPr>
              <a:lnSpc>
                <a:spcPct val="150000"/>
              </a:lnSpc>
            </a:pPr>
            <a:r>
              <a:rPr lang="en-US" sz="2000" b="1" dirty="0">
                <a:solidFill>
                  <a:srgbClr val="FF0000"/>
                </a:solidFill>
              </a:rPr>
              <a:t>Here {ID} will be the Composite Primary key.</a:t>
            </a:r>
          </a:p>
        </p:txBody>
      </p:sp>
      <p:sp>
        <p:nvSpPr>
          <p:cNvPr id="7" name="TextBox 6"/>
          <p:cNvSpPr txBox="1"/>
          <p:nvPr/>
        </p:nvSpPr>
        <p:spPr>
          <a:xfrm>
            <a:off x="281016" y="121100"/>
            <a:ext cx="5051147" cy="369332"/>
          </a:xfrm>
          <a:prstGeom prst="rect">
            <a:avLst/>
          </a:prstGeom>
          <a:noFill/>
        </p:spPr>
        <p:txBody>
          <a:bodyPr wrap="square" rtlCol="0">
            <a:spAutoFit/>
          </a:bodyPr>
          <a:lstStyle/>
          <a:p>
            <a:r>
              <a:rPr lang="en-US" b="1" dirty="0"/>
              <a:t>Second way- </a:t>
            </a:r>
            <a:r>
              <a:rPr lang="en-US" dirty="0"/>
              <a:t>but not recommended</a:t>
            </a:r>
          </a:p>
        </p:txBody>
      </p:sp>
    </p:spTree>
    <p:extLst>
      <p:ext uri="{BB962C8B-B14F-4D97-AF65-F5344CB8AC3E}">
        <p14:creationId xmlns:p14="http://schemas.microsoft.com/office/powerpoint/2010/main" val="424004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253" y="220337"/>
            <a:ext cx="11721947" cy="5770811"/>
          </a:xfrm>
          <a:prstGeom prst="rect">
            <a:avLst/>
          </a:prstGeom>
        </p:spPr>
        <p:txBody>
          <a:bodyPr wrap="square">
            <a:spAutoFit/>
          </a:bodyPr>
          <a:lstStyle/>
          <a:p>
            <a:pPr algn="just">
              <a:lnSpc>
                <a:spcPct val="150000"/>
              </a:lnSpc>
            </a:pPr>
            <a:r>
              <a:rPr lang="en-US" sz="2400" b="1" dirty="0">
                <a:solidFill>
                  <a:srgbClr val="121212"/>
                </a:solidFill>
              </a:rPr>
              <a:t>Pitfalls / Drawbacks in Relational Database Design</a:t>
            </a:r>
          </a:p>
          <a:p>
            <a:pPr algn="just">
              <a:lnSpc>
                <a:spcPct val="150000"/>
              </a:lnSpc>
            </a:pPr>
            <a:r>
              <a:rPr lang="en-US" dirty="0"/>
              <a:t>The right database design will give less trouble during deployment, development, and performance. </a:t>
            </a:r>
          </a:p>
          <a:p>
            <a:pPr marL="342900" indent="-342900" algn="just">
              <a:lnSpc>
                <a:spcPct val="150000"/>
              </a:lnSpc>
              <a:buFont typeface="+mj-lt"/>
              <a:buAutoNum type="arabicPeriod"/>
            </a:pPr>
            <a:r>
              <a:rPr lang="en-US" sz="2400" b="1" dirty="0"/>
              <a:t>Poor Design / Planning</a:t>
            </a:r>
          </a:p>
          <a:p>
            <a:pPr marL="285750" indent="-285750" algn="just">
              <a:lnSpc>
                <a:spcPct val="150000"/>
              </a:lnSpc>
              <a:buFont typeface="Arial" panose="020B0604020202020204" pitchFamily="34" charset="0"/>
              <a:buChar char="•"/>
            </a:pPr>
            <a:r>
              <a:rPr lang="en-US" dirty="0"/>
              <a:t>The database is a vital aspect of every custom software, hence taking the time to map out the goals of database design ensures the success of any project. Consequences of lack of planning are seen further down the line and impacts projects in terms of time management.</a:t>
            </a:r>
          </a:p>
          <a:p>
            <a:pPr marL="285750" indent="-285750" algn="just">
              <a:lnSpc>
                <a:spcPct val="150000"/>
              </a:lnSpc>
              <a:buFont typeface="Arial" panose="020B0604020202020204" pitchFamily="34" charset="0"/>
              <a:buChar char="•"/>
            </a:pPr>
            <a:r>
              <a:rPr lang="en-US" b="1" dirty="0"/>
              <a:t>Improper planning of the database leaves you with no time to go back and fix errors and leads to malicious cyber attacks. </a:t>
            </a:r>
            <a:r>
              <a:rPr lang="en-US" dirty="0"/>
              <a:t>Therefore, consider sitting down with a paper and drawing a data model as per business requirements.</a:t>
            </a:r>
          </a:p>
          <a:p>
            <a:pPr marL="285750" indent="-285750" algn="just">
              <a:lnSpc>
                <a:spcPct val="150000"/>
              </a:lnSpc>
              <a:buFont typeface="Arial" panose="020B0604020202020204" pitchFamily="34" charset="0"/>
              <a:buChar char="•"/>
            </a:pPr>
            <a:r>
              <a:rPr lang="en-US" dirty="0">
                <a:solidFill>
                  <a:srgbClr val="121212"/>
                </a:solidFill>
              </a:rPr>
              <a:t>Developers can avoid poor planning/design by checking off the following points.</a:t>
            </a:r>
          </a:p>
          <a:p>
            <a:pPr lvl="1" algn="just">
              <a:lnSpc>
                <a:spcPct val="150000"/>
              </a:lnSpc>
            </a:pPr>
            <a:r>
              <a:rPr lang="en-US" dirty="0">
                <a:solidFill>
                  <a:srgbClr val="121212"/>
                </a:solidFill>
              </a:rPr>
              <a:t>Main tables of your database model</a:t>
            </a:r>
          </a:p>
          <a:p>
            <a:pPr lvl="1" algn="just">
              <a:lnSpc>
                <a:spcPct val="150000"/>
              </a:lnSpc>
            </a:pPr>
            <a:r>
              <a:rPr lang="en-US" dirty="0">
                <a:solidFill>
                  <a:srgbClr val="121212"/>
                </a:solidFill>
              </a:rPr>
              <a:t>Names for tables</a:t>
            </a:r>
          </a:p>
          <a:p>
            <a:pPr lvl="1" algn="just">
              <a:lnSpc>
                <a:spcPct val="150000"/>
              </a:lnSpc>
            </a:pPr>
            <a:r>
              <a:rPr lang="en-US" dirty="0">
                <a:solidFill>
                  <a:srgbClr val="121212"/>
                </a:solidFill>
              </a:rPr>
              <a:t>Rules for naming tables</a:t>
            </a:r>
          </a:p>
          <a:p>
            <a:pPr lvl="1" algn="just">
              <a:lnSpc>
                <a:spcPct val="150000"/>
              </a:lnSpc>
            </a:pPr>
            <a:r>
              <a:rPr lang="en-US" dirty="0">
                <a:solidFill>
                  <a:srgbClr val="121212"/>
                </a:solidFill>
              </a:rPr>
              <a:t>Time span required for the project</a:t>
            </a:r>
            <a:endParaRPr lang="en-US" i="0" dirty="0">
              <a:solidFill>
                <a:srgbClr val="121212"/>
              </a:solidFill>
              <a:effectLst/>
            </a:endParaRPr>
          </a:p>
        </p:txBody>
      </p:sp>
    </p:spTree>
    <p:extLst>
      <p:ext uri="{BB962C8B-B14F-4D97-AF65-F5344CB8AC3E}">
        <p14:creationId xmlns:p14="http://schemas.microsoft.com/office/powerpoint/2010/main" val="137606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1318" y="430191"/>
            <a:ext cx="3172816" cy="2291478"/>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587297" y="4476583"/>
            <a:ext cx="2466271" cy="1596586"/>
          </a:xfrm>
          <a:prstGeom prst="rect">
            <a:avLst/>
          </a:prstGeom>
        </p:spPr>
      </p:pic>
      <p:pic>
        <p:nvPicPr>
          <p:cNvPr id="4" name="Picture 3"/>
          <p:cNvPicPr>
            <a:picLocks noChangeAspect="1"/>
          </p:cNvPicPr>
          <p:nvPr/>
        </p:nvPicPr>
        <p:blipFill>
          <a:blip r:embed="rId4"/>
          <a:stretch>
            <a:fillRect/>
          </a:stretch>
        </p:blipFill>
        <p:spPr>
          <a:xfrm>
            <a:off x="4753720" y="3416777"/>
            <a:ext cx="2520137" cy="2466230"/>
          </a:xfrm>
          <a:prstGeom prst="rect">
            <a:avLst/>
          </a:prstGeom>
        </p:spPr>
      </p:pic>
      <p:sp>
        <p:nvSpPr>
          <p:cNvPr id="5" name="TextBox 4"/>
          <p:cNvSpPr txBox="1"/>
          <p:nvPr/>
        </p:nvSpPr>
        <p:spPr>
          <a:xfrm>
            <a:off x="4854078" y="5842337"/>
            <a:ext cx="3628770" cy="1015663"/>
          </a:xfrm>
          <a:prstGeom prst="rect">
            <a:avLst/>
          </a:prstGeom>
          <a:noFill/>
        </p:spPr>
        <p:txBody>
          <a:bodyPr wrap="square" rtlCol="0">
            <a:spAutoFit/>
          </a:bodyPr>
          <a:lstStyle/>
          <a:p>
            <a:pPr>
              <a:lnSpc>
                <a:spcPct val="150000"/>
              </a:lnSpc>
            </a:pPr>
            <a:r>
              <a:rPr lang="en-US" sz="2000" b="1" dirty="0">
                <a:solidFill>
                  <a:srgbClr val="FF0000"/>
                </a:solidFill>
              </a:rPr>
              <a:t>{ID} will be the Foreign key and {ID, Course} will be Primary key </a:t>
            </a:r>
          </a:p>
        </p:txBody>
      </p:sp>
      <p:sp>
        <p:nvSpPr>
          <p:cNvPr id="6" name="TextBox 5"/>
          <p:cNvSpPr txBox="1"/>
          <p:nvPr/>
        </p:nvSpPr>
        <p:spPr>
          <a:xfrm>
            <a:off x="543251" y="3414753"/>
            <a:ext cx="2828950" cy="1015663"/>
          </a:xfrm>
          <a:prstGeom prst="rect">
            <a:avLst/>
          </a:prstGeom>
          <a:noFill/>
        </p:spPr>
        <p:txBody>
          <a:bodyPr wrap="square" rtlCol="0">
            <a:spAutoFit/>
          </a:bodyPr>
          <a:lstStyle/>
          <a:p>
            <a:pPr>
              <a:lnSpc>
                <a:spcPct val="150000"/>
              </a:lnSpc>
            </a:pPr>
            <a:r>
              <a:rPr lang="en-US" sz="2000" b="1" dirty="0">
                <a:solidFill>
                  <a:srgbClr val="FF0000"/>
                </a:solidFill>
              </a:rPr>
              <a:t>Primary / Base / Parent / Referenced table</a:t>
            </a:r>
          </a:p>
        </p:txBody>
      </p:sp>
      <p:sp>
        <p:nvSpPr>
          <p:cNvPr id="7" name="TextBox 6"/>
          <p:cNvSpPr txBox="1"/>
          <p:nvPr/>
        </p:nvSpPr>
        <p:spPr>
          <a:xfrm>
            <a:off x="4599313" y="2237691"/>
            <a:ext cx="2828950" cy="967957"/>
          </a:xfrm>
          <a:prstGeom prst="rect">
            <a:avLst/>
          </a:prstGeom>
          <a:noFill/>
        </p:spPr>
        <p:txBody>
          <a:bodyPr wrap="square" rtlCol="0">
            <a:spAutoFit/>
          </a:bodyPr>
          <a:lstStyle/>
          <a:p>
            <a:pPr>
              <a:lnSpc>
                <a:spcPct val="150000"/>
              </a:lnSpc>
            </a:pPr>
            <a:r>
              <a:rPr lang="en-US" sz="2000" b="1" dirty="0">
                <a:solidFill>
                  <a:srgbClr val="FF0000"/>
                </a:solidFill>
              </a:rPr>
              <a:t>Secondary / Child / Referencing table</a:t>
            </a:r>
          </a:p>
        </p:txBody>
      </p:sp>
      <p:sp>
        <p:nvSpPr>
          <p:cNvPr id="8" name="TextBox 7"/>
          <p:cNvSpPr txBox="1"/>
          <p:nvPr/>
        </p:nvSpPr>
        <p:spPr>
          <a:xfrm>
            <a:off x="220337" y="6073169"/>
            <a:ext cx="3999123" cy="553998"/>
          </a:xfrm>
          <a:prstGeom prst="rect">
            <a:avLst/>
          </a:prstGeom>
          <a:noFill/>
        </p:spPr>
        <p:txBody>
          <a:bodyPr wrap="square" rtlCol="0">
            <a:spAutoFit/>
          </a:bodyPr>
          <a:lstStyle/>
          <a:p>
            <a:pPr>
              <a:lnSpc>
                <a:spcPct val="150000"/>
              </a:lnSpc>
            </a:pPr>
            <a:r>
              <a:rPr lang="en-US" sz="2000" b="1" dirty="0">
                <a:solidFill>
                  <a:srgbClr val="FF0000"/>
                </a:solidFill>
              </a:rPr>
              <a:t>{ID} will be the Primary key.</a:t>
            </a:r>
          </a:p>
        </p:txBody>
      </p:sp>
      <p:sp>
        <p:nvSpPr>
          <p:cNvPr id="9" name="Rectangle 8"/>
          <p:cNvSpPr/>
          <p:nvPr/>
        </p:nvSpPr>
        <p:spPr>
          <a:xfrm>
            <a:off x="587297" y="14692"/>
            <a:ext cx="1120948" cy="369332"/>
          </a:xfrm>
          <a:prstGeom prst="rect">
            <a:avLst/>
          </a:prstGeom>
        </p:spPr>
        <p:txBody>
          <a:bodyPr wrap="none">
            <a:spAutoFit/>
          </a:bodyPr>
          <a:lstStyle/>
          <a:p>
            <a:r>
              <a:rPr lang="en-US" b="1" dirty="0"/>
              <a:t>Third way</a:t>
            </a:r>
            <a:endParaRPr lang="en-US" dirty="0"/>
          </a:p>
        </p:txBody>
      </p:sp>
    </p:spTree>
    <p:extLst>
      <p:ext uri="{BB962C8B-B14F-4D97-AF65-F5344CB8AC3E}">
        <p14:creationId xmlns:p14="http://schemas.microsoft.com/office/powerpoint/2010/main" val="2731384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219" y="187287"/>
            <a:ext cx="11788048" cy="6555641"/>
          </a:xfrm>
          <a:prstGeom prst="rect">
            <a:avLst/>
          </a:prstGeom>
        </p:spPr>
        <p:txBody>
          <a:bodyPr wrap="square">
            <a:spAutoFit/>
          </a:bodyPr>
          <a:lstStyle/>
          <a:p>
            <a:pPr algn="just" fontAlgn="base">
              <a:lnSpc>
                <a:spcPct val="150000"/>
              </a:lnSpc>
            </a:pPr>
            <a:r>
              <a:rPr lang="en-US" sz="2000" b="1" dirty="0"/>
              <a:t>2. Second Normal Form –</a:t>
            </a:r>
          </a:p>
          <a:p>
            <a:pPr marL="342900" indent="-342900">
              <a:lnSpc>
                <a:spcPct val="150000"/>
              </a:lnSpc>
              <a:buFont typeface="Arial" panose="020B0604020202020204" pitchFamily="34" charset="0"/>
              <a:buChar char="•"/>
            </a:pPr>
            <a:r>
              <a:rPr lang="en-US" sz="2000" dirty="0"/>
              <a:t>Rule 1- Be in 1NF</a:t>
            </a:r>
          </a:p>
          <a:p>
            <a:pPr marL="342900" indent="-342900">
              <a:lnSpc>
                <a:spcPct val="150000"/>
              </a:lnSpc>
              <a:buFont typeface="Arial" panose="020B0604020202020204" pitchFamily="34" charset="0"/>
              <a:buChar char="•"/>
            </a:pPr>
            <a:r>
              <a:rPr lang="en-US" sz="2000" dirty="0"/>
              <a:t>Rule 2- Single Column Primary Key that does not functionally dependent on any subset of candidate key relation </a:t>
            </a:r>
          </a:p>
          <a:p>
            <a:pPr marL="342900" indent="-342900">
              <a:lnSpc>
                <a:spcPct val="150000"/>
              </a:lnSpc>
              <a:buFont typeface="Arial" panose="020B0604020202020204" pitchFamily="34" charset="0"/>
              <a:buChar char="•"/>
            </a:pPr>
            <a:r>
              <a:rPr lang="en-US" sz="2000" dirty="0"/>
              <a:t>All the non-prime attributes should be </a:t>
            </a:r>
            <a:r>
              <a:rPr lang="en-US" sz="2000" b="1" dirty="0"/>
              <a:t>fully</a:t>
            </a:r>
            <a:r>
              <a:rPr lang="en-US" sz="2000" dirty="0"/>
              <a:t> functional dependent on candidate key</a:t>
            </a:r>
          </a:p>
          <a:p>
            <a:pPr marL="342900" indent="-342900">
              <a:lnSpc>
                <a:spcPct val="150000"/>
              </a:lnSpc>
              <a:buFont typeface="Arial" panose="020B0604020202020204" pitchFamily="34" charset="0"/>
              <a:buChar char="•"/>
            </a:pPr>
            <a:r>
              <a:rPr lang="en-US" sz="2000" dirty="0"/>
              <a:t>Non prime attribute- The attribute which are not participating in the formation of candidate key</a:t>
            </a:r>
          </a:p>
          <a:p>
            <a:pPr marL="342900" indent="-342900" algn="just" fontAlgn="base">
              <a:lnSpc>
                <a:spcPct val="150000"/>
              </a:lnSpc>
              <a:buFont typeface="Arial" panose="020B0604020202020204" pitchFamily="34" charset="0"/>
              <a:buChar char="•"/>
            </a:pPr>
            <a:r>
              <a:rPr lang="en-US" sz="2000" dirty="0"/>
              <a:t>To be in second normal form, a relation </a:t>
            </a:r>
            <a:r>
              <a:rPr lang="en-US" sz="2000" b="1" dirty="0"/>
              <a:t>must be in first normal form </a:t>
            </a:r>
            <a:r>
              <a:rPr lang="en-US" sz="2000" dirty="0"/>
              <a:t>and relation must </a:t>
            </a:r>
            <a:r>
              <a:rPr lang="en-US" sz="2000" b="1" dirty="0"/>
              <a:t>not contain any partial dependency</a:t>
            </a:r>
            <a:r>
              <a:rPr lang="en-US" sz="2000" dirty="0"/>
              <a:t>. </a:t>
            </a:r>
          </a:p>
          <a:p>
            <a:pPr marL="342900" indent="-342900" algn="just" fontAlgn="base">
              <a:lnSpc>
                <a:spcPct val="150000"/>
              </a:lnSpc>
              <a:buFont typeface="Arial" panose="020B0604020202020204" pitchFamily="34" charset="0"/>
              <a:buChar char="•"/>
            </a:pPr>
            <a:r>
              <a:rPr lang="en-US" sz="2000" dirty="0"/>
              <a:t>A relation is in 2NF if it has </a:t>
            </a:r>
            <a:r>
              <a:rPr lang="en-US" sz="2000" b="1" dirty="0"/>
              <a:t>No Partial Dependency, </a:t>
            </a:r>
            <a:r>
              <a:rPr lang="en-US" sz="2000" dirty="0"/>
              <a:t>i.e.</a:t>
            </a:r>
            <a:r>
              <a:rPr lang="en-US" sz="2000" b="1" dirty="0"/>
              <a:t>, </a:t>
            </a:r>
            <a:r>
              <a:rPr lang="en-US" sz="2000" dirty="0"/>
              <a:t>no non-prime attribute (attributes which are not part of any candidate key) is dependent on any proper subset of any candidate key of the table.</a:t>
            </a:r>
          </a:p>
          <a:p>
            <a:pPr algn="just" fontAlgn="base">
              <a:lnSpc>
                <a:spcPct val="150000"/>
              </a:lnSpc>
            </a:pPr>
            <a:r>
              <a:rPr lang="en-US" sz="2000" b="1" dirty="0"/>
              <a:t>Partial Dependency –</a:t>
            </a:r>
            <a:r>
              <a:rPr lang="en-US" sz="2000" dirty="0"/>
              <a:t> If the proper subset of candidate key determines non-prime attribute, it is called partial dependency.</a:t>
            </a:r>
          </a:p>
          <a:p>
            <a:pPr algn="just">
              <a:lnSpc>
                <a:spcPct val="150000"/>
              </a:lnSpc>
            </a:pPr>
            <a:br>
              <a:rPr lang="en-US" sz="2000" dirty="0"/>
            </a:br>
            <a:endParaRPr lang="en-US" sz="2000" dirty="0"/>
          </a:p>
        </p:txBody>
      </p:sp>
    </p:spTree>
    <p:extLst>
      <p:ext uri="{BB962C8B-B14F-4D97-AF65-F5344CB8AC3E}">
        <p14:creationId xmlns:p14="http://schemas.microsoft.com/office/powerpoint/2010/main" val="330936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02793" y="362121"/>
            <a:ext cx="4532292" cy="2400657"/>
          </a:xfrm>
          <a:prstGeom prst="rect">
            <a:avLst/>
          </a:prstGeom>
          <a:noFill/>
        </p:spPr>
        <p:txBody>
          <a:bodyPr wrap="square" rtlCol="0">
            <a:spAutoFit/>
          </a:bodyPr>
          <a:lstStyle/>
          <a:p>
            <a:pPr>
              <a:lnSpc>
                <a:spcPct val="150000"/>
              </a:lnSpc>
            </a:pPr>
            <a:r>
              <a:rPr lang="en-US" sz="2000" b="1" dirty="0"/>
              <a:t>Candidate Key: {</a:t>
            </a:r>
            <a:r>
              <a:rPr lang="en-US" sz="2000" b="1" dirty="0" err="1"/>
              <a:t>CustID</a:t>
            </a:r>
            <a:r>
              <a:rPr lang="en-US" sz="2000" b="1" dirty="0"/>
              <a:t>, </a:t>
            </a:r>
            <a:r>
              <a:rPr lang="en-US" sz="2000" b="1" dirty="0" err="1"/>
              <a:t>StoreID</a:t>
            </a:r>
            <a:r>
              <a:rPr lang="en-US" sz="2000" b="1" dirty="0"/>
              <a:t>}</a:t>
            </a:r>
          </a:p>
          <a:p>
            <a:pPr>
              <a:lnSpc>
                <a:spcPct val="150000"/>
              </a:lnSpc>
            </a:pPr>
            <a:r>
              <a:rPr lang="en-US" sz="2000" b="1" dirty="0"/>
              <a:t>Primary Attribute: </a:t>
            </a:r>
            <a:r>
              <a:rPr lang="en-US" sz="2000" b="1" dirty="0" err="1"/>
              <a:t>CustID</a:t>
            </a:r>
            <a:r>
              <a:rPr lang="en-US" sz="2000" b="1" dirty="0"/>
              <a:t>, </a:t>
            </a:r>
            <a:r>
              <a:rPr lang="en-US" sz="2000" b="1" dirty="0" err="1"/>
              <a:t>StoreID</a:t>
            </a:r>
            <a:endParaRPr lang="en-US" sz="2000" b="1" dirty="0"/>
          </a:p>
          <a:p>
            <a:pPr>
              <a:lnSpc>
                <a:spcPct val="150000"/>
              </a:lnSpc>
            </a:pPr>
            <a:r>
              <a:rPr lang="en-US" sz="2000" b="1" dirty="0"/>
              <a:t>Non prime attribute: Location</a:t>
            </a:r>
          </a:p>
          <a:p>
            <a:pPr>
              <a:lnSpc>
                <a:spcPct val="150000"/>
              </a:lnSpc>
            </a:pPr>
            <a:r>
              <a:rPr lang="en-US" sz="2000" b="1" dirty="0"/>
              <a:t>Here </a:t>
            </a:r>
            <a:r>
              <a:rPr lang="en-US" sz="2000" b="1" dirty="0" err="1"/>
              <a:t>StoreID</a:t>
            </a:r>
            <a:r>
              <a:rPr lang="en-US" sz="2000" b="1" dirty="0"/>
              <a:t> is determining location</a:t>
            </a:r>
          </a:p>
          <a:p>
            <a:pPr>
              <a:lnSpc>
                <a:spcPct val="150000"/>
              </a:lnSpc>
            </a:pPr>
            <a:r>
              <a:rPr lang="en-US" sz="2000" b="1" dirty="0"/>
              <a:t>Location is determined by </a:t>
            </a:r>
            <a:r>
              <a:rPr lang="en-US" sz="2000" b="1" dirty="0" err="1"/>
              <a:t>StoreID</a:t>
            </a:r>
            <a:endParaRPr lang="en-US" sz="2000" b="1" dirty="0"/>
          </a:p>
        </p:txBody>
      </p:sp>
      <p:pic>
        <p:nvPicPr>
          <p:cNvPr id="3" name="Picture 2"/>
          <p:cNvPicPr>
            <a:picLocks noChangeAspect="1"/>
          </p:cNvPicPr>
          <p:nvPr/>
        </p:nvPicPr>
        <p:blipFill>
          <a:blip r:embed="rId2"/>
          <a:stretch>
            <a:fillRect/>
          </a:stretch>
        </p:blipFill>
        <p:spPr>
          <a:xfrm>
            <a:off x="467413" y="362121"/>
            <a:ext cx="3352005" cy="2127691"/>
          </a:xfrm>
          <a:prstGeom prst="rect">
            <a:avLst/>
          </a:prstGeom>
        </p:spPr>
      </p:pic>
      <p:pic>
        <p:nvPicPr>
          <p:cNvPr id="4" name="Picture 3"/>
          <p:cNvPicPr>
            <a:picLocks noChangeAspect="1"/>
          </p:cNvPicPr>
          <p:nvPr/>
        </p:nvPicPr>
        <p:blipFill>
          <a:blip r:embed="rId3"/>
          <a:stretch>
            <a:fillRect/>
          </a:stretch>
        </p:blipFill>
        <p:spPr>
          <a:xfrm>
            <a:off x="1184521" y="3599589"/>
            <a:ext cx="2634897" cy="1724409"/>
          </a:xfrm>
          <a:prstGeom prst="rect">
            <a:avLst/>
          </a:prstGeom>
        </p:spPr>
      </p:pic>
      <p:pic>
        <p:nvPicPr>
          <p:cNvPr id="5" name="Picture 4"/>
          <p:cNvPicPr>
            <a:picLocks noChangeAspect="1"/>
          </p:cNvPicPr>
          <p:nvPr/>
        </p:nvPicPr>
        <p:blipFill>
          <a:blip r:embed="rId4"/>
          <a:stretch>
            <a:fillRect/>
          </a:stretch>
        </p:blipFill>
        <p:spPr>
          <a:xfrm>
            <a:off x="6475901" y="3244334"/>
            <a:ext cx="2593038" cy="2415620"/>
          </a:xfrm>
          <a:prstGeom prst="rect">
            <a:avLst/>
          </a:prstGeom>
        </p:spPr>
      </p:pic>
      <p:sp>
        <p:nvSpPr>
          <p:cNvPr id="6" name="TextBox 5"/>
          <p:cNvSpPr txBox="1"/>
          <p:nvPr/>
        </p:nvSpPr>
        <p:spPr>
          <a:xfrm>
            <a:off x="467413" y="5424676"/>
            <a:ext cx="4126621" cy="1015663"/>
          </a:xfrm>
          <a:prstGeom prst="rect">
            <a:avLst/>
          </a:prstGeom>
          <a:noFill/>
        </p:spPr>
        <p:txBody>
          <a:bodyPr wrap="square" rtlCol="0">
            <a:spAutoFit/>
          </a:bodyPr>
          <a:lstStyle/>
          <a:p>
            <a:pPr>
              <a:lnSpc>
                <a:spcPct val="150000"/>
              </a:lnSpc>
            </a:pPr>
            <a:r>
              <a:rPr lang="en-US" sz="2000" b="1" dirty="0">
                <a:solidFill>
                  <a:srgbClr val="FF0000"/>
                </a:solidFill>
              </a:rPr>
              <a:t>{</a:t>
            </a:r>
            <a:r>
              <a:rPr lang="en-US" sz="2000" b="1" dirty="0" err="1">
                <a:solidFill>
                  <a:srgbClr val="FF0000"/>
                </a:solidFill>
              </a:rPr>
              <a:t>StoreID</a:t>
            </a:r>
            <a:r>
              <a:rPr lang="en-US" sz="2000" b="1" dirty="0">
                <a:solidFill>
                  <a:srgbClr val="FF0000"/>
                </a:solidFill>
              </a:rPr>
              <a:t>} will be the Primary key and Location is determined by </a:t>
            </a:r>
            <a:r>
              <a:rPr lang="en-US" sz="2000" b="1" dirty="0" err="1">
                <a:solidFill>
                  <a:srgbClr val="FF0000"/>
                </a:solidFill>
              </a:rPr>
              <a:t>StoreID</a:t>
            </a:r>
            <a:r>
              <a:rPr lang="en-US" sz="2000" b="1" dirty="0">
                <a:solidFill>
                  <a:srgbClr val="FF0000"/>
                </a:solidFill>
              </a:rPr>
              <a:t>.</a:t>
            </a:r>
          </a:p>
        </p:txBody>
      </p:sp>
      <p:sp>
        <p:nvSpPr>
          <p:cNvPr id="7" name="Rectangle 6"/>
          <p:cNvSpPr/>
          <p:nvPr/>
        </p:nvSpPr>
        <p:spPr>
          <a:xfrm>
            <a:off x="6095999" y="5908662"/>
            <a:ext cx="5153783" cy="369332"/>
          </a:xfrm>
          <a:prstGeom prst="rect">
            <a:avLst/>
          </a:prstGeom>
        </p:spPr>
        <p:txBody>
          <a:bodyPr wrap="none">
            <a:spAutoFit/>
          </a:bodyPr>
          <a:lstStyle/>
          <a:p>
            <a:r>
              <a:rPr lang="en-US" b="1" dirty="0">
                <a:solidFill>
                  <a:srgbClr val="FF0000"/>
                </a:solidFill>
              </a:rPr>
              <a:t>{</a:t>
            </a:r>
            <a:r>
              <a:rPr lang="en-US" b="1" dirty="0" err="1">
                <a:solidFill>
                  <a:srgbClr val="FF0000"/>
                </a:solidFill>
              </a:rPr>
              <a:t>CustID</a:t>
            </a:r>
            <a:r>
              <a:rPr lang="en-US" b="1" dirty="0">
                <a:solidFill>
                  <a:srgbClr val="FF0000"/>
                </a:solidFill>
              </a:rPr>
              <a:t>, </a:t>
            </a:r>
            <a:r>
              <a:rPr lang="en-US" b="1" dirty="0" err="1">
                <a:solidFill>
                  <a:srgbClr val="FF0000"/>
                </a:solidFill>
              </a:rPr>
              <a:t>StoreID</a:t>
            </a:r>
            <a:r>
              <a:rPr lang="en-US" b="1" dirty="0">
                <a:solidFill>
                  <a:srgbClr val="FF0000"/>
                </a:solidFill>
              </a:rPr>
              <a:t>} will be the Composite Primary key </a:t>
            </a:r>
            <a:endParaRPr lang="en-US" dirty="0"/>
          </a:p>
        </p:txBody>
      </p:sp>
      <p:sp>
        <p:nvSpPr>
          <p:cNvPr id="8" name="TextBox 7"/>
          <p:cNvSpPr txBox="1"/>
          <p:nvPr/>
        </p:nvSpPr>
        <p:spPr>
          <a:xfrm>
            <a:off x="3819418" y="458154"/>
            <a:ext cx="1724462" cy="400110"/>
          </a:xfrm>
          <a:prstGeom prst="rect">
            <a:avLst/>
          </a:prstGeom>
          <a:noFill/>
        </p:spPr>
        <p:txBody>
          <a:bodyPr wrap="square" rtlCol="0">
            <a:spAutoFit/>
          </a:bodyPr>
          <a:lstStyle/>
          <a:p>
            <a:r>
              <a:rPr lang="en-US" sz="2000" b="1" dirty="0">
                <a:solidFill>
                  <a:srgbClr val="FF0000"/>
                </a:solidFill>
              </a:rPr>
              <a:t>Not in 2NF</a:t>
            </a:r>
          </a:p>
        </p:txBody>
      </p:sp>
    </p:spTree>
    <p:extLst>
      <p:ext uri="{BB962C8B-B14F-4D97-AF65-F5344CB8AC3E}">
        <p14:creationId xmlns:p14="http://schemas.microsoft.com/office/powerpoint/2010/main" val="3472815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3869" y="84061"/>
            <a:ext cx="6022116" cy="2725240"/>
          </a:xfrm>
          <a:prstGeom prst="rect">
            <a:avLst/>
          </a:prstGeom>
          <a:solidFill>
            <a:schemeClr val="bg1"/>
          </a:solidFill>
          <a:ln>
            <a:solidFill>
              <a:schemeClr val="tx1"/>
            </a:solidFill>
          </a:ln>
        </p:spPr>
      </p:pic>
      <p:sp>
        <p:nvSpPr>
          <p:cNvPr id="5" name="Rectangle 4"/>
          <p:cNvSpPr/>
          <p:nvPr/>
        </p:nvSpPr>
        <p:spPr>
          <a:xfrm>
            <a:off x="0" y="2888616"/>
            <a:ext cx="11931267" cy="3788858"/>
          </a:xfrm>
          <a:prstGeom prst="rect">
            <a:avLst/>
          </a:prstGeom>
        </p:spPr>
        <p:txBody>
          <a:bodyPr wrap="square">
            <a:spAutoFit/>
          </a:bodyPr>
          <a:lstStyle/>
          <a:p>
            <a:pPr fontAlgn="base">
              <a:lnSpc>
                <a:spcPct val="150000"/>
              </a:lnSpc>
            </a:pPr>
            <a:r>
              <a:rPr lang="en-US" dirty="0">
                <a:solidFill>
                  <a:srgbClr val="273239"/>
                </a:solidFill>
              </a:rPr>
              <a:t>{Note that, there are many courses having the same course fee. }</a:t>
            </a:r>
          </a:p>
          <a:p>
            <a:pPr fontAlgn="base">
              <a:lnSpc>
                <a:spcPct val="150000"/>
              </a:lnSpc>
            </a:pPr>
            <a:r>
              <a:rPr lang="en-US" dirty="0">
                <a:solidFill>
                  <a:srgbClr val="273239"/>
                </a:solidFill>
              </a:rPr>
              <a:t>COURSE_FEE cannot alone decide the value of COURSE_NO or STUD_NO;</a:t>
            </a:r>
            <a:br>
              <a:rPr lang="en-US" dirty="0">
                <a:solidFill>
                  <a:srgbClr val="273239"/>
                </a:solidFill>
              </a:rPr>
            </a:br>
            <a:r>
              <a:rPr lang="en-US" dirty="0">
                <a:solidFill>
                  <a:srgbClr val="273239"/>
                </a:solidFill>
              </a:rPr>
              <a:t>COURSE_FEE together with STUD_NO cannot decide the value of COURSE_NO;</a:t>
            </a:r>
            <a:br>
              <a:rPr lang="en-US" dirty="0">
                <a:solidFill>
                  <a:srgbClr val="273239"/>
                </a:solidFill>
              </a:rPr>
            </a:br>
            <a:r>
              <a:rPr lang="en-US" dirty="0">
                <a:solidFill>
                  <a:srgbClr val="273239"/>
                </a:solidFill>
              </a:rPr>
              <a:t>COURSE_FEE together with COURSE_NO cannot decide the value of STUD_NO;</a:t>
            </a:r>
            <a:br>
              <a:rPr lang="en-US" dirty="0">
                <a:solidFill>
                  <a:srgbClr val="273239"/>
                </a:solidFill>
              </a:rPr>
            </a:br>
            <a:r>
              <a:rPr lang="en-US" dirty="0">
                <a:solidFill>
                  <a:srgbClr val="273239"/>
                </a:solidFill>
              </a:rPr>
              <a:t>Hence,</a:t>
            </a:r>
            <a:br>
              <a:rPr lang="en-US" dirty="0">
                <a:solidFill>
                  <a:srgbClr val="273239"/>
                </a:solidFill>
              </a:rPr>
            </a:br>
            <a:r>
              <a:rPr lang="en-US" dirty="0">
                <a:solidFill>
                  <a:srgbClr val="273239"/>
                </a:solidFill>
              </a:rPr>
              <a:t>COURSE_FEE would be a non-prime attribute, as it does not belong to the one only candidate key {STUD_NO, COURSE_NO} ;</a:t>
            </a:r>
            <a:br>
              <a:rPr lang="en-US" dirty="0">
                <a:solidFill>
                  <a:srgbClr val="273239"/>
                </a:solidFill>
              </a:rPr>
            </a:br>
            <a:r>
              <a:rPr lang="en-US" dirty="0">
                <a:solidFill>
                  <a:srgbClr val="273239"/>
                </a:solidFill>
              </a:rPr>
              <a:t>But, COURSE_NO -&gt; COURSE_FEE, i.e., COURSE_FEE is dependent on COURSE_NO, which is a proper subset of the candidate key. Non-prime attribute COURSE_FEE is dependent on a proper subset of the candidate key, which is a partial dependency and so this relation is not in 2NF.</a:t>
            </a:r>
            <a:endParaRPr lang="en-US" b="0" i="0" dirty="0">
              <a:solidFill>
                <a:srgbClr val="273239"/>
              </a:solidFill>
              <a:effectLst/>
            </a:endParaRPr>
          </a:p>
        </p:txBody>
      </p:sp>
      <p:sp>
        <p:nvSpPr>
          <p:cNvPr id="6" name="TextBox 5"/>
          <p:cNvSpPr txBox="1"/>
          <p:nvPr/>
        </p:nvSpPr>
        <p:spPr>
          <a:xfrm>
            <a:off x="6502316" y="359002"/>
            <a:ext cx="1724462" cy="400110"/>
          </a:xfrm>
          <a:prstGeom prst="rect">
            <a:avLst/>
          </a:prstGeom>
          <a:noFill/>
        </p:spPr>
        <p:txBody>
          <a:bodyPr wrap="square" rtlCol="0">
            <a:spAutoFit/>
          </a:bodyPr>
          <a:lstStyle/>
          <a:p>
            <a:r>
              <a:rPr lang="en-US" sz="2000" b="1" dirty="0">
                <a:solidFill>
                  <a:srgbClr val="FF0000"/>
                </a:solidFill>
              </a:rPr>
              <a:t>Not in 2NF</a:t>
            </a:r>
          </a:p>
        </p:txBody>
      </p:sp>
    </p:spTree>
    <p:extLst>
      <p:ext uri="{BB962C8B-B14F-4D97-AF65-F5344CB8AC3E}">
        <p14:creationId xmlns:p14="http://schemas.microsoft.com/office/powerpoint/2010/main" val="1270633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4896" y="163852"/>
            <a:ext cx="5578207" cy="1754326"/>
          </a:xfrm>
          <a:prstGeom prst="rect">
            <a:avLst/>
          </a:prstGeom>
        </p:spPr>
        <p:txBody>
          <a:bodyPr wrap="square">
            <a:spAutoFit/>
          </a:bodyPr>
          <a:lstStyle/>
          <a:p>
            <a:pPr>
              <a:lnSpc>
                <a:spcPct val="150000"/>
              </a:lnSpc>
            </a:pPr>
            <a:r>
              <a:rPr lang="en-US" dirty="0"/>
              <a:t>To convert the above relation to 2NF,</a:t>
            </a:r>
            <a:br>
              <a:rPr lang="en-US" dirty="0"/>
            </a:br>
            <a:r>
              <a:rPr lang="en-US" dirty="0"/>
              <a:t>we need to split the table into two tables such as :</a:t>
            </a:r>
            <a:br>
              <a:rPr lang="en-US" dirty="0"/>
            </a:br>
            <a:r>
              <a:rPr lang="en-US" dirty="0"/>
              <a:t>Table 1: STUD_NO, COURSE_NO</a:t>
            </a:r>
            <a:br>
              <a:rPr lang="en-US" dirty="0"/>
            </a:br>
            <a:r>
              <a:rPr lang="en-US" dirty="0"/>
              <a:t>Table 2: COURSE_NO, COURSE_FEE</a:t>
            </a:r>
          </a:p>
        </p:txBody>
      </p:sp>
      <p:pic>
        <p:nvPicPr>
          <p:cNvPr id="3" name="Picture 2"/>
          <p:cNvPicPr>
            <a:picLocks noChangeAspect="1"/>
          </p:cNvPicPr>
          <p:nvPr/>
        </p:nvPicPr>
        <p:blipFill>
          <a:blip r:embed="rId2"/>
          <a:stretch>
            <a:fillRect/>
          </a:stretch>
        </p:blipFill>
        <p:spPr>
          <a:xfrm>
            <a:off x="203869" y="84061"/>
            <a:ext cx="6022116" cy="2725240"/>
          </a:xfrm>
          <a:prstGeom prst="rect">
            <a:avLst/>
          </a:prstGeom>
          <a:solidFill>
            <a:schemeClr val="bg1"/>
          </a:solidFill>
          <a:ln>
            <a:solidFill>
              <a:schemeClr val="tx1"/>
            </a:solidFill>
          </a:ln>
        </p:spPr>
      </p:pic>
      <p:sp>
        <p:nvSpPr>
          <p:cNvPr id="4" name="Rectangle 3"/>
          <p:cNvSpPr/>
          <p:nvPr/>
        </p:nvSpPr>
        <p:spPr>
          <a:xfrm>
            <a:off x="6354896" y="2070637"/>
            <a:ext cx="5428132" cy="1754326"/>
          </a:xfrm>
          <a:prstGeom prst="rect">
            <a:avLst/>
          </a:prstGeom>
        </p:spPr>
        <p:txBody>
          <a:bodyPr wrap="square">
            <a:spAutoFit/>
          </a:bodyPr>
          <a:lstStyle/>
          <a:p>
            <a:pPr algn="just"/>
            <a:r>
              <a:rPr lang="en-US" b="1" dirty="0"/>
              <a:t>NOTE:</a:t>
            </a:r>
            <a:r>
              <a:rPr lang="en-US" dirty="0"/>
              <a:t> 2NF tries to reduce the redundant data getting stored in memory. For instance, if there are 100 students taking C1 course, we don’t need to store its Fee as 1000 for all the 100 records, instead, once we can store it in the second table as the course fee for C1 is 1000.</a:t>
            </a:r>
          </a:p>
        </p:txBody>
      </p:sp>
      <p:pic>
        <p:nvPicPr>
          <p:cNvPr id="5" name="Picture 4"/>
          <p:cNvPicPr>
            <a:picLocks noChangeAspect="1"/>
          </p:cNvPicPr>
          <p:nvPr/>
        </p:nvPicPr>
        <p:blipFill>
          <a:blip r:embed="rId3"/>
          <a:stretch>
            <a:fillRect/>
          </a:stretch>
        </p:blipFill>
        <p:spPr>
          <a:xfrm>
            <a:off x="1359061" y="3824963"/>
            <a:ext cx="9367338" cy="2784181"/>
          </a:xfrm>
          <a:prstGeom prst="rect">
            <a:avLst/>
          </a:prstGeom>
          <a:solidFill>
            <a:schemeClr val="bg1"/>
          </a:solidFill>
          <a:ln>
            <a:solidFill>
              <a:schemeClr val="tx1"/>
            </a:solidFill>
          </a:ln>
        </p:spPr>
      </p:pic>
      <p:cxnSp>
        <p:nvCxnSpPr>
          <p:cNvPr id="7" name="Straight Connector 6"/>
          <p:cNvCxnSpPr/>
          <p:nvPr/>
        </p:nvCxnSpPr>
        <p:spPr>
          <a:xfrm>
            <a:off x="5474825" y="3824963"/>
            <a:ext cx="11575" cy="2784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861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4934" y="680807"/>
            <a:ext cx="11472231" cy="5724644"/>
          </a:xfrm>
          <a:prstGeom prst="rect">
            <a:avLst/>
          </a:prstGeom>
        </p:spPr>
        <p:txBody>
          <a:bodyPr wrap="square">
            <a:spAutoFit/>
          </a:bodyPr>
          <a:lstStyle/>
          <a:p>
            <a:pPr>
              <a:lnSpc>
                <a:spcPct val="150000"/>
              </a:lnSpc>
            </a:pPr>
            <a:r>
              <a:rPr lang="en-US" sz="2800" b="1" dirty="0">
                <a:solidFill>
                  <a:srgbClr val="222222"/>
                </a:solidFill>
              </a:rPr>
              <a:t>3NF (Third Normal Form) Rules</a:t>
            </a:r>
          </a:p>
          <a:p>
            <a:pPr marL="342900" indent="-342900">
              <a:lnSpc>
                <a:spcPct val="150000"/>
              </a:lnSpc>
              <a:buFont typeface="Arial" panose="020B0604020202020204" pitchFamily="34" charset="0"/>
              <a:buChar char="•"/>
            </a:pPr>
            <a:r>
              <a:rPr lang="en-US" sz="2200" dirty="0">
                <a:solidFill>
                  <a:srgbClr val="222222"/>
                </a:solidFill>
              </a:rPr>
              <a:t>Rule 1- Be in 2NF</a:t>
            </a:r>
          </a:p>
          <a:p>
            <a:pPr marL="342900" indent="-342900">
              <a:lnSpc>
                <a:spcPct val="150000"/>
              </a:lnSpc>
              <a:buFont typeface="Arial" panose="020B0604020202020204" pitchFamily="34" charset="0"/>
              <a:buChar char="•"/>
            </a:pPr>
            <a:r>
              <a:rPr lang="en-US" sz="2200" dirty="0">
                <a:solidFill>
                  <a:srgbClr val="222222"/>
                </a:solidFill>
              </a:rPr>
              <a:t>Rule 2- Has </a:t>
            </a:r>
            <a:r>
              <a:rPr lang="en-US" sz="2200" b="1" dirty="0"/>
              <a:t>no transitive functional dependencies </a:t>
            </a:r>
            <a:r>
              <a:rPr lang="en-US" sz="2200" dirty="0">
                <a:solidFill>
                  <a:srgbClr val="222222"/>
                </a:solidFill>
              </a:rPr>
              <a:t>in the table</a:t>
            </a:r>
          </a:p>
          <a:p>
            <a:pPr marL="342900" indent="-342900">
              <a:lnSpc>
                <a:spcPct val="150000"/>
              </a:lnSpc>
              <a:buFont typeface="Arial" panose="020B0604020202020204" pitchFamily="34" charset="0"/>
              <a:buChar char="•"/>
            </a:pPr>
            <a:r>
              <a:rPr lang="en-US" sz="2200" dirty="0">
                <a:solidFill>
                  <a:srgbClr val="222222"/>
                </a:solidFill>
              </a:rPr>
              <a:t>To move our 2NF table into 3NF, we again need to again divide our table.</a:t>
            </a:r>
          </a:p>
          <a:p>
            <a:pPr marL="342900" indent="-342900">
              <a:lnSpc>
                <a:spcPct val="150000"/>
              </a:lnSpc>
              <a:buFont typeface="Arial" panose="020B0604020202020204" pitchFamily="34" charset="0"/>
              <a:buChar char="•"/>
            </a:pPr>
            <a:r>
              <a:rPr lang="en-US" sz="2200" b="1" dirty="0"/>
              <a:t>For each FD= LHS must be a Candidate key or Super key or RHS is a prime attribute.</a:t>
            </a:r>
          </a:p>
          <a:p>
            <a:pPr marL="342900" indent="-342900">
              <a:lnSpc>
                <a:spcPct val="150000"/>
              </a:lnSpc>
              <a:buFont typeface="Arial" panose="020B0604020202020204" pitchFamily="34" charset="0"/>
              <a:buChar char="•"/>
            </a:pPr>
            <a:endParaRPr lang="en-US" sz="2200" b="1" dirty="0"/>
          </a:p>
          <a:p>
            <a:pPr algn="just">
              <a:lnSpc>
                <a:spcPct val="150000"/>
              </a:lnSpc>
            </a:pPr>
            <a:r>
              <a:rPr lang="en-US" sz="2200" dirty="0"/>
              <a:t>Advantage of removing Transitive Dependency</a:t>
            </a:r>
          </a:p>
          <a:p>
            <a:pPr marL="342900" indent="-342900" algn="just">
              <a:lnSpc>
                <a:spcPct val="150000"/>
              </a:lnSpc>
              <a:buFont typeface="Arial" panose="020B0604020202020204" pitchFamily="34" charset="0"/>
              <a:buChar char="•"/>
            </a:pPr>
            <a:r>
              <a:rPr lang="en-US" sz="2200" dirty="0"/>
              <a:t>Amount of data duplication is reduced.</a:t>
            </a:r>
          </a:p>
          <a:p>
            <a:pPr marL="342900" indent="-342900" algn="just">
              <a:lnSpc>
                <a:spcPct val="150000"/>
              </a:lnSpc>
              <a:buFont typeface="Arial" panose="020B0604020202020204" pitchFamily="34" charset="0"/>
              <a:buChar char="•"/>
            </a:pPr>
            <a:r>
              <a:rPr lang="en-US" sz="2200" dirty="0"/>
              <a:t>Data integrity achieved.</a:t>
            </a:r>
          </a:p>
          <a:p>
            <a:pPr>
              <a:lnSpc>
                <a:spcPct val="150000"/>
              </a:lnSpc>
            </a:pPr>
            <a:r>
              <a:rPr lang="en-US" sz="2000" b="1" dirty="0"/>
              <a:t> </a:t>
            </a:r>
          </a:p>
          <a:p>
            <a:pPr>
              <a:lnSpc>
                <a:spcPct val="150000"/>
              </a:lnSpc>
            </a:pPr>
            <a:endParaRPr lang="en-US" sz="2000" b="0" i="0" dirty="0">
              <a:solidFill>
                <a:srgbClr val="222222"/>
              </a:solidFill>
              <a:effectLst/>
            </a:endParaRPr>
          </a:p>
        </p:txBody>
      </p:sp>
    </p:spTree>
    <p:extLst>
      <p:ext uri="{BB962C8B-B14F-4D97-AF65-F5344CB8AC3E}">
        <p14:creationId xmlns:p14="http://schemas.microsoft.com/office/powerpoint/2010/main" val="1746642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664" y="227278"/>
            <a:ext cx="11494266" cy="2031325"/>
          </a:xfrm>
          <a:prstGeom prst="rect">
            <a:avLst/>
          </a:prstGeom>
        </p:spPr>
        <p:txBody>
          <a:bodyPr wrap="square">
            <a:spAutoFit/>
          </a:bodyPr>
          <a:lstStyle/>
          <a:p>
            <a:pPr>
              <a:lnSpc>
                <a:spcPct val="150000"/>
              </a:lnSpc>
            </a:pPr>
            <a:r>
              <a:rPr lang="en-US" sz="2400" b="1" dirty="0">
                <a:solidFill>
                  <a:srgbClr val="222222"/>
                </a:solidFill>
              </a:rPr>
              <a:t>What are transitive functional dependencies?</a:t>
            </a:r>
          </a:p>
          <a:p>
            <a:pPr>
              <a:lnSpc>
                <a:spcPct val="150000"/>
              </a:lnSpc>
            </a:pPr>
            <a:r>
              <a:rPr lang="en-US" sz="2000" dirty="0">
                <a:solidFill>
                  <a:srgbClr val="222222"/>
                </a:solidFill>
              </a:rPr>
              <a:t>A transitive </a:t>
            </a:r>
            <a:r>
              <a:rPr lang="en-US" sz="2000" dirty="0">
                <a:solidFill>
                  <a:srgbClr val="222222"/>
                </a:solidFill>
                <a:hlinkClick r:id="rId2"/>
              </a:rPr>
              <a:t>functional dependency</a:t>
            </a:r>
            <a:r>
              <a:rPr lang="en-US" sz="2000" dirty="0">
                <a:solidFill>
                  <a:srgbClr val="222222"/>
                </a:solidFill>
              </a:rPr>
              <a:t> is when changing a non-key column, might cause any of the other non-key columns to change</a:t>
            </a:r>
          </a:p>
          <a:p>
            <a:pPr>
              <a:lnSpc>
                <a:spcPct val="150000"/>
              </a:lnSpc>
            </a:pPr>
            <a:r>
              <a:rPr lang="en-US" sz="2000" dirty="0">
                <a:solidFill>
                  <a:srgbClr val="222222"/>
                </a:solidFill>
              </a:rPr>
              <a:t>Consider the table Changing the non-key column Full Name may change Salutation.</a:t>
            </a:r>
            <a:endParaRPr lang="en-US" sz="2000" b="0" i="0" dirty="0">
              <a:solidFill>
                <a:srgbClr val="222222"/>
              </a:solidFill>
              <a:effectLst/>
            </a:endParaRPr>
          </a:p>
        </p:txBody>
      </p:sp>
      <p:pic>
        <p:nvPicPr>
          <p:cNvPr id="3" name="Picture 2"/>
          <p:cNvPicPr>
            <a:picLocks noChangeAspect="1"/>
          </p:cNvPicPr>
          <p:nvPr/>
        </p:nvPicPr>
        <p:blipFill>
          <a:blip r:embed="rId3"/>
          <a:stretch>
            <a:fillRect/>
          </a:stretch>
        </p:blipFill>
        <p:spPr>
          <a:xfrm>
            <a:off x="216664" y="2186413"/>
            <a:ext cx="11713129" cy="2209055"/>
          </a:xfrm>
          <a:prstGeom prst="rect">
            <a:avLst/>
          </a:prstGeom>
        </p:spPr>
      </p:pic>
      <p:sp>
        <p:nvSpPr>
          <p:cNvPr id="4" name="TextBox 3"/>
          <p:cNvSpPr txBox="1"/>
          <p:nvPr/>
        </p:nvSpPr>
        <p:spPr>
          <a:xfrm>
            <a:off x="441099" y="4457343"/>
            <a:ext cx="8247184" cy="2400657"/>
          </a:xfrm>
          <a:prstGeom prst="rect">
            <a:avLst/>
          </a:prstGeom>
          <a:noFill/>
        </p:spPr>
        <p:txBody>
          <a:bodyPr wrap="square" rtlCol="0">
            <a:spAutoFit/>
          </a:bodyPr>
          <a:lstStyle/>
          <a:p>
            <a:pPr>
              <a:lnSpc>
                <a:spcPct val="150000"/>
              </a:lnSpc>
            </a:pPr>
            <a:r>
              <a:rPr lang="en-US" sz="2000" dirty="0"/>
              <a:t>FD: </a:t>
            </a:r>
            <a:r>
              <a:rPr lang="en-US" sz="2000" dirty="0" err="1"/>
              <a:t>MembershipID</a:t>
            </a:r>
            <a:r>
              <a:rPr lang="en-US" sz="2000" dirty="0"/>
              <a:t>  -&gt; </a:t>
            </a:r>
            <a:r>
              <a:rPr lang="en-US" sz="2000" dirty="0" err="1"/>
              <a:t>FullName</a:t>
            </a:r>
            <a:endParaRPr lang="en-US" sz="2000" dirty="0"/>
          </a:p>
          <a:p>
            <a:pPr>
              <a:lnSpc>
                <a:spcPct val="150000"/>
              </a:lnSpc>
            </a:pPr>
            <a:r>
              <a:rPr lang="en-US" sz="2000" dirty="0"/>
              <a:t> {</a:t>
            </a:r>
            <a:r>
              <a:rPr lang="en-US" sz="2000" dirty="0" err="1"/>
              <a:t>MembershipID</a:t>
            </a:r>
            <a:r>
              <a:rPr lang="en-US" sz="2000" dirty="0"/>
              <a:t>}  is the Primary key or Prime Attribute</a:t>
            </a:r>
          </a:p>
          <a:p>
            <a:pPr>
              <a:lnSpc>
                <a:spcPct val="150000"/>
              </a:lnSpc>
            </a:pPr>
            <a:r>
              <a:rPr lang="en-US" sz="2000" dirty="0"/>
              <a:t>Non-Prime attributes= Full Name, Address, Salutation</a:t>
            </a:r>
          </a:p>
          <a:p>
            <a:pPr>
              <a:lnSpc>
                <a:spcPct val="150000"/>
              </a:lnSpc>
            </a:pPr>
            <a:r>
              <a:rPr lang="en-US" sz="2000" dirty="0"/>
              <a:t>But </a:t>
            </a:r>
            <a:r>
              <a:rPr lang="en-US" sz="2000" dirty="0" err="1"/>
              <a:t>FullName</a:t>
            </a:r>
            <a:r>
              <a:rPr lang="en-US" sz="2000" dirty="0"/>
              <a:t> -&gt; salutation</a:t>
            </a:r>
          </a:p>
          <a:p>
            <a:pPr>
              <a:lnSpc>
                <a:spcPct val="150000"/>
              </a:lnSpc>
            </a:pPr>
            <a:r>
              <a:rPr lang="en-US" sz="2000" b="1" dirty="0"/>
              <a:t>Transitivity: </a:t>
            </a:r>
            <a:r>
              <a:rPr lang="en-US" sz="2000" b="1" dirty="0" err="1"/>
              <a:t>MembershipID</a:t>
            </a:r>
            <a:r>
              <a:rPr lang="en-US" sz="2000" b="1" dirty="0"/>
              <a:t>  -&gt; </a:t>
            </a:r>
            <a:r>
              <a:rPr lang="en-US" sz="2000" b="1" dirty="0" err="1"/>
              <a:t>FullName</a:t>
            </a:r>
            <a:r>
              <a:rPr lang="en-US" sz="2000" b="1" dirty="0"/>
              <a:t> -&gt; salutation</a:t>
            </a:r>
          </a:p>
        </p:txBody>
      </p:sp>
    </p:spTree>
    <p:extLst>
      <p:ext uri="{BB962C8B-B14F-4D97-AF65-F5344CB8AC3E}">
        <p14:creationId xmlns:p14="http://schemas.microsoft.com/office/powerpoint/2010/main" val="3139793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4133" y="4392555"/>
            <a:ext cx="5753434" cy="2373614"/>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6342927" y="4392555"/>
            <a:ext cx="5696672" cy="2373613"/>
          </a:xfrm>
          <a:prstGeom prst="rect">
            <a:avLst/>
          </a:prstGeom>
          <a:solidFill>
            <a:schemeClr val="tx1"/>
          </a:solidFill>
          <a:ln>
            <a:solidFill>
              <a:schemeClr val="tx1"/>
            </a:solidFill>
          </a:ln>
        </p:spPr>
      </p:pic>
      <p:pic>
        <p:nvPicPr>
          <p:cNvPr id="4" name="Picture 3"/>
          <p:cNvPicPr>
            <a:picLocks noChangeAspect="1"/>
          </p:cNvPicPr>
          <p:nvPr/>
        </p:nvPicPr>
        <p:blipFill>
          <a:blip r:embed="rId4"/>
          <a:stretch>
            <a:fillRect/>
          </a:stretch>
        </p:blipFill>
        <p:spPr>
          <a:xfrm>
            <a:off x="0" y="81023"/>
            <a:ext cx="7439025" cy="2609850"/>
          </a:xfrm>
          <a:prstGeom prst="rect">
            <a:avLst/>
          </a:prstGeom>
          <a:solidFill>
            <a:schemeClr val="bg1"/>
          </a:solidFill>
          <a:ln>
            <a:solidFill>
              <a:schemeClr val="tx1"/>
            </a:solidFill>
          </a:ln>
        </p:spPr>
      </p:pic>
      <p:sp>
        <p:nvSpPr>
          <p:cNvPr id="5" name="Rectangle 4"/>
          <p:cNvSpPr/>
          <p:nvPr/>
        </p:nvSpPr>
        <p:spPr>
          <a:xfrm>
            <a:off x="57082" y="2690873"/>
            <a:ext cx="11845466" cy="1477328"/>
          </a:xfrm>
          <a:prstGeom prst="rect">
            <a:avLst/>
          </a:prstGeom>
        </p:spPr>
        <p:txBody>
          <a:bodyPr wrap="square">
            <a:spAutoFit/>
          </a:bodyPr>
          <a:lstStyle/>
          <a:p>
            <a:pPr algn="just"/>
            <a:r>
              <a:rPr lang="en-US" b="1" dirty="0"/>
              <a:t>Non-prime attributes:</a:t>
            </a:r>
            <a:r>
              <a:rPr lang="en-US" dirty="0"/>
              <a:t> In the given table, all attributes except EMP_ID are non-prime.</a:t>
            </a:r>
          </a:p>
          <a:p>
            <a:pPr algn="just"/>
            <a:r>
              <a:rPr lang="en-US" dirty="0"/>
              <a:t>Here, EMP_STATE &amp; EMP_CITY dependent on EMP_ZIP and EMP_ZIP dependent on EMP_ID. The non-prime attributes (EMP_STATE, EMP_CITY) transitively dependent on super key(EMP_ID). It violates the rule of third normal form.</a:t>
            </a:r>
          </a:p>
          <a:p>
            <a:pPr algn="just"/>
            <a:r>
              <a:rPr lang="en-US" dirty="0"/>
              <a:t>That's why we need to move the EMP_CITY and EMP_STATE to the new &lt;EMPLOYEE_ZIP&gt; table, with EMP_ZIP as a Primary key.</a:t>
            </a:r>
            <a:endParaRPr lang="en-US" b="0" i="0" dirty="0">
              <a:effectLst/>
            </a:endParaRPr>
          </a:p>
        </p:txBody>
      </p:sp>
      <p:sp>
        <p:nvSpPr>
          <p:cNvPr id="6" name="Rectangle 5"/>
          <p:cNvSpPr/>
          <p:nvPr/>
        </p:nvSpPr>
        <p:spPr>
          <a:xfrm>
            <a:off x="7612678" y="379946"/>
            <a:ext cx="4116216" cy="1711366"/>
          </a:xfrm>
          <a:prstGeom prst="rect">
            <a:avLst/>
          </a:prstGeom>
        </p:spPr>
        <p:txBody>
          <a:bodyPr wrap="square">
            <a:spAutoFit/>
          </a:bodyPr>
          <a:lstStyle/>
          <a:p>
            <a:pPr algn="just">
              <a:lnSpc>
                <a:spcPct val="150000"/>
              </a:lnSpc>
            </a:pPr>
            <a:r>
              <a:rPr lang="en-US" b="1" dirty="0"/>
              <a:t>Candidate key:</a:t>
            </a:r>
            <a:r>
              <a:rPr lang="en-US" dirty="0"/>
              <a:t> {EMP_ID} : Prime attribute</a:t>
            </a:r>
          </a:p>
          <a:p>
            <a:pPr algn="just">
              <a:lnSpc>
                <a:spcPct val="150000"/>
              </a:lnSpc>
            </a:pPr>
            <a:r>
              <a:rPr lang="en-US" dirty="0"/>
              <a:t>EMP_ID -&gt; EMP_ZIP</a:t>
            </a:r>
          </a:p>
          <a:p>
            <a:pPr algn="just">
              <a:lnSpc>
                <a:spcPct val="150000"/>
              </a:lnSpc>
            </a:pPr>
            <a:r>
              <a:rPr lang="en-US" dirty="0"/>
              <a:t>EMP_ZIP -&gt; EMP_STATE </a:t>
            </a:r>
          </a:p>
          <a:p>
            <a:pPr algn="just">
              <a:lnSpc>
                <a:spcPct val="150000"/>
              </a:lnSpc>
            </a:pPr>
            <a:r>
              <a:rPr lang="en-US" dirty="0"/>
              <a:t>EMP_ZIP -&gt; EMP_CITY </a:t>
            </a:r>
          </a:p>
        </p:txBody>
      </p:sp>
    </p:spTree>
    <p:extLst>
      <p:ext uri="{BB962C8B-B14F-4D97-AF65-F5344CB8AC3E}">
        <p14:creationId xmlns:p14="http://schemas.microsoft.com/office/powerpoint/2010/main" val="3206359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6718" y="24789"/>
            <a:ext cx="8086725" cy="2895600"/>
          </a:xfrm>
          <a:prstGeom prst="rect">
            <a:avLst/>
          </a:prstGeom>
        </p:spPr>
      </p:pic>
      <p:pic>
        <p:nvPicPr>
          <p:cNvPr id="5" name="Picture 4"/>
          <p:cNvPicPr>
            <a:picLocks noChangeAspect="1"/>
          </p:cNvPicPr>
          <p:nvPr/>
        </p:nvPicPr>
        <p:blipFill>
          <a:blip r:embed="rId3"/>
          <a:stretch>
            <a:fillRect/>
          </a:stretch>
        </p:blipFill>
        <p:spPr>
          <a:xfrm>
            <a:off x="632953" y="3609057"/>
            <a:ext cx="8105775" cy="3171825"/>
          </a:xfrm>
          <a:prstGeom prst="rect">
            <a:avLst/>
          </a:prstGeom>
        </p:spPr>
      </p:pic>
      <p:sp>
        <p:nvSpPr>
          <p:cNvPr id="6" name="TextBox 5"/>
          <p:cNvSpPr txBox="1"/>
          <p:nvPr/>
        </p:nvSpPr>
        <p:spPr>
          <a:xfrm>
            <a:off x="8494005" y="506776"/>
            <a:ext cx="3415229" cy="369332"/>
          </a:xfrm>
          <a:prstGeom prst="rect">
            <a:avLst/>
          </a:prstGeom>
          <a:noFill/>
        </p:spPr>
        <p:txBody>
          <a:bodyPr wrap="square" rtlCol="0">
            <a:spAutoFit/>
          </a:bodyPr>
          <a:lstStyle/>
          <a:p>
            <a:r>
              <a:rPr lang="en-US" dirty="0"/>
              <a:t>Original Table- not normalized</a:t>
            </a:r>
          </a:p>
        </p:txBody>
      </p:sp>
      <p:sp>
        <p:nvSpPr>
          <p:cNvPr id="7" name="TextBox 6"/>
          <p:cNvSpPr txBox="1"/>
          <p:nvPr/>
        </p:nvSpPr>
        <p:spPr>
          <a:xfrm>
            <a:off x="9197249" y="4096439"/>
            <a:ext cx="2500829" cy="369332"/>
          </a:xfrm>
          <a:prstGeom prst="rect">
            <a:avLst/>
          </a:prstGeom>
          <a:noFill/>
        </p:spPr>
        <p:txBody>
          <a:bodyPr wrap="square" rtlCol="0">
            <a:spAutoFit/>
          </a:bodyPr>
          <a:lstStyle/>
          <a:p>
            <a:r>
              <a:rPr lang="en-US" b="1" dirty="0"/>
              <a:t>Table in 1NF</a:t>
            </a:r>
          </a:p>
        </p:txBody>
      </p:sp>
    </p:spTree>
    <p:extLst>
      <p:ext uri="{BB962C8B-B14F-4D97-AF65-F5344CB8AC3E}">
        <p14:creationId xmlns:p14="http://schemas.microsoft.com/office/powerpoint/2010/main" val="3819927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8477" y="511997"/>
            <a:ext cx="9597632" cy="4060003"/>
          </a:xfrm>
          <a:prstGeom prst="rect">
            <a:avLst/>
          </a:prstGeom>
        </p:spPr>
      </p:pic>
      <p:sp>
        <p:nvSpPr>
          <p:cNvPr id="3" name="TextBox 2"/>
          <p:cNvSpPr txBox="1"/>
          <p:nvPr/>
        </p:nvSpPr>
        <p:spPr>
          <a:xfrm>
            <a:off x="4493046" y="5330328"/>
            <a:ext cx="2500829" cy="369332"/>
          </a:xfrm>
          <a:prstGeom prst="rect">
            <a:avLst/>
          </a:prstGeom>
          <a:noFill/>
        </p:spPr>
        <p:txBody>
          <a:bodyPr wrap="square" rtlCol="0">
            <a:spAutoFit/>
          </a:bodyPr>
          <a:lstStyle/>
          <a:p>
            <a:r>
              <a:rPr lang="en-US" b="1" dirty="0"/>
              <a:t>Table is in 2NF</a:t>
            </a:r>
          </a:p>
        </p:txBody>
      </p:sp>
    </p:spTree>
    <p:extLst>
      <p:ext uri="{BB962C8B-B14F-4D97-AF65-F5344CB8AC3E}">
        <p14:creationId xmlns:p14="http://schemas.microsoft.com/office/powerpoint/2010/main" val="1121298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649" y="202078"/>
            <a:ext cx="11791720" cy="4801314"/>
          </a:xfrm>
          <a:prstGeom prst="rect">
            <a:avLst/>
          </a:prstGeom>
        </p:spPr>
        <p:txBody>
          <a:bodyPr wrap="square">
            <a:spAutoFit/>
          </a:bodyPr>
          <a:lstStyle/>
          <a:p>
            <a:pPr algn="just">
              <a:lnSpc>
                <a:spcPct val="150000"/>
              </a:lnSpc>
            </a:pPr>
            <a:r>
              <a:rPr lang="en-US" sz="2400" b="1" dirty="0">
                <a:solidFill>
                  <a:srgbClr val="000000"/>
                </a:solidFill>
              </a:rPr>
              <a:t>2. Ignoring Normalization</a:t>
            </a:r>
          </a:p>
          <a:p>
            <a:pPr marL="285750" indent="-285750" algn="just">
              <a:lnSpc>
                <a:spcPct val="150000"/>
              </a:lnSpc>
              <a:buFont typeface="Arial" panose="020B0604020202020204" pitchFamily="34" charset="0"/>
              <a:buChar char="•"/>
            </a:pPr>
            <a:r>
              <a:rPr lang="en-US" sz="2000" dirty="0">
                <a:solidFill>
                  <a:srgbClr val="000000"/>
                </a:solidFill>
              </a:rPr>
              <a:t>Normalization or </a:t>
            </a:r>
            <a:r>
              <a:rPr lang="en-US" sz="2000" dirty="0">
                <a:hlinkClick r:id="rId2"/>
              </a:rPr>
              <a:t>SQL (Structured Query Language)</a:t>
            </a:r>
            <a:r>
              <a:rPr lang="en-US" sz="2000" dirty="0"/>
              <a:t> </a:t>
            </a:r>
            <a:r>
              <a:rPr lang="en-US" sz="2000" dirty="0">
                <a:solidFill>
                  <a:srgbClr val="000000"/>
                </a:solidFill>
              </a:rPr>
              <a:t>groups data under a single table and indirectly related data are put under separate tables. These tables are connected with a logical relationship between child and parent tables.</a:t>
            </a:r>
          </a:p>
          <a:p>
            <a:pPr marL="285750" indent="-285750" algn="just">
              <a:lnSpc>
                <a:spcPct val="150000"/>
              </a:lnSpc>
              <a:buFont typeface="Arial" panose="020B0604020202020204" pitchFamily="34" charset="0"/>
              <a:buChar char="•"/>
            </a:pPr>
            <a:r>
              <a:rPr lang="en-US" sz="2000" dirty="0">
                <a:solidFill>
                  <a:srgbClr val="000000"/>
                </a:solidFill>
              </a:rPr>
              <a:t>Lack of normalization </a:t>
            </a:r>
            <a:r>
              <a:rPr lang="en-US" sz="2000" b="1" dirty="0">
                <a:solidFill>
                  <a:srgbClr val="000000"/>
                </a:solidFill>
              </a:rPr>
              <a:t>reduces data consistency </a:t>
            </a:r>
            <a:r>
              <a:rPr lang="en-US" sz="2000" dirty="0">
                <a:solidFill>
                  <a:srgbClr val="000000"/>
                </a:solidFill>
              </a:rPr>
              <a:t>and leads to </a:t>
            </a:r>
            <a:r>
              <a:rPr lang="en-US" sz="2000" b="1" dirty="0">
                <a:solidFill>
                  <a:srgbClr val="000000"/>
                </a:solidFill>
              </a:rPr>
              <a:t>duplication of data </a:t>
            </a:r>
            <a:r>
              <a:rPr lang="en-US" sz="2000" dirty="0">
                <a:solidFill>
                  <a:srgbClr val="000000"/>
                </a:solidFill>
              </a:rPr>
              <a:t>because entire data isn’t stored in one place. </a:t>
            </a:r>
          </a:p>
          <a:p>
            <a:pPr marL="285750" indent="-285750" algn="just">
              <a:lnSpc>
                <a:spcPct val="150000"/>
              </a:lnSpc>
              <a:buFont typeface="Arial" panose="020B0604020202020204" pitchFamily="34" charset="0"/>
              <a:buChar char="•"/>
            </a:pPr>
            <a:r>
              <a:rPr lang="en-US" sz="2000" dirty="0">
                <a:solidFill>
                  <a:srgbClr val="000000"/>
                </a:solidFill>
              </a:rPr>
              <a:t>Finding related data is difficult due to lack of grouping and costs time for searching. Hence, consider implementing normalization rules during database design.</a:t>
            </a:r>
          </a:p>
          <a:p>
            <a:pPr marL="285750" indent="-285750" algn="just">
              <a:lnSpc>
                <a:spcPct val="150000"/>
              </a:lnSpc>
              <a:buFont typeface="Arial" panose="020B0604020202020204" pitchFamily="34" charset="0"/>
              <a:buChar char="•"/>
            </a:pPr>
            <a:r>
              <a:rPr lang="en-US" sz="2000" dirty="0">
                <a:solidFill>
                  <a:srgbClr val="000000"/>
                </a:solidFill>
              </a:rPr>
              <a:t>Despite of normalization rules, databases don’t function as required. That’s because they need to be </a:t>
            </a:r>
            <a:r>
              <a:rPr lang="en-US" sz="2000" b="1" dirty="0">
                <a:solidFill>
                  <a:srgbClr val="000000"/>
                </a:solidFill>
              </a:rPr>
              <a:t>normalized to a third normal form</a:t>
            </a:r>
            <a:r>
              <a:rPr lang="en-US" sz="2000" dirty="0">
                <a:solidFill>
                  <a:srgbClr val="000000"/>
                </a:solidFill>
              </a:rPr>
              <a:t>.</a:t>
            </a:r>
            <a:endParaRPr lang="en-US" sz="2000" b="0" i="0" dirty="0">
              <a:solidFill>
                <a:srgbClr val="000000"/>
              </a:solidFill>
              <a:effectLst/>
            </a:endParaRPr>
          </a:p>
        </p:txBody>
      </p:sp>
    </p:spTree>
    <p:extLst>
      <p:ext uri="{BB962C8B-B14F-4D97-AF65-F5344CB8AC3E}">
        <p14:creationId xmlns:p14="http://schemas.microsoft.com/office/powerpoint/2010/main" val="537076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44379" y="1608464"/>
            <a:ext cx="8176030" cy="4948650"/>
          </a:xfrm>
          <a:prstGeom prst="rect">
            <a:avLst/>
          </a:prstGeom>
        </p:spPr>
      </p:pic>
      <p:sp>
        <p:nvSpPr>
          <p:cNvPr id="3" name="Rectangle 2"/>
          <p:cNvSpPr/>
          <p:nvPr/>
        </p:nvSpPr>
        <p:spPr>
          <a:xfrm>
            <a:off x="341523" y="191474"/>
            <a:ext cx="11369407" cy="1384995"/>
          </a:xfrm>
          <a:prstGeom prst="rect">
            <a:avLst/>
          </a:prstGeom>
        </p:spPr>
        <p:txBody>
          <a:bodyPr wrap="square">
            <a:spAutoFit/>
          </a:bodyPr>
          <a:lstStyle/>
          <a:p>
            <a:pPr>
              <a:lnSpc>
                <a:spcPct val="150000"/>
              </a:lnSpc>
            </a:pPr>
            <a:r>
              <a:rPr lang="en-US" dirty="0">
                <a:solidFill>
                  <a:srgbClr val="222222"/>
                </a:solidFill>
              </a:rPr>
              <a:t>We have again divided our tables and created a new table which stores Salutations.</a:t>
            </a:r>
          </a:p>
          <a:p>
            <a:pPr>
              <a:lnSpc>
                <a:spcPct val="150000"/>
              </a:lnSpc>
            </a:pPr>
            <a:r>
              <a:rPr lang="en-US" dirty="0">
                <a:solidFill>
                  <a:srgbClr val="222222"/>
                </a:solidFill>
              </a:rPr>
              <a:t>There are no transitive functional dependencies, and </a:t>
            </a:r>
            <a:r>
              <a:rPr lang="en-US" sz="2000" b="1" dirty="0">
                <a:solidFill>
                  <a:srgbClr val="222222"/>
                </a:solidFill>
              </a:rPr>
              <a:t>hence our table is in 3NF</a:t>
            </a:r>
          </a:p>
          <a:p>
            <a:pPr>
              <a:lnSpc>
                <a:spcPct val="150000"/>
              </a:lnSpc>
            </a:pPr>
            <a:r>
              <a:rPr lang="en-US" dirty="0">
                <a:solidFill>
                  <a:srgbClr val="222222"/>
                </a:solidFill>
              </a:rPr>
              <a:t>In Table 3 Salutation ID is primary key, and in Table 1 Salutation ID is foreign to primary key in Table 3</a:t>
            </a:r>
            <a:endParaRPr lang="en-US" b="0" i="0" dirty="0">
              <a:solidFill>
                <a:srgbClr val="222222"/>
              </a:solidFill>
              <a:effectLst/>
            </a:endParaRPr>
          </a:p>
        </p:txBody>
      </p:sp>
      <p:sp>
        <p:nvSpPr>
          <p:cNvPr id="6" name="Rectangle 5"/>
          <p:cNvSpPr/>
          <p:nvPr/>
        </p:nvSpPr>
        <p:spPr>
          <a:xfrm>
            <a:off x="7481829" y="5668045"/>
            <a:ext cx="2806666" cy="369332"/>
          </a:xfrm>
          <a:prstGeom prst="rect">
            <a:avLst/>
          </a:prstGeom>
        </p:spPr>
        <p:txBody>
          <a:bodyPr wrap="none">
            <a:spAutoFit/>
          </a:bodyPr>
          <a:lstStyle/>
          <a:p>
            <a:r>
              <a:rPr lang="en-US" b="1" dirty="0">
                <a:solidFill>
                  <a:srgbClr val="FF0000"/>
                </a:solidFill>
              </a:rPr>
              <a:t>Salutation ID is primary key</a:t>
            </a:r>
          </a:p>
        </p:txBody>
      </p:sp>
      <p:sp>
        <p:nvSpPr>
          <p:cNvPr id="7" name="Rectangle 6"/>
          <p:cNvSpPr/>
          <p:nvPr/>
        </p:nvSpPr>
        <p:spPr>
          <a:xfrm>
            <a:off x="9473884" y="1768073"/>
            <a:ext cx="2781980" cy="369332"/>
          </a:xfrm>
          <a:prstGeom prst="rect">
            <a:avLst/>
          </a:prstGeom>
        </p:spPr>
        <p:txBody>
          <a:bodyPr wrap="none">
            <a:spAutoFit/>
          </a:bodyPr>
          <a:lstStyle/>
          <a:p>
            <a:r>
              <a:rPr lang="en-US" b="1" dirty="0">
                <a:solidFill>
                  <a:srgbClr val="FF0000"/>
                </a:solidFill>
              </a:rPr>
              <a:t>Salutation ID is foreign key </a:t>
            </a:r>
          </a:p>
        </p:txBody>
      </p:sp>
    </p:spTree>
    <p:extLst>
      <p:ext uri="{BB962C8B-B14F-4D97-AF65-F5344CB8AC3E}">
        <p14:creationId xmlns:p14="http://schemas.microsoft.com/office/powerpoint/2010/main" val="3569765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4573" y="272669"/>
            <a:ext cx="11479575" cy="4616648"/>
          </a:xfrm>
          <a:prstGeom prst="rect">
            <a:avLst/>
          </a:prstGeom>
        </p:spPr>
        <p:txBody>
          <a:bodyPr wrap="square">
            <a:spAutoFit/>
          </a:bodyPr>
          <a:lstStyle/>
          <a:p>
            <a:pPr algn="just">
              <a:lnSpc>
                <a:spcPct val="150000"/>
              </a:lnSpc>
            </a:pPr>
            <a:r>
              <a:rPr lang="en-IN" sz="2800" b="1" dirty="0"/>
              <a:t>Boyce </a:t>
            </a:r>
            <a:r>
              <a:rPr lang="en-IN" sz="2800" b="1" dirty="0" err="1"/>
              <a:t>Codd</a:t>
            </a:r>
            <a:r>
              <a:rPr lang="en-IN" sz="2800" b="1" dirty="0"/>
              <a:t> normal form (BCNF)</a:t>
            </a:r>
          </a:p>
          <a:p>
            <a:pPr marL="342900" indent="-342900" algn="just">
              <a:lnSpc>
                <a:spcPct val="150000"/>
              </a:lnSpc>
              <a:buFont typeface="Arial" panose="020B0604020202020204" pitchFamily="34" charset="0"/>
              <a:buChar char="•"/>
            </a:pPr>
            <a:r>
              <a:rPr lang="en-IN" sz="2400" dirty="0"/>
              <a:t>BCNF is the advance version of 3NF. </a:t>
            </a:r>
          </a:p>
          <a:p>
            <a:pPr marL="342900" indent="-342900" algn="just">
              <a:lnSpc>
                <a:spcPct val="150000"/>
              </a:lnSpc>
              <a:buFont typeface="Arial" panose="020B0604020202020204" pitchFamily="34" charset="0"/>
              <a:buChar char="•"/>
            </a:pPr>
            <a:r>
              <a:rPr lang="en-IN" sz="2400" dirty="0"/>
              <a:t>It is stricter than 3NF.</a:t>
            </a:r>
          </a:p>
          <a:p>
            <a:pPr marL="342900" indent="-342900" algn="just">
              <a:lnSpc>
                <a:spcPct val="150000"/>
              </a:lnSpc>
              <a:buFont typeface="Arial" panose="020B0604020202020204" pitchFamily="34" charset="0"/>
              <a:buChar char="•"/>
            </a:pPr>
            <a:r>
              <a:rPr lang="en-GB" sz="2400" b="1" dirty="0">
                <a:solidFill>
                  <a:srgbClr val="FF0000"/>
                </a:solidFill>
              </a:rPr>
              <a:t>LHS of each functional dependency should be candidate key or super key.</a:t>
            </a:r>
          </a:p>
          <a:p>
            <a:pPr marL="342900" indent="-342900" algn="just">
              <a:lnSpc>
                <a:spcPct val="150000"/>
              </a:lnSpc>
              <a:buFont typeface="Arial" panose="020B0604020202020204" pitchFamily="34" charset="0"/>
              <a:buChar char="•"/>
            </a:pPr>
            <a:r>
              <a:rPr lang="en-IN" sz="2400" dirty="0"/>
              <a:t>A table is in BCNF if every functional dependency X → Y,  </a:t>
            </a:r>
            <a:r>
              <a:rPr lang="en-IN" sz="2400" b="1" dirty="0"/>
              <a:t>X is the super key </a:t>
            </a:r>
            <a:r>
              <a:rPr lang="en-IN" sz="2400" dirty="0"/>
              <a:t>of the table.</a:t>
            </a:r>
          </a:p>
          <a:p>
            <a:pPr marL="342900" indent="-342900" algn="just">
              <a:lnSpc>
                <a:spcPct val="150000"/>
              </a:lnSpc>
              <a:buFont typeface="Arial" panose="020B0604020202020204" pitchFamily="34" charset="0"/>
              <a:buChar char="•"/>
            </a:pPr>
            <a:r>
              <a:rPr lang="en-IN" sz="2400" dirty="0"/>
              <a:t>For BCNF, the table should be in 3NF, and for every FD, LHS is super key.</a:t>
            </a:r>
          </a:p>
          <a:p>
            <a:pPr marL="342900" indent="-342900" algn="just">
              <a:lnSpc>
                <a:spcPct val="150000"/>
              </a:lnSpc>
              <a:buFont typeface="Arial" panose="020B0604020202020204" pitchFamily="34" charset="0"/>
              <a:buChar char="•"/>
            </a:pPr>
            <a:r>
              <a:rPr lang="en-IN" sz="2400" b="1" dirty="0"/>
              <a:t>Example:</a:t>
            </a:r>
            <a:r>
              <a:rPr lang="en-IN" sz="2400" dirty="0"/>
              <a:t> Let's assume there is a company where employees work in more than one department.</a:t>
            </a:r>
          </a:p>
        </p:txBody>
      </p:sp>
    </p:spTree>
    <p:extLst>
      <p:ext uri="{BB962C8B-B14F-4D97-AF65-F5344CB8AC3E}">
        <p14:creationId xmlns:p14="http://schemas.microsoft.com/office/powerpoint/2010/main" val="25160832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7759384" cy="289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29657" y="3276601"/>
            <a:ext cx="9716877" cy="3323987"/>
          </a:xfrm>
          <a:prstGeom prst="rect">
            <a:avLst/>
          </a:prstGeom>
        </p:spPr>
        <p:txBody>
          <a:bodyPr wrap="square">
            <a:spAutoFit/>
          </a:bodyPr>
          <a:lstStyle/>
          <a:p>
            <a:pPr>
              <a:lnSpc>
                <a:spcPct val="150000"/>
              </a:lnSpc>
            </a:pPr>
            <a:r>
              <a:rPr lang="en-IN" sz="2000" b="1" dirty="0"/>
              <a:t>In the above table Functional dependencies are as follows:</a:t>
            </a:r>
            <a:endParaRPr lang="en-IN" sz="2000" dirty="0"/>
          </a:p>
          <a:p>
            <a:pPr>
              <a:lnSpc>
                <a:spcPct val="150000"/>
              </a:lnSpc>
            </a:pPr>
            <a:r>
              <a:rPr lang="en-IN" sz="2000" dirty="0"/>
              <a:t>EMP_ID  →  EMP_COUNTRY  </a:t>
            </a:r>
          </a:p>
          <a:p>
            <a:pPr>
              <a:lnSpc>
                <a:spcPct val="150000"/>
              </a:lnSpc>
            </a:pPr>
            <a:r>
              <a:rPr lang="en-IN" sz="2000" dirty="0"/>
              <a:t>EMP_DEPT  →   {DEPT_TYPE, EMP_DEPT_NO}  </a:t>
            </a:r>
          </a:p>
          <a:p>
            <a:pPr>
              <a:lnSpc>
                <a:spcPct val="150000"/>
              </a:lnSpc>
            </a:pPr>
            <a:endParaRPr lang="en-IN" sz="2000" b="1" dirty="0"/>
          </a:p>
          <a:p>
            <a:pPr>
              <a:lnSpc>
                <a:spcPct val="150000"/>
              </a:lnSpc>
            </a:pPr>
            <a:r>
              <a:rPr lang="en-IN" sz="2000" b="1" dirty="0"/>
              <a:t>Candidate key: {EMP-ID, EMP-DEPT}</a:t>
            </a:r>
            <a:endParaRPr lang="en-IN" sz="2000" dirty="0"/>
          </a:p>
          <a:p>
            <a:pPr>
              <a:lnSpc>
                <a:spcPct val="150000"/>
              </a:lnSpc>
            </a:pPr>
            <a:r>
              <a:rPr lang="en-IN" sz="2000" dirty="0"/>
              <a:t>The table is not in BCNF because neither EMP_DEPT nor EMP_ID alone are keys.</a:t>
            </a:r>
          </a:p>
          <a:p>
            <a:pPr>
              <a:lnSpc>
                <a:spcPct val="150000"/>
              </a:lnSpc>
            </a:pPr>
            <a:r>
              <a:rPr lang="en-IN" sz="2000" dirty="0"/>
              <a:t>To convert the given table into BCNF, we decompose it into three tables:</a:t>
            </a:r>
          </a:p>
        </p:txBody>
      </p:sp>
    </p:spTree>
    <p:extLst>
      <p:ext uri="{BB962C8B-B14F-4D97-AF65-F5344CB8AC3E}">
        <p14:creationId xmlns:p14="http://schemas.microsoft.com/office/powerpoint/2010/main" val="16552889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7567" y="4379895"/>
            <a:ext cx="5198910" cy="23364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8352" y="2357184"/>
            <a:ext cx="4048125" cy="1771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478" y="4182737"/>
            <a:ext cx="4181475" cy="2533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478" y="107413"/>
            <a:ext cx="6951368" cy="33898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182519" y="107413"/>
            <a:ext cx="3283490" cy="646331"/>
          </a:xfrm>
          <a:prstGeom prst="rect">
            <a:avLst/>
          </a:prstGeom>
          <a:noFill/>
        </p:spPr>
        <p:txBody>
          <a:bodyPr wrap="square" rtlCol="0">
            <a:spAutoFit/>
          </a:bodyPr>
          <a:lstStyle/>
          <a:p>
            <a:r>
              <a:rPr lang="en-US" dirty="0">
                <a:solidFill>
                  <a:srgbClr val="FF0000"/>
                </a:solidFill>
              </a:rPr>
              <a:t>Original Table Decomposed into 3 tables to convert it into BCNF</a:t>
            </a:r>
          </a:p>
        </p:txBody>
      </p:sp>
      <p:sp>
        <p:nvSpPr>
          <p:cNvPr id="3" name="TextBox 2"/>
          <p:cNvSpPr txBox="1"/>
          <p:nvPr/>
        </p:nvSpPr>
        <p:spPr>
          <a:xfrm>
            <a:off x="9337022" y="1886673"/>
            <a:ext cx="2191363" cy="369332"/>
          </a:xfrm>
          <a:prstGeom prst="rect">
            <a:avLst/>
          </a:prstGeom>
          <a:noFill/>
        </p:spPr>
        <p:txBody>
          <a:bodyPr wrap="square" rtlCol="0">
            <a:spAutoFit/>
          </a:bodyPr>
          <a:lstStyle/>
          <a:p>
            <a:r>
              <a:rPr lang="en-US" dirty="0"/>
              <a:t>Table: 1</a:t>
            </a:r>
          </a:p>
        </p:txBody>
      </p:sp>
      <p:sp>
        <p:nvSpPr>
          <p:cNvPr id="8" name="TextBox 7"/>
          <p:cNvSpPr txBox="1"/>
          <p:nvPr/>
        </p:nvSpPr>
        <p:spPr>
          <a:xfrm>
            <a:off x="5641885" y="5471769"/>
            <a:ext cx="2191363" cy="369332"/>
          </a:xfrm>
          <a:prstGeom prst="rect">
            <a:avLst/>
          </a:prstGeom>
          <a:noFill/>
        </p:spPr>
        <p:txBody>
          <a:bodyPr wrap="square" rtlCol="0">
            <a:spAutoFit/>
          </a:bodyPr>
          <a:lstStyle/>
          <a:p>
            <a:r>
              <a:rPr lang="en-US" dirty="0"/>
              <a:t>Table:2</a:t>
            </a:r>
          </a:p>
        </p:txBody>
      </p:sp>
      <p:sp>
        <p:nvSpPr>
          <p:cNvPr id="9" name="TextBox 8"/>
          <p:cNvSpPr txBox="1"/>
          <p:nvPr/>
        </p:nvSpPr>
        <p:spPr>
          <a:xfrm>
            <a:off x="4395465" y="4818926"/>
            <a:ext cx="2191363" cy="369332"/>
          </a:xfrm>
          <a:prstGeom prst="rect">
            <a:avLst/>
          </a:prstGeom>
          <a:noFill/>
        </p:spPr>
        <p:txBody>
          <a:bodyPr wrap="square" rtlCol="0">
            <a:spAutoFit/>
          </a:bodyPr>
          <a:lstStyle/>
          <a:p>
            <a:r>
              <a:rPr lang="en-US" dirty="0"/>
              <a:t>Table: 3</a:t>
            </a:r>
          </a:p>
        </p:txBody>
      </p:sp>
    </p:spTree>
    <p:extLst>
      <p:ext uri="{BB962C8B-B14F-4D97-AF65-F5344CB8AC3E}">
        <p14:creationId xmlns:p14="http://schemas.microsoft.com/office/powerpoint/2010/main" val="9045313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655" y="457200"/>
            <a:ext cx="11540836" cy="6047809"/>
          </a:xfrm>
          <a:prstGeom prst="rect">
            <a:avLst/>
          </a:prstGeom>
        </p:spPr>
        <p:txBody>
          <a:bodyPr wrap="square">
            <a:spAutoFit/>
          </a:bodyPr>
          <a:lstStyle/>
          <a:p>
            <a:pPr>
              <a:lnSpc>
                <a:spcPct val="150000"/>
              </a:lnSpc>
            </a:pPr>
            <a:r>
              <a:rPr lang="en-IN" sz="2600" b="1" dirty="0"/>
              <a:t>Functional dependencies:</a:t>
            </a:r>
            <a:endParaRPr lang="en-IN" sz="2600" dirty="0"/>
          </a:p>
          <a:p>
            <a:pPr>
              <a:lnSpc>
                <a:spcPct val="150000"/>
              </a:lnSpc>
            </a:pPr>
            <a:r>
              <a:rPr lang="en-IN" sz="2400" dirty="0"/>
              <a:t>EMP_ID   →    EMP_COUNTRY  </a:t>
            </a:r>
          </a:p>
          <a:p>
            <a:pPr>
              <a:lnSpc>
                <a:spcPct val="150000"/>
              </a:lnSpc>
            </a:pPr>
            <a:r>
              <a:rPr lang="en-IN" sz="2400" dirty="0"/>
              <a:t>EMP_DEPT   →   {DEPT_TYPE, EMP_DEPT_NO}  </a:t>
            </a:r>
          </a:p>
          <a:p>
            <a:pPr>
              <a:lnSpc>
                <a:spcPct val="150000"/>
              </a:lnSpc>
            </a:pPr>
            <a:endParaRPr lang="en-IN" sz="2400" dirty="0"/>
          </a:p>
          <a:p>
            <a:pPr>
              <a:lnSpc>
                <a:spcPct val="150000"/>
              </a:lnSpc>
            </a:pPr>
            <a:r>
              <a:rPr lang="en-IN" sz="2400" b="1" dirty="0"/>
              <a:t>Candidate keys:</a:t>
            </a:r>
            <a:endParaRPr lang="en-IN" sz="2400" dirty="0"/>
          </a:p>
          <a:p>
            <a:pPr>
              <a:lnSpc>
                <a:spcPct val="150000"/>
              </a:lnSpc>
            </a:pPr>
            <a:r>
              <a:rPr lang="en-IN" sz="2400" b="1" dirty="0"/>
              <a:t>For the first table:</a:t>
            </a:r>
            <a:r>
              <a:rPr lang="en-IN" sz="2400" dirty="0"/>
              <a:t> EMP_ID</a:t>
            </a:r>
            <a:br>
              <a:rPr lang="en-IN" sz="2400" dirty="0"/>
            </a:br>
            <a:r>
              <a:rPr lang="en-IN" sz="2400" b="1" dirty="0"/>
              <a:t>For the second table:</a:t>
            </a:r>
            <a:r>
              <a:rPr lang="en-IN" sz="2400" dirty="0"/>
              <a:t> EMP_DEPT</a:t>
            </a:r>
            <a:br>
              <a:rPr lang="en-IN" sz="2400" dirty="0"/>
            </a:br>
            <a:r>
              <a:rPr lang="en-IN" sz="2400" b="1" dirty="0"/>
              <a:t>For the third table:</a:t>
            </a:r>
            <a:r>
              <a:rPr lang="en-IN" sz="2400" dirty="0"/>
              <a:t> {EMP_ID, EMP_DEPT}</a:t>
            </a:r>
          </a:p>
          <a:p>
            <a:pPr>
              <a:lnSpc>
                <a:spcPct val="150000"/>
              </a:lnSpc>
            </a:pPr>
            <a:r>
              <a:rPr lang="en-IN" sz="2400" dirty="0"/>
              <a:t>Now, this is in BCNF because left side part of both the functional dependencies is a key.</a:t>
            </a:r>
          </a:p>
          <a:p>
            <a:pPr>
              <a:lnSpc>
                <a:spcPct val="150000"/>
              </a:lnSpc>
            </a:pPr>
            <a:br>
              <a:rPr lang="en-IN" sz="2000" dirty="0"/>
            </a:br>
            <a:endParaRPr lang="en-GB" sz="2000" dirty="0"/>
          </a:p>
        </p:txBody>
      </p:sp>
    </p:spTree>
    <p:extLst>
      <p:ext uri="{BB962C8B-B14F-4D97-AF65-F5344CB8AC3E}">
        <p14:creationId xmlns:p14="http://schemas.microsoft.com/office/powerpoint/2010/main" val="1768383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685799"/>
            <a:ext cx="4975951" cy="2132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17784" y="2984726"/>
            <a:ext cx="7765974" cy="2805063"/>
          </a:xfrm>
          <a:prstGeom prst="rect">
            <a:avLst/>
          </a:prstGeom>
          <a:noFill/>
        </p:spPr>
        <p:txBody>
          <a:bodyPr wrap="square" rtlCol="0">
            <a:spAutoFit/>
          </a:bodyPr>
          <a:lstStyle/>
          <a:p>
            <a:pPr>
              <a:lnSpc>
                <a:spcPct val="150000"/>
              </a:lnSpc>
            </a:pPr>
            <a:r>
              <a:rPr lang="en-GB" sz="2400" dirty="0"/>
              <a:t>Candidate Key: { </a:t>
            </a:r>
            <a:r>
              <a:rPr lang="en-GB" sz="2400" dirty="0" err="1"/>
              <a:t>RollNo</a:t>
            </a:r>
            <a:r>
              <a:rPr lang="en-GB" sz="2400" dirty="0"/>
              <a:t>, </a:t>
            </a:r>
            <a:r>
              <a:rPr lang="en-GB" sz="2400" dirty="0" err="1"/>
              <a:t>VoterID</a:t>
            </a:r>
            <a:r>
              <a:rPr lang="en-GB" sz="2400" dirty="0"/>
              <a:t> }</a:t>
            </a:r>
          </a:p>
          <a:p>
            <a:pPr>
              <a:lnSpc>
                <a:spcPct val="150000"/>
              </a:lnSpc>
            </a:pPr>
            <a:r>
              <a:rPr lang="en-GB" sz="2400" dirty="0"/>
              <a:t>FD: 	</a:t>
            </a:r>
            <a:r>
              <a:rPr lang="en-GB" sz="2400" dirty="0" err="1"/>
              <a:t>Rollno</a:t>
            </a:r>
            <a:r>
              <a:rPr lang="en-GB" sz="2400" dirty="0"/>
              <a:t>            name</a:t>
            </a:r>
          </a:p>
          <a:p>
            <a:pPr>
              <a:lnSpc>
                <a:spcPct val="150000"/>
              </a:lnSpc>
            </a:pPr>
            <a:r>
              <a:rPr lang="en-GB" sz="2400" dirty="0"/>
              <a:t>	</a:t>
            </a:r>
            <a:r>
              <a:rPr lang="en-GB" sz="2400" dirty="0" err="1"/>
              <a:t>Rollno</a:t>
            </a:r>
            <a:r>
              <a:rPr lang="en-GB" sz="2400" dirty="0"/>
              <a:t>            </a:t>
            </a:r>
            <a:r>
              <a:rPr lang="en-GB" sz="2400" dirty="0" err="1"/>
              <a:t>VoterID</a:t>
            </a:r>
            <a:endParaRPr lang="en-GB" sz="2400" dirty="0"/>
          </a:p>
          <a:p>
            <a:pPr>
              <a:lnSpc>
                <a:spcPct val="150000"/>
              </a:lnSpc>
            </a:pPr>
            <a:r>
              <a:rPr lang="en-GB" sz="2400" dirty="0"/>
              <a:t>	</a:t>
            </a:r>
            <a:r>
              <a:rPr lang="en-GB" sz="2400" dirty="0" err="1"/>
              <a:t>VoterID</a:t>
            </a:r>
            <a:r>
              <a:rPr lang="en-GB" sz="2400" dirty="0"/>
              <a:t>          age</a:t>
            </a:r>
          </a:p>
          <a:p>
            <a:pPr>
              <a:lnSpc>
                <a:spcPct val="150000"/>
              </a:lnSpc>
            </a:pPr>
            <a:r>
              <a:rPr lang="en-GB" sz="2400" dirty="0"/>
              <a:t>	</a:t>
            </a:r>
            <a:r>
              <a:rPr lang="en-GB" sz="2400" dirty="0" err="1"/>
              <a:t>VoterID</a:t>
            </a:r>
            <a:r>
              <a:rPr lang="en-GB" sz="2400" dirty="0"/>
              <a:t>          </a:t>
            </a:r>
            <a:r>
              <a:rPr lang="en-GB" sz="2400" dirty="0" err="1"/>
              <a:t>Rollno</a:t>
            </a:r>
            <a:endParaRPr lang="en-GB" sz="2400" dirty="0"/>
          </a:p>
        </p:txBody>
      </p:sp>
      <p:sp>
        <p:nvSpPr>
          <p:cNvPr id="5" name="TextBox 4"/>
          <p:cNvSpPr txBox="1"/>
          <p:nvPr/>
        </p:nvSpPr>
        <p:spPr>
          <a:xfrm>
            <a:off x="1905000" y="315686"/>
            <a:ext cx="1905000" cy="400110"/>
          </a:xfrm>
          <a:prstGeom prst="rect">
            <a:avLst/>
          </a:prstGeom>
          <a:noFill/>
        </p:spPr>
        <p:txBody>
          <a:bodyPr wrap="square" rtlCol="0">
            <a:spAutoFit/>
          </a:bodyPr>
          <a:lstStyle/>
          <a:p>
            <a:r>
              <a:rPr lang="en-GB" sz="2000" b="1" dirty="0"/>
              <a:t>Student Table</a:t>
            </a:r>
          </a:p>
        </p:txBody>
      </p:sp>
      <p:cxnSp>
        <p:nvCxnSpPr>
          <p:cNvPr id="7" name="Straight Arrow Connector 6"/>
          <p:cNvCxnSpPr/>
          <p:nvPr/>
        </p:nvCxnSpPr>
        <p:spPr>
          <a:xfrm>
            <a:off x="3848559" y="3955973"/>
            <a:ext cx="304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48296" y="4510144"/>
            <a:ext cx="304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962400" y="5037462"/>
            <a:ext cx="304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962400" y="5583715"/>
            <a:ext cx="304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31355" y="187287"/>
            <a:ext cx="1211856" cy="369332"/>
          </a:xfrm>
          <a:prstGeom prst="rect">
            <a:avLst/>
          </a:prstGeom>
          <a:noFill/>
        </p:spPr>
        <p:txBody>
          <a:bodyPr wrap="square" rtlCol="0">
            <a:spAutoFit/>
          </a:bodyPr>
          <a:lstStyle/>
          <a:p>
            <a:r>
              <a:rPr lang="en-US" b="1" dirty="0">
                <a:solidFill>
                  <a:srgbClr val="FF0000"/>
                </a:solidFill>
              </a:rPr>
              <a:t>Example 2</a:t>
            </a:r>
          </a:p>
        </p:txBody>
      </p:sp>
    </p:spTree>
    <p:extLst>
      <p:ext uri="{BB962C8B-B14F-4D97-AF65-F5344CB8AC3E}">
        <p14:creationId xmlns:p14="http://schemas.microsoft.com/office/powerpoint/2010/main" val="3128606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0843" y="459130"/>
            <a:ext cx="11211666" cy="2862322"/>
          </a:xfrm>
          <a:prstGeom prst="rect">
            <a:avLst/>
          </a:prstGeom>
        </p:spPr>
        <p:txBody>
          <a:bodyPr wrap="square">
            <a:spAutoFit/>
          </a:bodyPr>
          <a:lstStyle/>
          <a:p>
            <a:pPr algn="just">
              <a:lnSpc>
                <a:spcPct val="150000"/>
              </a:lnSpc>
            </a:pPr>
            <a:r>
              <a:rPr lang="en-IN" sz="2400" dirty="0"/>
              <a:t>Note:</a:t>
            </a:r>
          </a:p>
          <a:p>
            <a:pPr marL="342900" indent="-342900" algn="just">
              <a:lnSpc>
                <a:spcPct val="150000"/>
              </a:lnSpc>
              <a:buFont typeface="Arial" panose="020B0604020202020204" pitchFamily="34" charset="0"/>
              <a:buChar char="•"/>
            </a:pPr>
            <a:r>
              <a:rPr lang="en-IN" sz="2400" dirty="0"/>
              <a:t>BCNF decomposition </a:t>
            </a:r>
            <a:r>
              <a:rPr lang="en-IN" sz="2400" b="1" dirty="0"/>
              <a:t>does not always satisfy dependency preserving property</a:t>
            </a:r>
            <a:r>
              <a:rPr lang="en-IN" sz="2400" dirty="0"/>
              <a:t>. </a:t>
            </a:r>
          </a:p>
          <a:p>
            <a:pPr marL="342900" indent="-342900" algn="just">
              <a:lnSpc>
                <a:spcPct val="150000"/>
              </a:lnSpc>
              <a:buFont typeface="Arial" panose="020B0604020202020204" pitchFamily="34" charset="0"/>
              <a:buChar char="•"/>
            </a:pPr>
            <a:r>
              <a:rPr lang="en-IN" sz="2400" dirty="0"/>
              <a:t>After BCNF decomposition if dependency is not preserved then we have to decide whether we want to remain in BCNF or rollback to 3NF. This process of rollback is called </a:t>
            </a:r>
            <a:r>
              <a:rPr lang="en-IN" sz="2400" b="1" dirty="0" err="1"/>
              <a:t>Denormalization</a:t>
            </a:r>
            <a:r>
              <a:rPr lang="en-IN" sz="2400" dirty="0"/>
              <a:t>.</a:t>
            </a:r>
          </a:p>
        </p:txBody>
      </p:sp>
    </p:spTree>
    <p:extLst>
      <p:ext uri="{BB962C8B-B14F-4D97-AF65-F5344CB8AC3E}">
        <p14:creationId xmlns:p14="http://schemas.microsoft.com/office/powerpoint/2010/main" val="2131599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7601" y="115748"/>
            <a:ext cx="7707010" cy="2164744"/>
          </a:xfrm>
          <a:prstGeom prst="rect">
            <a:avLst/>
          </a:prstGeom>
        </p:spPr>
      </p:pic>
      <p:sp>
        <p:nvSpPr>
          <p:cNvPr id="5" name="Rectangle 1"/>
          <p:cNvSpPr>
            <a:spLocks noChangeArrowheads="1"/>
          </p:cNvSpPr>
          <p:nvPr/>
        </p:nvSpPr>
        <p:spPr bwMode="auto">
          <a:xfrm>
            <a:off x="275421" y="2478795"/>
            <a:ext cx="11501610" cy="3715069"/>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mn-lt"/>
              </a:rPr>
              <a:t>F: 	{ (student, Teacher) -&gt; subject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mn-lt"/>
              </a:rPr>
              <a:t>	(student, subject) -&gt; Teacher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mn-lt"/>
              </a:rPr>
              <a:t>	Teacher -&gt; subject}</a:t>
            </a:r>
            <a:endParaRPr kumimoji="0" lang="en-US" altLang="en-US" sz="22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mn-lt"/>
              </a:rPr>
              <a:t>Candidate keys are (student, teacher) and (student, subject).</a:t>
            </a:r>
            <a:endParaRPr kumimoji="0" lang="en-US" altLang="en-US" sz="22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mn-lt"/>
              </a:rPr>
              <a:t>The above relation is in 3NF [since there is no transitive dependency].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mn-lt"/>
              </a:rPr>
              <a:t>A relation R is in BCNF if for every non-trivial FD: X-&gt;Y, X must be a key.</a:t>
            </a:r>
            <a:endParaRPr kumimoji="0" lang="en-US" altLang="en-US" sz="22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mn-lt"/>
              </a:rPr>
              <a:t>The above relation is not in BCNF, because in the FD (teacher-&gt;subject), teacher is not a key. </a:t>
            </a:r>
            <a:endParaRPr kumimoji="0" lang="en-US" altLang="en-US" sz="22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141994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310" y="135928"/>
            <a:ext cx="11674998" cy="2031325"/>
          </a:xfrm>
          <a:prstGeom prst="rect">
            <a:avLst/>
          </a:prstGeom>
        </p:spPr>
        <p:txBody>
          <a:bodyPr wrap="square">
            <a:spAutoFit/>
          </a:bodyPr>
          <a:lstStyle/>
          <a:p>
            <a:pPr>
              <a:lnSpc>
                <a:spcPct val="150000"/>
              </a:lnSpc>
            </a:pPr>
            <a:r>
              <a:rPr lang="en-US" sz="2400" b="1" dirty="0">
                <a:solidFill>
                  <a:srgbClr val="000000"/>
                </a:solidFill>
              </a:rPr>
              <a:t>Decomposition for BCNF</a:t>
            </a:r>
          </a:p>
          <a:p>
            <a:pPr algn="just">
              <a:lnSpc>
                <a:spcPct val="150000"/>
              </a:lnSpc>
            </a:pPr>
            <a:r>
              <a:rPr lang="en-US" sz="2000" dirty="0">
                <a:solidFill>
                  <a:srgbClr val="000000"/>
                </a:solidFill>
              </a:rPr>
              <a:t>Teacher-&gt; subject violates BCNF [since teacher is not a candidate key].</a:t>
            </a:r>
          </a:p>
          <a:p>
            <a:pPr algn="just">
              <a:lnSpc>
                <a:spcPct val="150000"/>
              </a:lnSpc>
            </a:pPr>
            <a:r>
              <a:rPr lang="en-US" sz="2000" dirty="0">
                <a:solidFill>
                  <a:srgbClr val="000000"/>
                </a:solidFill>
              </a:rPr>
              <a:t>If X-&gt;Y violates BCNF then divide R into R1(X, Y) and R2(R-Y).</a:t>
            </a:r>
          </a:p>
          <a:p>
            <a:pPr algn="just">
              <a:lnSpc>
                <a:spcPct val="150000"/>
              </a:lnSpc>
            </a:pPr>
            <a:r>
              <a:rPr lang="en-US" sz="2000" dirty="0">
                <a:solidFill>
                  <a:srgbClr val="000000"/>
                </a:solidFill>
              </a:rPr>
              <a:t>So </a:t>
            </a:r>
            <a:r>
              <a:rPr lang="en-US" sz="2000" b="1" dirty="0">
                <a:solidFill>
                  <a:srgbClr val="000000"/>
                </a:solidFill>
              </a:rPr>
              <a:t>R is divided into two relations R1(Teacher, subject) and R2(student, Teacher)</a:t>
            </a:r>
            <a:r>
              <a:rPr lang="en-US" sz="2000" dirty="0">
                <a:solidFill>
                  <a:srgbClr val="000000"/>
                </a:solidFill>
              </a:rPr>
              <a:t>.</a:t>
            </a:r>
            <a:endParaRPr lang="en-US" sz="2000" b="0" i="0" dirty="0">
              <a:solidFill>
                <a:srgbClr val="000000"/>
              </a:solidFill>
              <a:effectLst/>
            </a:endParaRPr>
          </a:p>
        </p:txBody>
      </p:sp>
      <p:pic>
        <p:nvPicPr>
          <p:cNvPr id="3" name="Picture 2"/>
          <p:cNvPicPr>
            <a:picLocks noChangeAspect="1"/>
          </p:cNvPicPr>
          <p:nvPr/>
        </p:nvPicPr>
        <p:blipFill>
          <a:blip r:embed="rId2"/>
          <a:stretch>
            <a:fillRect/>
          </a:stretch>
        </p:blipFill>
        <p:spPr>
          <a:xfrm>
            <a:off x="6042809" y="2074920"/>
            <a:ext cx="5855966" cy="4603672"/>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99152" y="2502923"/>
            <a:ext cx="5845215" cy="1641803"/>
          </a:xfrm>
          <a:prstGeom prst="rect">
            <a:avLst/>
          </a:prstGeom>
        </p:spPr>
      </p:pic>
    </p:spTree>
    <p:extLst>
      <p:ext uri="{BB962C8B-B14F-4D97-AF65-F5344CB8AC3E}">
        <p14:creationId xmlns:p14="http://schemas.microsoft.com/office/powerpoint/2010/main" val="41417362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oyce-Codd Normal Form - Coding Ninjas Code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762000"/>
            <a:ext cx="638895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57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252" y="120227"/>
            <a:ext cx="11799065" cy="6647974"/>
          </a:xfrm>
          <a:prstGeom prst="rect">
            <a:avLst/>
          </a:prstGeom>
        </p:spPr>
        <p:txBody>
          <a:bodyPr wrap="square">
            <a:spAutoFit/>
          </a:bodyPr>
          <a:lstStyle/>
          <a:p>
            <a:pPr algn="just">
              <a:lnSpc>
                <a:spcPct val="150000"/>
              </a:lnSpc>
            </a:pPr>
            <a:r>
              <a:rPr lang="en-US" sz="2400" b="1" dirty="0">
                <a:solidFill>
                  <a:srgbClr val="000000"/>
                </a:solidFill>
              </a:rPr>
              <a:t>3. Redundant Records</a:t>
            </a:r>
          </a:p>
          <a:p>
            <a:pPr marL="342900" indent="-342900" algn="just">
              <a:lnSpc>
                <a:spcPct val="150000"/>
              </a:lnSpc>
              <a:buFont typeface="Arial" panose="020B0604020202020204" pitchFamily="34" charset="0"/>
              <a:buChar char="•"/>
            </a:pPr>
            <a:r>
              <a:rPr lang="en-US" sz="2000" dirty="0">
                <a:solidFill>
                  <a:srgbClr val="000000"/>
                </a:solidFill>
              </a:rPr>
              <a:t>Redundancy in a database is a condition in which the </a:t>
            </a:r>
            <a:r>
              <a:rPr lang="en-US" sz="2000" b="1" dirty="0">
                <a:solidFill>
                  <a:srgbClr val="000000"/>
                </a:solidFill>
              </a:rPr>
              <a:t>same set of data is stored at two different places</a:t>
            </a:r>
            <a:r>
              <a:rPr lang="en-US" sz="2000" dirty="0">
                <a:solidFill>
                  <a:srgbClr val="000000"/>
                </a:solidFill>
              </a:rPr>
              <a:t>. This means two different spots or two separate fields in software. This is a problem for developers because they have to keep several versions of data updated.</a:t>
            </a:r>
          </a:p>
          <a:p>
            <a:pPr marL="342900" indent="-342900" algn="just">
              <a:lnSpc>
                <a:spcPct val="150000"/>
              </a:lnSpc>
              <a:buFont typeface="Arial" panose="020B0604020202020204" pitchFamily="34" charset="0"/>
              <a:buChar char="•"/>
            </a:pPr>
            <a:r>
              <a:rPr lang="en-US" sz="2000" dirty="0">
                <a:solidFill>
                  <a:srgbClr val="000000"/>
                </a:solidFill>
              </a:rPr>
              <a:t>Redundant records lead to </a:t>
            </a:r>
            <a:r>
              <a:rPr lang="en-US" sz="2000" b="1" dirty="0">
                <a:solidFill>
                  <a:srgbClr val="000000"/>
                </a:solidFill>
              </a:rPr>
              <a:t>unnecessary growth in database size</a:t>
            </a:r>
            <a:r>
              <a:rPr lang="en-US" sz="2000" dirty="0">
                <a:solidFill>
                  <a:srgbClr val="000000"/>
                </a:solidFill>
              </a:rPr>
              <a:t>, which in turn </a:t>
            </a:r>
            <a:r>
              <a:rPr lang="en-US" sz="2000" b="1" dirty="0">
                <a:solidFill>
                  <a:srgbClr val="000000"/>
                </a:solidFill>
              </a:rPr>
              <a:t>decreases the efficiency </a:t>
            </a:r>
            <a:r>
              <a:rPr lang="en-US" sz="2000" dirty="0">
                <a:solidFill>
                  <a:srgbClr val="000000"/>
                </a:solidFill>
              </a:rPr>
              <a:t>of the database and </a:t>
            </a:r>
            <a:r>
              <a:rPr lang="en-US" sz="2000" b="1" dirty="0">
                <a:solidFill>
                  <a:srgbClr val="000000"/>
                </a:solidFill>
              </a:rPr>
              <a:t>causes data corruption</a:t>
            </a:r>
            <a:r>
              <a:rPr lang="en-US" sz="2000" dirty="0">
                <a:solidFill>
                  <a:srgbClr val="000000"/>
                </a:solidFill>
              </a:rPr>
              <a:t>. Hence, the best option is to avoid preparing redundant records, unless it’s essential for backups.</a:t>
            </a:r>
          </a:p>
          <a:p>
            <a:pPr marL="342900" indent="-342900" algn="just">
              <a:lnSpc>
                <a:spcPct val="150000"/>
              </a:lnSpc>
              <a:buFont typeface="Arial" panose="020B0604020202020204" pitchFamily="34" charset="0"/>
              <a:buChar char="•"/>
            </a:pPr>
            <a:r>
              <a:rPr lang="en-US" sz="2000" dirty="0">
                <a:solidFill>
                  <a:srgbClr val="000000"/>
                </a:solidFill>
              </a:rPr>
              <a:t>Data redundancy is classified into two aspects – </a:t>
            </a:r>
            <a:r>
              <a:rPr lang="en-US" sz="2000" b="1" dirty="0">
                <a:solidFill>
                  <a:srgbClr val="000000"/>
                </a:solidFill>
              </a:rPr>
              <a:t>wasteful and excessive</a:t>
            </a:r>
            <a:r>
              <a:rPr lang="en-US" sz="2000" dirty="0">
                <a:solidFill>
                  <a:srgbClr val="000000"/>
                </a:solidFill>
              </a:rPr>
              <a:t>. Out of these, wasteful redundancy occurs when a set of data is repeated needlessly. Complicated data storing or inefficient coding results in wasteful redundancy.</a:t>
            </a:r>
          </a:p>
          <a:p>
            <a:pPr algn="just">
              <a:lnSpc>
                <a:spcPct val="150000"/>
              </a:lnSpc>
            </a:pPr>
            <a:r>
              <a:rPr lang="en-US" sz="2000" dirty="0">
                <a:solidFill>
                  <a:srgbClr val="000000"/>
                </a:solidFill>
              </a:rPr>
              <a:t>For example, a table of students’ attributes includes a student name, student ID, college name, and course applied. Out of these, the values of college name and course are repeated which can cause issues such as insertion anomaly, update anomaly, and deletion anomaly.</a:t>
            </a:r>
          </a:p>
          <a:p>
            <a:pPr algn="just">
              <a:lnSpc>
                <a:spcPct val="150000"/>
              </a:lnSpc>
            </a:pPr>
            <a:r>
              <a:rPr lang="en-US" sz="2000" dirty="0">
                <a:solidFill>
                  <a:srgbClr val="000000"/>
                </a:solidFill>
              </a:rPr>
              <a:t>To avoid redundant records, always delete data that is no longer needed.</a:t>
            </a:r>
            <a:endParaRPr lang="en-US" sz="2000" b="0" i="0" dirty="0">
              <a:solidFill>
                <a:srgbClr val="000000"/>
              </a:solidFill>
              <a:effectLst/>
            </a:endParaRPr>
          </a:p>
        </p:txBody>
      </p:sp>
    </p:spTree>
    <p:extLst>
      <p:ext uri="{BB962C8B-B14F-4D97-AF65-F5344CB8AC3E}">
        <p14:creationId xmlns:p14="http://schemas.microsoft.com/office/powerpoint/2010/main" val="2334666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428510"/>
            <a:ext cx="12075463" cy="4264676"/>
          </a:xfrm>
          <a:prstGeom prst="rect">
            <a:avLst/>
          </a:prstGeom>
        </p:spPr>
      </p:pic>
    </p:spTree>
    <p:extLst>
      <p:ext uri="{BB962C8B-B14F-4D97-AF65-F5344CB8AC3E}">
        <p14:creationId xmlns:p14="http://schemas.microsoft.com/office/powerpoint/2010/main" val="37185947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97" y="108672"/>
            <a:ext cx="11462630" cy="5627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49231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779" y="253388"/>
            <a:ext cx="11688896" cy="4616648"/>
          </a:xfrm>
          <a:prstGeom prst="rect">
            <a:avLst/>
          </a:prstGeom>
          <a:noFill/>
        </p:spPr>
        <p:txBody>
          <a:bodyPr wrap="square" rtlCol="0">
            <a:spAutoFit/>
          </a:bodyPr>
          <a:lstStyle/>
          <a:p>
            <a:pPr algn="just">
              <a:lnSpc>
                <a:spcPct val="150000"/>
              </a:lnSpc>
            </a:pPr>
            <a:r>
              <a:rPr lang="en-US" sz="2400" b="1" dirty="0"/>
              <a:t>Contents:</a:t>
            </a:r>
          </a:p>
          <a:p>
            <a:pPr algn="just">
              <a:lnSpc>
                <a:spcPct val="150000"/>
              </a:lnSpc>
            </a:pPr>
            <a:r>
              <a:rPr lang="en-US" sz="2800" b="1" dirty="0"/>
              <a:t>Transactions Management and Concurrency</a:t>
            </a:r>
            <a:r>
              <a:rPr lang="en-US" sz="2400" dirty="0"/>
              <a:t>: </a:t>
            </a:r>
          </a:p>
          <a:p>
            <a:pPr marL="457200" indent="-457200" algn="just">
              <a:lnSpc>
                <a:spcPct val="150000"/>
              </a:lnSpc>
              <a:buFont typeface="+mj-lt"/>
              <a:buAutoNum type="arabicPeriod"/>
            </a:pPr>
            <a:r>
              <a:rPr lang="en-US" sz="2400" dirty="0"/>
              <a:t>Transaction Concept, </a:t>
            </a:r>
          </a:p>
          <a:p>
            <a:pPr marL="457200" indent="-457200" algn="just">
              <a:lnSpc>
                <a:spcPct val="150000"/>
              </a:lnSpc>
              <a:buFont typeface="+mj-lt"/>
              <a:buAutoNum type="arabicPeriod"/>
            </a:pPr>
            <a:r>
              <a:rPr lang="en-US" sz="2400" dirty="0"/>
              <a:t>Transaction States, </a:t>
            </a:r>
          </a:p>
          <a:p>
            <a:pPr marL="457200" indent="-457200" algn="just">
              <a:lnSpc>
                <a:spcPct val="150000"/>
              </a:lnSpc>
              <a:buFont typeface="+mj-lt"/>
              <a:buAutoNum type="arabicPeriod"/>
            </a:pPr>
            <a:r>
              <a:rPr lang="en-US" sz="2400" dirty="0"/>
              <a:t>ACID Properties, </a:t>
            </a:r>
          </a:p>
          <a:p>
            <a:pPr marL="457200" indent="-457200" algn="just">
              <a:lnSpc>
                <a:spcPct val="150000"/>
              </a:lnSpc>
              <a:buFont typeface="+mj-lt"/>
              <a:buAutoNum type="arabicPeriod"/>
            </a:pPr>
            <a:r>
              <a:rPr lang="en-US" sz="2400" dirty="0"/>
              <a:t>Concurrent Executions, </a:t>
            </a:r>
          </a:p>
          <a:p>
            <a:pPr marL="457200" indent="-457200" algn="just">
              <a:lnSpc>
                <a:spcPct val="150000"/>
              </a:lnSpc>
              <a:buFont typeface="+mj-lt"/>
              <a:buAutoNum type="arabicPeriod"/>
            </a:pPr>
            <a:r>
              <a:rPr lang="en-US" sz="2400" dirty="0" err="1"/>
              <a:t>Serializability</a:t>
            </a:r>
            <a:r>
              <a:rPr lang="en-US" sz="2400" dirty="0"/>
              <a:t> – </a:t>
            </a:r>
            <a:r>
              <a:rPr lang="en-IN" sz="2400" dirty="0"/>
              <a:t>Conflict and View, </a:t>
            </a:r>
          </a:p>
          <a:p>
            <a:pPr marL="457200" indent="-457200" algn="just">
              <a:lnSpc>
                <a:spcPct val="150000"/>
              </a:lnSpc>
              <a:buFont typeface="+mj-lt"/>
              <a:buAutoNum type="arabicPeriod"/>
            </a:pPr>
            <a:r>
              <a:rPr lang="en-IN" sz="2400" dirty="0"/>
              <a:t>Concurrency Control: Lock-Based, Timestamp-Based Protocols.</a:t>
            </a:r>
          </a:p>
        </p:txBody>
      </p:sp>
    </p:spTree>
    <p:extLst>
      <p:ext uri="{BB962C8B-B14F-4D97-AF65-F5344CB8AC3E}">
        <p14:creationId xmlns:p14="http://schemas.microsoft.com/office/powerpoint/2010/main" val="4246679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3964" y="297456"/>
            <a:ext cx="11715269" cy="3185487"/>
          </a:xfrm>
          <a:prstGeom prst="rect">
            <a:avLst/>
          </a:prstGeom>
        </p:spPr>
        <p:txBody>
          <a:bodyPr wrap="square">
            <a:spAutoFit/>
          </a:bodyPr>
          <a:lstStyle/>
          <a:p>
            <a:pPr algn="just">
              <a:lnSpc>
                <a:spcPct val="150000"/>
              </a:lnSpc>
            </a:pPr>
            <a:r>
              <a:rPr lang="en-US" sz="2400" b="1" dirty="0"/>
              <a:t>Transaction</a:t>
            </a:r>
          </a:p>
          <a:p>
            <a:pPr marL="285750" indent="-285750" algn="just">
              <a:lnSpc>
                <a:spcPct val="150000"/>
              </a:lnSpc>
              <a:buFont typeface="Arial" panose="020B0604020202020204" pitchFamily="34" charset="0"/>
              <a:buChar char="•"/>
            </a:pPr>
            <a:r>
              <a:rPr lang="en-US" sz="2200" dirty="0"/>
              <a:t>The transaction is a set of logically related operations. It contains a group of tasks.</a:t>
            </a:r>
          </a:p>
          <a:p>
            <a:pPr marL="285750" indent="-285750" algn="just">
              <a:lnSpc>
                <a:spcPct val="150000"/>
              </a:lnSpc>
              <a:buFont typeface="Arial" panose="020B0604020202020204" pitchFamily="34" charset="0"/>
              <a:buChar char="•"/>
            </a:pPr>
            <a:r>
              <a:rPr lang="en-US" sz="2200" dirty="0"/>
              <a:t>Set of operations used to perform a logical unit if work.</a:t>
            </a:r>
          </a:p>
          <a:p>
            <a:pPr marL="285750" indent="-285750" algn="just">
              <a:lnSpc>
                <a:spcPct val="150000"/>
              </a:lnSpc>
              <a:buFont typeface="Arial" panose="020B0604020202020204" pitchFamily="34" charset="0"/>
              <a:buChar char="•"/>
            </a:pPr>
            <a:r>
              <a:rPr lang="en-US" sz="2200" dirty="0"/>
              <a:t>It generally represent change in database.</a:t>
            </a:r>
          </a:p>
          <a:p>
            <a:pPr marL="285750" indent="-285750" algn="just">
              <a:lnSpc>
                <a:spcPct val="150000"/>
              </a:lnSpc>
              <a:buFont typeface="Arial" panose="020B0604020202020204" pitchFamily="34" charset="0"/>
              <a:buChar char="•"/>
            </a:pPr>
            <a:r>
              <a:rPr lang="en-US" sz="2200" dirty="0"/>
              <a:t>A transaction is an action or series of actions. It is performed by a single user to perform operations for accessing the contents of the database.</a:t>
            </a:r>
          </a:p>
        </p:txBody>
      </p:sp>
    </p:spTree>
    <p:extLst>
      <p:ext uri="{BB962C8B-B14F-4D97-AF65-F5344CB8AC3E}">
        <p14:creationId xmlns:p14="http://schemas.microsoft.com/office/powerpoint/2010/main" val="21915262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373" y="2090139"/>
            <a:ext cx="10986449" cy="3139321"/>
          </a:xfrm>
          <a:prstGeom prst="rect">
            <a:avLst/>
          </a:prstGeom>
        </p:spPr>
        <p:txBody>
          <a:bodyPr wrap="square" numCol="2">
            <a:spAutoFit/>
          </a:bodyPr>
          <a:lstStyle/>
          <a:p>
            <a:pPr algn="just">
              <a:lnSpc>
                <a:spcPct val="150000"/>
              </a:lnSpc>
            </a:pPr>
            <a:r>
              <a:rPr lang="en-US" sz="2200" b="1" dirty="0"/>
              <a:t>X's Account</a:t>
            </a:r>
            <a:endParaRPr lang="en-US" sz="2200" dirty="0"/>
          </a:p>
          <a:p>
            <a:pPr marL="457200" indent="-457200" algn="just">
              <a:lnSpc>
                <a:spcPct val="150000"/>
              </a:lnSpc>
              <a:buFont typeface="+mj-lt"/>
              <a:buAutoNum type="arabicPeriod"/>
            </a:pPr>
            <a:r>
              <a:rPr lang="en-US" sz="2200" dirty="0" err="1"/>
              <a:t>Open_Account</a:t>
            </a:r>
            <a:r>
              <a:rPr lang="en-US" sz="2200" dirty="0"/>
              <a:t>(X)  </a:t>
            </a:r>
          </a:p>
          <a:p>
            <a:pPr marL="457200" indent="-457200" algn="just">
              <a:lnSpc>
                <a:spcPct val="150000"/>
              </a:lnSpc>
              <a:buFont typeface="+mj-lt"/>
              <a:buAutoNum type="arabicPeriod"/>
            </a:pPr>
            <a:r>
              <a:rPr lang="en-US" sz="2200" dirty="0" err="1"/>
              <a:t>Old_Balance</a:t>
            </a:r>
            <a:r>
              <a:rPr lang="en-US" sz="2200" dirty="0"/>
              <a:t> = </a:t>
            </a:r>
            <a:r>
              <a:rPr lang="en-US" sz="2200" dirty="0" err="1"/>
              <a:t>X.balance</a:t>
            </a:r>
            <a:r>
              <a:rPr lang="en-US" sz="2200" dirty="0"/>
              <a:t>  </a:t>
            </a:r>
          </a:p>
          <a:p>
            <a:pPr marL="457200" indent="-457200" algn="just">
              <a:lnSpc>
                <a:spcPct val="150000"/>
              </a:lnSpc>
              <a:buFont typeface="+mj-lt"/>
              <a:buAutoNum type="arabicPeriod"/>
            </a:pPr>
            <a:r>
              <a:rPr lang="en-US" sz="2200" dirty="0" err="1"/>
              <a:t>New_Balance</a:t>
            </a:r>
            <a:r>
              <a:rPr lang="en-US" sz="2200" dirty="0"/>
              <a:t> = </a:t>
            </a:r>
            <a:r>
              <a:rPr lang="en-US" sz="2200" dirty="0" err="1"/>
              <a:t>Old_Balance</a:t>
            </a:r>
            <a:r>
              <a:rPr lang="en-US" sz="2200" dirty="0"/>
              <a:t> - 800  </a:t>
            </a:r>
          </a:p>
          <a:p>
            <a:pPr marL="457200" indent="-457200" algn="just">
              <a:lnSpc>
                <a:spcPct val="150000"/>
              </a:lnSpc>
              <a:buFont typeface="+mj-lt"/>
              <a:buAutoNum type="arabicPeriod"/>
            </a:pPr>
            <a:r>
              <a:rPr lang="en-US" sz="2200" dirty="0" err="1"/>
              <a:t>X.balance</a:t>
            </a:r>
            <a:r>
              <a:rPr lang="en-US" sz="2200" dirty="0"/>
              <a:t> = </a:t>
            </a:r>
            <a:r>
              <a:rPr lang="en-US" sz="2200" dirty="0" err="1"/>
              <a:t>New_Balance</a:t>
            </a:r>
            <a:r>
              <a:rPr lang="en-US" sz="2200" dirty="0"/>
              <a:t>  </a:t>
            </a:r>
          </a:p>
          <a:p>
            <a:pPr marL="457200" indent="-457200" algn="just">
              <a:lnSpc>
                <a:spcPct val="150000"/>
              </a:lnSpc>
              <a:buFont typeface="+mj-lt"/>
              <a:buAutoNum type="arabicPeriod"/>
            </a:pPr>
            <a:r>
              <a:rPr lang="en-US" sz="2200" dirty="0" err="1"/>
              <a:t>Close_Account</a:t>
            </a:r>
            <a:r>
              <a:rPr lang="en-US" sz="2200" dirty="0"/>
              <a:t>(X)  </a:t>
            </a:r>
          </a:p>
          <a:p>
            <a:pPr algn="just">
              <a:lnSpc>
                <a:spcPct val="150000"/>
              </a:lnSpc>
            </a:pPr>
            <a:r>
              <a:rPr lang="en-US" sz="2200" b="1" dirty="0"/>
              <a:t>Y's Account</a:t>
            </a:r>
            <a:endParaRPr lang="en-US" sz="2200" dirty="0"/>
          </a:p>
          <a:p>
            <a:pPr marL="457200" indent="-457200" algn="just">
              <a:lnSpc>
                <a:spcPct val="150000"/>
              </a:lnSpc>
              <a:buFont typeface="+mj-lt"/>
              <a:buAutoNum type="arabicPeriod"/>
            </a:pPr>
            <a:r>
              <a:rPr lang="en-US" sz="2200" dirty="0" err="1"/>
              <a:t>Open_Account</a:t>
            </a:r>
            <a:r>
              <a:rPr lang="en-US" sz="2200" dirty="0"/>
              <a:t>(Y)  </a:t>
            </a:r>
          </a:p>
          <a:p>
            <a:pPr marL="457200" indent="-457200" algn="just">
              <a:lnSpc>
                <a:spcPct val="150000"/>
              </a:lnSpc>
              <a:buFont typeface="+mj-lt"/>
              <a:buAutoNum type="arabicPeriod"/>
            </a:pPr>
            <a:r>
              <a:rPr lang="en-US" sz="2200" dirty="0" err="1"/>
              <a:t>Old_Balance</a:t>
            </a:r>
            <a:r>
              <a:rPr lang="en-US" sz="2200" dirty="0"/>
              <a:t> = </a:t>
            </a:r>
            <a:r>
              <a:rPr lang="en-US" sz="2200" dirty="0" err="1"/>
              <a:t>Y.balance</a:t>
            </a:r>
            <a:r>
              <a:rPr lang="en-US" sz="2200" dirty="0"/>
              <a:t>  </a:t>
            </a:r>
          </a:p>
          <a:p>
            <a:pPr marL="457200" indent="-457200" algn="just">
              <a:lnSpc>
                <a:spcPct val="150000"/>
              </a:lnSpc>
              <a:buFont typeface="+mj-lt"/>
              <a:buAutoNum type="arabicPeriod"/>
            </a:pPr>
            <a:r>
              <a:rPr lang="en-US" sz="2200" dirty="0" err="1"/>
              <a:t>New_Balance</a:t>
            </a:r>
            <a:r>
              <a:rPr lang="en-US" sz="2200" dirty="0"/>
              <a:t> = </a:t>
            </a:r>
            <a:r>
              <a:rPr lang="en-US" sz="2200" dirty="0" err="1"/>
              <a:t>Old_Balance</a:t>
            </a:r>
            <a:r>
              <a:rPr lang="en-US" sz="2200" dirty="0"/>
              <a:t> + 800  </a:t>
            </a:r>
          </a:p>
          <a:p>
            <a:pPr marL="457200" indent="-457200" algn="just">
              <a:lnSpc>
                <a:spcPct val="150000"/>
              </a:lnSpc>
              <a:buFont typeface="+mj-lt"/>
              <a:buAutoNum type="arabicPeriod"/>
            </a:pPr>
            <a:r>
              <a:rPr lang="en-US" sz="2200" dirty="0" err="1"/>
              <a:t>Y.balance</a:t>
            </a:r>
            <a:r>
              <a:rPr lang="en-US" sz="2200" dirty="0"/>
              <a:t> = </a:t>
            </a:r>
            <a:r>
              <a:rPr lang="en-US" sz="2200" dirty="0" err="1"/>
              <a:t>New_Balance</a:t>
            </a:r>
            <a:r>
              <a:rPr lang="en-US" sz="2200" dirty="0"/>
              <a:t>  </a:t>
            </a:r>
          </a:p>
          <a:p>
            <a:pPr marL="457200" indent="-457200" algn="just">
              <a:lnSpc>
                <a:spcPct val="150000"/>
              </a:lnSpc>
              <a:buFont typeface="+mj-lt"/>
              <a:buAutoNum type="arabicPeriod"/>
            </a:pPr>
            <a:r>
              <a:rPr lang="en-US" sz="2200" dirty="0" err="1"/>
              <a:t>Close_Account</a:t>
            </a:r>
            <a:r>
              <a:rPr lang="en-US" sz="2200" dirty="0"/>
              <a:t>(Y)  </a:t>
            </a:r>
          </a:p>
        </p:txBody>
      </p:sp>
      <p:sp>
        <p:nvSpPr>
          <p:cNvPr id="2" name="Rectangle 1"/>
          <p:cNvSpPr/>
          <p:nvPr/>
        </p:nvSpPr>
        <p:spPr>
          <a:xfrm>
            <a:off x="558372" y="313842"/>
            <a:ext cx="10789001" cy="1055545"/>
          </a:xfrm>
          <a:prstGeom prst="rect">
            <a:avLst/>
          </a:prstGeom>
        </p:spPr>
        <p:txBody>
          <a:bodyPr wrap="square">
            <a:spAutoFit/>
          </a:bodyPr>
          <a:lstStyle/>
          <a:p>
            <a:pPr algn="just">
              <a:lnSpc>
                <a:spcPct val="150000"/>
              </a:lnSpc>
            </a:pPr>
            <a:r>
              <a:rPr lang="en-US" sz="2200" b="1" dirty="0"/>
              <a:t>Example:</a:t>
            </a:r>
            <a:r>
              <a:rPr lang="en-US" sz="2200" dirty="0"/>
              <a:t> Suppose an employee of bank transfers </a:t>
            </a:r>
            <a:r>
              <a:rPr lang="en-US" sz="2200" dirty="0" err="1"/>
              <a:t>Rs</a:t>
            </a:r>
            <a:r>
              <a:rPr lang="en-US" sz="2200" dirty="0"/>
              <a:t> 800 from X's account to Y's account. </a:t>
            </a:r>
          </a:p>
          <a:p>
            <a:pPr algn="just">
              <a:lnSpc>
                <a:spcPct val="150000"/>
              </a:lnSpc>
            </a:pPr>
            <a:r>
              <a:rPr lang="en-US" sz="2200" dirty="0"/>
              <a:t>This small transaction contains several low-level tasks.</a:t>
            </a:r>
          </a:p>
        </p:txBody>
      </p:sp>
    </p:spTree>
    <p:extLst>
      <p:ext uri="{BB962C8B-B14F-4D97-AF65-F5344CB8AC3E}">
        <p14:creationId xmlns:p14="http://schemas.microsoft.com/office/powerpoint/2010/main" val="1899934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1523" y="324863"/>
            <a:ext cx="4817344" cy="4801314"/>
          </a:xfrm>
          <a:prstGeom prst="rect">
            <a:avLst/>
          </a:prstGeom>
        </p:spPr>
        <p:txBody>
          <a:bodyPr wrap="none">
            <a:spAutoFit/>
          </a:bodyPr>
          <a:lstStyle/>
          <a:p>
            <a:pPr algn="just">
              <a:lnSpc>
                <a:spcPct val="150000"/>
              </a:lnSpc>
            </a:pPr>
            <a:r>
              <a:rPr lang="en-US" sz="2400" b="1" dirty="0"/>
              <a:t>ATM transaction steps</a:t>
            </a:r>
          </a:p>
          <a:p>
            <a:pPr marL="342900" indent="-342900" algn="just" fontAlgn="base">
              <a:lnSpc>
                <a:spcPct val="150000"/>
              </a:lnSpc>
              <a:buFont typeface="+mj-lt"/>
              <a:buAutoNum type="arabicPeriod"/>
            </a:pPr>
            <a:r>
              <a:rPr lang="en-US" sz="2000" dirty="0"/>
              <a:t>Transaction Start. </a:t>
            </a:r>
          </a:p>
          <a:p>
            <a:pPr marL="342900" indent="-342900" algn="just" fontAlgn="base">
              <a:lnSpc>
                <a:spcPct val="150000"/>
              </a:lnSpc>
              <a:buFont typeface="+mj-lt"/>
              <a:buAutoNum type="arabicPeriod"/>
            </a:pPr>
            <a:r>
              <a:rPr lang="en-US" sz="2000" dirty="0"/>
              <a:t>Insert your ATM card. </a:t>
            </a:r>
          </a:p>
          <a:p>
            <a:pPr marL="342900" indent="-342900" algn="just" fontAlgn="base">
              <a:lnSpc>
                <a:spcPct val="150000"/>
              </a:lnSpc>
              <a:buFont typeface="+mj-lt"/>
              <a:buAutoNum type="arabicPeriod"/>
            </a:pPr>
            <a:r>
              <a:rPr lang="en-US" sz="2000" dirty="0"/>
              <a:t>Select language for your transaction. </a:t>
            </a:r>
          </a:p>
          <a:p>
            <a:pPr marL="342900" indent="-342900" algn="just" fontAlgn="base">
              <a:lnSpc>
                <a:spcPct val="150000"/>
              </a:lnSpc>
              <a:buFont typeface="+mj-lt"/>
              <a:buAutoNum type="arabicPeriod"/>
            </a:pPr>
            <a:r>
              <a:rPr lang="en-US" sz="2000" dirty="0"/>
              <a:t>Select Savings Account option. </a:t>
            </a:r>
          </a:p>
          <a:p>
            <a:pPr marL="342900" indent="-342900" algn="just" fontAlgn="base">
              <a:lnSpc>
                <a:spcPct val="150000"/>
              </a:lnSpc>
              <a:buFont typeface="+mj-lt"/>
              <a:buAutoNum type="arabicPeriod"/>
            </a:pPr>
            <a:r>
              <a:rPr lang="en-US" sz="2000" dirty="0"/>
              <a:t>Enter the amount you want to withdraw. </a:t>
            </a:r>
          </a:p>
          <a:p>
            <a:pPr marL="342900" indent="-342900" algn="just" fontAlgn="base">
              <a:lnSpc>
                <a:spcPct val="150000"/>
              </a:lnSpc>
              <a:buFont typeface="+mj-lt"/>
              <a:buAutoNum type="arabicPeriod"/>
            </a:pPr>
            <a:r>
              <a:rPr lang="en-US" sz="2000" dirty="0"/>
              <a:t>Enter your secret pin. </a:t>
            </a:r>
          </a:p>
          <a:p>
            <a:pPr marL="342900" indent="-342900" algn="just" fontAlgn="base">
              <a:lnSpc>
                <a:spcPct val="150000"/>
              </a:lnSpc>
              <a:buFont typeface="+mj-lt"/>
              <a:buAutoNum type="arabicPeriod"/>
            </a:pPr>
            <a:r>
              <a:rPr lang="en-US" sz="2000" dirty="0"/>
              <a:t>Wait for some time for processing. </a:t>
            </a:r>
          </a:p>
          <a:p>
            <a:pPr marL="342900" indent="-342900" algn="just" fontAlgn="base">
              <a:lnSpc>
                <a:spcPct val="150000"/>
              </a:lnSpc>
              <a:buFont typeface="+mj-lt"/>
              <a:buAutoNum type="arabicPeriod"/>
            </a:pPr>
            <a:r>
              <a:rPr lang="en-US" sz="2000" dirty="0"/>
              <a:t>Collect your Cash. </a:t>
            </a:r>
          </a:p>
          <a:p>
            <a:pPr marL="342900" indent="-342900" algn="just" fontAlgn="base">
              <a:lnSpc>
                <a:spcPct val="150000"/>
              </a:lnSpc>
              <a:buFont typeface="+mj-lt"/>
              <a:buAutoNum type="arabicPeriod"/>
            </a:pPr>
            <a:r>
              <a:rPr lang="en-US" sz="2000" dirty="0"/>
              <a:t>Transaction Completed. </a:t>
            </a:r>
          </a:p>
        </p:txBody>
      </p:sp>
      <p:sp>
        <p:nvSpPr>
          <p:cNvPr id="6" name="Rectangle 5"/>
          <p:cNvSpPr/>
          <p:nvPr/>
        </p:nvSpPr>
        <p:spPr>
          <a:xfrm>
            <a:off x="7069157" y="1206202"/>
            <a:ext cx="4983296" cy="2400657"/>
          </a:xfrm>
          <a:prstGeom prst="rect">
            <a:avLst/>
          </a:prstGeom>
        </p:spPr>
        <p:txBody>
          <a:bodyPr wrap="square">
            <a:spAutoFit/>
          </a:bodyPr>
          <a:lstStyle/>
          <a:p>
            <a:pPr fontAlgn="base">
              <a:lnSpc>
                <a:spcPct val="150000"/>
              </a:lnSpc>
            </a:pPr>
            <a:r>
              <a:rPr lang="en-US" sz="2000" dirty="0">
                <a:latin typeface="urw-din"/>
              </a:rPr>
              <a:t>Three operations can be performed in a transaction as follows. </a:t>
            </a:r>
            <a:br>
              <a:rPr lang="en-US" sz="2000" dirty="0">
                <a:latin typeface="urw-din"/>
              </a:rPr>
            </a:br>
            <a:r>
              <a:rPr lang="en-US" sz="2000" dirty="0">
                <a:latin typeface="urw-din"/>
              </a:rPr>
              <a:t> 1. Read/Access data (R). </a:t>
            </a:r>
          </a:p>
          <a:p>
            <a:pPr fontAlgn="base">
              <a:lnSpc>
                <a:spcPct val="150000"/>
              </a:lnSpc>
            </a:pPr>
            <a:r>
              <a:rPr lang="en-US" sz="2000" dirty="0">
                <a:latin typeface="urw-din"/>
              </a:rPr>
              <a:t>2. Write/Change data (W). </a:t>
            </a:r>
            <a:br>
              <a:rPr lang="en-US" sz="2000" dirty="0">
                <a:latin typeface="urw-din"/>
              </a:rPr>
            </a:br>
            <a:r>
              <a:rPr lang="en-US" sz="2000" dirty="0">
                <a:latin typeface="urw-din"/>
              </a:rPr>
              <a:t> 3. Commit.</a:t>
            </a:r>
            <a:endParaRPr lang="en-US" sz="2000" b="0" i="0" dirty="0">
              <a:effectLst/>
              <a:latin typeface="urw-din"/>
            </a:endParaRPr>
          </a:p>
        </p:txBody>
      </p:sp>
    </p:spTree>
    <p:extLst>
      <p:ext uri="{BB962C8B-B14F-4D97-AF65-F5344CB8AC3E}">
        <p14:creationId xmlns:p14="http://schemas.microsoft.com/office/powerpoint/2010/main" val="41050313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31353" y="119287"/>
            <a:ext cx="11732965" cy="56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rPr>
              <a:t>Transfer of 50₹ from Account A to Account B. Initially A= 500₹, B= 800₹.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rPr>
              <a:t>This data is brought to RAM from Hard Disk. </a:t>
            </a:r>
            <a:endParaRPr kumimoji="0" lang="en-US" altLang="en-US" sz="1000" b="0" i="0" u="none" strike="noStrike" cap="none" normalizeH="0" baseline="0" dirty="0">
              <a:ln>
                <a:noFill/>
              </a:ln>
              <a:solidFill>
                <a:srgbClr val="273239"/>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rPr>
              <a:t> </a:t>
            </a:r>
            <a:endParaRPr kumimoji="0" lang="en-US" altLang="en-US" sz="600" b="0" i="0" u="none" strike="noStrike" cap="none" normalizeH="0" baseline="0" dirty="0">
              <a:ln>
                <a:noFill/>
              </a:ln>
              <a:solidFill>
                <a:srgbClr val="273239"/>
              </a:solidFill>
              <a:effectLst/>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rgbClr val="273239"/>
                </a:solidFill>
                <a:effectLst/>
              </a:rPr>
              <a:t>R(A) -- 500                // Accessed from RAM. </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rgbClr val="273239"/>
                </a:solidFill>
                <a:effectLst/>
              </a:rPr>
              <a:t>A = A-50                    // Deducting 50₹ from A. </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rgbClr val="273239"/>
                </a:solidFill>
                <a:effectLst/>
              </a:rPr>
              <a:t>W(A)--450               // Updated in RAM. </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rgbClr val="273239"/>
                </a:solidFill>
                <a:effectLst/>
              </a:rPr>
              <a:t>R(B) -- 800               // Accessed from RAM. </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rgbClr val="273239"/>
                </a:solidFill>
                <a:effectLst/>
              </a:rPr>
              <a:t>B=B+50                    // 50₹ is added to B's Account. </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rgbClr val="273239"/>
                </a:solidFill>
                <a:effectLst/>
              </a:rPr>
              <a:t>W(B) --850              // Updated in RAM. </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rgbClr val="273239"/>
                </a:solidFill>
                <a:effectLst/>
              </a:rPr>
              <a:t>commit                    // The data in RAM is taken back to Hard Disk.</a:t>
            </a:r>
            <a:r>
              <a:rPr kumimoji="0" lang="en-US" altLang="en-US"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315802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0733" y="154866"/>
            <a:ext cx="11648502" cy="6370975"/>
          </a:xfrm>
          <a:prstGeom prst="rect">
            <a:avLst/>
          </a:prstGeom>
        </p:spPr>
        <p:txBody>
          <a:bodyPr wrap="square">
            <a:spAutoFit/>
          </a:bodyPr>
          <a:lstStyle/>
          <a:p>
            <a:pPr algn="just">
              <a:lnSpc>
                <a:spcPct val="200000"/>
              </a:lnSpc>
            </a:pPr>
            <a:r>
              <a:rPr lang="en-US" sz="2800" b="1" dirty="0"/>
              <a:t>Operations of Transaction:</a:t>
            </a:r>
            <a:endParaRPr lang="en-US" sz="2800" b="1" dirty="0">
              <a:solidFill>
                <a:srgbClr val="000000"/>
              </a:solidFill>
            </a:endParaRPr>
          </a:p>
          <a:p>
            <a:pPr marL="285750" indent="-285750" algn="just">
              <a:lnSpc>
                <a:spcPct val="200000"/>
              </a:lnSpc>
              <a:buFont typeface="Arial" panose="020B0604020202020204" pitchFamily="34" charset="0"/>
              <a:buChar char="•"/>
            </a:pPr>
            <a:r>
              <a:rPr lang="en-US" sz="2200" b="1" dirty="0" err="1">
                <a:solidFill>
                  <a:srgbClr val="000000"/>
                </a:solidFill>
              </a:rPr>
              <a:t>begin_transaction</a:t>
            </a:r>
            <a:r>
              <a:rPr lang="en-US" sz="2200" dirty="0">
                <a:solidFill>
                  <a:srgbClr val="000000"/>
                </a:solidFill>
              </a:rPr>
              <a:t> − A marker that specifies start of transaction execution.</a:t>
            </a:r>
          </a:p>
          <a:p>
            <a:pPr marL="285750" indent="-285750" algn="just">
              <a:lnSpc>
                <a:spcPct val="200000"/>
              </a:lnSpc>
              <a:buFont typeface="Arial" panose="020B0604020202020204" pitchFamily="34" charset="0"/>
              <a:buChar char="•"/>
            </a:pPr>
            <a:r>
              <a:rPr lang="en-US" sz="2200" b="1" dirty="0" err="1">
                <a:solidFill>
                  <a:srgbClr val="000000"/>
                </a:solidFill>
              </a:rPr>
              <a:t>read_item</a:t>
            </a:r>
            <a:r>
              <a:rPr lang="en-US" sz="2200" b="1" dirty="0">
                <a:solidFill>
                  <a:srgbClr val="000000"/>
                </a:solidFill>
              </a:rPr>
              <a:t> or </a:t>
            </a:r>
            <a:r>
              <a:rPr lang="en-US" sz="2200" b="1" dirty="0" err="1">
                <a:solidFill>
                  <a:srgbClr val="000000"/>
                </a:solidFill>
              </a:rPr>
              <a:t>write_item</a:t>
            </a:r>
            <a:r>
              <a:rPr lang="en-US" sz="2200" dirty="0">
                <a:solidFill>
                  <a:srgbClr val="000000"/>
                </a:solidFill>
              </a:rPr>
              <a:t> − Database operations that may be interleaved with main memory operations as a part of transaction.</a:t>
            </a:r>
          </a:p>
          <a:p>
            <a:pPr marL="285750" indent="-285750" algn="just">
              <a:lnSpc>
                <a:spcPct val="200000"/>
              </a:lnSpc>
              <a:buFont typeface="Arial" panose="020B0604020202020204" pitchFamily="34" charset="0"/>
              <a:buChar char="•"/>
            </a:pPr>
            <a:r>
              <a:rPr lang="en-US" sz="2200" b="1" dirty="0" err="1">
                <a:solidFill>
                  <a:srgbClr val="000000"/>
                </a:solidFill>
              </a:rPr>
              <a:t>end_transaction</a:t>
            </a:r>
            <a:r>
              <a:rPr lang="en-US" sz="2200" dirty="0">
                <a:solidFill>
                  <a:srgbClr val="000000"/>
                </a:solidFill>
              </a:rPr>
              <a:t> − A marker that specifies end of transaction.</a:t>
            </a:r>
          </a:p>
          <a:p>
            <a:pPr marL="285750" indent="-285750" algn="just">
              <a:lnSpc>
                <a:spcPct val="200000"/>
              </a:lnSpc>
              <a:buFont typeface="Arial" panose="020B0604020202020204" pitchFamily="34" charset="0"/>
              <a:buChar char="•"/>
            </a:pPr>
            <a:r>
              <a:rPr lang="en-US" sz="2200" b="1" dirty="0">
                <a:solidFill>
                  <a:srgbClr val="000000"/>
                </a:solidFill>
              </a:rPr>
              <a:t>commit</a:t>
            </a:r>
            <a:r>
              <a:rPr lang="en-US" sz="2200" dirty="0">
                <a:solidFill>
                  <a:srgbClr val="000000"/>
                </a:solidFill>
              </a:rPr>
              <a:t> − A signal to specify that the transaction has been successfully completed in its entirety and will not be undone.</a:t>
            </a:r>
          </a:p>
          <a:p>
            <a:pPr marL="285750" indent="-285750" algn="just">
              <a:lnSpc>
                <a:spcPct val="200000"/>
              </a:lnSpc>
              <a:buFont typeface="Arial" panose="020B0604020202020204" pitchFamily="34" charset="0"/>
              <a:buChar char="•"/>
            </a:pPr>
            <a:r>
              <a:rPr lang="en-US" sz="2200" b="1" dirty="0">
                <a:solidFill>
                  <a:srgbClr val="000000"/>
                </a:solidFill>
              </a:rPr>
              <a:t>rollback</a:t>
            </a:r>
            <a:r>
              <a:rPr lang="en-US" sz="2200" dirty="0">
                <a:solidFill>
                  <a:srgbClr val="000000"/>
                </a:solidFill>
              </a:rPr>
              <a:t> − A signal to specify that the transaction has been unsuccessful and so all temporary changes in the database are undone. A committed transaction cannot be rolled back.</a:t>
            </a:r>
            <a:endParaRPr lang="en-US" sz="2200" b="0" i="0" dirty="0">
              <a:solidFill>
                <a:srgbClr val="000000"/>
              </a:solidFill>
              <a:effectLst/>
            </a:endParaRPr>
          </a:p>
        </p:txBody>
      </p:sp>
    </p:spTree>
    <p:extLst>
      <p:ext uri="{BB962C8B-B14F-4D97-AF65-F5344CB8AC3E}">
        <p14:creationId xmlns:p14="http://schemas.microsoft.com/office/powerpoint/2010/main" val="40876747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517" y="121185"/>
            <a:ext cx="11823405" cy="6394058"/>
          </a:xfrm>
          <a:prstGeom prst="rect">
            <a:avLst/>
          </a:prstGeom>
        </p:spPr>
        <p:txBody>
          <a:bodyPr wrap="square">
            <a:spAutoFit/>
          </a:bodyPr>
          <a:lstStyle/>
          <a:p>
            <a:pPr algn="just">
              <a:lnSpc>
                <a:spcPct val="150000"/>
              </a:lnSpc>
            </a:pPr>
            <a:r>
              <a:rPr lang="en-US" sz="2800" b="1" dirty="0"/>
              <a:t>Operations of Transaction:    </a:t>
            </a:r>
            <a:r>
              <a:rPr lang="en-US" sz="2400" dirty="0"/>
              <a:t>Following are the main operations of transaction</a:t>
            </a:r>
          </a:p>
          <a:p>
            <a:pPr algn="just">
              <a:lnSpc>
                <a:spcPct val="150000"/>
              </a:lnSpc>
            </a:pPr>
            <a:r>
              <a:rPr lang="en-US" sz="2400" b="1" dirty="0"/>
              <a:t>Read(X):</a:t>
            </a:r>
            <a:r>
              <a:rPr lang="en-US" sz="2400" dirty="0"/>
              <a:t> </a:t>
            </a:r>
          </a:p>
          <a:p>
            <a:pPr algn="just">
              <a:lnSpc>
                <a:spcPct val="150000"/>
              </a:lnSpc>
            </a:pPr>
            <a:r>
              <a:rPr lang="en-US" sz="2400" dirty="0"/>
              <a:t>Read operation is used to read the value of X from the database and stores it in a </a:t>
            </a:r>
            <a:r>
              <a:rPr lang="en-US" sz="2400" b="1" dirty="0"/>
              <a:t>buffer</a:t>
            </a:r>
            <a:r>
              <a:rPr lang="en-US" sz="2400" dirty="0"/>
              <a:t> in main memory. </a:t>
            </a:r>
            <a:r>
              <a:rPr lang="en-US" sz="2400" b="1" dirty="0"/>
              <a:t>Give the access of database</a:t>
            </a:r>
            <a:r>
              <a:rPr lang="en-US" sz="2400" dirty="0"/>
              <a:t>.</a:t>
            </a:r>
          </a:p>
          <a:p>
            <a:pPr fontAlgn="base"/>
            <a:r>
              <a:rPr lang="en-US" sz="2400" dirty="0"/>
              <a:t>Read operation reads the data from the database and then stores it in the buffer in main memory.</a:t>
            </a:r>
          </a:p>
          <a:p>
            <a:pPr algn="just">
              <a:lnSpc>
                <a:spcPct val="150000"/>
              </a:lnSpc>
            </a:pPr>
            <a:endParaRPr lang="en-US" sz="1050" dirty="0"/>
          </a:p>
          <a:p>
            <a:pPr algn="just">
              <a:lnSpc>
                <a:spcPct val="150000"/>
              </a:lnSpc>
            </a:pPr>
            <a:r>
              <a:rPr lang="en-US" sz="2400" b="1" dirty="0"/>
              <a:t>Write(X):</a:t>
            </a:r>
            <a:r>
              <a:rPr lang="en-US" sz="2400" dirty="0"/>
              <a:t> </a:t>
            </a:r>
          </a:p>
          <a:p>
            <a:pPr algn="just">
              <a:lnSpc>
                <a:spcPct val="150000"/>
              </a:lnSpc>
            </a:pPr>
            <a:r>
              <a:rPr lang="en-US" sz="2400" dirty="0"/>
              <a:t>Write operation is used to write the value back to the database from the buffer. </a:t>
            </a:r>
            <a:r>
              <a:rPr lang="en-US" sz="2400" b="1" dirty="0"/>
              <a:t>Change in database</a:t>
            </a:r>
            <a:r>
              <a:rPr lang="en-US" sz="2400" dirty="0"/>
              <a:t>.</a:t>
            </a:r>
          </a:p>
          <a:p>
            <a:pPr algn="just">
              <a:lnSpc>
                <a:spcPct val="150000"/>
              </a:lnSpc>
            </a:pPr>
            <a:r>
              <a:rPr lang="en-US" sz="2400" dirty="0"/>
              <a:t>Write operation writes the updated data value back to the database from the buffer.</a:t>
            </a:r>
          </a:p>
          <a:p>
            <a:pPr algn="just">
              <a:lnSpc>
                <a:spcPct val="150000"/>
              </a:lnSpc>
            </a:pPr>
            <a:r>
              <a:rPr lang="en-US" sz="2400" dirty="0"/>
              <a:t>For example- Write(A) will write the updated value of A from the buffer to the database.</a:t>
            </a:r>
          </a:p>
        </p:txBody>
      </p:sp>
    </p:spTree>
    <p:extLst>
      <p:ext uri="{BB962C8B-B14F-4D97-AF65-F5344CB8AC3E}">
        <p14:creationId xmlns:p14="http://schemas.microsoft.com/office/powerpoint/2010/main" val="23098477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585" y="220337"/>
            <a:ext cx="11823405" cy="4708981"/>
          </a:xfrm>
          <a:prstGeom prst="rect">
            <a:avLst/>
          </a:prstGeom>
        </p:spPr>
        <p:txBody>
          <a:bodyPr wrap="square">
            <a:spAutoFit/>
          </a:bodyPr>
          <a:lstStyle/>
          <a:p>
            <a:pPr algn="just">
              <a:lnSpc>
                <a:spcPct val="150000"/>
              </a:lnSpc>
            </a:pPr>
            <a:r>
              <a:rPr lang="en-US" sz="2000" dirty="0"/>
              <a:t>Let's take an example to debit transaction from an account which consists of following operations:</a:t>
            </a:r>
          </a:p>
          <a:p>
            <a:pPr algn="just">
              <a:lnSpc>
                <a:spcPct val="150000"/>
              </a:lnSpc>
            </a:pPr>
            <a:r>
              <a:rPr lang="en-US" sz="2000" dirty="0"/>
              <a:t>1.  R(X);  </a:t>
            </a:r>
          </a:p>
          <a:p>
            <a:pPr algn="just">
              <a:lnSpc>
                <a:spcPct val="150000"/>
              </a:lnSpc>
            </a:pPr>
            <a:r>
              <a:rPr lang="en-US" sz="2000" dirty="0"/>
              <a:t>2.  X = X - 500;  </a:t>
            </a:r>
          </a:p>
          <a:p>
            <a:pPr algn="just">
              <a:lnSpc>
                <a:spcPct val="150000"/>
              </a:lnSpc>
            </a:pPr>
            <a:r>
              <a:rPr lang="en-US" sz="2000" dirty="0"/>
              <a:t>3.  W(X);  </a:t>
            </a:r>
          </a:p>
          <a:p>
            <a:pPr algn="just">
              <a:lnSpc>
                <a:spcPct val="150000"/>
              </a:lnSpc>
            </a:pPr>
            <a:r>
              <a:rPr lang="en-US" sz="2000" dirty="0"/>
              <a:t>Let's assume the value of X before starting of the transaction is 4000.</a:t>
            </a:r>
          </a:p>
          <a:p>
            <a:pPr algn="just">
              <a:lnSpc>
                <a:spcPct val="150000"/>
              </a:lnSpc>
            </a:pPr>
            <a:r>
              <a:rPr lang="en-US" sz="2000" dirty="0"/>
              <a:t>The first operation reads X's value from database and stores it in a buffer.</a:t>
            </a:r>
          </a:p>
          <a:p>
            <a:pPr algn="just">
              <a:lnSpc>
                <a:spcPct val="150000"/>
              </a:lnSpc>
            </a:pPr>
            <a:r>
              <a:rPr lang="en-US" sz="2000" dirty="0"/>
              <a:t>The second operation will decrease the value of X by 500. So buffer will contain 3500.</a:t>
            </a:r>
          </a:p>
          <a:p>
            <a:pPr algn="just">
              <a:lnSpc>
                <a:spcPct val="150000"/>
              </a:lnSpc>
            </a:pPr>
            <a:r>
              <a:rPr lang="en-US" sz="2000" dirty="0"/>
              <a:t>The third operation will write the buffer's value to the database. So X's final value will be 3500.</a:t>
            </a:r>
          </a:p>
          <a:p>
            <a:pPr algn="just">
              <a:lnSpc>
                <a:spcPct val="150000"/>
              </a:lnSpc>
            </a:pPr>
            <a:r>
              <a:rPr lang="en-US" sz="2000" dirty="0"/>
              <a:t>But it may be possible that because of the failure of hardware, software or power, etc. that transaction may fail before finished all the operations in the set.</a:t>
            </a:r>
          </a:p>
        </p:txBody>
      </p:sp>
    </p:spTree>
    <p:extLst>
      <p:ext uri="{BB962C8B-B14F-4D97-AF65-F5344CB8AC3E}">
        <p14:creationId xmlns:p14="http://schemas.microsoft.com/office/powerpoint/2010/main" val="38376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630" y="154867"/>
            <a:ext cx="11670535" cy="5724644"/>
          </a:xfrm>
          <a:prstGeom prst="rect">
            <a:avLst/>
          </a:prstGeom>
        </p:spPr>
        <p:txBody>
          <a:bodyPr wrap="square">
            <a:spAutoFit/>
          </a:bodyPr>
          <a:lstStyle/>
          <a:p>
            <a:pPr algn="just">
              <a:lnSpc>
                <a:spcPct val="150000"/>
              </a:lnSpc>
            </a:pPr>
            <a:r>
              <a:rPr lang="en-US" sz="2400" b="1" dirty="0">
                <a:solidFill>
                  <a:srgbClr val="000000"/>
                </a:solidFill>
              </a:rPr>
              <a:t>4. Poor Naming Standards</a:t>
            </a:r>
          </a:p>
          <a:p>
            <a:pPr marL="342900" indent="-342900" algn="just">
              <a:lnSpc>
                <a:spcPct val="150000"/>
              </a:lnSpc>
              <a:buFont typeface="Arial" panose="020B0604020202020204" pitchFamily="34" charset="0"/>
              <a:buChar char="•"/>
            </a:pPr>
            <a:r>
              <a:rPr lang="en-US" sz="2000" dirty="0">
                <a:solidFill>
                  <a:srgbClr val="000000"/>
                </a:solidFill>
              </a:rPr>
              <a:t>Naming is a personal choice, however, it is an important aspect of documentation. </a:t>
            </a:r>
          </a:p>
          <a:p>
            <a:pPr marL="342900" indent="-342900" algn="just">
              <a:lnSpc>
                <a:spcPct val="150000"/>
              </a:lnSpc>
              <a:buFont typeface="Arial" panose="020B0604020202020204" pitchFamily="34" charset="0"/>
              <a:buChar char="•"/>
            </a:pPr>
            <a:r>
              <a:rPr lang="en-US" sz="2000" dirty="0">
                <a:solidFill>
                  <a:srgbClr val="000000"/>
                </a:solidFill>
              </a:rPr>
              <a:t>Poor naming standards </a:t>
            </a:r>
            <a:r>
              <a:rPr lang="en-US" sz="2000" b="1" dirty="0">
                <a:solidFill>
                  <a:srgbClr val="000000"/>
                </a:solidFill>
              </a:rPr>
              <a:t>result in messy and large data files</a:t>
            </a:r>
            <a:r>
              <a:rPr lang="en-US" sz="2000" dirty="0">
                <a:solidFill>
                  <a:srgbClr val="000000"/>
                </a:solidFill>
              </a:rPr>
              <a:t>, hence consider incorporating consistency.</a:t>
            </a:r>
          </a:p>
          <a:p>
            <a:pPr marL="342900" indent="-342900" algn="just">
              <a:lnSpc>
                <a:spcPct val="150000"/>
              </a:lnSpc>
              <a:buFont typeface="Arial" panose="020B0604020202020204" pitchFamily="34" charset="0"/>
              <a:buChar char="•"/>
            </a:pPr>
            <a:r>
              <a:rPr lang="en-US" sz="2000" dirty="0">
                <a:solidFill>
                  <a:srgbClr val="000000"/>
                </a:solidFill>
              </a:rPr>
              <a:t>The purpose of naming is to allow all future developers or programmers to easily understand the components of databases and what was their use. </a:t>
            </a:r>
          </a:p>
          <a:p>
            <a:pPr marL="342900" indent="-342900" algn="just">
              <a:lnSpc>
                <a:spcPct val="150000"/>
              </a:lnSpc>
              <a:buFont typeface="Arial" panose="020B0604020202020204" pitchFamily="34" charset="0"/>
              <a:buChar char="•"/>
            </a:pPr>
            <a:r>
              <a:rPr lang="en-US" sz="2000" dirty="0">
                <a:solidFill>
                  <a:srgbClr val="000000"/>
                </a:solidFill>
              </a:rPr>
              <a:t>This saves time for developers and they need not go through documents to understand the meaning of a name.</a:t>
            </a:r>
          </a:p>
          <a:p>
            <a:pPr algn="just">
              <a:lnSpc>
                <a:spcPct val="150000"/>
              </a:lnSpc>
            </a:pPr>
            <a:r>
              <a:rPr lang="en-US" sz="2000" dirty="0">
                <a:solidFill>
                  <a:srgbClr val="000000"/>
                </a:solidFill>
              </a:rPr>
              <a:t>There isn’t a universal guide to naming conventions, but it’s best to avoid bad naming practices. Here are examples of unsuccessful naming conventions that one must avoid.</a:t>
            </a:r>
          </a:p>
          <a:p>
            <a:pPr marL="342900" indent="-342900" algn="just">
              <a:lnSpc>
                <a:spcPct val="150000"/>
              </a:lnSpc>
              <a:buFont typeface="Arial" panose="020B0604020202020204" pitchFamily="34" charset="0"/>
              <a:buChar char="•"/>
            </a:pPr>
            <a:r>
              <a:rPr lang="en-US" sz="2000" dirty="0" err="1"/>
              <a:t>Underscore_for_Word_Separation</a:t>
            </a:r>
            <a:endParaRPr lang="en-US" sz="2000" dirty="0"/>
          </a:p>
          <a:p>
            <a:pPr marL="342900" indent="-342900" algn="just">
              <a:lnSpc>
                <a:spcPct val="150000"/>
              </a:lnSpc>
              <a:buFont typeface="Arial" panose="020B0604020202020204" pitchFamily="34" charset="0"/>
              <a:buChar char="•"/>
            </a:pPr>
            <a:r>
              <a:rPr lang="en-US" sz="2000" dirty="0"/>
              <a:t>Meaningless or Generic Names</a:t>
            </a:r>
          </a:p>
          <a:p>
            <a:pPr marL="342900" indent="-342900" algn="just">
              <a:lnSpc>
                <a:spcPct val="150000"/>
              </a:lnSpc>
              <a:buFont typeface="Arial" panose="020B0604020202020204" pitchFamily="34" charset="0"/>
              <a:buChar char="•"/>
            </a:pPr>
            <a:r>
              <a:rPr lang="en-US" sz="2000" dirty="0"/>
              <a:t>ALL UPPER CASE (impacts reading, don’t allow to use camel case)</a:t>
            </a:r>
          </a:p>
        </p:txBody>
      </p:sp>
    </p:spTree>
    <p:extLst>
      <p:ext uri="{BB962C8B-B14F-4D97-AF65-F5344CB8AC3E}">
        <p14:creationId xmlns:p14="http://schemas.microsoft.com/office/powerpoint/2010/main" val="20381063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499" y="191540"/>
            <a:ext cx="11844145" cy="3416320"/>
          </a:xfrm>
          <a:prstGeom prst="rect">
            <a:avLst/>
          </a:prstGeom>
        </p:spPr>
        <p:txBody>
          <a:bodyPr wrap="square">
            <a:spAutoFit/>
          </a:bodyPr>
          <a:lstStyle/>
          <a:p>
            <a:pPr algn="just">
              <a:lnSpc>
                <a:spcPct val="150000"/>
              </a:lnSpc>
            </a:pPr>
            <a:r>
              <a:rPr lang="en-US" sz="2400" b="1" dirty="0"/>
              <a:t>For example:</a:t>
            </a:r>
            <a:r>
              <a:rPr lang="en-US" sz="2400" dirty="0"/>
              <a:t> </a:t>
            </a:r>
          </a:p>
          <a:p>
            <a:pPr algn="just">
              <a:lnSpc>
                <a:spcPct val="150000"/>
              </a:lnSpc>
            </a:pPr>
            <a:r>
              <a:rPr lang="en-US" sz="2400" dirty="0"/>
              <a:t>If in the above transaction, the debit transaction fails after executing operation 2 then X's value will remain 4000 in the database which is not acceptable by the bank.</a:t>
            </a:r>
          </a:p>
          <a:p>
            <a:pPr algn="just">
              <a:lnSpc>
                <a:spcPct val="150000"/>
              </a:lnSpc>
            </a:pPr>
            <a:r>
              <a:rPr lang="en-US" sz="2400" dirty="0"/>
              <a:t>To solve this problem, we have two important operations:</a:t>
            </a:r>
          </a:p>
          <a:p>
            <a:pPr algn="just">
              <a:lnSpc>
                <a:spcPct val="150000"/>
              </a:lnSpc>
            </a:pPr>
            <a:r>
              <a:rPr lang="en-US" sz="2400" b="1" dirty="0"/>
              <a:t>Commit:</a:t>
            </a:r>
            <a:r>
              <a:rPr lang="en-US" sz="2400" dirty="0"/>
              <a:t> It is used to save the work done permanently.</a:t>
            </a:r>
          </a:p>
          <a:p>
            <a:pPr>
              <a:lnSpc>
                <a:spcPct val="150000"/>
              </a:lnSpc>
            </a:pPr>
            <a:r>
              <a:rPr lang="en-US" sz="2400" b="1" dirty="0"/>
              <a:t>Rollback:</a:t>
            </a:r>
            <a:r>
              <a:rPr lang="en-US" sz="2400" dirty="0"/>
              <a:t> It is used to undo the work done.</a:t>
            </a:r>
          </a:p>
        </p:txBody>
      </p:sp>
    </p:spTree>
    <p:extLst>
      <p:ext uri="{BB962C8B-B14F-4D97-AF65-F5344CB8AC3E}">
        <p14:creationId xmlns:p14="http://schemas.microsoft.com/office/powerpoint/2010/main" val="18296471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320" y="109224"/>
            <a:ext cx="11589745" cy="6463308"/>
          </a:xfrm>
          <a:prstGeom prst="rect">
            <a:avLst/>
          </a:prstGeom>
        </p:spPr>
        <p:txBody>
          <a:bodyPr wrap="square">
            <a:spAutoFit/>
          </a:bodyPr>
          <a:lstStyle/>
          <a:p>
            <a:pPr fontAlgn="base">
              <a:lnSpc>
                <a:spcPct val="150000"/>
              </a:lnSpc>
            </a:pPr>
            <a:r>
              <a:rPr lang="en-US" sz="2800" b="1" dirty="0"/>
              <a:t>Uses of Transaction Management :</a:t>
            </a:r>
            <a:r>
              <a:rPr lang="en-US" sz="2800" dirty="0"/>
              <a:t> </a:t>
            </a:r>
          </a:p>
          <a:p>
            <a:pPr marL="342900" indent="-342900" fontAlgn="base">
              <a:lnSpc>
                <a:spcPct val="150000"/>
              </a:lnSpc>
              <a:buFont typeface="Arial" panose="020B0604020202020204" pitchFamily="34" charset="0"/>
              <a:buChar char="•"/>
            </a:pPr>
            <a:r>
              <a:rPr lang="en-US" sz="2200" dirty="0"/>
              <a:t>The DBMS is used to schedule the access of data concurrently. It means that the user can access multiple data from the database without being interfered with each other. Transactions are used to manage concurrency.</a:t>
            </a:r>
          </a:p>
          <a:p>
            <a:pPr marL="342900" indent="-342900" fontAlgn="base">
              <a:lnSpc>
                <a:spcPct val="150000"/>
              </a:lnSpc>
              <a:buFont typeface="Arial" panose="020B0604020202020204" pitchFamily="34" charset="0"/>
              <a:buChar char="•"/>
            </a:pPr>
            <a:r>
              <a:rPr lang="en-US" sz="2200" dirty="0"/>
              <a:t>It is also used to satisfy ACID properties. </a:t>
            </a:r>
          </a:p>
          <a:p>
            <a:pPr marL="342900" indent="-342900" fontAlgn="base">
              <a:lnSpc>
                <a:spcPct val="150000"/>
              </a:lnSpc>
              <a:buFont typeface="Arial" panose="020B0604020202020204" pitchFamily="34" charset="0"/>
              <a:buChar char="•"/>
            </a:pPr>
            <a:r>
              <a:rPr lang="en-US" sz="2200" dirty="0"/>
              <a:t>It is used to solve Read/ Write Conflict. </a:t>
            </a:r>
          </a:p>
          <a:p>
            <a:pPr marL="342900" indent="-342900" fontAlgn="base">
              <a:lnSpc>
                <a:spcPct val="150000"/>
              </a:lnSpc>
              <a:buFont typeface="Arial" panose="020B0604020202020204" pitchFamily="34" charset="0"/>
              <a:buChar char="•"/>
            </a:pPr>
            <a:r>
              <a:rPr lang="en-US" sz="2200" dirty="0"/>
              <a:t>It is used to implement Recoverability, </a:t>
            </a:r>
            <a:r>
              <a:rPr lang="en-US" sz="2200" dirty="0" err="1"/>
              <a:t>Serializability</a:t>
            </a:r>
            <a:r>
              <a:rPr lang="en-US" sz="2200" dirty="0"/>
              <a:t>, and Cascading. </a:t>
            </a:r>
          </a:p>
          <a:p>
            <a:pPr marL="342900" indent="-342900" fontAlgn="base">
              <a:lnSpc>
                <a:spcPct val="150000"/>
              </a:lnSpc>
              <a:buFont typeface="Arial" panose="020B0604020202020204" pitchFamily="34" charset="0"/>
              <a:buChar char="•"/>
            </a:pPr>
            <a:r>
              <a:rPr lang="en-US" sz="2200" dirty="0"/>
              <a:t>Transaction Management is also used for Concurrency Control Protocols and Locking of data.</a:t>
            </a:r>
          </a:p>
          <a:p>
            <a:pPr fontAlgn="base">
              <a:lnSpc>
                <a:spcPct val="150000"/>
              </a:lnSpc>
            </a:pPr>
            <a:r>
              <a:rPr lang="en-US" sz="2800" b="1" dirty="0"/>
              <a:t>Disadvantage of using a Transaction : </a:t>
            </a:r>
            <a:endParaRPr lang="en-US" sz="2200" dirty="0"/>
          </a:p>
          <a:p>
            <a:pPr marL="342900" indent="-342900" fontAlgn="base">
              <a:lnSpc>
                <a:spcPct val="150000"/>
              </a:lnSpc>
              <a:buFont typeface="Arial" panose="020B0604020202020204" pitchFamily="34" charset="0"/>
              <a:buChar char="•"/>
            </a:pPr>
            <a:r>
              <a:rPr lang="en-US" sz="2200" dirty="0"/>
              <a:t>It may be difficult to change the information within the transaction database by end-users. </a:t>
            </a:r>
          </a:p>
          <a:p>
            <a:pPr marL="342900" indent="-342900" fontAlgn="base">
              <a:lnSpc>
                <a:spcPct val="150000"/>
              </a:lnSpc>
              <a:buFont typeface="Arial" panose="020B0604020202020204" pitchFamily="34" charset="0"/>
              <a:buChar char="•"/>
            </a:pPr>
            <a:r>
              <a:rPr lang="en-US" sz="2200" dirty="0"/>
              <a:t>We need to always roll back and start from the beginning rather than continue from the previous state.</a:t>
            </a:r>
          </a:p>
        </p:txBody>
      </p:sp>
    </p:spTree>
    <p:extLst>
      <p:ext uri="{BB962C8B-B14F-4D97-AF65-F5344CB8AC3E}">
        <p14:creationId xmlns:p14="http://schemas.microsoft.com/office/powerpoint/2010/main" val="34901854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3384" y="2203374"/>
            <a:ext cx="2236424" cy="1509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CPU</a:t>
            </a:r>
          </a:p>
        </p:txBody>
      </p:sp>
      <p:sp>
        <p:nvSpPr>
          <p:cNvPr id="6" name="Rectangle 5"/>
          <p:cNvSpPr/>
          <p:nvPr/>
        </p:nvSpPr>
        <p:spPr>
          <a:xfrm>
            <a:off x="9121966" y="2434729"/>
            <a:ext cx="2324559" cy="135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Hard Disk</a:t>
            </a:r>
          </a:p>
        </p:txBody>
      </p:sp>
      <p:sp>
        <p:nvSpPr>
          <p:cNvPr id="7" name="Rounded Rectangle 6"/>
          <p:cNvSpPr/>
          <p:nvPr/>
        </p:nvSpPr>
        <p:spPr>
          <a:xfrm>
            <a:off x="5194453" y="2434729"/>
            <a:ext cx="1872867" cy="1112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Cache Memory</a:t>
            </a:r>
          </a:p>
        </p:txBody>
      </p:sp>
      <p:cxnSp>
        <p:nvCxnSpPr>
          <p:cNvPr id="9" name="Straight Connector 8"/>
          <p:cNvCxnSpPr>
            <a:stCxn id="4" idx="3"/>
            <a:endCxn id="7" idx="1"/>
          </p:cNvCxnSpPr>
          <p:nvPr/>
        </p:nvCxnSpPr>
        <p:spPr>
          <a:xfrm>
            <a:off x="3139808" y="2958030"/>
            <a:ext cx="2054645" cy="33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67320" y="2974556"/>
            <a:ext cx="2054645" cy="33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9942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MS States of Trans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452" y="1808355"/>
            <a:ext cx="9128914" cy="39975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040" y="88135"/>
            <a:ext cx="9874326" cy="1292662"/>
          </a:xfrm>
          <a:prstGeom prst="rect">
            <a:avLst/>
          </a:prstGeom>
          <a:noFill/>
        </p:spPr>
        <p:txBody>
          <a:bodyPr wrap="square" rtlCol="0">
            <a:spAutoFit/>
          </a:bodyPr>
          <a:lstStyle/>
          <a:p>
            <a:pPr algn="just">
              <a:lnSpc>
                <a:spcPct val="150000"/>
              </a:lnSpc>
            </a:pPr>
            <a:r>
              <a:rPr lang="en-US" sz="3200" b="1" dirty="0"/>
              <a:t>States of Transaction</a:t>
            </a:r>
          </a:p>
          <a:p>
            <a:pPr algn="just">
              <a:lnSpc>
                <a:spcPct val="150000"/>
              </a:lnSpc>
            </a:pPr>
            <a:r>
              <a:rPr lang="en-US" sz="2000" dirty="0"/>
              <a:t>In a database, the transaction can be in one of the following states-</a:t>
            </a:r>
          </a:p>
        </p:txBody>
      </p:sp>
    </p:spTree>
    <p:extLst>
      <p:ext uri="{BB962C8B-B14F-4D97-AF65-F5344CB8AC3E}">
        <p14:creationId xmlns:p14="http://schemas.microsoft.com/office/powerpoint/2010/main" val="2464416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920" y="1255864"/>
            <a:ext cx="9831774" cy="48034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810620" y="2310214"/>
            <a:ext cx="876300" cy="1047750"/>
          </a:xfrm>
          <a:prstGeom prst="rect">
            <a:avLst/>
          </a:prstGeom>
        </p:spPr>
      </p:pic>
      <p:sp>
        <p:nvSpPr>
          <p:cNvPr id="5" name="TextBox 4"/>
          <p:cNvSpPr txBox="1"/>
          <p:nvPr/>
        </p:nvSpPr>
        <p:spPr>
          <a:xfrm>
            <a:off x="4195590" y="838415"/>
            <a:ext cx="1090669" cy="369332"/>
          </a:xfrm>
          <a:prstGeom prst="rect">
            <a:avLst/>
          </a:prstGeom>
          <a:noFill/>
        </p:spPr>
        <p:txBody>
          <a:bodyPr wrap="square" rtlCol="0">
            <a:spAutoFit/>
          </a:bodyPr>
          <a:lstStyle/>
          <a:p>
            <a:r>
              <a:rPr lang="en-US" dirty="0"/>
              <a:t>RAM</a:t>
            </a:r>
          </a:p>
        </p:txBody>
      </p:sp>
      <p:sp>
        <p:nvSpPr>
          <p:cNvPr id="7" name="TextBox 6"/>
          <p:cNvSpPr txBox="1"/>
          <p:nvPr/>
        </p:nvSpPr>
        <p:spPr>
          <a:xfrm>
            <a:off x="1887748" y="3657570"/>
            <a:ext cx="1090669" cy="369332"/>
          </a:xfrm>
          <a:prstGeom prst="rect">
            <a:avLst/>
          </a:prstGeom>
          <a:noFill/>
        </p:spPr>
        <p:txBody>
          <a:bodyPr wrap="square" rtlCol="0">
            <a:spAutoFit/>
          </a:bodyPr>
          <a:lstStyle/>
          <a:p>
            <a:r>
              <a:rPr lang="en-US" dirty="0"/>
              <a:t>RAM</a:t>
            </a:r>
          </a:p>
        </p:txBody>
      </p:sp>
      <p:sp>
        <p:nvSpPr>
          <p:cNvPr id="8" name="TextBox 7"/>
          <p:cNvSpPr txBox="1"/>
          <p:nvPr/>
        </p:nvSpPr>
        <p:spPr>
          <a:xfrm>
            <a:off x="4310102" y="5328492"/>
            <a:ext cx="1090669" cy="369332"/>
          </a:xfrm>
          <a:prstGeom prst="rect">
            <a:avLst/>
          </a:prstGeom>
          <a:noFill/>
        </p:spPr>
        <p:txBody>
          <a:bodyPr wrap="square" rtlCol="0">
            <a:spAutoFit/>
          </a:bodyPr>
          <a:lstStyle/>
          <a:p>
            <a:r>
              <a:rPr lang="en-US" dirty="0"/>
              <a:t>RAM</a:t>
            </a:r>
          </a:p>
        </p:txBody>
      </p:sp>
      <p:sp>
        <p:nvSpPr>
          <p:cNvPr id="9" name="TextBox 8"/>
          <p:cNvSpPr txBox="1"/>
          <p:nvPr/>
        </p:nvSpPr>
        <p:spPr>
          <a:xfrm>
            <a:off x="8369148" y="790298"/>
            <a:ext cx="1090669" cy="369332"/>
          </a:xfrm>
          <a:prstGeom prst="rect">
            <a:avLst/>
          </a:prstGeom>
          <a:noFill/>
        </p:spPr>
        <p:txBody>
          <a:bodyPr wrap="square" rtlCol="0">
            <a:spAutoFit/>
          </a:bodyPr>
          <a:lstStyle/>
          <a:p>
            <a:r>
              <a:rPr lang="en-US" dirty="0"/>
              <a:t>Hard Disk</a:t>
            </a:r>
          </a:p>
        </p:txBody>
      </p:sp>
      <p:sp>
        <p:nvSpPr>
          <p:cNvPr id="10" name="TextBox 9"/>
          <p:cNvSpPr txBox="1"/>
          <p:nvPr/>
        </p:nvSpPr>
        <p:spPr>
          <a:xfrm>
            <a:off x="8023953" y="5399050"/>
            <a:ext cx="1435864" cy="369332"/>
          </a:xfrm>
          <a:prstGeom prst="rect">
            <a:avLst/>
          </a:prstGeom>
          <a:noFill/>
        </p:spPr>
        <p:txBody>
          <a:bodyPr wrap="square" rtlCol="0">
            <a:spAutoFit/>
          </a:bodyPr>
          <a:lstStyle/>
          <a:p>
            <a:r>
              <a:rPr lang="en-US" dirty="0"/>
              <a:t>Kill or Restart</a:t>
            </a:r>
          </a:p>
        </p:txBody>
      </p:sp>
      <p:sp>
        <p:nvSpPr>
          <p:cNvPr id="11" name="TextBox 10"/>
          <p:cNvSpPr txBox="1"/>
          <p:nvPr/>
        </p:nvSpPr>
        <p:spPr>
          <a:xfrm>
            <a:off x="10401759" y="3864995"/>
            <a:ext cx="1650693" cy="923330"/>
          </a:xfrm>
          <a:prstGeom prst="rect">
            <a:avLst/>
          </a:prstGeom>
          <a:noFill/>
        </p:spPr>
        <p:txBody>
          <a:bodyPr wrap="square" rtlCol="0">
            <a:spAutoFit/>
          </a:bodyPr>
          <a:lstStyle/>
          <a:p>
            <a:r>
              <a:rPr lang="en-US" dirty="0"/>
              <a:t>Free Resources</a:t>
            </a:r>
          </a:p>
          <a:p>
            <a:r>
              <a:rPr lang="en-US" dirty="0"/>
              <a:t>CPU, RAM, Registers</a:t>
            </a:r>
          </a:p>
        </p:txBody>
      </p:sp>
      <p:sp>
        <p:nvSpPr>
          <p:cNvPr id="12" name="TextBox 11"/>
          <p:cNvSpPr txBox="1"/>
          <p:nvPr/>
        </p:nvSpPr>
        <p:spPr>
          <a:xfrm>
            <a:off x="6241057" y="1255864"/>
            <a:ext cx="1090669" cy="369332"/>
          </a:xfrm>
          <a:prstGeom prst="rect">
            <a:avLst/>
          </a:prstGeom>
          <a:noFill/>
        </p:spPr>
        <p:txBody>
          <a:bodyPr wrap="square" rtlCol="0">
            <a:spAutoFit/>
          </a:bodyPr>
          <a:lstStyle/>
          <a:p>
            <a:r>
              <a:rPr lang="en-US" dirty="0"/>
              <a:t>Commit</a:t>
            </a:r>
          </a:p>
        </p:txBody>
      </p:sp>
    </p:spTree>
    <p:extLst>
      <p:ext uri="{BB962C8B-B14F-4D97-AF65-F5344CB8AC3E}">
        <p14:creationId xmlns:p14="http://schemas.microsoft.com/office/powerpoint/2010/main" val="321199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4404" y="252442"/>
            <a:ext cx="11788049" cy="4708981"/>
          </a:xfrm>
          <a:prstGeom prst="rect">
            <a:avLst/>
          </a:prstGeom>
        </p:spPr>
        <p:txBody>
          <a:bodyPr wrap="square">
            <a:spAutoFit/>
          </a:bodyPr>
          <a:lstStyle/>
          <a:p>
            <a:pPr algn="just">
              <a:lnSpc>
                <a:spcPct val="150000"/>
              </a:lnSpc>
            </a:pPr>
            <a:r>
              <a:rPr lang="en-US" sz="2400" b="1" dirty="0"/>
              <a:t>1. Active state</a:t>
            </a:r>
          </a:p>
          <a:p>
            <a:pPr marL="342900" indent="-342900" algn="just">
              <a:lnSpc>
                <a:spcPct val="150000"/>
              </a:lnSpc>
              <a:buFont typeface="Arial" panose="020B0604020202020204" pitchFamily="34" charset="0"/>
              <a:buChar char="•"/>
            </a:pPr>
            <a:r>
              <a:rPr lang="en-US" sz="2200" dirty="0"/>
              <a:t>The active state is the first state of every transaction. </a:t>
            </a:r>
          </a:p>
          <a:p>
            <a:pPr marL="342900" indent="-342900" algn="just">
              <a:lnSpc>
                <a:spcPct val="150000"/>
              </a:lnSpc>
              <a:buFont typeface="Arial" panose="020B0604020202020204" pitchFamily="34" charset="0"/>
              <a:buChar char="•"/>
            </a:pPr>
            <a:r>
              <a:rPr lang="en-US" sz="2200" dirty="0"/>
              <a:t>In this state, the transaction is being executed.</a:t>
            </a:r>
          </a:p>
          <a:p>
            <a:pPr marL="342900" indent="-342900" algn="just">
              <a:lnSpc>
                <a:spcPct val="150000"/>
              </a:lnSpc>
              <a:buFont typeface="Arial" panose="020B0604020202020204" pitchFamily="34" charset="0"/>
              <a:buChar char="•"/>
            </a:pPr>
            <a:r>
              <a:rPr lang="en-US" sz="2200" dirty="0"/>
              <a:t>When the instructions of the transaction are running then the transaction is in active state. If all the ‘read and write’ operations are performed without any error then it goes to the “partially committed state”; if any instruction fails, it goes to the “failed state”. </a:t>
            </a:r>
          </a:p>
          <a:p>
            <a:pPr marL="342900" indent="-342900" algn="just">
              <a:lnSpc>
                <a:spcPct val="150000"/>
              </a:lnSpc>
              <a:buFont typeface="Arial" panose="020B0604020202020204" pitchFamily="34" charset="0"/>
              <a:buChar char="•"/>
            </a:pPr>
            <a:r>
              <a:rPr lang="en-US" sz="2200" dirty="0"/>
              <a:t>For example: Insertion or deletion or updating a record is done here. But all the records are still not saved to the database.</a:t>
            </a:r>
          </a:p>
          <a:p>
            <a:pPr marL="342900" indent="-342900" algn="just">
              <a:lnSpc>
                <a:spcPct val="150000"/>
              </a:lnSpc>
              <a:buFont typeface="Arial" panose="020B0604020202020204" pitchFamily="34" charset="0"/>
              <a:buChar char="•"/>
            </a:pPr>
            <a:endParaRPr lang="en-US" sz="2200" dirty="0"/>
          </a:p>
        </p:txBody>
      </p:sp>
    </p:spTree>
    <p:extLst>
      <p:ext uri="{BB962C8B-B14F-4D97-AF65-F5344CB8AC3E}">
        <p14:creationId xmlns:p14="http://schemas.microsoft.com/office/powerpoint/2010/main" val="30590533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4404" y="252442"/>
            <a:ext cx="11788049" cy="4708981"/>
          </a:xfrm>
          <a:prstGeom prst="rect">
            <a:avLst/>
          </a:prstGeom>
        </p:spPr>
        <p:txBody>
          <a:bodyPr wrap="square">
            <a:spAutoFit/>
          </a:bodyPr>
          <a:lstStyle/>
          <a:p>
            <a:pPr algn="just">
              <a:lnSpc>
                <a:spcPct val="150000"/>
              </a:lnSpc>
            </a:pPr>
            <a:r>
              <a:rPr lang="en-US" sz="2400" b="1" dirty="0"/>
              <a:t>2. Partially committed</a:t>
            </a:r>
          </a:p>
          <a:p>
            <a:pPr marL="342900" indent="-342900" algn="just">
              <a:lnSpc>
                <a:spcPct val="150000"/>
              </a:lnSpc>
              <a:buFont typeface="Arial" panose="020B0604020202020204" pitchFamily="34" charset="0"/>
              <a:buChar char="•"/>
            </a:pPr>
            <a:r>
              <a:rPr lang="en-US" sz="2200" dirty="0"/>
              <a:t>In the partially committed state, </a:t>
            </a:r>
            <a:r>
              <a:rPr lang="en-US" sz="2200" b="1" dirty="0"/>
              <a:t>a transaction executes its final operation</a:t>
            </a:r>
            <a:r>
              <a:rPr lang="en-US" sz="2200" dirty="0"/>
              <a:t>, but the data is still not saved to the database.</a:t>
            </a:r>
          </a:p>
          <a:p>
            <a:pPr marL="342900" indent="-342900" algn="just">
              <a:lnSpc>
                <a:spcPct val="150000"/>
              </a:lnSpc>
              <a:buFont typeface="Arial" panose="020B0604020202020204" pitchFamily="34" charset="0"/>
              <a:buChar char="•"/>
            </a:pPr>
            <a:r>
              <a:rPr lang="en-US" sz="2200" dirty="0"/>
              <a:t>After completion of all the read and write operation the changes are made in main memory or local buffer. If the changes are made permanent on the </a:t>
            </a:r>
            <a:r>
              <a:rPr lang="en-US" sz="2200" dirty="0" err="1"/>
              <a:t>DataBase</a:t>
            </a:r>
            <a:r>
              <a:rPr lang="en-US" sz="2200" dirty="0"/>
              <a:t> then the state will change to “committed state” and in case of failure it will go to the “failed state”. </a:t>
            </a:r>
          </a:p>
          <a:p>
            <a:pPr marL="342900" indent="-342900" algn="just">
              <a:lnSpc>
                <a:spcPct val="150000"/>
              </a:lnSpc>
              <a:buFont typeface="Arial" panose="020B0604020202020204" pitchFamily="34" charset="0"/>
              <a:buChar char="•"/>
            </a:pPr>
            <a:r>
              <a:rPr lang="en-US" sz="2200" dirty="0"/>
              <a:t> In the total mark calculation example, a final display of the total marks step is executed in this state.</a:t>
            </a:r>
          </a:p>
          <a:p>
            <a:pPr marL="342900" indent="-342900" algn="just">
              <a:lnSpc>
                <a:spcPct val="150000"/>
              </a:lnSpc>
              <a:buFont typeface="Arial" panose="020B0604020202020204" pitchFamily="34" charset="0"/>
              <a:buChar char="•"/>
            </a:pPr>
            <a:endParaRPr lang="en-US" sz="2200" dirty="0"/>
          </a:p>
        </p:txBody>
      </p:sp>
    </p:spTree>
    <p:extLst>
      <p:ext uri="{BB962C8B-B14F-4D97-AF65-F5344CB8AC3E}">
        <p14:creationId xmlns:p14="http://schemas.microsoft.com/office/powerpoint/2010/main" val="31870449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237" y="71527"/>
            <a:ext cx="11887200" cy="6521016"/>
          </a:xfrm>
          <a:prstGeom prst="rect">
            <a:avLst/>
          </a:prstGeom>
        </p:spPr>
        <p:txBody>
          <a:bodyPr wrap="square">
            <a:spAutoFit/>
          </a:bodyPr>
          <a:lstStyle/>
          <a:p>
            <a:pPr algn="just">
              <a:lnSpc>
                <a:spcPct val="150000"/>
              </a:lnSpc>
            </a:pPr>
            <a:r>
              <a:rPr lang="en-US" sz="2400" b="1" dirty="0"/>
              <a:t>3. Committed</a:t>
            </a:r>
          </a:p>
          <a:p>
            <a:pPr marL="342900" indent="-342900" algn="just">
              <a:lnSpc>
                <a:spcPct val="150000"/>
              </a:lnSpc>
              <a:buFont typeface="Arial" panose="020B0604020202020204" pitchFamily="34" charset="0"/>
              <a:buChar char="•"/>
            </a:pPr>
            <a:r>
              <a:rPr lang="en-US" sz="2200" dirty="0">
                <a:solidFill>
                  <a:srgbClr val="333333"/>
                </a:solidFill>
              </a:rPr>
              <a:t>A transaction is said to be in a committed state if it executes all its operations successfully. </a:t>
            </a:r>
          </a:p>
          <a:p>
            <a:pPr marL="342900" indent="-342900" algn="just">
              <a:lnSpc>
                <a:spcPct val="150000"/>
              </a:lnSpc>
              <a:buFont typeface="Arial" panose="020B0604020202020204" pitchFamily="34" charset="0"/>
              <a:buChar char="•"/>
            </a:pPr>
            <a:r>
              <a:rPr lang="en-US" sz="2200" dirty="0">
                <a:solidFill>
                  <a:srgbClr val="333333"/>
                </a:solidFill>
              </a:rPr>
              <a:t>In this state, </a:t>
            </a:r>
            <a:r>
              <a:rPr lang="en-US" sz="2200" b="1" dirty="0">
                <a:solidFill>
                  <a:srgbClr val="333333"/>
                </a:solidFill>
              </a:rPr>
              <a:t>all the effects are now permanently saved on the database system</a:t>
            </a:r>
            <a:r>
              <a:rPr lang="en-US" sz="2200" dirty="0">
                <a:solidFill>
                  <a:srgbClr val="333333"/>
                </a:solidFill>
              </a:rPr>
              <a:t>.</a:t>
            </a:r>
          </a:p>
          <a:p>
            <a:pPr marL="342900" indent="-342900" algn="just">
              <a:lnSpc>
                <a:spcPct val="150000"/>
              </a:lnSpc>
              <a:buFont typeface="Arial" panose="020B0604020202020204" pitchFamily="34" charset="0"/>
              <a:buChar char="•"/>
            </a:pPr>
            <a:r>
              <a:rPr lang="en-US" sz="2200" dirty="0">
                <a:solidFill>
                  <a:srgbClr val="333333"/>
                </a:solidFill>
              </a:rPr>
              <a:t>It is the state when the changes are made permanent on the Data Base and the transaction is complete and therefore terminated in the “terminated state”. </a:t>
            </a:r>
          </a:p>
          <a:p>
            <a:pPr marL="342900" indent="-342900" algn="just">
              <a:lnSpc>
                <a:spcPct val="150000"/>
              </a:lnSpc>
              <a:buFont typeface="Arial" panose="020B0604020202020204" pitchFamily="34" charset="0"/>
              <a:buChar char="•"/>
            </a:pPr>
            <a:endParaRPr lang="en-US" sz="1050" dirty="0">
              <a:solidFill>
                <a:srgbClr val="333333"/>
              </a:solidFill>
            </a:endParaRPr>
          </a:p>
          <a:p>
            <a:pPr algn="just">
              <a:lnSpc>
                <a:spcPct val="150000"/>
              </a:lnSpc>
            </a:pPr>
            <a:r>
              <a:rPr lang="en-US" sz="2400" b="1" dirty="0"/>
              <a:t>4. Failed state</a:t>
            </a:r>
          </a:p>
          <a:p>
            <a:pPr marL="342900" indent="-342900" algn="just">
              <a:lnSpc>
                <a:spcPct val="150000"/>
              </a:lnSpc>
              <a:buFont typeface="Arial" panose="020B0604020202020204" pitchFamily="34" charset="0"/>
              <a:buChar char="•"/>
            </a:pPr>
            <a:r>
              <a:rPr lang="en-US" sz="2200" dirty="0">
                <a:solidFill>
                  <a:srgbClr val="000000"/>
                </a:solidFill>
              </a:rPr>
              <a:t>If any of the checks made by the database recovery system fails, then the transaction is said to be in the failed state.</a:t>
            </a:r>
          </a:p>
          <a:p>
            <a:pPr marL="342900" indent="-342900" algn="just">
              <a:lnSpc>
                <a:spcPct val="150000"/>
              </a:lnSpc>
              <a:buFont typeface="Arial" panose="020B0604020202020204" pitchFamily="34" charset="0"/>
              <a:buChar char="•"/>
            </a:pPr>
            <a:r>
              <a:rPr lang="en-US" sz="2200" dirty="0">
                <a:solidFill>
                  <a:srgbClr val="000000"/>
                </a:solidFill>
              </a:rPr>
              <a:t>When any instruction of the transaction fails, it goes to the “failed state” or if failure occurs in making a permanent change of data on Data Base. </a:t>
            </a:r>
          </a:p>
          <a:p>
            <a:pPr marL="342900" indent="-342900" algn="just">
              <a:lnSpc>
                <a:spcPct val="150000"/>
              </a:lnSpc>
              <a:buFont typeface="Arial" panose="020B0604020202020204" pitchFamily="34" charset="0"/>
              <a:buChar char="•"/>
            </a:pPr>
            <a:r>
              <a:rPr lang="en-US" sz="2200" dirty="0">
                <a:solidFill>
                  <a:srgbClr val="000000"/>
                </a:solidFill>
              </a:rPr>
              <a:t>In the example of total mark calculation, if the database is not able to fire a query to fetch the marks, then the transaction will fail to execute.</a:t>
            </a:r>
          </a:p>
        </p:txBody>
      </p:sp>
    </p:spTree>
    <p:extLst>
      <p:ext uri="{BB962C8B-B14F-4D97-AF65-F5344CB8AC3E}">
        <p14:creationId xmlns:p14="http://schemas.microsoft.com/office/powerpoint/2010/main" val="22433668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336" y="0"/>
            <a:ext cx="11688897" cy="6632585"/>
          </a:xfrm>
          <a:prstGeom prst="rect">
            <a:avLst/>
          </a:prstGeom>
        </p:spPr>
        <p:txBody>
          <a:bodyPr wrap="square">
            <a:spAutoFit/>
          </a:bodyPr>
          <a:lstStyle/>
          <a:p>
            <a:pPr algn="just">
              <a:lnSpc>
                <a:spcPct val="150000"/>
              </a:lnSpc>
            </a:pPr>
            <a:r>
              <a:rPr lang="en-US" sz="2800" b="1" dirty="0"/>
              <a:t>5. Aborted state</a:t>
            </a:r>
          </a:p>
          <a:p>
            <a:pPr marL="285750" indent="-285750" algn="just">
              <a:lnSpc>
                <a:spcPct val="150000"/>
              </a:lnSpc>
              <a:buFont typeface="Arial" panose="020B0604020202020204" pitchFamily="34" charset="0"/>
              <a:buChar char="•"/>
            </a:pPr>
            <a:r>
              <a:rPr lang="en-US" sz="2200" dirty="0">
                <a:solidFill>
                  <a:srgbClr val="000000"/>
                </a:solidFill>
              </a:rPr>
              <a:t>If any of the checks fail and the transaction has reached a failed state then the database recovery system will make sure that the database is in its previous consistent state. If not then it will abort or roll back the transaction to bring the database into a consistent state.</a:t>
            </a:r>
          </a:p>
          <a:p>
            <a:pPr marL="285750" indent="-285750" algn="just">
              <a:lnSpc>
                <a:spcPct val="150000"/>
              </a:lnSpc>
              <a:buFont typeface="Arial" panose="020B0604020202020204" pitchFamily="34" charset="0"/>
              <a:buChar char="•"/>
            </a:pPr>
            <a:r>
              <a:rPr lang="en-US" sz="2200" dirty="0">
                <a:solidFill>
                  <a:srgbClr val="000000"/>
                </a:solidFill>
              </a:rPr>
              <a:t>If the transaction fails in the middle of the transaction then before executing the transaction, all the executed transactions are rolled back to its consistent state.</a:t>
            </a:r>
          </a:p>
          <a:p>
            <a:pPr marL="285750" indent="-285750" algn="just">
              <a:lnSpc>
                <a:spcPct val="150000"/>
              </a:lnSpc>
              <a:buFont typeface="Arial" panose="020B0604020202020204" pitchFamily="34" charset="0"/>
              <a:buChar char="•"/>
            </a:pPr>
            <a:r>
              <a:rPr lang="en-US" sz="2400" dirty="0"/>
              <a:t>After having any type of failure the transaction goes from “failed state” to “aborted state” and since in previous states, the changes are only made to local buffer or main memory and hence these changes are deleted or rolled-back. </a:t>
            </a:r>
            <a:endParaRPr lang="en-US" sz="2200" dirty="0">
              <a:solidFill>
                <a:srgbClr val="000000"/>
              </a:solidFill>
            </a:endParaRPr>
          </a:p>
          <a:p>
            <a:pPr marL="285750" indent="-285750" algn="just">
              <a:lnSpc>
                <a:spcPct val="150000"/>
              </a:lnSpc>
              <a:buFont typeface="Arial" panose="020B0604020202020204" pitchFamily="34" charset="0"/>
              <a:buChar char="•"/>
            </a:pPr>
            <a:r>
              <a:rPr lang="en-US" sz="2200" dirty="0">
                <a:solidFill>
                  <a:srgbClr val="000000"/>
                </a:solidFill>
              </a:rPr>
              <a:t>After aborting the transaction, the database recovery module will select one of the two operations:</a:t>
            </a:r>
          </a:p>
          <a:p>
            <a:pPr marL="742950" lvl="1" indent="-285750" algn="just">
              <a:buFont typeface="+mj-lt"/>
              <a:buAutoNum type="arabicPeriod"/>
            </a:pPr>
            <a:r>
              <a:rPr lang="en-US" sz="2200" dirty="0">
                <a:solidFill>
                  <a:srgbClr val="000000"/>
                </a:solidFill>
              </a:rPr>
              <a:t>Re-start the transaction</a:t>
            </a:r>
          </a:p>
          <a:p>
            <a:pPr marL="742950" lvl="1" indent="-285750" algn="just">
              <a:buFont typeface="+mj-lt"/>
              <a:buAutoNum type="arabicPeriod"/>
            </a:pPr>
            <a:r>
              <a:rPr lang="en-US" sz="2200" dirty="0">
                <a:solidFill>
                  <a:srgbClr val="000000"/>
                </a:solidFill>
              </a:rPr>
              <a:t>Kill the transaction</a:t>
            </a:r>
          </a:p>
        </p:txBody>
      </p:sp>
    </p:spTree>
    <p:extLst>
      <p:ext uri="{BB962C8B-B14F-4D97-AF65-F5344CB8AC3E}">
        <p14:creationId xmlns:p14="http://schemas.microsoft.com/office/powerpoint/2010/main" val="6030501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749" y="376793"/>
            <a:ext cx="11626468" cy="1846659"/>
          </a:xfrm>
          <a:prstGeom prst="rect">
            <a:avLst/>
          </a:prstGeom>
        </p:spPr>
        <p:txBody>
          <a:bodyPr wrap="square">
            <a:spAutoFit/>
          </a:bodyPr>
          <a:lstStyle/>
          <a:p>
            <a:pPr>
              <a:lnSpc>
                <a:spcPct val="150000"/>
              </a:lnSpc>
            </a:pPr>
            <a:r>
              <a:rPr lang="en-US" sz="2800" b="1" dirty="0">
                <a:solidFill>
                  <a:srgbClr val="273239"/>
                </a:solidFill>
              </a:rPr>
              <a:t>6. Terminated State –</a:t>
            </a:r>
            <a:r>
              <a:rPr lang="en-US" sz="2400" dirty="0">
                <a:solidFill>
                  <a:srgbClr val="273239"/>
                </a:solidFill>
              </a:rPr>
              <a:t> </a:t>
            </a:r>
            <a:endParaRPr lang="en-US" sz="2400" dirty="0"/>
          </a:p>
          <a:p>
            <a:pPr marL="342900" indent="-342900">
              <a:lnSpc>
                <a:spcPct val="150000"/>
              </a:lnSpc>
              <a:buFont typeface="Arial" panose="020B0604020202020204" pitchFamily="34" charset="0"/>
              <a:buChar char="•"/>
            </a:pPr>
            <a:r>
              <a:rPr lang="en-US" sz="2400" dirty="0">
                <a:solidFill>
                  <a:srgbClr val="273239"/>
                </a:solidFill>
              </a:rPr>
              <a:t>If there isn’t any roll-back or the transaction comes from the “committed state”, then the system is consistent and ready for new transaction and the old transaction is terminated. </a:t>
            </a:r>
            <a:endParaRPr lang="en-US" sz="2400" dirty="0"/>
          </a:p>
        </p:txBody>
      </p:sp>
    </p:spTree>
    <p:extLst>
      <p:ext uri="{BB962C8B-B14F-4D97-AF65-F5344CB8AC3E}">
        <p14:creationId xmlns:p14="http://schemas.microsoft.com/office/powerpoint/2010/main" val="277380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152" y="178467"/>
            <a:ext cx="11887200" cy="5724644"/>
          </a:xfrm>
          <a:prstGeom prst="rect">
            <a:avLst/>
          </a:prstGeom>
        </p:spPr>
        <p:txBody>
          <a:bodyPr wrap="square">
            <a:spAutoFit/>
          </a:bodyPr>
          <a:lstStyle/>
          <a:p>
            <a:pPr algn="just">
              <a:lnSpc>
                <a:spcPct val="150000"/>
              </a:lnSpc>
            </a:pPr>
            <a:r>
              <a:rPr lang="en-US" sz="2400" b="1" dirty="0">
                <a:solidFill>
                  <a:srgbClr val="000000"/>
                </a:solidFill>
              </a:rPr>
              <a:t>5. Lack of Documentation</a:t>
            </a:r>
          </a:p>
          <a:p>
            <a:pPr marL="342900" indent="-342900" algn="just">
              <a:lnSpc>
                <a:spcPct val="150000"/>
              </a:lnSpc>
              <a:buFont typeface="Arial" panose="020B0604020202020204" pitchFamily="34" charset="0"/>
              <a:buChar char="•"/>
            </a:pPr>
            <a:r>
              <a:rPr lang="en-US" sz="2000" dirty="0">
                <a:solidFill>
                  <a:srgbClr val="000000"/>
                </a:solidFill>
              </a:rPr>
              <a:t>As per a survey conducted, the second most challenging task faced by developers was </a:t>
            </a:r>
            <a:r>
              <a:rPr lang="en-US" sz="2000" u="sng" dirty="0"/>
              <a:t>poor </a:t>
            </a:r>
            <a:r>
              <a:rPr lang="en-US" sz="2000" u="sng" dirty="0">
                <a:hlinkClick r:id="rId2"/>
              </a:rPr>
              <a:t>technical documentation</a:t>
            </a:r>
            <a:r>
              <a:rPr lang="en-US" sz="2000" dirty="0"/>
              <a:t>. </a:t>
            </a:r>
          </a:p>
          <a:p>
            <a:pPr marL="342900" indent="-342900" algn="just">
              <a:lnSpc>
                <a:spcPct val="150000"/>
              </a:lnSpc>
              <a:buFont typeface="Arial" panose="020B0604020202020204" pitchFamily="34" charset="0"/>
              <a:buChar char="•"/>
            </a:pPr>
            <a:r>
              <a:rPr lang="en-US" sz="2000" dirty="0">
                <a:solidFill>
                  <a:srgbClr val="000000"/>
                </a:solidFill>
              </a:rPr>
              <a:t>Lack of documentation </a:t>
            </a:r>
            <a:r>
              <a:rPr lang="en-US" sz="2000" b="1" dirty="0">
                <a:solidFill>
                  <a:srgbClr val="000000"/>
                </a:solidFill>
              </a:rPr>
              <a:t>leads to the loss of vital information or a tedious handover process </a:t>
            </a:r>
            <a:r>
              <a:rPr lang="en-US" sz="2000" dirty="0">
                <a:solidFill>
                  <a:srgbClr val="000000"/>
                </a:solidFill>
              </a:rPr>
              <a:t>to a new programmer.</a:t>
            </a:r>
          </a:p>
          <a:p>
            <a:pPr marL="342900" indent="-342900" algn="just">
              <a:lnSpc>
                <a:spcPct val="150000"/>
              </a:lnSpc>
              <a:buFont typeface="Arial" panose="020B0604020202020204" pitchFamily="34" charset="0"/>
              <a:buChar char="•"/>
            </a:pPr>
            <a:r>
              <a:rPr lang="en-US" sz="2000" dirty="0">
                <a:solidFill>
                  <a:srgbClr val="000000"/>
                </a:solidFill>
              </a:rPr>
              <a:t>Consider documenting everything you know from day one because any documentation is better than none. Well-organized documentation throughout the project helps to wrap up everything smoothly and in turn, helps </a:t>
            </a:r>
            <a:r>
              <a:rPr lang="en-US" sz="2000" dirty="0">
                <a:solidFill>
                  <a:srgbClr val="00C0EB"/>
                </a:solidFill>
                <a:hlinkClick r:id="rId3"/>
              </a:rPr>
              <a:t>build robust software</a:t>
            </a:r>
            <a:r>
              <a:rPr lang="en-US" sz="2000" dirty="0">
                <a:solidFill>
                  <a:srgbClr val="000000"/>
                </a:solidFill>
              </a:rPr>
              <a:t>.</a:t>
            </a:r>
          </a:p>
          <a:p>
            <a:pPr marL="342900" indent="-342900" algn="just">
              <a:lnSpc>
                <a:spcPct val="150000"/>
              </a:lnSpc>
              <a:buFont typeface="Arial" panose="020B0604020202020204" pitchFamily="34" charset="0"/>
              <a:buChar char="•"/>
            </a:pPr>
            <a:r>
              <a:rPr lang="en-US" sz="2000" dirty="0">
                <a:solidFill>
                  <a:srgbClr val="000000"/>
                </a:solidFill>
              </a:rPr>
              <a:t>The goal of documentation is to provide information to the support programmer </a:t>
            </a:r>
            <a:r>
              <a:rPr lang="en-US" sz="2000" b="1" dirty="0">
                <a:solidFill>
                  <a:srgbClr val="000000"/>
                </a:solidFill>
              </a:rPr>
              <a:t>to detect bugs and fix them</a:t>
            </a:r>
            <a:r>
              <a:rPr lang="en-US" sz="2000" dirty="0">
                <a:solidFill>
                  <a:srgbClr val="000000"/>
                </a:solidFill>
              </a:rPr>
              <a:t>. Documentation starts with naming columns, objects, and tables in a database model. A well-documented data model consists of solid names, definitions on columns, tables, relationships, and check and default constraints.</a:t>
            </a:r>
          </a:p>
        </p:txBody>
      </p:sp>
    </p:spTree>
    <p:extLst>
      <p:ext uri="{BB962C8B-B14F-4D97-AF65-F5344CB8AC3E}">
        <p14:creationId xmlns:p14="http://schemas.microsoft.com/office/powerpoint/2010/main" val="14550088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8757" y="153329"/>
            <a:ext cx="11684000" cy="4385816"/>
          </a:xfrm>
          <a:prstGeom prst="rect">
            <a:avLst/>
          </a:prstGeom>
        </p:spPr>
        <p:txBody>
          <a:bodyPr wrap="square">
            <a:spAutoFit/>
          </a:bodyPr>
          <a:lstStyle/>
          <a:p>
            <a:pPr algn="just">
              <a:lnSpc>
                <a:spcPct val="150000"/>
              </a:lnSpc>
            </a:pPr>
            <a:r>
              <a:rPr lang="en-US" sz="3200" b="1" dirty="0"/>
              <a:t>Transaction properties</a:t>
            </a:r>
          </a:p>
          <a:p>
            <a:pPr algn="just">
              <a:lnSpc>
                <a:spcPct val="150000"/>
              </a:lnSpc>
            </a:pPr>
            <a:r>
              <a:rPr lang="en-US" sz="2200" dirty="0"/>
              <a:t>The transaction has the four properties. These are used to maintain consistency in a database, before and after the transaction.</a:t>
            </a:r>
          </a:p>
          <a:p>
            <a:pPr algn="just">
              <a:lnSpc>
                <a:spcPct val="150000"/>
              </a:lnSpc>
            </a:pPr>
            <a:r>
              <a:rPr lang="en-US" sz="2200" dirty="0"/>
              <a:t>Property of Transaction</a:t>
            </a:r>
          </a:p>
          <a:p>
            <a:pPr marL="342900" indent="-342900">
              <a:lnSpc>
                <a:spcPct val="150000"/>
              </a:lnSpc>
              <a:buFont typeface="+mj-lt"/>
              <a:buAutoNum type="arabicPeriod"/>
            </a:pPr>
            <a:r>
              <a:rPr lang="en-US" sz="2200" dirty="0"/>
              <a:t>Atomicity</a:t>
            </a:r>
          </a:p>
          <a:p>
            <a:pPr marL="342900" indent="-342900">
              <a:lnSpc>
                <a:spcPct val="150000"/>
              </a:lnSpc>
              <a:buFont typeface="+mj-lt"/>
              <a:buAutoNum type="arabicPeriod"/>
            </a:pPr>
            <a:r>
              <a:rPr lang="en-US" sz="2200" dirty="0"/>
              <a:t>Consistency</a:t>
            </a:r>
          </a:p>
          <a:p>
            <a:pPr marL="342900" indent="-342900">
              <a:lnSpc>
                <a:spcPct val="150000"/>
              </a:lnSpc>
              <a:buFont typeface="+mj-lt"/>
              <a:buAutoNum type="arabicPeriod"/>
            </a:pPr>
            <a:r>
              <a:rPr lang="en-US" sz="2200" dirty="0"/>
              <a:t>Isolation</a:t>
            </a:r>
          </a:p>
          <a:p>
            <a:pPr marL="342900" indent="-342900">
              <a:lnSpc>
                <a:spcPct val="150000"/>
              </a:lnSpc>
              <a:buFont typeface="+mj-lt"/>
              <a:buAutoNum type="arabicPeriod"/>
            </a:pPr>
            <a:r>
              <a:rPr lang="en-US" sz="2200" dirty="0"/>
              <a:t>Durability</a:t>
            </a:r>
          </a:p>
        </p:txBody>
      </p:sp>
      <p:pic>
        <p:nvPicPr>
          <p:cNvPr id="5" name="Picture 4"/>
          <p:cNvPicPr>
            <a:picLocks noChangeAspect="1"/>
          </p:cNvPicPr>
          <p:nvPr/>
        </p:nvPicPr>
        <p:blipFill>
          <a:blip r:embed="rId2"/>
          <a:stretch>
            <a:fillRect/>
          </a:stretch>
        </p:blipFill>
        <p:spPr>
          <a:xfrm>
            <a:off x="4106299" y="1411111"/>
            <a:ext cx="5951055" cy="5362222"/>
          </a:xfrm>
          <a:prstGeom prst="rect">
            <a:avLst/>
          </a:prstGeom>
        </p:spPr>
      </p:pic>
    </p:spTree>
    <p:extLst>
      <p:ext uri="{BB962C8B-B14F-4D97-AF65-F5344CB8AC3E}">
        <p14:creationId xmlns:p14="http://schemas.microsoft.com/office/powerpoint/2010/main" val="21359143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489" y="177295"/>
            <a:ext cx="11740444" cy="5309146"/>
          </a:xfrm>
          <a:prstGeom prst="rect">
            <a:avLst/>
          </a:prstGeom>
        </p:spPr>
        <p:txBody>
          <a:bodyPr wrap="square">
            <a:spAutoFit/>
          </a:bodyPr>
          <a:lstStyle/>
          <a:p>
            <a:pPr algn="just">
              <a:lnSpc>
                <a:spcPct val="150000"/>
              </a:lnSpc>
            </a:pPr>
            <a:r>
              <a:rPr lang="en-US" sz="2800" b="1" dirty="0"/>
              <a:t>1. Atomicity</a:t>
            </a:r>
          </a:p>
          <a:p>
            <a:pPr marL="342900" indent="-342900" algn="just">
              <a:lnSpc>
                <a:spcPct val="150000"/>
              </a:lnSpc>
              <a:buFont typeface="Arial" panose="020B0604020202020204" pitchFamily="34" charset="0"/>
              <a:buChar char="•"/>
            </a:pPr>
            <a:r>
              <a:rPr lang="en-US" sz="2200" dirty="0"/>
              <a:t>Either all or none</a:t>
            </a:r>
          </a:p>
          <a:p>
            <a:pPr marL="342900" indent="-342900" algn="just">
              <a:lnSpc>
                <a:spcPct val="150000"/>
              </a:lnSpc>
              <a:buFont typeface="Arial" panose="020B0604020202020204" pitchFamily="34" charset="0"/>
              <a:buChar char="•"/>
            </a:pPr>
            <a:r>
              <a:rPr lang="en-US" sz="2200" dirty="0"/>
              <a:t>It states that all operations of the transaction take place at once if not, the transaction is aborted.</a:t>
            </a:r>
          </a:p>
          <a:p>
            <a:pPr marL="342900" indent="-342900" algn="just">
              <a:lnSpc>
                <a:spcPct val="150000"/>
              </a:lnSpc>
              <a:buFont typeface="Arial" panose="020B0604020202020204" pitchFamily="34" charset="0"/>
              <a:buChar char="•"/>
            </a:pPr>
            <a:r>
              <a:rPr lang="en-US" sz="2200" dirty="0"/>
              <a:t>There is </a:t>
            </a:r>
            <a:r>
              <a:rPr lang="en-US" sz="2200" b="1" dirty="0"/>
              <a:t>no midway</a:t>
            </a:r>
            <a:r>
              <a:rPr lang="en-US" sz="2200" dirty="0"/>
              <a:t>, i.e., the transaction cannot occur partially. </a:t>
            </a:r>
          </a:p>
          <a:p>
            <a:pPr marL="342900" indent="-342900" algn="just">
              <a:lnSpc>
                <a:spcPct val="150000"/>
              </a:lnSpc>
              <a:buFont typeface="Arial" panose="020B0604020202020204" pitchFamily="34" charset="0"/>
              <a:buChar char="•"/>
            </a:pPr>
            <a:r>
              <a:rPr lang="en-US" sz="2200" dirty="0"/>
              <a:t>Each transaction is treated as one unit and either run to completion or is not executed at all.</a:t>
            </a:r>
          </a:p>
          <a:p>
            <a:pPr marL="342900" indent="-342900" algn="just">
              <a:lnSpc>
                <a:spcPct val="150000"/>
              </a:lnSpc>
              <a:buFont typeface="Arial" panose="020B0604020202020204" pitchFamily="34" charset="0"/>
              <a:buChar char="•"/>
            </a:pPr>
            <a:r>
              <a:rPr lang="en-US" sz="2200" dirty="0"/>
              <a:t>A failed transaction </a:t>
            </a:r>
            <a:r>
              <a:rPr lang="en-US" sz="2200" b="1" dirty="0"/>
              <a:t>can not be resumed</a:t>
            </a:r>
            <a:r>
              <a:rPr lang="en-US" sz="2200" dirty="0"/>
              <a:t>.</a:t>
            </a:r>
          </a:p>
          <a:p>
            <a:pPr marL="342900" indent="-342900" algn="just">
              <a:lnSpc>
                <a:spcPct val="150000"/>
              </a:lnSpc>
              <a:buFont typeface="Arial" panose="020B0604020202020204" pitchFamily="34" charset="0"/>
              <a:buChar char="•"/>
            </a:pPr>
            <a:r>
              <a:rPr lang="en-US" sz="2200" dirty="0"/>
              <a:t>A failed transaction </a:t>
            </a:r>
            <a:r>
              <a:rPr lang="en-US" sz="2200" b="1" dirty="0"/>
              <a:t>can always restart</a:t>
            </a:r>
            <a:r>
              <a:rPr lang="en-US" sz="2200" dirty="0"/>
              <a:t>.</a:t>
            </a:r>
          </a:p>
          <a:p>
            <a:pPr algn="just">
              <a:lnSpc>
                <a:spcPct val="150000"/>
              </a:lnSpc>
            </a:pPr>
            <a:r>
              <a:rPr lang="en-US" sz="2200" dirty="0"/>
              <a:t>Atomicity involves the following two operations:</a:t>
            </a:r>
          </a:p>
          <a:p>
            <a:pPr algn="just">
              <a:lnSpc>
                <a:spcPct val="150000"/>
              </a:lnSpc>
            </a:pPr>
            <a:r>
              <a:rPr lang="en-US" sz="2200" b="1" dirty="0"/>
              <a:t>Abort:</a:t>
            </a:r>
            <a:r>
              <a:rPr lang="en-US" sz="2200" dirty="0"/>
              <a:t> If a transaction aborts then all the changes made are not visible.</a:t>
            </a:r>
          </a:p>
          <a:p>
            <a:pPr algn="just">
              <a:lnSpc>
                <a:spcPct val="150000"/>
              </a:lnSpc>
            </a:pPr>
            <a:r>
              <a:rPr lang="en-US" sz="2200" b="1" dirty="0"/>
              <a:t>Commit:</a:t>
            </a:r>
            <a:r>
              <a:rPr lang="en-US" sz="2200" dirty="0"/>
              <a:t> If a transaction commits then all the changes made are visible.</a:t>
            </a:r>
            <a:endParaRPr lang="en-US" sz="2200" b="0" i="0" dirty="0">
              <a:effectLst/>
            </a:endParaRPr>
          </a:p>
        </p:txBody>
      </p:sp>
    </p:spTree>
    <p:extLst>
      <p:ext uri="{BB962C8B-B14F-4D97-AF65-F5344CB8AC3E}">
        <p14:creationId xmlns:p14="http://schemas.microsoft.com/office/powerpoint/2010/main" val="39830763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95093" y="4120108"/>
          <a:ext cx="8456908" cy="1955356"/>
        </p:xfrm>
        <a:graphic>
          <a:graphicData uri="http://schemas.openxmlformats.org/drawingml/2006/table">
            <a:tbl>
              <a:tblPr/>
              <a:tblGrid>
                <a:gridCol w="4228454">
                  <a:extLst>
                    <a:ext uri="{9D8B030D-6E8A-4147-A177-3AD203B41FA5}">
                      <a16:colId xmlns:a16="http://schemas.microsoft.com/office/drawing/2014/main" val="20000"/>
                    </a:ext>
                  </a:extLst>
                </a:gridCol>
                <a:gridCol w="4228454">
                  <a:extLst>
                    <a:ext uri="{9D8B030D-6E8A-4147-A177-3AD203B41FA5}">
                      <a16:colId xmlns:a16="http://schemas.microsoft.com/office/drawing/2014/main" val="20001"/>
                    </a:ext>
                  </a:extLst>
                </a:gridCol>
              </a:tblGrid>
              <a:tr h="568516">
                <a:tc>
                  <a:txBody>
                    <a:bodyPr/>
                    <a:lstStyle/>
                    <a:p>
                      <a:pPr algn="ctr" fontAlgn="t"/>
                      <a:r>
                        <a:rPr lang="en-US" sz="2000" b="1" dirty="0">
                          <a:solidFill>
                            <a:srgbClr val="000000"/>
                          </a:solidFill>
                          <a:effectLst/>
                          <a:latin typeface="times new roman" panose="02020603050405020304" pitchFamily="18" charset="0"/>
                        </a:rPr>
                        <a:t>T1</a:t>
                      </a:r>
                    </a:p>
                  </a:txBody>
                  <a:tcPr marL="114300" marR="114300" marT="114300" marB="114300">
                    <a:lnL w="9525" cap="flat" cmpd="sng" algn="ctr">
                      <a:solidFill>
                        <a:srgbClr val="38DC57"/>
                      </a:solidFill>
                      <a:prstDash val="solid"/>
                      <a:round/>
                      <a:headEnd type="none" w="med" len="med"/>
                      <a:tailEnd type="none" w="med" len="med"/>
                    </a:lnL>
                    <a:lnR w="9525" cap="flat" cmpd="sng" algn="ctr">
                      <a:solidFill>
                        <a:srgbClr val="38DC57"/>
                      </a:solidFill>
                      <a:prstDash val="solid"/>
                      <a:round/>
                      <a:headEnd type="none" w="med" len="med"/>
                      <a:tailEnd type="none" w="med" len="med"/>
                    </a:lnR>
                    <a:lnT w="9525" cap="flat" cmpd="sng" algn="ctr">
                      <a:solidFill>
                        <a:srgbClr val="38DC5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000" b="1" dirty="0">
                          <a:solidFill>
                            <a:srgbClr val="000000"/>
                          </a:solidFill>
                          <a:effectLst/>
                          <a:latin typeface="times new roman" panose="02020603050405020304" pitchFamily="18" charset="0"/>
                        </a:rPr>
                        <a:t>T2</a:t>
                      </a:r>
                    </a:p>
                  </a:txBody>
                  <a:tcPr marL="114300" marR="114300" marT="114300" marB="114300">
                    <a:lnL w="9525" cap="flat" cmpd="sng" algn="ctr">
                      <a:solidFill>
                        <a:srgbClr val="38DC57"/>
                      </a:solidFill>
                      <a:prstDash val="solid"/>
                      <a:round/>
                      <a:headEnd type="none" w="med" len="med"/>
                      <a:tailEnd type="none" w="med" len="med"/>
                    </a:lnL>
                    <a:lnR w="9525" cap="flat" cmpd="sng" algn="ctr">
                      <a:solidFill>
                        <a:srgbClr val="38DC57"/>
                      </a:solidFill>
                      <a:prstDash val="solid"/>
                      <a:round/>
                      <a:headEnd type="none" w="med" len="med"/>
                      <a:tailEnd type="none" w="med" len="med"/>
                    </a:lnR>
                    <a:lnT w="9525" cap="flat" cmpd="sng" algn="ctr">
                      <a:solidFill>
                        <a:srgbClr val="38DC5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102576">
                <a:tc>
                  <a:txBody>
                    <a:bodyPr/>
                    <a:lstStyle/>
                    <a:p>
                      <a:pPr algn="l" fontAlgn="t">
                        <a:lnSpc>
                          <a:spcPct val="150000"/>
                        </a:lnSpc>
                      </a:pPr>
                      <a:r>
                        <a:rPr lang="en-US" dirty="0">
                          <a:solidFill>
                            <a:srgbClr val="333333"/>
                          </a:solidFill>
                          <a:effectLst/>
                          <a:latin typeface="inter-regular"/>
                        </a:rPr>
                        <a:t>Read(A)</a:t>
                      </a:r>
                      <a:br>
                        <a:rPr lang="en-US" dirty="0">
                          <a:solidFill>
                            <a:srgbClr val="333333"/>
                          </a:solidFill>
                          <a:effectLst/>
                          <a:latin typeface="inter-regular"/>
                        </a:rPr>
                      </a:br>
                      <a:r>
                        <a:rPr lang="en-US" dirty="0">
                          <a:solidFill>
                            <a:srgbClr val="333333"/>
                          </a:solidFill>
                          <a:effectLst/>
                          <a:latin typeface="inter-regular"/>
                        </a:rPr>
                        <a:t>A:= A-100</a:t>
                      </a:r>
                      <a:br>
                        <a:rPr lang="en-US" dirty="0">
                          <a:solidFill>
                            <a:srgbClr val="333333"/>
                          </a:solidFill>
                          <a:effectLst/>
                          <a:latin typeface="inter-regular"/>
                        </a:rPr>
                      </a:br>
                      <a:r>
                        <a:rPr lang="en-US" dirty="0">
                          <a:solidFill>
                            <a:srgbClr val="333333"/>
                          </a:solidFill>
                          <a:effectLst/>
                          <a:latin typeface="inter-regular"/>
                        </a:rPr>
                        <a:t>Write(A)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ct val="150000"/>
                        </a:lnSpc>
                      </a:pPr>
                      <a:r>
                        <a:rPr lang="en-US" dirty="0">
                          <a:solidFill>
                            <a:srgbClr val="333333"/>
                          </a:solidFill>
                          <a:effectLst/>
                          <a:latin typeface="inter-regular"/>
                        </a:rPr>
                        <a:t>Read(B)</a:t>
                      </a:r>
                      <a:br>
                        <a:rPr lang="en-US" dirty="0">
                          <a:solidFill>
                            <a:srgbClr val="333333"/>
                          </a:solidFill>
                          <a:effectLst/>
                          <a:latin typeface="inter-regular"/>
                        </a:rPr>
                      </a:br>
                      <a:r>
                        <a:rPr lang="en-US" dirty="0">
                          <a:solidFill>
                            <a:srgbClr val="333333"/>
                          </a:solidFill>
                          <a:effectLst/>
                          <a:latin typeface="inter-regular"/>
                        </a:rPr>
                        <a:t>Y:= Y+100</a:t>
                      </a:r>
                      <a:br>
                        <a:rPr lang="en-US" dirty="0">
                          <a:solidFill>
                            <a:srgbClr val="333333"/>
                          </a:solidFill>
                          <a:effectLst/>
                          <a:latin typeface="inter-regular"/>
                        </a:rPr>
                      </a:br>
                      <a:r>
                        <a:rPr lang="en-US" dirty="0">
                          <a:solidFill>
                            <a:srgbClr val="333333"/>
                          </a:solidFill>
                          <a:effectLst/>
                          <a:latin typeface="inter-regular"/>
                        </a:rPr>
                        <a:t>Write(B)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3" name="Rectangle 1"/>
          <p:cNvSpPr>
            <a:spLocks noChangeArrowheads="1"/>
          </p:cNvSpPr>
          <p:nvPr/>
        </p:nvSpPr>
        <p:spPr bwMode="auto">
          <a:xfrm>
            <a:off x="110479" y="129353"/>
            <a:ext cx="1152683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effectLst/>
                <a:latin typeface="+mn-lt"/>
              </a:rPr>
              <a:t>Example:</a:t>
            </a:r>
            <a:r>
              <a:rPr kumimoji="0" lang="en-US" altLang="en-US" sz="2000" b="0" i="0" u="none" strike="noStrike" cap="none" normalizeH="0" baseline="0" dirty="0">
                <a:ln>
                  <a:noFill/>
                </a:ln>
                <a:effectLst/>
                <a:latin typeface="+mn-lt"/>
              </a:rPr>
              <a:t> Let's assume that following transaction T consisting of T1 and T2. A consists of </a:t>
            </a:r>
            <a:r>
              <a:rPr kumimoji="0" lang="en-US" altLang="en-US" sz="2000" b="0" i="0" u="none" strike="noStrike" cap="none" normalizeH="0" baseline="0" dirty="0" err="1">
                <a:ln>
                  <a:noFill/>
                </a:ln>
                <a:effectLst/>
                <a:latin typeface="+mn-lt"/>
              </a:rPr>
              <a:t>Rs</a:t>
            </a:r>
            <a:r>
              <a:rPr kumimoji="0" lang="en-US" altLang="en-US" sz="2000" b="0" i="0" u="none" strike="noStrike" cap="none" normalizeH="0" baseline="0" dirty="0">
                <a:ln>
                  <a:noFill/>
                </a:ln>
                <a:effectLst/>
                <a:latin typeface="+mn-lt"/>
              </a:rPr>
              <a:t> 600 and B consists of </a:t>
            </a:r>
            <a:r>
              <a:rPr kumimoji="0" lang="en-US" altLang="en-US" sz="2000" b="0" i="0" u="none" strike="noStrike" cap="none" normalizeH="0" baseline="0" dirty="0" err="1">
                <a:ln>
                  <a:noFill/>
                </a:ln>
                <a:effectLst/>
                <a:latin typeface="+mn-lt"/>
              </a:rPr>
              <a:t>Rs</a:t>
            </a:r>
            <a:r>
              <a:rPr kumimoji="0" lang="en-US" altLang="en-US" sz="2000" b="0" i="0" u="none" strike="noStrike" cap="none" normalizeH="0" baseline="0" dirty="0">
                <a:ln>
                  <a:noFill/>
                </a:ln>
                <a:effectLst/>
                <a:latin typeface="+mn-lt"/>
              </a:rPr>
              <a:t> 300. Transfer </a:t>
            </a:r>
            <a:r>
              <a:rPr kumimoji="0" lang="en-US" altLang="en-US" sz="2000" b="0" i="0" u="none" strike="noStrike" cap="none" normalizeH="0" baseline="0" dirty="0" err="1">
                <a:ln>
                  <a:noFill/>
                </a:ln>
                <a:effectLst/>
                <a:latin typeface="+mn-lt"/>
              </a:rPr>
              <a:t>Rs</a:t>
            </a:r>
            <a:r>
              <a:rPr kumimoji="0" lang="en-US" altLang="en-US" sz="2000" b="0" i="0" u="none" strike="noStrike" cap="none" normalizeH="0" baseline="0" dirty="0">
                <a:ln>
                  <a:noFill/>
                </a:ln>
                <a:effectLst/>
                <a:latin typeface="+mn-lt"/>
              </a:rPr>
              <a:t> 100 from account A to account B.</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After completion of the transaction, A consists of </a:t>
            </a:r>
            <a:r>
              <a:rPr kumimoji="0" lang="en-US" altLang="en-US" sz="2000" b="0" i="0" u="none" strike="noStrike" cap="none" normalizeH="0" baseline="0" dirty="0" err="1">
                <a:ln>
                  <a:noFill/>
                </a:ln>
                <a:effectLst/>
                <a:latin typeface="+mn-lt"/>
              </a:rPr>
              <a:t>Rs</a:t>
            </a:r>
            <a:r>
              <a:rPr kumimoji="0" lang="en-US" altLang="en-US" sz="2000" b="0" i="0" u="none" strike="noStrike" cap="none" normalizeH="0" baseline="0" dirty="0">
                <a:ln>
                  <a:noFill/>
                </a:ln>
                <a:effectLst/>
                <a:latin typeface="+mn-lt"/>
              </a:rPr>
              <a:t> 500 and B consists of </a:t>
            </a:r>
            <a:r>
              <a:rPr kumimoji="0" lang="en-US" altLang="en-US" sz="2000" b="0" i="0" u="none" strike="noStrike" cap="none" normalizeH="0" baseline="0" dirty="0" err="1">
                <a:ln>
                  <a:noFill/>
                </a:ln>
                <a:effectLst/>
                <a:latin typeface="+mn-lt"/>
              </a:rPr>
              <a:t>Rs</a:t>
            </a:r>
            <a:r>
              <a:rPr kumimoji="0" lang="en-US" altLang="en-US" sz="2000" b="0" i="0" u="none" strike="noStrike" cap="none" normalizeH="0" baseline="0" dirty="0">
                <a:ln>
                  <a:noFill/>
                </a:ln>
                <a:effectLst/>
                <a:latin typeface="+mn-lt"/>
              </a:rPr>
              <a:t> 400.</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If the transaction T fails after the completion of transaction T1 but before completion of transaction T2, then the amount will be deducted from A but not added to B. This shows the inconsistent database state. In order to ensure correctness of database state, the transaction must be executed in entirety.</a:t>
            </a:r>
          </a:p>
        </p:txBody>
      </p:sp>
    </p:spTree>
    <p:extLst>
      <p:ext uri="{BB962C8B-B14F-4D97-AF65-F5344CB8AC3E}">
        <p14:creationId xmlns:p14="http://schemas.microsoft.com/office/powerpoint/2010/main" val="24881447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176453"/>
            <a:ext cx="11729156" cy="6555641"/>
          </a:xfrm>
          <a:prstGeom prst="rect">
            <a:avLst/>
          </a:prstGeom>
        </p:spPr>
        <p:txBody>
          <a:bodyPr wrap="square">
            <a:spAutoFit/>
          </a:bodyPr>
          <a:lstStyle/>
          <a:p>
            <a:pPr algn="just">
              <a:lnSpc>
                <a:spcPct val="150000"/>
              </a:lnSpc>
            </a:pPr>
            <a:r>
              <a:rPr lang="en-US" sz="2800" b="1" dirty="0"/>
              <a:t>2. Consistency</a:t>
            </a:r>
          </a:p>
          <a:p>
            <a:pPr marL="342900" indent="-342900" algn="just">
              <a:lnSpc>
                <a:spcPct val="150000"/>
              </a:lnSpc>
              <a:buFont typeface="Arial" panose="020B0604020202020204" pitchFamily="34" charset="0"/>
              <a:buChar char="•"/>
            </a:pPr>
            <a:r>
              <a:rPr lang="en-US" sz="2100" dirty="0"/>
              <a:t>The integrity constraints are maintained so that the database is consistent before and after the transaction.</a:t>
            </a:r>
          </a:p>
          <a:p>
            <a:pPr marL="342900" indent="-342900" algn="just">
              <a:lnSpc>
                <a:spcPct val="150000"/>
              </a:lnSpc>
              <a:buFont typeface="Arial" panose="020B0604020202020204" pitchFamily="34" charset="0"/>
              <a:buChar char="•"/>
            </a:pPr>
            <a:r>
              <a:rPr lang="en-US" sz="2100" dirty="0"/>
              <a:t>The execution of a transaction will leave a database in either its prior stable state or a new stable state.</a:t>
            </a:r>
          </a:p>
          <a:p>
            <a:pPr marL="342900" indent="-342900" algn="just">
              <a:lnSpc>
                <a:spcPct val="150000"/>
              </a:lnSpc>
              <a:buFont typeface="Arial" panose="020B0604020202020204" pitchFamily="34" charset="0"/>
              <a:buChar char="•"/>
            </a:pPr>
            <a:r>
              <a:rPr lang="en-US" sz="2100" dirty="0"/>
              <a:t>The consistent property of database states that every transaction sees a consistent database instance.</a:t>
            </a:r>
          </a:p>
          <a:p>
            <a:pPr marL="342900" indent="-342900" algn="just">
              <a:lnSpc>
                <a:spcPct val="150000"/>
              </a:lnSpc>
              <a:buFont typeface="Arial" panose="020B0604020202020204" pitchFamily="34" charset="0"/>
              <a:buChar char="•"/>
            </a:pPr>
            <a:r>
              <a:rPr lang="en-US" sz="2100" dirty="0"/>
              <a:t>The transaction is used to transform the database from one consistent state to another consistent state.</a:t>
            </a:r>
          </a:p>
          <a:p>
            <a:pPr marL="342900" indent="-342900" algn="just">
              <a:lnSpc>
                <a:spcPct val="150000"/>
              </a:lnSpc>
              <a:buFont typeface="Arial" panose="020B0604020202020204" pitchFamily="34" charset="0"/>
              <a:buChar char="•"/>
            </a:pPr>
            <a:r>
              <a:rPr lang="en-US" sz="2100" dirty="0"/>
              <a:t>Before transaction starts and after transaction completed sum of money should be same.</a:t>
            </a:r>
          </a:p>
          <a:p>
            <a:pPr algn="just">
              <a:lnSpc>
                <a:spcPct val="150000"/>
              </a:lnSpc>
            </a:pPr>
            <a:r>
              <a:rPr lang="en-US" sz="2100" b="1" dirty="0"/>
              <a:t>For example:</a:t>
            </a:r>
            <a:r>
              <a:rPr lang="en-US" sz="2100" dirty="0"/>
              <a:t> The total amount must be maintained before or after the transaction.</a:t>
            </a:r>
          </a:p>
          <a:p>
            <a:pPr marL="457200" indent="-457200" algn="just">
              <a:lnSpc>
                <a:spcPct val="150000"/>
              </a:lnSpc>
              <a:buFont typeface="+mj-lt"/>
              <a:buAutoNum type="arabicPeriod"/>
            </a:pPr>
            <a:r>
              <a:rPr lang="en-US" sz="2100" dirty="0"/>
              <a:t>Total before T occurs = 600+300=900  </a:t>
            </a:r>
          </a:p>
          <a:p>
            <a:pPr marL="457200" indent="-457200" algn="just">
              <a:lnSpc>
                <a:spcPct val="150000"/>
              </a:lnSpc>
              <a:buFont typeface="+mj-lt"/>
              <a:buAutoNum type="arabicPeriod"/>
            </a:pPr>
            <a:r>
              <a:rPr lang="en-US" sz="2100" dirty="0"/>
              <a:t>Total after T occurs= 500+400=900  </a:t>
            </a:r>
          </a:p>
          <a:p>
            <a:pPr algn="just">
              <a:lnSpc>
                <a:spcPct val="150000"/>
              </a:lnSpc>
            </a:pPr>
            <a:r>
              <a:rPr lang="en-US" sz="2100" dirty="0"/>
              <a:t>Therefore, the database is consistent. In the case when T1 is completed but T2 fails, then inconsistency will occur.</a:t>
            </a:r>
            <a:endParaRPr lang="en-US" sz="2100" b="0" i="0" dirty="0">
              <a:effectLst/>
            </a:endParaRPr>
          </a:p>
        </p:txBody>
      </p:sp>
    </p:spTree>
    <p:extLst>
      <p:ext uri="{BB962C8B-B14F-4D97-AF65-F5344CB8AC3E}">
        <p14:creationId xmlns:p14="http://schemas.microsoft.com/office/powerpoint/2010/main" val="18468965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489" y="270639"/>
            <a:ext cx="11763022" cy="4293483"/>
          </a:xfrm>
          <a:prstGeom prst="rect">
            <a:avLst/>
          </a:prstGeom>
        </p:spPr>
        <p:txBody>
          <a:bodyPr wrap="square">
            <a:spAutoFit/>
          </a:bodyPr>
          <a:lstStyle/>
          <a:p>
            <a:pPr algn="just">
              <a:lnSpc>
                <a:spcPct val="150000"/>
              </a:lnSpc>
            </a:pPr>
            <a:r>
              <a:rPr lang="en-US" sz="2800" b="1" dirty="0"/>
              <a:t>3. Isolation</a:t>
            </a:r>
          </a:p>
          <a:p>
            <a:pPr marL="342900" indent="-342900" algn="just">
              <a:lnSpc>
                <a:spcPct val="150000"/>
              </a:lnSpc>
              <a:buFont typeface="Arial" panose="020B0604020202020204" pitchFamily="34" charset="0"/>
              <a:buChar char="•"/>
            </a:pPr>
            <a:r>
              <a:rPr lang="en-US" sz="2200" dirty="0"/>
              <a:t>Parallel transaction</a:t>
            </a:r>
          </a:p>
          <a:p>
            <a:pPr marL="342900" indent="-342900" algn="just">
              <a:lnSpc>
                <a:spcPct val="150000"/>
              </a:lnSpc>
              <a:buFont typeface="Arial" panose="020B0604020202020204" pitchFamily="34" charset="0"/>
              <a:buChar char="•"/>
            </a:pPr>
            <a:r>
              <a:rPr lang="en-US" sz="2200" dirty="0"/>
              <a:t>It shows that the data which is used at the time of execution of a transaction cannot be used by the second transaction until the first one is completed.</a:t>
            </a:r>
          </a:p>
          <a:p>
            <a:pPr marL="342900" indent="-342900" algn="just">
              <a:lnSpc>
                <a:spcPct val="150000"/>
              </a:lnSpc>
              <a:buFont typeface="Arial" panose="020B0604020202020204" pitchFamily="34" charset="0"/>
              <a:buChar char="•"/>
            </a:pPr>
            <a:r>
              <a:rPr lang="en-US" sz="2200" dirty="0"/>
              <a:t>In isolation, if the transaction T1 is being executed and using the data item X, then that data item can't be accessed by any other transaction T2 until the transaction T1 ends.</a:t>
            </a:r>
          </a:p>
          <a:p>
            <a:pPr marL="342900" indent="-342900" algn="just">
              <a:lnSpc>
                <a:spcPct val="150000"/>
              </a:lnSpc>
              <a:buFont typeface="Arial" panose="020B0604020202020204" pitchFamily="34" charset="0"/>
              <a:buChar char="•"/>
            </a:pPr>
            <a:r>
              <a:rPr lang="en-US" sz="2200" dirty="0"/>
              <a:t>The concurrency control subsystem of the DBMS enforced the isolation property.</a:t>
            </a:r>
          </a:p>
          <a:p>
            <a:pPr marL="342900" indent="-342900" algn="just">
              <a:lnSpc>
                <a:spcPct val="150000"/>
              </a:lnSpc>
              <a:buFont typeface="Arial" panose="020B0604020202020204" pitchFamily="34" charset="0"/>
              <a:buChar char="•"/>
            </a:pPr>
            <a:r>
              <a:rPr lang="en-US" sz="2200" b="0" i="0" dirty="0">
                <a:effectLst/>
              </a:rPr>
              <a:t>Convert parallel schedule to serial schedule.</a:t>
            </a:r>
          </a:p>
        </p:txBody>
      </p:sp>
    </p:spTree>
    <p:extLst>
      <p:ext uri="{BB962C8B-B14F-4D97-AF65-F5344CB8AC3E}">
        <p14:creationId xmlns:p14="http://schemas.microsoft.com/office/powerpoint/2010/main" val="36558044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222" y="126074"/>
            <a:ext cx="11763022" cy="4293483"/>
          </a:xfrm>
          <a:prstGeom prst="rect">
            <a:avLst/>
          </a:prstGeom>
        </p:spPr>
        <p:txBody>
          <a:bodyPr wrap="square">
            <a:spAutoFit/>
          </a:bodyPr>
          <a:lstStyle/>
          <a:p>
            <a:pPr algn="just">
              <a:lnSpc>
                <a:spcPct val="150000"/>
              </a:lnSpc>
            </a:pPr>
            <a:r>
              <a:rPr lang="en-US" sz="2800" b="1" dirty="0"/>
              <a:t>4. Durability</a:t>
            </a:r>
          </a:p>
          <a:p>
            <a:pPr marL="342900" indent="-342900" algn="just">
              <a:lnSpc>
                <a:spcPct val="150000"/>
              </a:lnSpc>
              <a:buFont typeface="Arial" panose="020B0604020202020204" pitchFamily="34" charset="0"/>
              <a:buChar char="•"/>
            </a:pPr>
            <a:r>
              <a:rPr lang="en-US" sz="2200" dirty="0"/>
              <a:t>The durability property is used to indicate the performance of the database's consistent state. </a:t>
            </a:r>
          </a:p>
          <a:p>
            <a:pPr marL="342900" indent="-342900" algn="just">
              <a:lnSpc>
                <a:spcPct val="150000"/>
              </a:lnSpc>
              <a:buFont typeface="Arial" panose="020B0604020202020204" pitchFamily="34" charset="0"/>
              <a:buChar char="•"/>
            </a:pPr>
            <a:r>
              <a:rPr lang="en-US" sz="2200" dirty="0"/>
              <a:t>It states that the transaction made the permanent changes.</a:t>
            </a:r>
          </a:p>
          <a:p>
            <a:pPr marL="342900" indent="-342900" algn="just">
              <a:lnSpc>
                <a:spcPct val="150000"/>
              </a:lnSpc>
              <a:buFont typeface="Arial" panose="020B0604020202020204" pitchFamily="34" charset="0"/>
              <a:buChar char="•"/>
            </a:pPr>
            <a:r>
              <a:rPr lang="en-US" sz="2200" dirty="0"/>
              <a:t>They cannot be lost by the erroneous operation of a faulty transaction or by the system failure.</a:t>
            </a:r>
          </a:p>
          <a:p>
            <a:pPr marL="342900" indent="-342900" algn="just">
              <a:lnSpc>
                <a:spcPct val="150000"/>
              </a:lnSpc>
              <a:buFont typeface="Arial" panose="020B0604020202020204" pitchFamily="34" charset="0"/>
              <a:buChar char="•"/>
            </a:pPr>
            <a:r>
              <a:rPr lang="en-US" sz="2200" dirty="0"/>
              <a:t>When a transaction is completed, then the database reaches a state known as the consistent state. That consistent state cannot be lost, even in the event of a system's failure.</a:t>
            </a:r>
          </a:p>
          <a:p>
            <a:pPr marL="342900" indent="-342900" algn="just">
              <a:lnSpc>
                <a:spcPct val="150000"/>
              </a:lnSpc>
              <a:buFont typeface="Arial" panose="020B0604020202020204" pitchFamily="34" charset="0"/>
              <a:buChar char="•"/>
            </a:pPr>
            <a:r>
              <a:rPr lang="en-US" sz="2200" dirty="0"/>
              <a:t>The recovery subsystem of the DBMS has the responsibility of Durability property.</a:t>
            </a:r>
          </a:p>
          <a:p>
            <a:pPr marL="342900" indent="-342900" algn="just">
              <a:lnSpc>
                <a:spcPct val="150000"/>
              </a:lnSpc>
              <a:buFont typeface="Arial" panose="020B0604020202020204" pitchFamily="34" charset="0"/>
              <a:buChar char="•"/>
            </a:pPr>
            <a:r>
              <a:rPr lang="en-US" sz="2200" dirty="0"/>
              <a:t>Changes in the database should be permanent.</a:t>
            </a:r>
          </a:p>
        </p:txBody>
      </p:sp>
    </p:spTree>
    <p:extLst>
      <p:ext uri="{BB962C8B-B14F-4D97-AF65-F5344CB8AC3E}">
        <p14:creationId xmlns:p14="http://schemas.microsoft.com/office/powerpoint/2010/main" val="4267256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62699" y="318518"/>
            <a:ext cx="8097397" cy="5830593"/>
          </a:xfrm>
          <a:prstGeom prst="rect">
            <a:avLst/>
          </a:prstGeom>
        </p:spPr>
      </p:pic>
    </p:spTree>
    <p:extLst>
      <p:ext uri="{BB962C8B-B14F-4D97-AF65-F5344CB8AC3E}">
        <p14:creationId xmlns:p14="http://schemas.microsoft.com/office/powerpoint/2010/main" val="26714525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302" y="0"/>
            <a:ext cx="11797395" cy="6209392"/>
          </a:xfrm>
          <a:prstGeom prst="rect">
            <a:avLst/>
          </a:prstGeom>
        </p:spPr>
        <p:txBody>
          <a:bodyPr wrap="square">
            <a:spAutoFit/>
          </a:bodyPr>
          <a:lstStyle/>
          <a:p>
            <a:pPr>
              <a:lnSpc>
                <a:spcPct val="150000"/>
              </a:lnSpc>
            </a:pPr>
            <a:r>
              <a:rPr lang="en-US" sz="2400" b="1" dirty="0"/>
              <a:t>Schedule</a:t>
            </a:r>
            <a:r>
              <a:rPr lang="en-US" sz="2200" dirty="0"/>
              <a:t>: Chronological execution sequence of multiple transactions. (collection of transactions)</a:t>
            </a:r>
          </a:p>
          <a:p>
            <a:pPr>
              <a:lnSpc>
                <a:spcPct val="150000"/>
              </a:lnSpc>
            </a:pPr>
            <a:r>
              <a:rPr lang="en-US" sz="2200" dirty="0"/>
              <a:t>2 types: serial and parallel</a:t>
            </a:r>
          </a:p>
          <a:p>
            <a:pPr>
              <a:lnSpc>
                <a:spcPct val="150000"/>
              </a:lnSpc>
            </a:pPr>
            <a:r>
              <a:rPr lang="en-US" sz="2400" b="1" dirty="0"/>
              <a:t>1. Serial</a:t>
            </a:r>
            <a:r>
              <a:rPr lang="en-US" sz="2200" dirty="0"/>
              <a:t>: </a:t>
            </a:r>
            <a:r>
              <a:rPr lang="en-US" sz="1900" dirty="0"/>
              <a:t>in queue. A schedule in which </a:t>
            </a:r>
            <a:r>
              <a:rPr lang="en-US" sz="1900" b="1" dirty="0"/>
              <a:t>only one transaction is executed at a time</a:t>
            </a:r>
            <a:r>
              <a:rPr lang="en-US" sz="1900" dirty="0"/>
              <a:t>, i.e., one transaction is executed completely before starting another transaction.</a:t>
            </a:r>
          </a:p>
          <a:p>
            <a:pPr>
              <a:lnSpc>
                <a:spcPct val="150000"/>
              </a:lnSpc>
            </a:pPr>
            <a:r>
              <a:rPr lang="en-US" sz="1900" dirty="0"/>
              <a:t>Example: ATM</a:t>
            </a:r>
          </a:p>
          <a:p>
            <a:pPr>
              <a:lnSpc>
                <a:spcPct val="150000"/>
              </a:lnSpc>
            </a:pPr>
            <a:r>
              <a:rPr lang="en-US" sz="1900" dirty="0"/>
              <a:t>Advantage: secure transaction, Consistency</a:t>
            </a:r>
          </a:p>
          <a:p>
            <a:pPr>
              <a:lnSpc>
                <a:spcPct val="150000"/>
              </a:lnSpc>
            </a:pPr>
            <a:r>
              <a:rPr lang="en-US" sz="1900" dirty="0"/>
              <a:t>Disadvantage: waiting time, degrade performance, less throughput (number of transactions executed per unit time)</a:t>
            </a:r>
          </a:p>
          <a:p>
            <a:pPr algn="just">
              <a:lnSpc>
                <a:spcPct val="150000"/>
              </a:lnSpc>
            </a:pPr>
            <a:r>
              <a:rPr lang="en-US" sz="2400" b="1" dirty="0"/>
              <a:t>2. Non serial /Parallel schedule (Concurrent Executions)- </a:t>
            </a:r>
            <a:r>
              <a:rPr lang="en-GB" dirty="0"/>
              <a:t>Switching between multiple transactions.</a:t>
            </a:r>
          </a:p>
          <a:p>
            <a:pPr marL="285750" indent="-285750" algn="just">
              <a:lnSpc>
                <a:spcPct val="150000"/>
              </a:lnSpc>
              <a:buFont typeface="Arial" panose="020B0604020202020204" pitchFamily="34" charset="0"/>
              <a:buChar char="•"/>
            </a:pPr>
            <a:r>
              <a:rPr lang="en-US" sz="1900" dirty="0"/>
              <a:t>A schedule in which the transactions are interleaving or interchanging. There are several transactions executing simultaneously as they are being used in performing real-world database operations. These transactions may be working on the same piece of data. Hence, the </a:t>
            </a:r>
            <a:r>
              <a:rPr lang="en-US" sz="1900" dirty="0" err="1"/>
              <a:t>serializability</a:t>
            </a:r>
            <a:r>
              <a:rPr lang="en-US" sz="1900" dirty="0"/>
              <a:t> of non-serial schedules is a major concern so that our database is consistent before and after the execution of the transactions.</a:t>
            </a:r>
            <a:endParaRPr lang="en-GB" sz="1900" dirty="0"/>
          </a:p>
          <a:p>
            <a:pPr marL="285750" indent="-285750" algn="just">
              <a:lnSpc>
                <a:spcPct val="150000"/>
              </a:lnSpc>
              <a:buFont typeface="Arial" panose="020B0604020202020204" pitchFamily="34" charset="0"/>
              <a:buChar char="•"/>
            </a:pPr>
            <a:r>
              <a:rPr lang="en-US" sz="1900" dirty="0"/>
              <a:t>Advantage: high performance, high throughput, resource utilization, decrease waiting time</a:t>
            </a:r>
          </a:p>
        </p:txBody>
      </p:sp>
    </p:spTree>
    <p:extLst>
      <p:ext uri="{BB962C8B-B14F-4D97-AF65-F5344CB8AC3E}">
        <p14:creationId xmlns:p14="http://schemas.microsoft.com/office/powerpoint/2010/main" val="10393672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255" y="197025"/>
            <a:ext cx="11748654" cy="5724644"/>
          </a:xfrm>
          <a:prstGeom prst="rect">
            <a:avLst/>
          </a:prstGeom>
        </p:spPr>
        <p:txBody>
          <a:bodyPr wrap="square">
            <a:spAutoFit/>
          </a:bodyPr>
          <a:lstStyle/>
          <a:p>
            <a:pPr algn="just">
              <a:lnSpc>
                <a:spcPct val="150000"/>
              </a:lnSpc>
            </a:pPr>
            <a:r>
              <a:rPr lang="en-IN" sz="2400" b="1" dirty="0"/>
              <a:t>Concurrent Execution in DBMS / </a:t>
            </a:r>
            <a:r>
              <a:rPr lang="en-US" sz="2400" b="1" dirty="0"/>
              <a:t>Non serial /Parallel schedule : </a:t>
            </a:r>
            <a:endParaRPr lang="en-IN" sz="2400" b="1" dirty="0"/>
          </a:p>
          <a:p>
            <a:pPr marL="342900" indent="-342900" algn="just">
              <a:lnSpc>
                <a:spcPct val="150000"/>
              </a:lnSpc>
              <a:buFont typeface="Arial" pitchFamily="34" charset="0"/>
              <a:buChar char="•"/>
            </a:pPr>
            <a:r>
              <a:rPr lang="en-IN" sz="2200" dirty="0"/>
              <a:t>In a multi-user system, </a:t>
            </a:r>
            <a:r>
              <a:rPr lang="en-IN" sz="2200" b="1" dirty="0"/>
              <a:t>multiple users can access and use the same database at one time</a:t>
            </a:r>
            <a:r>
              <a:rPr lang="en-IN" sz="2200" dirty="0"/>
              <a:t>, which is known as the concurrent execution of the database. It means that the same database is executed simultaneously on a multi-user system by different users.</a:t>
            </a:r>
          </a:p>
          <a:p>
            <a:pPr marL="342900" indent="-342900" algn="just">
              <a:lnSpc>
                <a:spcPct val="150000"/>
              </a:lnSpc>
              <a:buFont typeface="Arial" pitchFamily="34" charset="0"/>
              <a:buChar char="•"/>
            </a:pPr>
            <a:r>
              <a:rPr lang="en-IN" sz="2200" dirty="0"/>
              <a:t>While working on the database transactions, there occurs the requirement of using the database by multiple users for performing different operations, and in that case, concurrent execution of the database is performed.</a:t>
            </a:r>
          </a:p>
          <a:p>
            <a:pPr marL="342900" indent="-342900" algn="just">
              <a:lnSpc>
                <a:spcPct val="150000"/>
              </a:lnSpc>
              <a:buFont typeface="Arial" pitchFamily="34" charset="0"/>
              <a:buChar char="•"/>
            </a:pPr>
            <a:r>
              <a:rPr lang="en-IN" sz="2200" dirty="0"/>
              <a:t>The thing is that the simultaneous execution that is performed should be done in an interleaved manner, and no operation should affect the other executing operations, thus maintaining the consistency of the database. Thus, on making the concurrent execution of the transaction operations, there occur several challenging problems that need to be solved.</a:t>
            </a:r>
          </a:p>
        </p:txBody>
      </p:sp>
    </p:spTree>
    <p:extLst>
      <p:ext uri="{BB962C8B-B14F-4D97-AF65-F5344CB8AC3E}">
        <p14:creationId xmlns:p14="http://schemas.microsoft.com/office/powerpoint/2010/main" val="35932455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3" y="96841"/>
            <a:ext cx="11651672" cy="3693319"/>
          </a:xfrm>
          <a:prstGeom prst="rect">
            <a:avLst/>
          </a:prstGeom>
        </p:spPr>
        <p:txBody>
          <a:bodyPr wrap="square">
            <a:spAutoFit/>
          </a:bodyPr>
          <a:lstStyle/>
          <a:p>
            <a:pPr algn="just" fontAlgn="base">
              <a:lnSpc>
                <a:spcPct val="150000"/>
              </a:lnSpc>
            </a:pPr>
            <a:r>
              <a:rPr lang="en-IN" sz="2400" b="1" dirty="0"/>
              <a:t>Problems with Concurrent Execution</a:t>
            </a:r>
          </a:p>
          <a:p>
            <a:pPr marL="342900" indent="-342900" algn="just" fontAlgn="base">
              <a:lnSpc>
                <a:spcPct val="150000"/>
              </a:lnSpc>
              <a:buFont typeface="Arial" pitchFamily="34" charset="0"/>
              <a:buChar char="•"/>
            </a:pPr>
            <a:r>
              <a:rPr lang="en-IN" sz="2200" dirty="0"/>
              <a:t>In a database transaction, the two main operations are READ and WRITE operations. So, there is a need to manage these two operations in the concurrent execution of the transactions as if these operations are not performed in an interleaved manner, and the data may become inconsistent. </a:t>
            </a:r>
          </a:p>
          <a:p>
            <a:pPr marL="342900" indent="-342900" algn="just" fontAlgn="base">
              <a:lnSpc>
                <a:spcPct val="150000"/>
              </a:lnSpc>
              <a:buFont typeface="Arial" pitchFamily="34" charset="0"/>
              <a:buChar char="•"/>
            </a:pPr>
            <a:r>
              <a:rPr lang="en-IN" sz="2200" dirty="0"/>
              <a:t>When </a:t>
            </a:r>
            <a:r>
              <a:rPr lang="en-IN" sz="2200" u="sng" dirty="0">
                <a:hlinkClick r:id="rId2"/>
              </a:rPr>
              <a:t>multiple transactions</a:t>
            </a:r>
            <a:r>
              <a:rPr lang="en-IN" sz="2200" dirty="0"/>
              <a:t> execute concurrently in an uncontrolled or unrestricted manner, then it might lead to several problems. These problems are commonly referred to as concurrency problems in a database environment. </a:t>
            </a:r>
          </a:p>
        </p:txBody>
      </p:sp>
    </p:spTree>
    <p:extLst>
      <p:ext uri="{BB962C8B-B14F-4D97-AF65-F5344CB8AC3E}">
        <p14:creationId xmlns:p14="http://schemas.microsoft.com/office/powerpoint/2010/main" val="3054600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29" y="110788"/>
            <a:ext cx="11901889" cy="6647974"/>
          </a:xfrm>
          <a:prstGeom prst="rect">
            <a:avLst/>
          </a:prstGeom>
        </p:spPr>
        <p:txBody>
          <a:bodyPr wrap="square">
            <a:spAutoFit/>
          </a:bodyPr>
          <a:lstStyle/>
          <a:p>
            <a:pPr algn="just">
              <a:lnSpc>
                <a:spcPct val="150000"/>
              </a:lnSpc>
            </a:pPr>
            <a:r>
              <a:rPr lang="en-US" sz="2400" b="1" dirty="0">
                <a:solidFill>
                  <a:srgbClr val="000000"/>
                </a:solidFill>
              </a:rPr>
              <a:t>6. One Table to Hold All Domain Values</a:t>
            </a:r>
          </a:p>
          <a:p>
            <a:pPr marL="342900" indent="-342900" algn="just">
              <a:lnSpc>
                <a:spcPct val="150000"/>
              </a:lnSpc>
              <a:buFont typeface="Arial" panose="020B0604020202020204" pitchFamily="34" charset="0"/>
              <a:buChar char="•"/>
            </a:pPr>
            <a:r>
              <a:rPr lang="en-US" sz="2000" dirty="0">
                <a:solidFill>
                  <a:srgbClr val="000000"/>
                </a:solidFill>
              </a:rPr>
              <a:t>to prepare one table for all the same values. For example, you have a range of values for varied areas such as order status, account status, and payment status; each one of them with different values.</a:t>
            </a:r>
          </a:p>
          <a:p>
            <a:pPr algn="just">
              <a:lnSpc>
                <a:spcPct val="150000"/>
              </a:lnSpc>
            </a:pPr>
            <a:r>
              <a:rPr lang="en-US" sz="2000" dirty="0">
                <a:solidFill>
                  <a:srgbClr val="000000"/>
                </a:solidFill>
              </a:rPr>
              <a:t>The first thought that comes to mind is to store all the values in one place because they are all status values. So, a table would look like –</a:t>
            </a:r>
          </a:p>
          <a:p>
            <a:pPr algn="just">
              <a:lnSpc>
                <a:spcPct val="150000"/>
              </a:lnSpc>
            </a:pPr>
            <a:r>
              <a:rPr lang="en-US" sz="2000" dirty="0">
                <a:solidFill>
                  <a:srgbClr val="000000"/>
                </a:solidFill>
              </a:rPr>
              <a:t>1. Table or entity (order, account, and payment)</a:t>
            </a:r>
          </a:p>
          <a:p>
            <a:pPr algn="just">
              <a:lnSpc>
                <a:spcPct val="150000"/>
              </a:lnSpc>
            </a:pPr>
            <a:r>
              <a:rPr lang="en-US" sz="2000" dirty="0">
                <a:solidFill>
                  <a:srgbClr val="000000"/>
                </a:solidFill>
              </a:rPr>
              <a:t>2. Key (1,2, or 3 for whole table/entity)</a:t>
            </a:r>
          </a:p>
          <a:p>
            <a:pPr algn="just">
              <a:lnSpc>
                <a:spcPct val="150000"/>
              </a:lnSpc>
            </a:pPr>
            <a:r>
              <a:rPr lang="en-US" sz="2000" dirty="0">
                <a:solidFill>
                  <a:srgbClr val="000000"/>
                </a:solidFill>
              </a:rPr>
              <a:t>3. Value (pending, draft, paid, etc.)</a:t>
            </a:r>
          </a:p>
          <a:p>
            <a:pPr algn="just">
              <a:lnSpc>
                <a:spcPct val="150000"/>
              </a:lnSpc>
            </a:pPr>
            <a:r>
              <a:rPr lang="en-US" sz="2000" dirty="0">
                <a:solidFill>
                  <a:srgbClr val="000000"/>
                </a:solidFill>
              </a:rPr>
              <a:t>This table looks simple, yet it comes with its own set of issues. This approach does not include referential integrity because there’s no simplified way to assure statuses that are applicable to a table are associated with that specific table.</a:t>
            </a:r>
          </a:p>
          <a:p>
            <a:pPr algn="just">
              <a:lnSpc>
                <a:spcPct val="150000"/>
              </a:lnSpc>
            </a:pPr>
            <a:r>
              <a:rPr lang="en-US" sz="2000" dirty="0">
                <a:solidFill>
                  <a:srgbClr val="000000"/>
                </a:solidFill>
              </a:rPr>
              <a:t>For example, you can’t relate the primary key to the account table and make sure that only account statuses are chosen.</a:t>
            </a:r>
          </a:p>
          <a:p>
            <a:pPr algn="just">
              <a:lnSpc>
                <a:spcPct val="150000"/>
              </a:lnSpc>
            </a:pPr>
            <a:r>
              <a:rPr lang="en-US" sz="2000" dirty="0">
                <a:solidFill>
                  <a:srgbClr val="000000"/>
                </a:solidFill>
              </a:rPr>
              <a:t>Hence, to avoid these hassle</a:t>
            </a:r>
            <a:endParaRPr lang="en-US" sz="2000" b="0" i="0" dirty="0">
              <a:solidFill>
                <a:srgbClr val="000000"/>
              </a:solidFill>
              <a:effectLst/>
            </a:endParaRPr>
          </a:p>
        </p:txBody>
      </p:sp>
    </p:spTree>
    <p:extLst>
      <p:ext uri="{BB962C8B-B14F-4D97-AF65-F5344CB8AC3E}">
        <p14:creationId xmlns:p14="http://schemas.microsoft.com/office/powerpoint/2010/main" val="14946103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8654" y="293822"/>
            <a:ext cx="11471563" cy="4524315"/>
          </a:xfrm>
          <a:prstGeom prst="rect">
            <a:avLst/>
          </a:prstGeom>
        </p:spPr>
        <p:txBody>
          <a:bodyPr wrap="square">
            <a:spAutoFit/>
          </a:bodyPr>
          <a:lstStyle/>
          <a:p>
            <a:pPr algn="just" fontAlgn="base">
              <a:lnSpc>
                <a:spcPct val="150000"/>
              </a:lnSpc>
            </a:pPr>
            <a:r>
              <a:rPr lang="en-IN" sz="2400" dirty="0"/>
              <a:t>The </a:t>
            </a:r>
            <a:r>
              <a:rPr lang="en-IN" sz="2400" b="1" dirty="0"/>
              <a:t>five concurrency problems </a:t>
            </a:r>
            <a:r>
              <a:rPr lang="en-IN" sz="2400" dirty="0"/>
              <a:t>that can occur in the database are: </a:t>
            </a:r>
          </a:p>
          <a:p>
            <a:pPr algn="just" fontAlgn="base">
              <a:lnSpc>
                <a:spcPct val="150000"/>
              </a:lnSpc>
            </a:pPr>
            <a:endParaRPr lang="en-IN" sz="2400" dirty="0"/>
          </a:p>
          <a:p>
            <a:pPr marL="457200" indent="-457200" algn="just" fontAlgn="base">
              <a:lnSpc>
                <a:spcPct val="150000"/>
              </a:lnSpc>
              <a:buFont typeface="+mj-lt"/>
              <a:buAutoNum type="arabicPeriod"/>
            </a:pPr>
            <a:r>
              <a:rPr lang="en-IN" sz="2400" dirty="0"/>
              <a:t>Temporary Update Problem/ Dirty Read Problems / Uncommitted Read problem/ Read after Write Problem/ W-R Conflict</a:t>
            </a:r>
          </a:p>
          <a:p>
            <a:pPr marL="457200" indent="-457200" algn="just" fontAlgn="base">
              <a:lnSpc>
                <a:spcPct val="150000"/>
              </a:lnSpc>
              <a:buFont typeface="+mj-lt"/>
              <a:buAutoNum type="arabicPeriod"/>
            </a:pPr>
            <a:r>
              <a:rPr lang="en-IN" sz="2400" dirty="0"/>
              <a:t>Incorrect Summary Problem</a:t>
            </a:r>
          </a:p>
          <a:p>
            <a:pPr marL="457200" indent="-457200" algn="just" fontAlgn="base">
              <a:lnSpc>
                <a:spcPct val="150000"/>
              </a:lnSpc>
              <a:buFont typeface="+mj-lt"/>
              <a:buAutoNum type="arabicPeriod"/>
            </a:pPr>
            <a:r>
              <a:rPr lang="en-IN" sz="2400" dirty="0"/>
              <a:t>Lost Update Problem</a:t>
            </a:r>
          </a:p>
          <a:p>
            <a:pPr marL="457200" indent="-457200" algn="just" fontAlgn="base">
              <a:lnSpc>
                <a:spcPct val="150000"/>
              </a:lnSpc>
              <a:buFont typeface="+mj-lt"/>
              <a:buAutoNum type="arabicPeriod"/>
            </a:pPr>
            <a:r>
              <a:rPr lang="en-IN" sz="2400" dirty="0"/>
              <a:t>Unrepeatable Read Problem / Inconsistent Retrievals Problem              </a:t>
            </a:r>
          </a:p>
          <a:p>
            <a:pPr marL="457200" indent="-457200" algn="just" fontAlgn="base">
              <a:lnSpc>
                <a:spcPct val="150000"/>
              </a:lnSpc>
              <a:buFont typeface="+mj-lt"/>
              <a:buAutoNum type="arabicPeriod"/>
            </a:pPr>
            <a:r>
              <a:rPr lang="en-IN" sz="2400" dirty="0"/>
              <a:t>Phantom Read Problem</a:t>
            </a:r>
          </a:p>
        </p:txBody>
      </p:sp>
    </p:spTree>
    <p:extLst>
      <p:ext uri="{BB962C8B-B14F-4D97-AF65-F5344CB8AC3E}">
        <p14:creationId xmlns:p14="http://schemas.microsoft.com/office/powerpoint/2010/main" val="13644942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090" y="265837"/>
            <a:ext cx="11651674" cy="5632311"/>
          </a:xfrm>
          <a:prstGeom prst="rect">
            <a:avLst/>
          </a:prstGeom>
        </p:spPr>
        <p:txBody>
          <a:bodyPr wrap="square">
            <a:spAutoFit/>
          </a:bodyPr>
          <a:lstStyle/>
          <a:p>
            <a:pPr algn="just" fontAlgn="base">
              <a:lnSpc>
                <a:spcPct val="150000"/>
              </a:lnSpc>
            </a:pPr>
            <a:r>
              <a:rPr lang="en-IN" sz="2400" b="1" dirty="0"/>
              <a:t>1. Temporary Update Problem: Dirty Read Problems (W-R Conflict)</a:t>
            </a:r>
          </a:p>
          <a:p>
            <a:pPr marL="342900" indent="-342900" algn="just" fontAlgn="base">
              <a:lnSpc>
                <a:spcPct val="150000"/>
              </a:lnSpc>
              <a:buFont typeface="Arial" pitchFamily="34" charset="0"/>
              <a:buChar char="•"/>
            </a:pPr>
            <a:r>
              <a:rPr lang="en-IN" sz="2400" dirty="0"/>
              <a:t>Temporary update or dirty read problem occurs when one transaction updates an item and fails. But the updated item is used by another transaction before the item is changed or reverted back to its last value. </a:t>
            </a:r>
          </a:p>
          <a:p>
            <a:pPr marL="342900" indent="-342900" algn="just" fontAlgn="base">
              <a:lnSpc>
                <a:spcPct val="150000"/>
              </a:lnSpc>
              <a:buFont typeface="Arial" pitchFamily="34" charset="0"/>
              <a:buChar char="•"/>
            </a:pPr>
            <a:r>
              <a:rPr lang="en-IN" sz="2400" dirty="0"/>
              <a:t>The dirty read problem occurs when one transaction updates an item of the database, and somehow the transaction fails, and before the data gets rollback, the updated database item is accessed by another transaction. There comes the Read-Write Conflict between both transactions.</a:t>
            </a:r>
          </a:p>
          <a:p>
            <a:pPr algn="just" fontAlgn="base">
              <a:lnSpc>
                <a:spcPct val="150000"/>
              </a:lnSpc>
            </a:pPr>
            <a:r>
              <a:rPr lang="en-IN" sz="2400" b="1" dirty="0"/>
              <a:t>Example: </a:t>
            </a:r>
            <a:r>
              <a:rPr lang="en-IN" sz="2400" dirty="0"/>
              <a:t>In the example, if transaction 1 fails for some reason then X will revert back to its previous value. But transaction 2 has already read the incorrect value of X. </a:t>
            </a:r>
            <a:endParaRPr lang="en-IN" sz="2400" b="1" dirty="0"/>
          </a:p>
        </p:txBody>
      </p:sp>
    </p:spTree>
    <p:extLst>
      <p:ext uri="{BB962C8B-B14F-4D97-AF65-F5344CB8AC3E}">
        <p14:creationId xmlns:p14="http://schemas.microsoft.com/office/powerpoint/2010/main" val="20698411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90" y="0"/>
            <a:ext cx="7190510" cy="6186309"/>
          </a:xfrm>
          <a:prstGeom prst="rect">
            <a:avLst/>
          </a:prstGeom>
        </p:spPr>
        <p:txBody>
          <a:bodyPr wrap="square">
            <a:spAutoFit/>
          </a:bodyPr>
          <a:lstStyle/>
          <a:p>
            <a:pPr>
              <a:lnSpc>
                <a:spcPct val="150000"/>
              </a:lnSpc>
            </a:pPr>
            <a:r>
              <a:rPr lang="en-IN" sz="2400" b="1" dirty="0"/>
              <a:t>Temporary Update / Dirty Read Problem Example</a:t>
            </a:r>
          </a:p>
          <a:p>
            <a:pPr marL="342900" indent="-342900">
              <a:lnSpc>
                <a:spcPct val="150000"/>
              </a:lnSpc>
              <a:buFont typeface="Arial" pitchFamily="34" charset="0"/>
              <a:buChar char="•"/>
            </a:pPr>
            <a:r>
              <a:rPr lang="en-IN" sz="2000" dirty="0"/>
              <a:t>At time t1, transaction T</a:t>
            </a:r>
            <a:r>
              <a:rPr lang="en-IN" sz="2000" baseline="-25000" dirty="0"/>
              <a:t>X</a:t>
            </a:r>
            <a:r>
              <a:rPr lang="en-IN" sz="2000" dirty="0"/>
              <a:t> reads the value of account A, 300.</a:t>
            </a:r>
          </a:p>
          <a:p>
            <a:pPr marL="285750" indent="-285750" algn="just">
              <a:lnSpc>
                <a:spcPct val="150000"/>
              </a:lnSpc>
              <a:buFont typeface="Arial" pitchFamily="34" charset="0"/>
              <a:buChar char="•"/>
            </a:pPr>
            <a:r>
              <a:rPr lang="en-IN" sz="2000" dirty="0"/>
              <a:t>At time t2, transaction T</a:t>
            </a:r>
            <a:r>
              <a:rPr lang="en-IN" sz="2000" baseline="-25000" dirty="0"/>
              <a:t>X</a:t>
            </a:r>
            <a:r>
              <a:rPr lang="en-IN" sz="2000" dirty="0"/>
              <a:t> adds 50 to account A that becomes 350.</a:t>
            </a:r>
          </a:p>
          <a:p>
            <a:pPr marL="285750" indent="-285750" algn="just">
              <a:lnSpc>
                <a:spcPct val="150000"/>
              </a:lnSpc>
              <a:buFont typeface="Arial" pitchFamily="34" charset="0"/>
              <a:buChar char="•"/>
            </a:pPr>
            <a:r>
              <a:rPr lang="en-IN" sz="2000" dirty="0"/>
              <a:t>At time t3, transaction T</a:t>
            </a:r>
            <a:r>
              <a:rPr lang="en-IN" sz="2000" baseline="-25000" dirty="0"/>
              <a:t>X</a:t>
            </a:r>
            <a:r>
              <a:rPr lang="en-IN" sz="2000" dirty="0"/>
              <a:t> writes the updated value in account A, 350.</a:t>
            </a:r>
          </a:p>
          <a:p>
            <a:pPr marL="285750" indent="-285750" algn="just">
              <a:lnSpc>
                <a:spcPct val="150000"/>
              </a:lnSpc>
              <a:buFont typeface="Arial" pitchFamily="34" charset="0"/>
              <a:buChar char="•"/>
            </a:pPr>
            <a:r>
              <a:rPr lang="en-IN" sz="2000" dirty="0"/>
              <a:t>Then at time t4, transaction T</a:t>
            </a:r>
            <a:r>
              <a:rPr lang="en-IN" sz="2000" baseline="-25000" dirty="0"/>
              <a:t>Y</a:t>
            </a:r>
            <a:r>
              <a:rPr lang="en-IN" sz="2000" dirty="0"/>
              <a:t> reads account A that will be read as 350.</a:t>
            </a:r>
          </a:p>
          <a:p>
            <a:pPr marL="285750" indent="-285750" algn="just">
              <a:lnSpc>
                <a:spcPct val="150000"/>
              </a:lnSpc>
              <a:buFont typeface="Arial" pitchFamily="34" charset="0"/>
              <a:buChar char="•"/>
            </a:pPr>
            <a:r>
              <a:rPr lang="en-IN" sz="2000" dirty="0"/>
              <a:t>Then at time t5, transaction T</a:t>
            </a:r>
            <a:r>
              <a:rPr lang="en-IN" sz="2000" baseline="-25000" dirty="0"/>
              <a:t>X</a:t>
            </a:r>
            <a:r>
              <a:rPr lang="en-IN" sz="2000" dirty="0"/>
              <a:t> rollbacks due to server problem, and the value changes back to 300 (as initially).</a:t>
            </a:r>
          </a:p>
          <a:p>
            <a:pPr marL="285750" indent="-285750" algn="just">
              <a:lnSpc>
                <a:spcPct val="150000"/>
              </a:lnSpc>
              <a:buFont typeface="Arial" pitchFamily="34" charset="0"/>
              <a:buChar char="•"/>
            </a:pPr>
            <a:r>
              <a:rPr lang="en-IN" sz="2000" dirty="0"/>
              <a:t>But the value for account A remains 350 for transaction T</a:t>
            </a:r>
            <a:r>
              <a:rPr lang="en-IN" sz="2000" baseline="-25000" dirty="0"/>
              <a:t>Y</a:t>
            </a:r>
            <a:r>
              <a:rPr lang="en-IN" sz="2000" dirty="0"/>
              <a:t> as committed, which is the dirty read and therefore known as the Dirty Read Problem.</a:t>
            </a:r>
          </a:p>
        </p:txBody>
      </p:sp>
      <p:pic>
        <p:nvPicPr>
          <p:cNvPr id="8194" name="Picture 2" descr="DBMS Concurrency Contr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16" y="1279549"/>
            <a:ext cx="4744893" cy="45937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751220" y="736662"/>
            <a:ext cx="3783087" cy="369332"/>
          </a:xfrm>
          <a:prstGeom prst="rect">
            <a:avLst/>
          </a:prstGeom>
        </p:spPr>
        <p:txBody>
          <a:bodyPr wrap="none">
            <a:spAutoFit/>
          </a:bodyPr>
          <a:lstStyle/>
          <a:p>
            <a:r>
              <a:rPr lang="en-IN" b="1" dirty="0"/>
              <a:t>available balance in account A is 300</a:t>
            </a:r>
            <a:endParaRPr lang="en-GB" dirty="0"/>
          </a:p>
        </p:txBody>
      </p:sp>
    </p:spTree>
    <p:extLst>
      <p:ext uri="{BB962C8B-B14F-4D97-AF65-F5344CB8AC3E}">
        <p14:creationId xmlns:p14="http://schemas.microsoft.com/office/powerpoint/2010/main" val="29705582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381" y="1094508"/>
            <a:ext cx="3924079" cy="576349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9381" y="133470"/>
            <a:ext cx="6899564" cy="5701561"/>
          </a:xfrm>
          <a:prstGeom prst="rect">
            <a:avLst/>
          </a:prstGeom>
        </p:spPr>
        <p:txBody>
          <a:bodyPr wrap="square">
            <a:spAutoFit/>
          </a:bodyPr>
          <a:lstStyle/>
          <a:p>
            <a:pPr algn="just" fontAlgn="base">
              <a:lnSpc>
                <a:spcPct val="150000"/>
              </a:lnSpc>
            </a:pPr>
            <a:r>
              <a:rPr lang="en-IN" sz="2400" b="1" dirty="0"/>
              <a:t>2. Incorrect Summary Problem:</a:t>
            </a:r>
            <a:r>
              <a:rPr lang="en-IN" sz="2300" b="1" dirty="0"/>
              <a:t> </a:t>
            </a:r>
          </a:p>
          <a:p>
            <a:pPr marL="342900" indent="-342900" algn="just" fontAlgn="base">
              <a:lnSpc>
                <a:spcPct val="150000"/>
              </a:lnSpc>
              <a:buFont typeface="Arial" pitchFamily="34" charset="0"/>
              <a:buChar char="•"/>
            </a:pPr>
            <a:r>
              <a:rPr lang="en-IN" sz="2200" dirty="0"/>
              <a:t>Consider a situation, where one transaction is applying the aggregate function on some records while another transaction is updating these records. The aggregate function may calculate some values before the values have been updated and others after they are updated.</a:t>
            </a:r>
          </a:p>
          <a:p>
            <a:pPr marL="342900" indent="-342900" algn="just" fontAlgn="base">
              <a:lnSpc>
                <a:spcPct val="150000"/>
              </a:lnSpc>
              <a:buFont typeface="Arial" pitchFamily="34" charset="0"/>
              <a:buChar char="•"/>
            </a:pPr>
            <a:r>
              <a:rPr lang="en-IN" sz="2200" dirty="0"/>
              <a:t>In the example, transaction 2 is calculating the sum of some records while transaction 1 is updating them.</a:t>
            </a:r>
          </a:p>
          <a:p>
            <a:pPr marL="342900" indent="-342900" algn="just" fontAlgn="base">
              <a:lnSpc>
                <a:spcPct val="150000"/>
              </a:lnSpc>
              <a:buFont typeface="Arial" pitchFamily="34" charset="0"/>
              <a:buChar char="•"/>
            </a:pPr>
            <a:r>
              <a:rPr lang="en-IN" sz="2200" dirty="0"/>
              <a:t>Therefore the aggregate function may calculate some values before they have been updated and others after they have been updated. </a:t>
            </a:r>
          </a:p>
        </p:txBody>
      </p:sp>
      <p:sp>
        <p:nvSpPr>
          <p:cNvPr id="3" name="TextBox 2"/>
          <p:cNvSpPr txBox="1"/>
          <p:nvPr/>
        </p:nvSpPr>
        <p:spPr>
          <a:xfrm>
            <a:off x="8312729" y="502802"/>
            <a:ext cx="3269672" cy="369332"/>
          </a:xfrm>
          <a:prstGeom prst="rect">
            <a:avLst/>
          </a:prstGeom>
          <a:noFill/>
        </p:spPr>
        <p:txBody>
          <a:bodyPr wrap="square" rtlCol="0">
            <a:spAutoFit/>
          </a:bodyPr>
          <a:lstStyle/>
          <a:p>
            <a:r>
              <a:rPr lang="en-GB" dirty="0"/>
              <a:t>A= 100, X = 200, Y= 300, N= 50</a:t>
            </a:r>
          </a:p>
        </p:txBody>
      </p:sp>
    </p:spTree>
    <p:extLst>
      <p:ext uri="{BB962C8B-B14F-4D97-AF65-F5344CB8AC3E}">
        <p14:creationId xmlns:p14="http://schemas.microsoft.com/office/powerpoint/2010/main" val="30382995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509" y="182663"/>
            <a:ext cx="11485418" cy="5724644"/>
          </a:xfrm>
          <a:prstGeom prst="rect">
            <a:avLst/>
          </a:prstGeom>
        </p:spPr>
        <p:txBody>
          <a:bodyPr wrap="square">
            <a:spAutoFit/>
          </a:bodyPr>
          <a:lstStyle/>
          <a:p>
            <a:pPr algn="just" fontAlgn="base">
              <a:lnSpc>
                <a:spcPct val="150000"/>
              </a:lnSpc>
            </a:pPr>
            <a:r>
              <a:rPr lang="en-IN" sz="2800" b="1" dirty="0"/>
              <a:t>3. Lost Update Problem </a:t>
            </a:r>
            <a:r>
              <a:rPr lang="en-GB" sz="2800" dirty="0"/>
              <a:t>(W - W Conflict) </a:t>
            </a:r>
            <a:r>
              <a:rPr lang="en-IN" sz="2800" b="1" dirty="0"/>
              <a:t>: </a:t>
            </a:r>
          </a:p>
          <a:p>
            <a:pPr marL="342900" indent="-342900" algn="just" fontAlgn="base">
              <a:lnSpc>
                <a:spcPct val="150000"/>
              </a:lnSpc>
              <a:buFont typeface="Arial" pitchFamily="34" charset="0"/>
              <a:buChar char="•"/>
            </a:pPr>
            <a:r>
              <a:rPr lang="en-IN" sz="2400" dirty="0"/>
              <a:t>In the lost update problem, an update done to a data item by a transaction is lost as it is overwritten by the update done by another transaction. </a:t>
            </a:r>
          </a:p>
          <a:p>
            <a:pPr marL="342900" indent="-342900" algn="just" fontAlgn="base">
              <a:lnSpc>
                <a:spcPct val="150000"/>
              </a:lnSpc>
              <a:buFont typeface="Arial" pitchFamily="34" charset="0"/>
              <a:buChar char="•"/>
            </a:pPr>
            <a:r>
              <a:rPr lang="en-IN" sz="2400" dirty="0"/>
              <a:t>The problem occurs when two different database transactions perform the read/write operations on the same database items in an interleaved manner (i.e., concurrent execution) that makes the values of the items incorrect hence making the database inconsistent.</a:t>
            </a:r>
          </a:p>
          <a:p>
            <a:pPr marL="342900" indent="-342900" algn="just" fontAlgn="base">
              <a:lnSpc>
                <a:spcPct val="150000"/>
              </a:lnSpc>
              <a:buFont typeface="Arial" pitchFamily="34" charset="0"/>
              <a:buChar char="•"/>
            </a:pPr>
            <a:r>
              <a:rPr lang="en-IN" sz="2400" dirty="0"/>
              <a:t>The write commit done by the </a:t>
            </a:r>
            <a:r>
              <a:rPr lang="en-IN" sz="2400" b="1" dirty="0"/>
              <a:t>last transaction</a:t>
            </a:r>
            <a:r>
              <a:rPr lang="en-IN" sz="2400" dirty="0"/>
              <a:t> will overwrite all previous write commits. </a:t>
            </a:r>
          </a:p>
          <a:p>
            <a:pPr algn="just" fontAlgn="base">
              <a:lnSpc>
                <a:spcPct val="150000"/>
              </a:lnSpc>
            </a:pPr>
            <a:endParaRPr lang="en-IN" sz="2400" dirty="0"/>
          </a:p>
        </p:txBody>
      </p:sp>
    </p:spTree>
    <p:extLst>
      <p:ext uri="{BB962C8B-B14F-4D97-AF65-F5344CB8AC3E}">
        <p14:creationId xmlns:p14="http://schemas.microsoft.com/office/powerpoint/2010/main" val="40677098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2440" y="1378522"/>
            <a:ext cx="4141576" cy="3338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8550" y="251752"/>
            <a:ext cx="4429705" cy="523220"/>
          </a:xfrm>
          <a:prstGeom prst="rect">
            <a:avLst/>
          </a:prstGeom>
        </p:spPr>
        <p:txBody>
          <a:bodyPr wrap="square">
            <a:spAutoFit/>
          </a:bodyPr>
          <a:lstStyle/>
          <a:p>
            <a:r>
              <a:rPr lang="en-IN" sz="2800" b="1" dirty="0"/>
              <a:t>Lost Update Problem</a:t>
            </a:r>
            <a:endParaRPr lang="en-GB" sz="2800" dirty="0"/>
          </a:p>
        </p:txBody>
      </p:sp>
      <p:sp>
        <p:nvSpPr>
          <p:cNvPr id="6" name="Rectangle 5"/>
          <p:cNvSpPr/>
          <p:nvPr/>
        </p:nvSpPr>
        <p:spPr>
          <a:xfrm>
            <a:off x="6946724" y="727559"/>
            <a:ext cx="4333008" cy="400110"/>
          </a:xfrm>
          <a:prstGeom prst="rect">
            <a:avLst/>
          </a:prstGeom>
        </p:spPr>
        <p:txBody>
          <a:bodyPr wrap="square">
            <a:spAutoFit/>
          </a:bodyPr>
          <a:lstStyle/>
          <a:p>
            <a:r>
              <a:rPr lang="en-IN" sz="2000" b="1" dirty="0"/>
              <a:t>available balance in account X is 100</a:t>
            </a:r>
            <a:endParaRPr lang="en-GB" sz="2000" dirty="0"/>
          </a:p>
        </p:txBody>
      </p:sp>
      <p:sp>
        <p:nvSpPr>
          <p:cNvPr id="5" name="Rectangle 4"/>
          <p:cNvSpPr/>
          <p:nvPr/>
        </p:nvSpPr>
        <p:spPr>
          <a:xfrm>
            <a:off x="308550" y="919105"/>
            <a:ext cx="5538068" cy="4154984"/>
          </a:xfrm>
          <a:prstGeom prst="rect">
            <a:avLst/>
          </a:prstGeom>
        </p:spPr>
        <p:txBody>
          <a:bodyPr wrap="square">
            <a:spAutoFit/>
          </a:bodyPr>
          <a:lstStyle/>
          <a:p>
            <a:pPr algn="just" fontAlgn="base">
              <a:lnSpc>
                <a:spcPct val="150000"/>
              </a:lnSpc>
            </a:pPr>
            <a:r>
              <a:rPr lang="en-IN" sz="2200" b="1" dirty="0"/>
              <a:t>Example: </a:t>
            </a:r>
          </a:p>
          <a:p>
            <a:pPr marL="342900" indent="-342900" algn="just" fontAlgn="base">
              <a:lnSpc>
                <a:spcPct val="150000"/>
              </a:lnSpc>
              <a:buFont typeface="Arial" pitchFamily="34" charset="0"/>
              <a:buChar char="•"/>
            </a:pPr>
            <a:r>
              <a:rPr lang="en-IN" sz="2200" dirty="0"/>
              <a:t>transaction 1 changes the value of X but it will get overwritten by the write commit by transaction 2 on X</a:t>
            </a:r>
            <a:r>
              <a:rPr lang="en-IN" sz="2200" i="1" dirty="0"/>
              <a:t>)</a:t>
            </a:r>
            <a:r>
              <a:rPr lang="en-IN" sz="2200" dirty="0"/>
              <a:t>.</a:t>
            </a:r>
          </a:p>
          <a:p>
            <a:pPr marL="342900" indent="-342900" algn="just" fontAlgn="base">
              <a:lnSpc>
                <a:spcPct val="150000"/>
              </a:lnSpc>
              <a:buFont typeface="Arial" pitchFamily="34" charset="0"/>
              <a:buChar char="•"/>
            </a:pPr>
            <a:r>
              <a:rPr lang="en-IN" sz="2200" dirty="0"/>
              <a:t>Therefore, the update done by transaction 1 will be lost. Basically, the write commit done by the </a:t>
            </a:r>
            <a:r>
              <a:rPr lang="en-IN" sz="2200" b="1" dirty="0"/>
              <a:t>last transaction</a:t>
            </a:r>
            <a:r>
              <a:rPr lang="en-IN" sz="2200" dirty="0"/>
              <a:t> will overwrite all previous write commits. </a:t>
            </a:r>
            <a:endParaRPr lang="en-IN" sz="2200" b="1" dirty="0"/>
          </a:p>
        </p:txBody>
      </p:sp>
    </p:spTree>
    <p:extLst>
      <p:ext uri="{BB962C8B-B14F-4D97-AF65-F5344CB8AC3E}">
        <p14:creationId xmlns:p14="http://schemas.microsoft.com/office/powerpoint/2010/main" val="15369891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BMS Concurrency Contr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9890" y="676419"/>
            <a:ext cx="4752109" cy="44913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944940" y="307087"/>
            <a:ext cx="2779864" cy="369332"/>
          </a:xfrm>
          <a:prstGeom prst="rect">
            <a:avLst/>
          </a:prstGeom>
        </p:spPr>
        <p:txBody>
          <a:bodyPr wrap="none">
            <a:spAutoFit/>
          </a:bodyPr>
          <a:lstStyle/>
          <a:p>
            <a:r>
              <a:rPr lang="en-IN" b="1" dirty="0"/>
              <a:t>balance of account A is 300</a:t>
            </a:r>
            <a:endParaRPr lang="en-GB" dirty="0"/>
          </a:p>
        </p:txBody>
      </p:sp>
      <p:sp>
        <p:nvSpPr>
          <p:cNvPr id="6" name="Rectangle 5"/>
          <p:cNvSpPr/>
          <p:nvPr/>
        </p:nvSpPr>
        <p:spPr>
          <a:xfrm>
            <a:off x="180109" y="51725"/>
            <a:ext cx="7038109" cy="6232475"/>
          </a:xfrm>
          <a:prstGeom prst="rect">
            <a:avLst/>
          </a:prstGeom>
        </p:spPr>
        <p:txBody>
          <a:bodyPr wrap="square">
            <a:spAutoFit/>
          </a:bodyPr>
          <a:lstStyle/>
          <a:p>
            <a:pPr marL="285750" indent="-285750" algn="just">
              <a:lnSpc>
                <a:spcPct val="150000"/>
              </a:lnSpc>
              <a:buFont typeface="Arial" pitchFamily="34" charset="0"/>
              <a:buChar char="•"/>
            </a:pPr>
            <a:r>
              <a:rPr lang="en-IN" sz="1900" dirty="0"/>
              <a:t>At time t1, transaction T</a:t>
            </a:r>
            <a:r>
              <a:rPr lang="en-IN" sz="1900" baseline="-25000" dirty="0"/>
              <a:t>X</a:t>
            </a:r>
            <a:r>
              <a:rPr lang="en-IN" sz="1900" dirty="0"/>
              <a:t> reads the value of account A, 300 (only read).</a:t>
            </a:r>
          </a:p>
          <a:p>
            <a:pPr marL="285750" indent="-285750" algn="just">
              <a:lnSpc>
                <a:spcPct val="150000"/>
              </a:lnSpc>
              <a:buFont typeface="Arial" pitchFamily="34" charset="0"/>
              <a:buChar char="•"/>
            </a:pPr>
            <a:r>
              <a:rPr lang="en-IN" sz="1900" dirty="0"/>
              <a:t>At time t2, transaction T</a:t>
            </a:r>
            <a:r>
              <a:rPr lang="en-IN" sz="1900" baseline="-25000" dirty="0"/>
              <a:t>X</a:t>
            </a:r>
            <a:r>
              <a:rPr lang="en-IN" sz="1900" dirty="0"/>
              <a:t> deducts 50 from account A that becomes 250 (only deducted and not updated/write).</a:t>
            </a:r>
          </a:p>
          <a:p>
            <a:pPr marL="285750" indent="-285750" algn="just">
              <a:lnSpc>
                <a:spcPct val="150000"/>
              </a:lnSpc>
              <a:buFont typeface="Arial" pitchFamily="34" charset="0"/>
              <a:buChar char="•"/>
            </a:pPr>
            <a:r>
              <a:rPr lang="en-IN" sz="1900" dirty="0"/>
              <a:t>Alternately, at time t3, transaction T</a:t>
            </a:r>
            <a:r>
              <a:rPr lang="en-IN" sz="1900" baseline="-25000" dirty="0"/>
              <a:t>Y</a:t>
            </a:r>
            <a:r>
              <a:rPr lang="en-IN" sz="1900" dirty="0"/>
              <a:t> reads the value of account A that will be 300 only because T</a:t>
            </a:r>
            <a:r>
              <a:rPr lang="en-IN" sz="1900" baseline="-25000" dirty="0"/>
              <a:t>X</a:t>
            </a:r>
            <a:r>
              <a:rPr lang="en-IN" sz="1900" dirty="0"/>
              <a:t> didn't update the value yet.</a:t>
            </a:r>
          </a:p>
          <a:p>
            <a:pPr marL="285750" indent="-285750" algn="just">
              <a:lnSpc>
                <a:spcPct val="150000"/>
              </a:lnSpc>
              <a:buFont typeface="Arial" pitchFamily="34" charset="0"/>
              <a:buChar char="•"/>
            </a:pPr>
            <a:r>
              <a:rPr lang="en-IN" sz="1900" dirty="0"/>
              <a:t>At time t4, transaction T</a:t>
            </a:r>
            <a:r>
              <a:rPr lang="en-IN" sz="1900" baseline="-25000" dirty="0"/>
              <a:t>Y</a:t>
            </a:r>
            <a:r>
              <a:rPr lang="en-IN" sz="1900" dirty="0"/>
              <a:t> adds 100 to account A that becomes 400 (only added but not updated/write).</a:t>
            </a:r>
          </a:p>
          <a:p>
            <a:pPr marL="285750" indent="-285750" algn="just">
              <a:lnSpc>
                <a:spcPct val="150000"/>
              </a:lnSpc>
              <a:buFont typeface="Arial" pitchFamily="34" charset="0"/>
              <a:buChar char="•"/>
            </a:pPr>
            <a:r>
              <a:rPr lang="en-IN" sz="1900" dirty="0"/>
              <a:t>At time t6, transaction T</a:t>
            </a:r>
            <a:r>
              <a:rPr lang="en-IN" sz="1900" baseline="-25000" dirty="0"/>
              <a:t>X</a:t>
            </a:r>
            <a:r>
              <a:rPr lang="en-IN" sz="1900" dirty="0"/>
              <a:t> writes the value of account A that will be updated as 250 only, as T</a:t>
            </a:r>
            <a:r>
              <a:rPr lang="en-IN" sz="1900" baseline="-25000" dirty="0"/>
              <a:t>Y</a:t>
            </a:r>
            <a:r>
              <a:rPr lang="en-IN" sz="1900" dirty="0"/>
              <a:t> didn't update the value yet.</a:t>
            </a:r>
          </a:p>
          <a:p>
            <a:pPr marL="285750" indent="-285750" algn="just">
              <a:lnSpc>
                <a:spcPct val="150000"/>
              </a:lnSpc>
              <a:buFont typeface="Arial" pitchFamily="34" charset="0"/>
              <a:buChar char="•"/>
            </a:pPr>
            <a:r>
              <a:rPr lang="en-IN" sz="1900" dirty="0"/>
              <a:t>Similarly, at time t7, transaction T</a:t>
            </a:r>
            <a:r>
              <a:rPr lang="en-IN" sz="1900" baseline="-25000" dirty="0"/>
              <a:t>Y</a:t>
            </a:r>
            <a:r>
              <a:rPr lang="en-IN" sz="1900" dirty="0"/>
              <a:t> writes the values of account A, so it will write as done at time t4 that will be 400. It means the value written by T</a:t>
            </a:r>
            <a:r>
              <a:rPr lang="en-IN" sz="1900" baseline="-25000" dirty="0"/>
              <a:t>X</a:t>
            </a:r>
            <a:r>
              <a:rPr lang="en-IN" sz="1900" dirty="0"/>
              <a:t> is lost, 250 is lost.</a:t>
            </a:r>
          </a:p>
          <a:p>
            <a:pPr marL="285750" indent="-285750" algn="just">
              <a:lnSpc>
                <a:spcPct val="150000"/>
              </a:lnSpc>
              <a:buFont typeface="Arial" pitchFamily="34" charset="0"/>
              <a:buChar char="•"/>
            </a:pPr>
            <a:r>
              <a:rPr lang="en-IN" sz="1900" dirty="0"/>
              <a:t>Hence data becomes incorrect, and database sets to inconsistent.</a:t>
            </a:r>
          </a:p>
        </p:txBody>
      </p:sp>
    </p:spTree>
    <p:extLst>
      <p:ext uri="{BB962C8B-B14F-4D97-AF65-F5344CB8AC3E}">
        <p14:creationId xmlns:p14="http://schemas.microsoft.com/office/powerpoint/2010/main" val="35141044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234" y="20711"/>
            <a:ext cx="7453748" cy="6832640"/>
          </a:xfrm>
          <a:prstGeom prst="rect">
            <a:avLst/>
          </a:prstGeom>
        </p:spPr>
        <p:txBody>
          <a:bodyPr wrap="square">
            <a:spAutoFit/>
          </a:bodyPr>
          <a:lstStyle/>
          <a:p>
            <a:pPr algn="just" fontAlgn="base">
              <a:lnSpc>
                <a:spcPct val="150000"/>
              </a:lnSpc>
            </a:pPr>
            <a:r>
              <a:rPr lang="en-IN" sz="2600" b="1" dirty="0"/>
              <a:t>4. Unrepeatable Read Problem </a:t>
            </a:r>
            <a:r>
              <a:rPr lang="en-GB" sz="2600" dirty="0"/>
              <a:t>(W-R Conflict) </a:t>
            </a:r>
            <a:r>
              <a:rPr lang="en-IN" sz="2600" b="1" dirty="0"/>
              <a:t>: </a:t>
            </a:r>
          </a:p>
          <a:p>
            <a:pPr marL="342900" indent="-342900" algn="just" fontAlgn="base">
              <a:lnSpc>
                <a:spcPct val="150000"/>
              </a:lnSpc>
              <a:buFont typeface="Arial" pitchFamily="34" charset="0"/>
              <a:buChar char="•"/>
            </a:pPr>
            <a:r>
              <a:rPr lang="en-IN" sz="2400" dirty="0"/>
              <a:t>The unrepeatable problem occurs when </a:t>
            </a:r>
            <a:r>
              <a:rPr lang="en-IN" sz="2400" b="1" dirty="0"/>
              <a:t>two or more read operations of the same transaction read different values of the same variable. </a:t>
            </a:r>
          </a:p>
          <a:p>
            <a:pPr marL="342900" indent="-342900" algn="just" fontAlgn="base">
              <a:lnSpc>
                <a:spcPct val="150000"/>
              </a:lnSpc>
              <a:buFont typeface="Arial" pitchFamily="34" charset="0"/>
              <a:buChar char="•"/>
            </a:pPr>
            <a:r>
              <a:rPr lang="en-IN" sz="2400" dirty="0"/>
              <a:t>Also known as </a:t>
            </a:r>
            <a:r>
              <a:rPr lang="en-IN" sz="2400" b="1" dirty="0"/>
              <a:t>Inconsistent Retrievals Problem </a:t>
            </a:r>
            <a:r>
              <a:rPr lang="en-IN" sz="2400" dirty="0"/>
              <a:t>that occurs when in a transaction, two different values are read for the same database item.</a:t>
            </a:r>
          </a:p>
          <a:p>
            <a:pPr marL="342900" indent="-342900" algn="just" fontAlgn="base">
              <a:lnSpc>
                <a:spcPct val="150000"/>
              </a:lnSpc>
              <a:buFont typeface="Arial" pitchFamily="34" charset="0"/>
              <a:buChar char="•"/>
            </a:pPr>
            <a:r>
              <a:rPr lang="en-IN" sz="2400" dirty="0"/>
              <a:t>once transaction 2 reads the variable X, a write operation in transaction 1 changes the value of the variable X. Thus, when another read operation is performed by transaction 2, it reads the new value of X which was updated by transaction 1. </a:t>
            </a:r>
          </a:p>
        </p:txBody>
      </p:sp>
      <p:pic>
        <p:nvPicPr>
          <p:cNvPr id="409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975" y="858101"/>
            <a:ext cx="3657600" cy="42291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091055" y="3117273"/>
            <a:ext cx="1482436" cy="400110"/>
          </a:xfrm>
          <a:prstGeom prst="rect">
            <a:avLst/>
          </a:prstGeom>
          <a:noFill/>
        </p:spPr>
        <p:txBody>
          <a:bodyPr wrap="square" rtlCol="0">
            <a:spAutoFit/>
          </a:bodyPr>
          <a:lstStyle/>
          <a:p>
            <a:r>
              <a:rPr lang="en-GB" sz="2000" b="1" dirty="0">
                <a:solidFill>
                  <a:srgbClr val="00B050"/>
                </a:solidFill>
              </a:rPr>
              <a:t>X = X + 100</a:t>
            </a:r>
          </a:p>
        </p:txBody>
      </p:sp>
    </p:spTree>
    <p:extLst>
      <p:ext uri="{BB962C8B-B14F-4D97-AF65-F5344CB8AC3E}">
        <p14:creationId xmlns:p14="http://schemas.microsoft.com/office/powerpoint/2010/main" val="42449804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BMS Concurrency Contr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2327"/>
            <a:ext cx="4821382" cy="50846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41273" y="210816"/>
            <a:ext cx="7412181" cy="5424562"/>
          </a:xfrm>
          <a:prstGeom prst="rect">
            <a:avLst/>
          </a:prstGeom>
        </p:spPr>
        <p:txBody>
          <a:bodyPr wrap="square">
            <a:spAutoFit/>
          </a:bodyPr>
          <a:lstStyle/>
          <a:p>
            <a:pPr marL="342900" indent="-342900" algn="just">
              <a:lnSpc>
                <a:spcPct val="150000"/>
              </a:lnSpc>
              <a:buFont typeface="Arial" pitchFamily="34" charset="0"/>
              <a:buChar char="•"/>
            </a:pPr>
            <a:r>
              <a:rPr lang="en-IN" sz="2100" dirty="0"/>
              <a:t>At time t1, transaction T</a:t>
            </a:r>
            <a:r>
              <a:rPr lang="en-IN" sz="2100" baseline="-25000" dirty="0"/>
              <a:t>X</a:t>
            </a:r>
            <a:r>
              <a:rPr lang="en-IN" sz="2100" dirty="0"/>
              <a:t> reads the value from account A, 300.</a:t>
            </a:r>
          </a:p>
          <a:p>
            <a:pPr marL="342900" indent="-342900" algn="just">
              <a:lnSpc>
                <a:spcPct val="150000"/>
              </a:lnSpc>
              <a:buFont typeface="Arial" pitchFamily="34" charset="0"/>
              <a:buChar char="•"/>
            </a:pPr>
            <a:r>
              <a:rPr lang="en-IN" sz="2100" dirty="0"/>
              <a:t>At time t2, transaction T</a:t>
            </a:r>
            <a:r>
              <a:rPr lang="en-IN" sz="2100" baseline="-25000" dirty="0"/>
              <a:t>Y</a:t>
            </a:r>
            <a:r>
              <a:rPr lang="en-IN" sz="2100" dirty="0"/>
              <a:t> reads the value from account A, 300.</a:t>
            </a:r>
          </a:p>
          <a:p>
            <a:pPr marL="342900" indent="-342900" algn="just">
              <a:lnSpc>
                <a:spcPct val="150000"/>
              </a:lnSpc>
              <a:buFont typeface="Arial" pitchFamily="34" charset="0"/>
              <a:buChar char="•"/>
            </a:pPr>
            <a:r>
              <a:rPr lang="en-IN" sz="2100" dirty="0"/>
              <a:t>At time t3, transaction T</a:t>
            </a:r>
            <a:r>
              <a:rPr lang="en-IN" sz="2100" baseline="-25000" dirty="0"/>
              <a:t>Y</a:t>
            </a:r>
            <a:r>
              <a:rPr lang="en-IN" sz="2100" dirty="0"/>
              <a:t> updates the value of account A by adding $100 to the available balance, and then it becomes 400.</a:t>
            </a:r>
          </a:p>
          <a:p>
            <a:pPr marL="342900" indent="-342900" algn="just">
              <a:lnSpc>
                <a:spcPct val="150000"/>
              </a:lnSpc>
              <a:buFont typeface="Arial" pitchFamily="34" charset="0"/>
              <a:buChar char="•"/>
            </a:pPr>
            <a:r>
              <a:rPr lang="en-IN" sz="2100" dirty="0"/>
              <a:t>At time t4, transaction T</a:t>
            </a:r>
            <a:r>
              <a:rPr lang="en-IN" sz="2100" baseline="-25000" dirty="0"/>
              <a:t>Y</a:t>
            </a:r>
            <a:r>
              <a:rPr lang="en-IN" sz="2100" dirty="0"/>
              <a:t> writes the updated value, 400.</a:t>
            </a:r>
          </a:p>
          <a:p>
            <a:pPr marL="342900" indent="-342900" algn="just">
              <a:lnSpc>
                <a:spcPct val="150000"/>
              </a:lnSpc>
              <a:buFont typeface="Arial" pitchFamily="34" charset="0"/>
              <a:buChar char="•"/>
            </a:pPr>
            <a:r>
              <a:rPr lang="en-IN" sz="2100" dirty="0"/>
              <a:t>After that, at time t5, transaction T</a:t>
            </a:r>
            <a:r>
              <a:rPr lang="en-IN" sz="2100" baseline="-25000" dirty="0"/>
              <a:t>X</a:t>
            </a:r>
            <a:r>
              <a:rPr lang="en-IN" sz="2100" dirty="0"/>
              <a:t> reads the available value of account A, and that will be read as 400.</a:t>
            </a:r>
          </a:p>
          <a:p>
            <a:pPr marL="342900" indent="-342900" algn="just">
              <a:lnSpc>
                <a:spcPct val="150000"/>
              </a:lnSpc>
              <a:buFont typeface="Arial" pitchFamily="34" charset="0"/>
              <a:buChar char="•"/>
            </a:pPr>
            <a:r>
              <a:rPr lang="en-IN" sz="2100" dirty="0"/>
              <a:t>It means that within the same transaction T</a:t>
            </a:r>
            <a:r>
              <a:rPr lang="en-IN" sz="2100" baseline="-25000" dirty="0"/>
              <a:t>X</a:t>
            </a:r>
            <a:r>
              <a:rPr lang="en-IN" sz="2100" dirty="0"/>
              <a:t>, it reads two different values of account A, 300 initially, and after </a:t>
            </a:r>
            <a:r>
              <a:rPr lang="en-IN" sz="2100" dirty="0" err="1"/>
              <a:t>updation</a:t>
            </a:r>
            <a:r>
              <a:rPr lang="en-IN" sz="2100" dirty="0"/>
              <a:t> made by transaction T</a:t>
            </a:r>
            <a:r>
              <a:rPr lang="en-IN" sz="2100" baseline="-25000" dirty="0"/>
              <a:t>Y</a:t>
            </a:r>
            <a:r>
              <a:rPr lang="en-IN" sz="2100" dirty="0"/>
              <a:t>, it reads 400. It is an unrepeatable read and is therefore known as the Unrepeatable read problem.</a:t>
            </a:r>
          </a:p>
        </p:txBody>
      </p:sp>
      <p:sp>
        <p:nvSpPr>
          <p:cNvPr id="3" name="Rectangle 2"/>
          <p:cNvSpPr/>
          <p:nvPr/>
        </p:nvSpPr>
        <p:spPr>
          <a:xfrm>
            <a:off x="638080" y="376442"/>
            <a:ext cx="2867120" cy="369332"/>
          </a:xfrm>
          <a:prstGeom prst="rect">
            <a:avLst/>
          </a:prstGeom>
        </p:spPr>
        <p:txBody>
          <a:bodyPr wrap="square">
            <a:spAutoFit/>
          </a:bodyPr>
          <a:lstStyle/>
          <a:p>
            <a:r>
              <a:rPr lang="en-GB" b="1" dirty="0"/>
              <a:t>available balance = 300</a:t>
            </a:r>
            <a:endParaRPr lang="en-GB" dirty="0"/>
          </a:p>
        </p:txBody>
      </p:sp>
    </p:spTree>
    <p:extLst>
      <p:ext uri="{BB962C8B-B14F-4D97-AF65-F5344CB8AC3E}">
        <p14:creationId xmlns:p14="http://schemas.microsoft.com/office/powerpoint/2010/main" val="8975901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654" y="390436"/>
            <a:ext cx="7051963" cy="5078313"/>
          </a:xfrm>
          <a:prstGeom prst="rect">
            <a:avLst/>
          </a:prstGeom>
        </p:spPr>
        <p:txBody>
          <a:bodyPr wrap="square">
            <a:spAutoFit/>
          </a:bodyPr>
          <a:lstStyle/>
          <a:p>
            <a:pPr algn="just" fontAlgn="base">
              <a:lnSpc>
                <a:spcPct val="150000"/>
              </a:lnSpc>
            </a:pPr>
            <a:r>
              <a:rPr lang="en-IN" sz="2600" b="1" dirty="0"/>
              <a:t>5. Phantom Read Problem:</a:t>
            </a:r>
            <a:r>
              <a:rPr lang="en-IN" sz="2400" b="1" dirty="0"/>
              <a:t> </a:t>
            </a:r>
          </a:p>
          <a:p>
            <a:pPr marL="342900" indent="-342900" algn="just" fontAlgn="base">
              <a:lnSpc>
                <a:spcPct val="150000"/>
              </a:lnSpc>
              <a:buFont typeface="Arial" pitchFamily="34" charset="0"/>
              <a:buChar char="•"/>
            </a:pPr>
            <a:r>
              <a:rPr lang="en-IN" sz="2400" dirty="0"/>
              <a:t>The phantom read problem occurs when a transaction reads a variable once but when it tries to read that same variable again, an error occurs saying that the variable does not exist.</a:t>
            </a:r>
          </a:p>
          <a:p>
            <a:pPr marL="342900" indent="-342900" algn="just" fontAlgn="base">
              <a:lnSpc>
                <a:spcPct val="150000"/>
              </a:lnSpc>
              <a:buFont typeface="Arial" pitchFamily="34" charset="0"/>
              <a:buChar char="•"/>
            </a:pPr>
            <a:r>
              <a:rPr lang="en-IN" sz="2400" dirty="0"/>
              <a:t>once transaction 2 reads the variable X, transaction 1 deletes the variable X without transaction 2’s knowledge. Thus, when transaction 2 tries to read X, it is not able to do it. </a:t>
            </a:r>
          </a:p>
        </p:txBody>
      </p:sp>
      <p:pic>
        <p:nvPicPr>
          <p:cNvPr id="5122"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3393" y="1053886"/>
            <a:ext cx="3657600" cy="424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61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512" y="93474"/>
            <a:ext cx="11945957" cy="6186309"/>
          </a:xfrm>
          <a:prstGeom prst="rect">
            <a:avLst/>
          </a:prstGeom>
        </p:spPr>
        <p:txBody>
          <a:bodyPr wrap="square">
            <a:spAutoFit/>
          </a:bodyPr>
          <a:lstStyle/>
          <a:p>
            <a:pPr algn="just">
              <a:lnSpc>
                <a:spcPct val="150000"/>
              </a:lnSpc>
            </a:pPr>
            <a:r>
              <a:rPr lang="en-US" sz="2400" b="1" dirty="0">
                <a:solidFill>
                  <a:srgbClr val="000000"/>
                </a:solidFill>
              </a:rPr>
              <a:t>7. Ignoring Frequency or Purpose of the Data</a:t>
            </a:r>
          </a:p>
          <a:p>
            <a:pPr marL="342900" indent="-342900" algn="just">
              <a:lnSpc>
                <a:spcPct val="150000"/>
              </a:lnSpc>
              <a:buFont typeface="Arial" panose="020B0604020202020204" pitchFamily="34" charset="0"/>
              <a:buChar char="•"/>
            </a:pPr>
            <a:r>
              <a:rPr lang="en-US" sz="2000" dirty="0">
                <a:solidFill>
                  <a:srgbClr val="000000"/>
                </a:solidFill>
              </a:rPr>
              <a:t>By ignoring the fundamental purpose of data, a </a:t>
            </a:r>
            <a:r>
              <a:rPr lang="en-US" sz="2000" b="1" dirty="0">
                <a:solidFill>
                  <a:srgbClr val="000000"/>
                </a:solidFill>
              </a:rPr>
              <a:t>designer shifts away from the primary goal of storing and retrieving data efficiently when needed</a:t>
            </a:r>
            <a:r>
              <a:rPr lang="en-US" sz="2000" dirty="0">
                <a:solidFill>
                  <a:srgbClr val="000000"/>
                </a:solidFill>
              </a:rPr>
              <a:t>. </a:t>
            </a:r>
          </a:p>
          <a:p>
            <a:pPr marL="342900" indent="-342900" algn="just">
              <a:lnSpc>
                <a:spcPct val="150000"/>
              </a:lnSpc>
              <a:buFont typeface="Arial" panose="020B0604020202020204" pitchFamily="34" charset="0"/>
              <a:buChar char="•"/>
            </a:pPr>
            <a:r>
              <a:rPr lang="en-US" sz="2000" dirty="0">
                <a:solidFill>
                  <a:srgbClr val="000000"/>
                </a:solidFill>
              </a:rPr>
              <a:t>Lack of purpose of data results in no knowledge of what the data represents, at what rate and how it is going to be acquired, what will be the operational volume, and how to use it.</a:t>
            </a:r>
          </a:p>
          <a:p>
            <a:pPr marL="342900" indent="-342900" algn="just">
              <a:lnSpc>
                <a:spcPct val="150000"/>
              </a:lnSpc>
              <a:buFont typeface="Arial" panose="020B0604020202020204" pitchFamily="34" charset="0"/>
              <a:buChar char="•"/>
            </a:pPr>
            <a:r>
              <a:rPr lang="en-US" sz="2000" dirty="0">
                <a:solidFill>
                  <a:srgbClr val="000000"/>
                </a:solidFill>
              </a:rPr>
              <a:t>For instance, a system where data is collected each day manually will not have the same data model where information is created in real-time. That’s because managing a few thousand of data monthly is different as compared to handling millions of them in the same time period.</a:t>
            </a:r>
          </a:p>
          <a:p>
            <a:pPr marL="342900" indent="-342900" algn="just">
              <a:lnSpc>
                <a:spcPct val="150000"/>
              </a:lnSpc>
              <a:buFont typeface="Arial" panose="020B0604020202020204" pitchFamily="34" charset="0"/>
              <a:buChar char="•"/>
            </a:pPr>
            <a:r>
              <a:rPr lang="en-US" sz="2000" dirty="0">
                <a:solidFill>
                  <a:srgbClr val="000000"/>
                </a:solidFill>
              </a:rPr>
              <a:t>Further, data volume is not the only facet to consider because the purpose of data impacts data structure, normalization, implementation, and record size of the entire system.</a:t>
            </a:r>
          </a:p>
          <a:p>
            <a:pPr marL="342900" indent="-342900" algn="just">
              <a:lnSpc>
                <a:spcPct val="150000"/>
              </a:lnSpc>
              <a:buFont typeface="Arial" panose="020B0604020202020204" pitchFamily="34" charset="0"/>
              <a:buChar char="•"/>
            </a:pPr>
            <a:r>
              <a:rPr lang="en-US" sz="2000" dirty="0">
                <a:solidFill>
                  <a:srgbClr val="000000"/>
                </a:solidFill>
              </a:rPr>
              <a:t>Clarity of purpose helps to develop database designs, record size, create entities, choose database engine management policies, and formats. By ignoring these, designs will be flawed fundamentally, even though they are mathematically and structurally right.</a:t>
            </a:r>
            <a:endParaRPr lang="en-US" sz="2000" b="0" i="0" dirty="0">
              <a:solidFill>
                <a:srgbClr val="000000"/>
              </a:solidFill>
              <a:effectLst/>
            </a:endParaRPr>
          </a:p>
        </p:txBody>
      </p:sp>
    </p:spTree>
    <p:extLst>
      <p:ext uri="{BB962C8B-B14F-4D97-AF65-F5344CB8AC3E}">
        <p14:creationId xmlns:p14="http://schemas.microsoft.com/office/powerpoint/2010/main" val="2607083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817" y="169223"/>
            <a:ext cx="11707091" cy="5816977"/>
          </a:xfrm>
          <a:prstGeom prst="rect">
            <a:avLst/>
          </a:prstGeom>
        </p:spPr>
        <p:txBody>
          <a:bodyPr wrap="square">
            <a:spAutoFit/>
          </a:bodyPr>
          <a:lstStyle/>
          <a:p>
            <a:pPr algn="just">
              <a:lnSpc>
                <a:spcPct val="150000"/>
              </a:lnSpc>
            </a:pPr>
            <a:r>
              <a:rPr lang="en-IN" sz="2800" b="1" dirty="0"/>
              <a:t>Concurrency Control</a:t>
            </a:r>
          </a:p>
          <a:p>
            <a:pPr marL="342900" indent="-342900" algn="just">
              <a:lnSpc>
                <a:spcPct val="150000"/>
              </a:lnSpc>
              <a:buFont typeface="Arial" pitchFamily="34" charset="0"/>
              <a:buChar char="•"/>
            </a:pPr>
            <a:r>
              <a:rPr lang="en-IN" sz="2200" dirty="0"/>
              <a:t>Concurrency Control is the working concept that is </a:t>
            </a:r>
            <a:r>
              <a:rPr lang="en-IN" sz="2200" b="1" dirty="0"/>
              <a:t>required for controlling and managing the concurrent execution of database operations and thus avoiding the inconsistencies in the database.</a:t>
            </a:r>
            <a:r>
              <a:rPr lang="en-IN" sz="2200" dirty="0"/>
              <a:t> </a:t>
            </a:r>
          </a:p>
          <a:p>
            <a:pPr marL="342900" indent="-342900" algn="just">
              <a:lnSpc>
                <a:spcPct val="150000"/>
              </a:lnSpc>
              <a:buFont typeface="Arial" pitchFamily="34" charset="0"/>
              <a:buChar char="•"/>
            </a:pPr>
            <a:r>
              <a:rPr lang="en-IN" sz="2200" dirty="0"/>
              <a:t>Thus, for maintaining the concurrency of the database, we have the concurrency control protocols.</a:t>
            </a:r>
          </a:p>
          <a:p>
            <a:pPr marL="342900" indent="-342900" algn="just">
              <a:lnSpc>
                <a:spcPct val="150000"/>
              </a:lnSpc>
              <a:buFont typeface="Arial" pitchFamily="34" charset="0"/>
              <a:buChar char="•"/>
            </a:pPr>
            <a:r>
              <a:rPr lang="en-IN" sz="2200" dirty="0"/>
              <a:t>The concurrency control protocols ensure the atomicity, consistency, isolation, durability and </a:t>
            </a:r>
            <a:r>
              <a:rPr lang="en-IN" sz="2200" dirty="0" err="1"/>
              <a:t>serializability</a:t>
            </a:r>
            <a:r>
              <a:rPr lang="en-IN" sz="2200" dirty="0"/>
              <a:t> of the concurrent execution of the database transactions. </a:t>
            </a:r>
          </a:p>
          <a:p>
            <a:pPr marL="342900" indent="-342900" algn="just">
              <a:lnSpc>
                <a:spcPct val="150000"/>
              </a:lnSpc>
              <a:buFont typeface="Arial" pitchFamily="34" charset="0"/>
              <a:buChar char="•"/>
            </a:pPr>
            <a:r>
              <a:rPr lang="en-IN" sz="2200" dirty="0"/>
              <a:t>Therefore, these protocols are categorized as:</a:t>
            </a:r>
          </a:p>
          <a:p>
            <a:pPr marL="457200" indent="-457200" algn="just">
              <a:lnSpc>
                <a:spcPct val="150000"/>
              </a:lnSpc>
              <a:buFont typeface="+mj-lt"/>
              <a:buAutoNum type="arabicPeriod"/>
            </a:pPr>
            <a:r>
              <a:rPr lang="en-IN" sz="2200" dirty="0"/>
              <a:t>Lock Based Concurrency Control Protocol</a:t>
            </a:r>
          </a:p>
          <a:p>
            <a:pPr marL="457200" indent="-457200" algn="just">
              <a:lnSpc>
                <a:spcPct val="150000"/>
              </a:lnSpc>
              <a:buFont typeface="+mj-lt"/>
              <a:buAutoNum type="arabicPeriod"/>
            </a:pPr>
            <a:r>
              <a:rPr lang="en-IN" sz="2200" dirty="0"/>
              <a:t>Time Stamp Based Concurrency Control Protocol</a:t>
            </a:r>
          </a:p>
          <a:p>
            <a:pPr marL="457200" indent="-457200" algn="just">
              <a:lnSpc>
                <a:spcPct val="150000"/>
              </a:lnSpc>
              <a:buFont typeface="+mj-lt"/>
              <a:buAutoNum type="arabicPeriod"/>
            </a:pPr>
            <a:r>
              <a:rPr lang="en-IN" sz="2200" dirty="0"/>
              <a:t>Validation Based Concurrency Control Protocol</a:t>
            </a:r>
          </a:p>
        </p:txBody>
      </p:sp>
    </p:spTree>
    <p:extLst>
      <p:ext uri="{BB962C8B-B14F-4D97-AF65-F5344CB8AC3E}">
        <p14:creationId xmlns:p14="http://schemas.microsoft.com/office/powerpoint/2010/main" val="36613234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6981" y="110837"/>
            <a:ext cx="11873345" cy="5724644"/>
          </a:xfrm>
          <a:prstGeom prst="rect">
            <a:avLst/>
          </a:prstGeom>
        </p:spPr>
        <p:txBody>
          <a:bodyPr wrap="square">
            <a:spAutoFit/>
          </a:bodyPr>
          <a:lstStyle/>
          <a:p>
            <a:pPr algn="just">
              <a:lnSpc>
                <a:spcPct val="150000"/>
              </a:lnSpc>
            </a:pPr>
            <a:r>
              <a:rPr lang="en-IN" sz="2400" b="1" dirty="0"/>
              <a:t>1. Lock-Based Concurrency Control  Protocol</a:t>
            </a:r>
          </a:p>
          <a:p>
            <a:pPr algn="just">
              <a:lnSpc>
                <a:spcPct val="150000"/>
              </a:lnSpc>
            </a:pPr>
            <a:r>
              <a:rPr lang="en-IN" sz="2200" dirty="0"/>
              <a:t>In this type of protocol, any transaction cannot read or write data until it acquires an appropriate lock on it. There are two types of lock:</a:t>
            </a:r>
          </a:p>
          <a:p>
            <a:pPr algn="just">
              <a:lnSpc>
                <a:spcPct val="150000"/>
              </a:lnSpc>
            </a:pPr>
            <a:r>
              <a:rPr lang="en-IN" sz="2200" b="1" dirty="0"/>
              <a:t>1. Shared lock / Read-only lock:</a:t>
            </a:r>
            <a:endParaRPr lang="en-IN" sz="2200" dirty="0"/>
          </a:p>
          <a:p>
            <a:pPr algn="just">
              <a:lnSpc>
                <a:spcPct val="150000"/>
              </a:lnSpc>
            </a:pPr>
            <a:r>
              <a:rPr lang="en-IN" sz="2200" dirty="0"/>
              <a:t>In a shared lock, </a:t>
            </a:r>
            <a:r>
              <a:rPr lang="en-IN" sz="2200" b="1" dirty="0"/>
              <a:t>the data item can only read by the transaction.</a:t>
            </a:r>
          </a:p>
          <a:p>
            <a:pPr algn="just">
              <a:lnSpc>
                <a:spcPct val="150000"/>
              </a:lnSpc>
            </a:pPr>
            <a:r>
              <a:rPr lang="en-IN" sz="2200" dirty="0"/>
              <a:t>It can be </a:t>
            </a:r>
            <a:r>
              <a:rPr lang="en-IN" sz="2200" b="1" dirty="0"/>
              <a:t>shared between the transactions </a:t>
            </a:r>
            <a:r>
              <a:rPr lang="en-IN" sz="2200" dirty="0"/>
              <a:t>because when the transaction holds a lock, then it can't update the data on the data item.</a:t>
            </a:r>
          </a:p>
          <a:p>
            <a:pPr algn="just">
              <a:lnSpc>
                <a:spcPct val="150000"/>
              </a:lnSpc>
            </a:pPr>
            <a:r>
              <a:rPr lang="en-IN" sz="2200" b="1" dirty="0"/>
              <a:t>2. Exclusive lock:</a:t>
            </a:r>
            <a:endParaRPr lang="en-IN" sz="2200" dirty="0"/>
          </a:p>
          <a:p>
            <a:pPr algn="just">
              <a:lnSpc>
                <a:spcPct val="150000"/>
              </a:lnSpc>
            </a:pPr>
            <a:r>
              <a:rPr lang="en-IN" sz="2200" dirty="0"/>
              <a:t>In the exclusive lock, </a:t>
            </a:r>
            <a:r>
              <a:rPr lang="en-IN" sz="2200" b="1" dirty="0"/>
              <a:t>the data item can be both reads as well as written by the transaction.</a:t>
            </a:r>
          </a:p>
          <a:p>
            <a:pPr algn="just">
              <a:lnSpc>
                <a:spcPct val="150000"/>
              </a:lnSpc>
            </a:pPr>
            <a:r>
              <a:rPr lang="en-IN" sz="2200" dirty="0"/>
              <a:t>This lock is exclusive, and in this lock, multiple transactions do not modify the same data simultaneously.</a:t>
            </a:r>
          </a:p>
        </p:txBody>
      </p:sp>
    </p:spTree>
    <p:extLst>
      <p:ext uri="{BB962C8B-B14F-4D97-AF65-F5344CB8AC3E}">
        <p14:creationId xmlns:p14="http://schemas.microsoft.com/office/powerpoint/2010/main" val="28896574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36" y="528888"/>
            <a:ext cx="11125200" cy="4448013"/>
          </a:xfrm>
          <a:prstGeom prst="rect">
            <a:avLst/>
          </a:prstGeom>
        </p:spPr>
        <p:txBody>
          <a:bodyPr wrap="square">
            <a:spAutoFit/>
          </a:bodyPr>
          <a:lstStyle/>
          <a:p>
            <a:pPr>
              <a:lnSpc>
                <a:spcPct val="150000"/>
              </a:lnSpc>
            </a:pPr>
            <a:r>
              <a:rPr lang="en-IN" sz="3200" b="1" dirty="0"/>
              <a:t>There are four types of lock protocols available:</a:t>
            </a:r>
          </a:p>
          <a:p>
            <a:pPr marL="342900" indent="-342900">
              <a:lnSpc>
                <a:spcPct val="150000"/>
              </a:lnSpc>
              <a:buAutoNum type="arabicPeriod"/>
            </a:pPr>
            <a:r>
              <a:rPr lang="en-IN" sz="3200" dirty="0"/>
              <a:t>Simplistic lock protocol</a:t>
            </a:r>
          </a:p>
          <a:p>
            <a:pPr marL="342900" indent="-342900">
              <a:lnSpc>
                <a:spcPct val="150000"/>
              </a:lnSpc>
              <a:buFontTx/>
              <a:buAutoNum type="arabicPeriod"/>
            </a:pPr>
            <a:r>
              <a:rPr lang="en-GB" sz="3200" dirty="0"/>
              <a:t>Pre-claiming Lock Protocol</a:t>
            </a:r>
          </a:p>
          <a:p>
            <a:pPr marL="342900" indent="-342900">
              <a:lnSpc>
                <a:spcPct val="150000"/>
              </a:lnSpc>
              <a:buFontTx/>
              <a:buAutoNum type="arabicPeriod"/>
            </a:pPr>
            <a:r>
              <a:rPr lang="en-GB" sz="3200" dirty="0"/>
              <a:t>Two-phase locking (2PL)</a:t>
            </a:r>
          </a:p>
          <a:p>
            <a:pPr marL="342900" indent="-342900">
              <a:lnSpc>
                <a:spcPct val="150000"/>
              </a:lnSpc>
              <a:buFontTx/>
              <a:buAutoNum type="arabicPeriod"/>
            </a:pPr>
            <a:r>
              <a:rPr lang="en-GB" sz="3200" dirty="0"/>
              <a:t>Strict Two-phase locking (Strict-2PL)</a:t>
            </a:r>
          </a:p>
          <a:p>
            <a:pPr>
              <a:lnSpc>
                <a:spcPct val="150000"/>
              </a:lnSpc>
            </a:pPr>
            <a:endParaRPr lang="en-IN" sz="3200" dirty="0"/>
          </a:p>
        </p:txBody>
      </p:sp>
    </p:spTree>
    <p:extLst>
      <p:ext uri="{BB962C8B-B14F-4D97-AF65-F5344CB8AC3E}">
        <p14:creationId xmlns:p14="http://schemas.microsoft.com/office/powerpoint/2010/main" val="16777585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217" y="526193"/>
            <a:ext cx="11582399" cy="2308324"/>
          </a:xfrm>
          <a:prstGeom prst="rect">
            <a:avLst/>
          </a:prstGeom>
        </p:spPr>
        <p:txBody>
          <a:bodyPr wrap="square">
            <a:spAutoFit/>
          </a:bodyPr>
          <a:lstStyle/>
          <a:p>
            <a:pPr algn="just">
              <a:lnSpc>
                <a:spcPct val="150000"/>
              </a:lnSpc>
            </a:pPr>
            <a:r>
              <a:rPr lang="en-IN" sz="2400" b="1" dirty="0"/>
              <a:t>1. Simplistic lock protocol</a:t>
            </a:r>
          </a:p>
          <a:p>
            <a:pPr algn="just">
              <a:lnSpc>
                <a:spcPct val="150000"/>
              </a:lnSpc>
            </a:pPr>
            <a:r>
              <a:rPr lang="en-IN" sz="2400" dirty="0"/>
              <a:t>It is the simplest way of locking the data while transaction. Simplistic lock-based protocols allow all the transactions to get the lock on the data before insert or delete or update on it. It will unlock the data item after completing the transaction.</a:t>
            </a:r>
          </a:p>
        </p:txBody>
      </p:sp>
    </p:spTree>
    <p:extLst>
      <p:ext uri="{BB962C8B-B14F-4D97-AF65-F5344CB8AC3E}">
        <p14:creationId xmlns:p14="http://schemas.microsoft.com/office/powerpoint/2010/main" val="2228976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861" y="0"/>
            <a:ext cx="11651673" cy="4662815"/>
          </a:xfrm>
          <a:prstGeom prst="rect">
            <a:avLst/>
          </a:prstGeom>
        </p:spPr>
        <p:txBody>
          <a:bodyPr wrap="square">
            <a:spAutoFit/>
          </a:bodyPr>
          <a:lstStyle/>
          <a:p>
            <a:pPr algn="just">
              <a:lnSpc>
                <a:spcPct val="150000"/>
              </a:lnSpc>
            </a:pPr>
            <a:r>
              <a:rPr lang="en-IN" sz="2200" b="1" dirty="0"/>
              <a:t>2. Pre-claiming Lock Protocol</a:t>
            </a:r>
          </a:p>
          <a:p>
            <a:pPr marL="342900" indent="-342900" algn="just">
              <a:lnSpc>
                <a:spcPct val="150000"/>
              </a:lnSpc>
              <a:buFont typeface="Arial" pitchFamily="34" charset="0"/>
              <a:buChar char="•"/>
            </a:pPr>
            <a:r>
              <a:rPr lang="en-IN" sz="2200" dirty="0"/>
              <a:t>Pre-claiming Lock Protocols evaluate the transaction to list all the data items on which they need locks.</a:t>
            </a:r>
          </a:p>
          <a:p>
            <a:pPr marL="342900" indent="-342900" algn="just">
              <a:lnSpc>
                <a:spcPct val="150000"/>
              </a:lnSpc>
              <a:buFont typeface="Arial" pitchFamily="34" charset="0"/>
              <a:buChar char="•"/>
            </a:pPr>
            <a:r>
              <a:rPr lang="en-IN" sz="2200" dirty="0"/>
              <a:t>Before initiating an execution of the transaction, it requests DBMS for all the lock on all those data items.</a:t>
            </a:r>
          </a:p>
          <a:p>
            <a:pPr marL="342900" indent="-342900" algn="just">
              <a:lnSpc>
                <a:spcPct val="150000"/>
              </a:lnSpc>
              <a:buFont typeface="Arial" pitchFamily="34" charset="0"/>
              <a:buChar char="•"/>
            </a:pPr>
            <a:r>
              <a:rPr lang="en-IN" sz="2200" dirty="0"/>
              <a:t>If all the locks are granted then this protocol allows the transaction to begin. When the transaction is completed then it releases all the lock.</a:t>
            </a:r>
          </a:p>
          <a:p>
            <a:pPr marL="342900" indent="-342900" algn="just">
              <a:lnSpc>
                <a:spcPct val="150000"/>
              </a:lnSpc>
              <a:buFont typeface="Arial" pitchFamily="34" charset="0"/>
              <a:buChar char="•"/>
            </a:pPr>
            <a:r>
              <a:rPr lang="en-IN" sz="2200" dirty="0"/>
              <a:t>If all the locks are not granted then this protocol allows the transaction to rolls back and waits until all the locks are granted.</a:t>
            </a:r>
          </a:p>
        </p:txBody>
      </p:sp>
      <p:pic>
        <p:nvPicPr>
          <p:cNvPr id="1026" name="Picture 2" descr="DBMS Lock-Based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3100" y="4571998"/>
            <a:ext cx="5972175"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4552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817" y="2785"/>
            <a:ext cx="11845637" cy="6694140"/>
          </a:xfrm>
          <a:prstGeom prst="rect">
            <a:avLst/>
          </a:prstGeom>
        </p:spPr>
        <p:txBody>
          <a:bodyPr wrap="square">
            <a:spAutoFit/>
          </a:bodyPr>
          <a:lstStyle/>
          <a:p>
            <a:pPr algn="just">
              <a:lnSpc>
                <a:spcPct val="150000"/>
              </a:lnSpc>
            </a:pPr>
            <a:r>
              <a:rPr lang="en-IN" sz="2200" b="1" dirty="0"/>
              <a:t>3. Two-phase locking (2PL)</a:t>
            </a:r>
          </a:p>
          <a:p>
            <a:pPr marL="342900" indent="-342900" algn="just">
              <a:lnSpc>
                <a:spcPct val="150000"/>
              </a:lnSpc>
              <a:buFont typeface="Arial" pitchFamily="34" charset="0"/>
              <a:buChar char="•"/>
            </a:pPr>
            <a:r>
              <a:rPr lang="en-IN" sz="2200" dirty="0"/>
              <a:t>The two-phase locking protocol divides the execution phase of the transaction into three parts.</a:t>
            </a:r>
          </a:p>
          <a:p>
            <a:pPr marL="342900" indent="-342900" algn="just">
              <a:lnSpc>
                <a:spcPct val="150000"/>
              </a:lnSpc>
              <a:buFont typeface="Arial" pitchFamily="34" charset="0"/>
              <a:buChar char="•"/>
            </a:pPr>
            <a:r>
              <a:rPr lang="en-IN" sz="2200" dirty="0"/>
              <a:t>In the first part, when the execution of the transaction starts, it seeks permission for the lock it requires.</a:t>
            </a:r>
          </a:p>
          <a:p>
            <a:pPr marL="342900" indent="-342900" algn="just">
              <a:lnSpc>
                <a:spcPct val="150000"/>
              </a:lnSpc>
              <a:buFont typeface="Arial" pitchFamily="34" charset="0"/>
              <a:buChar char="•"/>
            </a:pPr>
            <a:r>
              <a:rPr lang="en-IN" sz="2200" dirty="0"/>
              <a:t>In the second part, the transaction acquires all the locks. The third phase is started as soon as the transaction releases its first lock.</a:t>
            </a:r>
          </a:p>
          <a:p>
            <a:pPr marL="342900" indent="-342900" algn="just">
              <a:lnSpc>
                <a:spcPct val="150000"/>
              </a:lnSpc>
              <a:buFont typeface="Arial" pitchFamily="34" charset="0"/>
              <a:buChar char="•"/>
            </a:pPr>
            <a:r>
              <a:rPr lang="en-IN" sz="2200" dirty="0"/>
              <a:t>In the third phase, the transaction cannot demand any new locks. It only releases the acquired locks.</a:t>
            </a:r>
          </a:p>
          <a:p>
            <a:pPr marL="342900" indent="-342900" algn="just">
              <a:lnSpc>
                <a:spcPct val="150000"/>
              </a:lnSpc>
              <a:buFont typeface="Arial" pitchFamily="34" charset="0"/>
              <a:buChar char="•"/>
            </a:pPr>
            <a:r>
              <a:rPr lang="en-IN" sz="2200" dirty="0"/>
              <a:t>There are two phases of 2PL:</a:t>
            </a:r>
          </a:p>
          <a:p>
            <a:pPr marL="342900" indent="-342900" algn="just">
              <a:lnSpc>
                <a:spcPct val="150000"/>
              </a:lnSpc>
              <a:buFont typeface="Arial" pitchFamily="34" charset="0"/>
              <a:buChar char="•"/>
            </a:pPr>
            <a:r>
              <a:rPr lang="en-IN" sz="2200" b="1" dirty="0"/>
              <a:t>Growing phase: </a:t>
            </a:r>
            <a:r>
              <a:rPr lang="en-IN" sz="2200" dirty="0"/>
              <a:t>In the growing phase, a new lock on the data item may be acquired by the transaction, but none can be released.</a:t>
            </a:r>
          </a:p>
          <a:p>
            <a:pPr marL="342900" indent="-342900" algn="just">
              <a:lnSpc>
                <a:spcPct val="150000"/>
              </a:lnSpc>
              <a:buFont typeface="Arial" pitchFamily="34" charset="0"/>
              <a:buChar char="•"/>
            </a:pPr>
            <a:r>
              <a:rPr lang="en-IN" sz="2200" b="1" dirty="0"/>
              <a:t>Shrinking phase: </a:t>
            </a:r>
            <a:r>
              <a:rPr lang="en-IN" sz="2200" dirty="0"/>
              <a:t>In the shrinking phase, existing lock held by the transaction may be released, but no new locks can be acquired.</a:t>
            </a:r>
          </a:p>
        </p:txBody>
      </p:sp>
    </p:spTree>
    <p:extLst>
      <p:ext uri="{BB962C8B-B14F-4D97-AF65-F5344CB8AC3E}">
        <p14:creationId xmlns:p14="http://schemas.microsoft.com/office/powerpoint/2010/main" val="18423811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BMS Lock-Based Protoc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848" y="1513609"/>
            <a:ext cx="59245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6591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26" y="252167"/>
            <a:ext cx="11707091" cy="3647152"/>
          </a:xfrm>
          <a:prstGeom prst="rect">
            <a:avLst/>
          </a:prstGeom>
        </p:spPr>
        <p:txBody>
          <a:bodyPr wrap="square">
            <a:spAutoFit/>
          </a:bodyPr>
          <a:lstStyle/>
          <a:p>
            <a:pPr algn="just">
              <a:lnSpc>
                <a:spcPct val="150000"/>
              </a:lnSpc>
            </a:pPr>
            <a:r>
              <a:rPr lang="en-IN" sz="2200" b="1" dirty="0"/>
              <a:t>4. Strict Two-phase locking (Strict-2PL)</a:t>
            </a:r>
          </a:p>
          <a:p>
            <a:pPr marL="342900" indent="-342900" algn="just">
              <a:lnSpc>
                <a:spcPct val="150000"/>
              </a:lnSpc>
              <a:buFont typeface="Arial" pitchFamily="34" charset="0"/>
              <a:buChar char="•"/>
            </a:pPr>
            <a:r>
              <a:rPr lang="en-IN" sz="2200" dirty="0"/>
              <a:t>The first phase of Strict-2PL is similar to 2PL. In the first phase, after acquiring all the locks, the transaction continues to execute normally.</a:t>
            </a:r>
          </a:p>
          <a:p>
            <a:pPr marL="342900" indent="-342900" algn="just">
              <a:lnSpc>
                <a:spcPct val="150000"/>
              </a:lnSpc>
              <a:buFont typeface="Arial" pitchFamily="34" charset="0"/>
              <a:buChar char="•"/>
            </a:pPr>
            <a:r>
              <a:rPr lang="en-IN" sz="2200" dirty="0"/>
              <a:t>The only difference between 2PL and strict 2PL is that Strict-2PL does not release a lock after using it.</a:t>
            </a:r>
          </a:p>
          <a:p>
            <a:pPr marL="342900" indent="-342900" algn="just">
              <a:lnSpc>
                <a:spcPct val="150000"/>
              </a:lnSpc>
              <a:buFont typeface="Arial" pitchFamily="34" charset="0"/>
              <a:buChar char="•"/>
            </a:pPr>
            <a:r>
              <a:rPr lang="en-IN" sz="2200" dirty="0"/>
              <a:t>Strict-2PL waits until the whole transaction to commit, and then it releases all the locks at a time.</a:t>
            </a:r>
          </a:p>
          <a:p>
            <a:pPr marL="342900" indent="-342900" algn="just">
              <a:lnSpc>
                <a:spcPct val="150000"/>
              </a:lnSpc>
              <a:buFont typeface="Arial" pitchFamily="34" charset="0"/>
              <a:buChar char="•"/>
            </a:pPr>
            <a:r>
              <a:rPr lang="en-IN" sz="2200" dirty="0"/>
              <a:t>Strict-2PL protocol does not have shrinking phase of lock release.</a:t>
            </a:r>
          </a:p>
        </p:txBody>
      </p:sp>
      <p:pic>
        <p:nvPicPr>
          <p:cNvPr id="2050" name="Picture 2" descr="DBMS Lock-Based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4312227"/>
            <a:ext cx="598170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4084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6408" y="58617"/>
            <a:ext cx="11666210" cy="6694140"/>
          </a:xfrm>
          <a:prstGeom prst="rect">
            <a:avLst/>
          </a:prstGeom>
        </p:spPr>
        <p:txBody>
          <a:bodyPr wrap="square">
            <a:spAutoFit/>
          </a:bodyPr>
          <a:lstStyle/>
          <a:p>
            <a:pPr algn="just">
              <a:lnSpc>
                <a:spcPct val="150000"/>
              </a:lnSpc>
            </a:pPr>
            <a:r>
              <a:rPr lang="en-IN" sz="2400" b="1" dirty="0"/>
              <a:t>2. Time Stamp Based Concurrency Control Protocol / Timestamp Ordering Protocol</a:t>
            </a:r>
          </a:p>
          <a:p>
            <a:pPr marL="342900" indent="-342900" algn="just">
              <a:lnSpc>
                <a:spcPct val="150000"/>
              </a:lnSpc>
              <a:buFont typeface="Arial" pitchFamily="34" charset="0"/>
              <a:buChar char="•"/>
            </a:pPr>
            <a:r>
              <a:rPr lang="en-IN" sz="2200" dirty="0"/>
              <a:t>The Timestamp Ordering Protocol is used to order the transactions based on their Timestamps. The order of transaction is nothing but the ascending order of the transaction creation.</a:t>
            </a:r>
          </a:p>
          <a:p>
            <a:pPr marL="342900" indent="-342900" algn="just">
              <a:lnSpc>
                <a:spcPct val="150000"/>
              </a:lnSpc>
              <a:buFont typeface="Arial" pitchFamily="34" charset="0"/>
              <a:buChar char="•"/>
            </a:pPr>
            <a:r>
              <a:rPr lang="en-IN" sz="2200" dirty="0"/>
              <a:t>The priority of the older transaction is higher that's why it executes first. To determine the timestamp of the transaction, this protocol uses system time or logical counter.</a:t>
            </a:r>
          </a:p>
          <a:p>
            <a:pPr marL="342900" indent="-342900" algn="just">
              <a:lnSpc>
                <a:spcPct val="150000"/>
              </a:lnSpc>
              <a:buFont typeface="Arial" pitchFamily="34" charset="0"/>
              <a:buChar char="•"/>
            </a:pPr>
            <a:r>
              <a:rPr lang="en-IN" sz="2200" dirty="0"/>
              <a:t>The lock-based protocol is used to manage the order between conflicting pairs among transactions at the execution time. But Timestamp based protocols start working as soon as a transaction is created.</a:t>
            </a:r>
          </a:p>
          <a:p>
            <a:pPr marL="342900" indent="-342900" algn="just">
              <a:lnSpc>
                <a:spcPct val="150000"/>
              </a:lnSpc>
              <a:buFont typeface="Arial" pitchFamily="34" charset="0"/>
              <a:buChar char="•"/>
            </a:pPr>
            <a:r>
              <a:rPr lang="en-IN" sz="2200" dirty="0"/>
              <a:t>Let's assume there are two transactions T1 and T2. Suppose the transaction T1 has entered the system at 007 times and transaction T2 has entered the system at 009 times. T1 has the higher priority, so it executes first as it is entered the system first.</a:t>
            </a:r>
          </a:p>
          <a:p>
            <a:pPr marL="342900" indent="-342900" algn="just">
              <a:lnSpc>
                <a:spcPct val="150000"/>
              </a:lnSpc>
              <a:buFont typeface="Arial" pitchFamily="34" charset="0"/>
              <a:buChar char="•"/>
            </a:pPr>
            <a:r>
              <a:rPr lang="en-IN" sz="2200" dirty="0"/>
              <a:t>The timestamp ordering protocol also maintains the timestamp of last 'read' and 'write' operation on a data.</a:t>
            </a:r>
          </a:p>
        </p:txBody>
      </p:sp>
    </p:spTree>
    <p:extLst>
      <p:ext uri="{BB962C8B-B14F-4D97-AF65-F5344CB8AC3E}">
        <p14:creationId xmlns:p14="http://schemas.microsoft.com/office/powerpoint/2010/main" val="28836595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254" y="2876"/>
            <a:ext cx="11831782" cy="6641690"/>
          </a:xfrm>
          <a:prstGeom prst="rect">
            <a:avLst/>
          </a:prstGeom>
        </p:spPr>
        <p:txBody>
          <a:bodyPr wrap="square">
            <a:spAutoFit/>
          </a:bodyPr>
          <a:lstStyle/>
          <a:p>
            <a:pPr algn="just">
              <a:lnSpc>
                <a:spcPct val="150000"/>
              </a:lnSpc>
            </a:pPr>
            <a:r>
              <a:rPr lang="en-IN" sz="2200" b="1" dirty="0"/>
              <a:t>Basic Timestamp ordering protocol works as follows:</a:t>
            </a:r>
            <a:endParaRPr lang="en-IN" sz="2200" dirty="0"/>
          </a:p>
          <a:p>
            <a:pPr algn="just">
              <a:lnSpc>
                <a:spcPct val="150000"/>
              </a:lnSpc>
            </a:pPr>
            <a:r>
              <a:rPr lang="en-IN" sz="2200" dirty="0"/>
              <a:t>1. Check the following condition whenever a transaction Ti issues a </a:t>
            </a:r>
            <a:r>
              <a:rPr lang="en-IN" sz="2200" b="1" dirty="0"/>
              <a:t>Read (X)</a:t>
            </a:r>
            <a:r>
              <a:rPr lang="en-IN" sz="2200" dirty="0"/>
              <a:t> operation:</a:t>
            </a:r>
          </a:p>
          <a:p>
            <a:pPr marL="342900" indent="-342900" algn="just">
              <a:lnSpc>
                <a:spcPct val="150000"/>
              </a:lnSpc>
              <a:buFont typeface="Arial" pitchFamily="34" charset="0"/>
              <a:buChar char="•"/>
            </a:pPr>
            <a:r>
              <a:rPr lang="en-IN" sz="2200" dirty="0"/>
              <a:t>If W_TS(X) &gt;TS(Ti) then the operation is rejected.</a:t>
            </a:r>
          </a:p>
          <a:p>
            <a:pPr marL="342900" indent="-342900" algn="just">
              <a:lnSpc>
                <a:spcPct val="150000"/>
              </a:lnSpc>
              <a:buFont typeface="Arial" pitchFamily="34" charset="0"/>
              <a:buChar char="•"/>
            </a:pPr>
            <a:r>
              <a:rPr lang="en-IN" sz="2200" dirty="0"/>
              <a:t>If W_TS(X) &lt;= TS(Ti) then the operation is executed.</a:t>
            </a:r>
          </a:p>
          <a:p>
            <a:pPr marL="342900" indent="-342900" algn="just">
              <a:lnSpc>
                <a:spcPct val="150000"/>
              </a:lnSpc>
              <a:buFont typeface="Arial" pitchFamily="34" charset="0"/>
              <a:buChar char="•"/>
            </a:pPr>
            <a:r>
              <a:rPr lang="en-IN" sz="2200" dirty="0"/>
              <a:t>Timestamps of all the data items are updated.</a:t>
            </a:r>
          </a:p>
          <a:p>
            <a:pPr algn="just">
              <a:lnSpc>
                <a:spcPct val="150000"/>
              </a:lnSpc>
            </a:pPr>
            <a:r>
              <a:rPr lang="en-IN" sz="2200" dirty="0"/>
              <a:t>2. Check the following condition whenever a transaction Ti issues a </a:t>
            </a:r>
            <a:r>
              <a:rPr lang="en-IN" sz="2200" b="1" dirty="0"/>
              <a:t>Write(X)</a:t>
            </a:r>
            <a:r>
              <a:rPr lang="en-IN" sz="2200" dirty="0"/>
              <a:t> operation:</a:t>
            </a:r>
          </a:p>
          <a:p>
            <a:pPr marL="342900" indent="-342900" algn="just">
              <a:lnSpc>
                <a:spcPct val="150000"/>
              </a:lnSpc>
              <a:buFont typeface="Arial" pitchFamily="34" charset="0"/>
              <a:buChar char="•"/>
            </a:pPr>
            <a:r>
              <a:rPr lang="en-IN" sz="2200" dirty="0"/>
              <a:t>If TS(Ti) &lt; R_TS(X) then the operation is rejected.</a:t>
            </a:r>
          </a:p>
          <a:p>
            <a:pPr marL="342900" indent="-342900" algn="just">
              <a:lnSpc>
                <a:spcPct val="150000"/>
              </a:lnSpc>
              <a:buFont typeface="Arial" pitchFamily="34" charset="0"/>
              <a:buChar char="•"/>
            </a:pPr>
            <a:r>
              <a:rPr lang="en-IN" sz="2200" dirty="0"/>
              <a:t>If TS(Ti) &lt; W_TS(X) then the operation is rejected and Ti is rolled back otherwise the operation is executed.</a:t>
            </a:r>
          </a:p>
          <a:p>
            <a:pPr algn="just">
              <a:lnSpc>
                <a:spcPct val="150000"/>
              </a:lnSpc>
            </a:pPr>
            <a:r>
              <a:rPr lang="en-IN" sz="2200" b="1" dirty="0"/>
              <a:t>Where,</a:t>
            </a:r>
          </a:p>
          <a:p>
            <a:pPr lvl="2" algn="just">
              <a:lnSpc>
                <a:spcPct val="150000"/>
              </a:lnSpc>
            </a:pPr>
            <a:r>
              <a:rPr lang="en-IN" sz="2200" b="1" dirty="0"/>
              <a:t>TS(TI)</a:t>
            </a:r>
            <a:r>
              <a:rPr lang="en-IN" sz="2200" dirty="0"/>
              <a:t> denotes the timestamp of the transaction Ti.</a:t>
            </a:r>
          </a:p>
          <a:p>
            <a:pPr lvl="2" algn="just">
              <a:lnSpc>
                <a:spcPct val="150000"/>
              </a:lnSpc>
            </a:pPr>
            <a:r>
              <a:rPr lang="en-IN" sz="2200" b="1" dirty="0"/>
              <a:t>R_TS(X)</a:t>
            </a:r>
            <a:r>
              <a:rPr lang="en-IN" sz="2200" dirty="0"/>
              <a:t> denotes the Read time-stamp of data-item X.</a:t>
            </a:r>
          </a:p>
          <a:p>
            <a:pPr lvl="2" algn="just">
              <a:lnSpc>
                <a:spcPct val="150000"/>
              </a:lnSpc>
            </a:pPr>
            <a:r>
              <a:rPr lang="en-IN" sz="2200" b="1" dirty="0"/>
              <a:t>W_TS(X)</a:t>
            </a:r>
            <a:r>
              <a:rPr lang="en-IN" sz="2200" dirty="0"/>
              <a:t> denotes the Write time-stamp of data-item X.</a:t>
            </a:r>
          </a:p>
        </p:txBody>
      </p:sp>
    </p:spTree>
    <p:extLst>
      <p:ext uri="{BB962C8B-B14F-4D97-AF65-F5344CB8AC3E}">
        <p14:creationId xmlns:p14="http://schemas.microsoft.com/office/powerpoint/2010/main" val="319154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3278</TotalTime>
  <Words>10502</Words>
  <Application>Microsoft Office PowerPoint</Application>
  <PresentationFormat>Widescreen</PresentationFormat>
  <Paragraphs>739</Paragraphs>
  <Slides>112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112</vt:i4>
      </vt:variant>
    </vt:vector>
  </HeadingPairs>
  <TitlesOfParts>
    <vt:vector size="121" baseType="lpstr">
      <vt:lpstr>Arial</vt:lpstr>
      <vt:lpstr>Calibri</vt:lpstr>
      <vt:lpstr>Calibri Light</vt:lpstr>
      <vt:lpstr>inter-regular</vt:lpstr>
      <vt:lpstr>Source Sans Pro</vt:lpstr>
      <vt:lpstr>times new roman</vt:lpstr>
      <vt:lpstr>urw-din</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Deletion of record -</vt:lpstr>
      <vt:lpstr>Modification of record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Sunetra P. Salunkhe</dc:creator>
  <cp:lastModifiedBy>Atharv Patil</cp:lastModifiedBy>
  <cp:revision>462</cp:revision>
  <dcterms:created xsi:type="dcterms:W3CDTF">2022-11-30T06:50:02Z</dcterms:created>
  <dcterms:modified xsi:type="dcterms:W3CDTF">2023-01-22T23:14:09Z</dcterms:modified>
</cp:coreProperties>
</file>