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8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313" r:id="rId3"/>
    <p:sldId id="314" r:id="rId4"/>
    <p:sldId id="256" r:id="rId5"/>
    <p:sldId id="257" r:id="rId6"/>
    <p:sldId id="258" r:id="rId7"/>
    <p:sldId id="259" r:id="rId8"/>
    <p:sldId id="315" r:id="rId9"/>
    <p:sldId id="316" r:id="rId10"/>
    <p:sldId id="317" r:id="rId11"/>
    <p:sldId id="318" r:id="rId12"/>
    <p:sldId id="319" r:id="rId13"/>
    <p:sldId id="320" r:id="rId14"/>
    <p:sldId id="260" r:id="rId15"/>
    <p:sldId id="321" r:id="rId16"/>
    <p:sldId id="261" r:id="rId17"/>
    <p:sldId id="262" r:id="rId18"/>
    <p:sldId id="263" r:id="rId19"/>
    <p:sldId id="264" r:id="rId20"/>
    <p:sldId id="265" r:id="rId21"/>
    <p:sldId id="266" r:id="rId22"/>
    <p:sldId id="322" r:id="rId23"/>
    <p:sldId id="267" r:id="rId24"/>
    <p:sldId id="268" r:id="rId25"/>
    <p:sldId id="269"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91" r:id="rId45"/>
    <p:sldId id="289" r:id="rId46"/>
    <p:sldId id="290"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26" r:id="rId68"/>
    <p:sldId id="327" r:id="rId69"/>
    <p:sldId id="328" r:id="rId70"/>
    <p:sldId id="329" r:id="rId71"/>
    <p:sldId id="325" r:id="rId72"/>
    <p:sldId id="334" r:id="rId73"/>
    <p:sldId id="323" r:id="rId74"/>
    <p:sldId id="324" r:id="rId75"/>
    <p:sldId id="330" r:id="rId76"/>
    <p:sldId id="331" r:id="rId77"/>
    <p:sldId id="332" r:id="rId78"/>
    <p:sldId id="333" r:id="rId79"/>
    <p:sldId id="335"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C4A0E3-7C1E-408E-B647-CD934010E4E7}"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4C88D-CB01-45B6-BBFC-682023FEDA86}" type="slidenum">
              <a:rPr lang="en-US" smtClean="0"/>
              <a:pPr/>
              <a:t>‹#›</a:t>
            </a:fld>
            <a:endParaRPr lang="en-US"/>
          </a:p>
        </p:txBody>
      </p:sp>
    </p:spTree>
    <p:extLst>
      <p:ext uri="{BB962C8B-B14F-4D97-AF65-F5344CB8AC3E}">
        <p14:creationId xmlns:p14="http://schemas.microsoft.com/office/powerpoint/2010/main" val="295292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4A0E3-7C1E-408E-B647-CD934010E4E7}"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4C88D-CB01-45B6-BBFC-682023FEDA86}" type="slidenum">
              <a:rPr lang="en-US" smtClean="0"/>
              <a:pPr/>
              <a:t>‹#›</a:t>
            </a:fld>
            <a:endParaRPr lang="en-US"/>
          </a:p>
        </p:txBody>
      </p:sp>
    </p:spTree>
    <p:extLst>
      <p:ext uri="{BB962C8B-B14F-4D97-AF65-F5344CB8AC3E}">
        <p14:creationId xmlns:p14="http://schemas.microsoft.com/office/powerpoint/2010/main" val="60034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4A0E3-7C1E-408E-B647-CD934010E4E7}"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4C88D-CB01-45B6-BBFC-682023FEDA86}" type="slidenum">
              <a:rPr lang="en-US" smtClean="0"/>
              <a:pPr/>
              <a:t>‹#›</a:t>
            </a:fld>
            <a:endParaRPr lang="en-US"/>
          </a:p>
        </p:txBody>
      </p:sp>
    </p:spTree>
    <p:extLst>
      <p:ext uri="{BB962C8B-B14F-4D97-AF65-F5344CB8AC3E}">
        <p14:creationId xmlns:p14="http://schemas.microsoft.com/office/powerpoint/2010/main" val="354654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4A0E3-7C1E-408E-B647-CD934010E4E7}"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4C88D-CB01-45B6-BBFC-682023FEDA86}" type="slidenum">
              <a:rPr lang="en-US" smtClean="0"/>
              <a:pPr/>
              <a:t>‹#›</a:t>
            </a:fld>
            <a:endParaRPr lang="en-US"/>
          </a:p>
        </p:txBody>
      </p:sp>
    </p:spTree>
    <p:extLst>
      <p:ext uri="{BB962C8B-B14F-4D97-AF65-F5344CB8AC3E}">
        <p14:creationId xmlns:p14="http://schemas.microsoft.com/office/powerpoint/2010/main" val="38426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4A0E3-7C1E-408E-B647-CD934010E4E7}"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4C88D-CB01-45B6-BBFC-682023FEDA86}" type="slidenum">
              <a:rPr lang="en-US" smtClean="0"/>
              <a:pPr/>
              <a:t>‹#›</a:t>
            </a:fld>
            <a:endParaRPr lang="en-US"/>
          </a:p>
        </p:txBody>
      </p:sp>
    </p:spTree>
    <p:extLst>
      <p:ext uri="{BB962C8B-B14F-4D97-AF65-F5344CB8AC3E}">
        <p14:creationId xmlns:p14="http://schemas.microsoft.com/office/powerpoint/2010/main" val="21171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C4A0E3-7C1E-408E-B647-CD934010E4E7}"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4C88D-CB01-45B6-BBFC-682023FEDA86}" type="slidenum">
              <a:rPr lang="en-US" smtClean="0"/>
              <a:pPr/>
              <a:t>‹#›</a:t>
            </a:fld>
            <a:endParaRPr lang="en-US"/>
          </a:p>
        </p:txBody>
      </p:sp>
    </p:spTree>
    <p:extLst>
      <p:ext uri="{BB962C8B-B14F-4D97-AF65-F5344CB8AC3E}">
        <p14:creationId xmlns:p14="http://schemas.microsoft.com/office/powerpoint/2010/main" val="301953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C4A0E3-7C1E-408E-B647-CD934010E4E7}" type="datetimeFigureOut">
              <a:rPr lang="en-US" smtClean="0"/>
              <a:pPr/>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E4C88D-CB01-45B6-BBFC-682023FEDA86}" type="slidenum">
              <a:rPr lang="en-US" smtClean="0"/>
              <a:pPr/>
              <a:t>‹#›</a:t>
            </a:fld>
            <a:endParaRPr lang="en-US"/>
          </a:p>
        </p:txBody>
      </p:sp>
    </p:spTree>
    <p:extLst>
      <p:ext uri="{BB962C8B-B14F-4D97-AF65-F5344CB8AC3E}">
        <p14:creationId xmlns:p14="http://schemas.microsoft.com/office/powerpoint/2010/main" val="109910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C4A0E3-7C1E-408E-B647-CD934010E4E7}" type="datetimeFigureOut">
              <a:rPr lang="en-US" smtClean="0"/>
              <a:pPr/>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E4C88D-CB01-45B6-BBFC-682023FEDA86}" type="slidenum">
              <a:rPr lang="en-US" smtClean="0"/>
              <a:pPr/>
              <a:t>‹#›</a:t>
            </a:fld>
            <a:endParaRPr lang="en-US"/>
          </a:p>
        </p:txBody>
      </p:sp>
    </p:spTree>
    <p:extLst>
      <p:ext uri="{BB962C8B-B14F-4D97-AF65-F5344CB8AC3E}">
        <p14:creationId xmlns:p14="http://schemas.microsoft.com/office/powerpoint/2010/main" val="49874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4A0E3-7C1E-408E-B647-CD934010E4E7}" type="datetimeFigureOut">
              <a:rPr lang="en-US" smtClean="0"/>
              <a:pPr/>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E4C88D-CB01-45B6-BBFC-682023FEDA86}" type="slidenum">
              <a:rPr lang="en-US" smtClean="0"/>
              <a:pPr/>
              <a:t>‹#›</a:t>
            </a:fld>
            <a:endParaRPr lang="en-US"/>
          </a:p>
        </p:txBody>
      </p:sp>
    </p:spTree>
    <p:extLst>
      <p:ext uri="{BB962C8B-B14F-4D97-AF65-F5344CB8AC3E}">
        <p14:creationId xmlns:p14="http://schemas.microsoft.com/office/powerpoint/2010/main" val="222470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4A0E3-7C1E-408E-B647-CD934010E4E7}"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4C88D-CB01-45B6-BBFC-682023FEDA86}" type="slidenum">
              <a:rPr lang="en-US" smtClean="0"/>
              <a:pPr/>
              <a:t>‹#›</a:t>
            </a:fld>
            <a:endParaRPr lang="en-US"/>
          </a:p>
        </p:txBody>
      </p:sp>
    </p:spTree>
    <p:extLst>
      <p:ext uri="{BB962C8B-B14F-4D97-AF65-F5344CB8AC3E}">
        <p14:creationId xmlns:p14="http://schemas.microsoft.com/office/powerpoint/2010/main" val="230149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4A0E3-7C1E-408E-B647-CD934010E4E7}"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4C88D-CB01-45B6-BBFC-682023FEDA86}" type="slidenum">
              <a:rPr lang="en-US" smtClean="0"/>
              <a:pPr/>
              <a:t>‹#›</a:t>
            </a:fld>
            <a:endParaRPr lang="en-US"/>
          </a:p>
        </p:txBody>
      </p:sp>
    </p:spTree>
    <p:extLst>
      <p:ext uri="{BB962C8B-B14F-4D97-AF65-F5344CB8AC3E}">
        <p14:creationId xmlns:p14="http://schemas.microsoft.com/office/powerpoint/2010/main" val="120275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4A0E3-7C1E-408E-B647-CD934010E4E7}" type="datetimeFigureOut">
              <a:rPr lang="en-US" smtClean="0"/>
              <a:pPr/>
              <a:t>10/13/2022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4C88D-CB01-45B6-BBFC-682023FEDA86}" type="slidenum">
              <a:rPr lang="en-US" smtClean="0"/>
              <a:pPr/>
              <a:t>‹#›</a:t>
            </a:fld>
            <a:endParaRPr lang="en-US"/>
          </a:p>
        </p:txBody>
      </p:sp>
    </p:spTree>
    <p:extLst>
      <p:ext uri="{BB962C8B-B14F-4D97-AF65-F5344CB8AC3E}">
        <p14:creationId xmlns:p14="http://schemas.microsoft.com/office/powerpoint/2010/main" val="73186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57.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slideLayout" Target="../slideLayouts/slideLayout2.xml"/><Relationship Id="rId4" Type="http://schemas.openxmlformats.org/officeDocument/2006/relationships/image" Target="../media/image72.emf"/></Relationships>
</file>

<file path=ppt/slides/_rels/slide64.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7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6258" y="1603717"/>
            <a:ext cx="8951742" cy="1906246"/>
          </a:xfrm>
        </p:spPr>
        <p:txBody>
          <a:bodyPr/>
          <a:lstStyle/>
          <a:p>
            <a:r>
              <a:rPr lang="en-US" b="1" dirty="0" smtClean="0">
                <a:solidFill>
                  <a:srgbClr val="0070C0"/>
                </a:solidFill>
              </a:rPr>
              <a:t>Unit-II</a:t>
            </a:r>
            <a:br>
              <a:rPr lang="en-US" b="1" dirty="0" smtClean="0">
                <a:solidFill>
                  <a:srgbClr val="0070C0"/>
                </a:solidFill>
              </a:rPr>
            </a:br>
            <a:r>
              <a:rPr lang="en-US" b="1" dirty="0" smtClean="0">
                <a:solidFill>
                  <a:srgbClr val="0070C0"/>
                </a:solidFill>
              </a:rPr>
              <a:t>Linked List</a:t>
            </a:r>
            <a:endParaRPr lang="en-US" b="1" dirty="0">
              <a:solidFill>
                <a:srgbClr val="0070C0"/>
              </a:solidFill>
            </a:endParaRPr>
          </a:p>
        </p:txBody>
      </p:sp>
      <p:sp>
        <p:nvSpPr>
          <p:cNvPr id="3" name="Content Placeholder 2"/>
          <p:cNvSpPr>
            <a:spLocks noGrp="1"/>
          </p:cNvSpPr>
          <p:nvPr>
            <p:ph type="subTitle" idx="1"/>
          </p:nvPr>
        </p:nvSpPr>
        <p:spPr>
          <a:xfrm>
            <a:off x="1608406" y="3855256"/>
            <a:ext cx="9144000" cy="1655762"/>
          </a:xfrm>
        </p:spPr>
        <p:txBody>
          <a:bodyPr/>
          <a:lstStyle/>
          <a:p>
            <a:pPr algn="just"/>
            <a:r>
              <a:rPr lang="en-US" dirty="0" smtClean="0"/>
              <a:t>Definition: A Linked List is a collection of data elements called nodes in which linear representation is given by links from one node to another node</a:t>
            </a:r>
            <a:endParaRPr lang="en-US" dirty="0"/>
          </a:p>
        </p:txBody>
      </p:sp>
    </p:spTree>
    <p:extLst>
      <p:ext uri="{BB962C8B-B14F-4D97-AF65-F5344CB8AC3E}">
        <p14:creationId xmlns:p14="http://schemas.microsoft.com/office/powerpoint/2010/main" val="139828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3754882" y="6459728"/>
            <a:ext cx="432434" cy="197490"/>
          </a:xfrm>
          <a:prstGeom prst="rect">
            <a:avLst/>
          </a:prstGeom>
        </p:spPr>
        <p:txBody>
          <a:bodyPr vert="horz" wrap="square" lIns="0" tIns="12700" rIns="0" bIns="0" rtlCol="0">
            <a:spAutoFit/>
          </a:bodyPr>
          <a:lstStyle/>
          <a:p>
            <a:pPr marL="12700">
              <a:spcBef>
                <a:spcPts val="100"/>
              </a:spcBef>
            </a:pPr>
            <a:r>
              <a:rPr sz="1200" spc="50" dirty="0">
                <a:solidFill>
                  <a:srgbClr val="B5A787"/>
                </a:solidFill>
                <a:latin typeface="Trebuchet MS"/>
                <a:cs typeface="Trebuchet MS"/>
              </a:rPr>
              <a:t>CS</a:t>
            </a:r>
            <a:r>
              <a:rPr sz="1200" spc="-30" dirty="0">
                <a:solidFill>
                  <a:srgbClr val="B5A787"/>
                </a:solidFill>
                <a:latin typeface="Trebuchet MS"/>
                <a:cs typeface="Trebuchet MS"/>
              </a:rPr>
              <a:t>314</a:t>
            </a:r>
            <a:endParaRPr sz="1200">
              <a:latin typeface="Trebuchet MS"/>
              <a:cs typeface="Trebuchet MS"/>
            </a:endParaRPr>
          </a:p>
        </p:txBody>
      </p:sp>
      <p:sp>
        <p:nvSpPr>
          <p:cNvPr id="8" name="object 8"/>
          <p:cNvSpPr txBox="1"/>
          <p:nvPr/>
        </p:nvSpPr>
        <p:spPr>
          <a:xfrm>
            <a:off x="5722747" y="6459728"/>
            <a:ext cx="747395" cy="197490"/>
          </a:xfrm>
          <a:prstGeom prst="rect">
            <a:avLst/>
          </a:prstGeom>
        </p:spPr>
        <p:txBody>
          <a:bodyPr vert="horz" wrap="square" lIns="0" tIns="12700" rIns="0" bIns="0" rtlCol="0">
            <a:spAutoFit/>
          </a:bodyPr>
          <a:lstStyle/>
          <a:p>
            <a:pPr marL="12700">
              <a:spcBef>
                <a:spcPts val="100"/>
              </a:spcBef>
            </a:pPr>
            <a:r>
              <a:rPr sz="1200" spc="-50" dirty="0">
                <a:solidFill>
                  <a:srgbClr val="B5A787"/>
                </a:solidFill>
                <a:latin typeface="Trebuchet MS"/>
                <a:cs typeface="Trebuchet MS"/>
              </a:rPr>
              <a:t>Lin</a:t>
            </a:r>
            <a:r>
              <a:rPr sz="1200" spc="-90" dirty="0">
                <a:solidFill>
                  <a:srgbClr val="B5A787"/>
                </a:solidFill>
                <a:latin typeface="Trebuchet MS"/>
                <a:cs typeface="Trebuchet MS"/>
              </a:rPr>
              <a:t>k</a:t>
            </a:r>
            <a:r>
              <a:rPr sz="1200" spc="-70" dirty="0">
                <a:solidFill>
                  <a:srgbClr val="B5A787"/>
                </a:solidFill>
                <a:latin typeface="Trebuchet MS"/>
                <a:cs typeface="Trebuchet MS"/>
              </a:rPr>
              <a:t>ed</a:t>
            </a:r>
            <a:r>
              <a:rPr sz="1200" spc="-30" dirty="0">
                <a:solidFill>
                  <a:srgbClr val="B5A787"/>
                </a:solidFill>
                <a:latin typeface="Trebuchet MS"/>
                <a:cs typeface="Trebuchet MS"/>
              </a:rPr>
              <a:t> </a:t>
            </a:r>
            <a:r>
              <a:rPr sz="1200" spc="-50" dirty="0">
                <a:solidFill>
                  <a:srgbClr val="B5A787"/>
                </a:solidFill>
                <a:latin typeface="Trebuchet MS"/>
                <a:cs typeface="Trebuchet MS"/>
              </a:rPr>
              <a:t>Li</a:t>
            </a:r>
            <a:r>
              <a:rPr sz="1200" spc="-55" dirty="0">
                <a:solidFill>
                  <a:srgbClr val="B5A787"/>
                </a:solidFill>
                <a:latin typeface="Trebuchet MS"/>
                <a:cs typeface="Trebuchet MS"/>
              </a:rPr>
              <a:t>sts</a:t>
            </a:r>
            <a:endParaRPr sz="1200">
              <a:latin typeface="Trebuchet MS"/>
              <a:cs typeface="Trebuchet MS"/>
            </a:endParaRPr>
          </a:p>
        </p:txBody>
      </p:sp>
      <p:sp>
        <p:nvSpPr>
          <p:cNvPr id="9" name="object 9"/>
          <p:cNvSpPr txBox="1"/>
          <p:nvPr/>
        </p:nvSpPr>
        <p:spPr>
          <a:xfrm>
            <a:off x="9208134" y="6459728"/>
            <a:ext cx="101600" cy="197490"/>
          </a:xfrm>
          <a:prstGeom prst="rect">
            <a:avLst/>
          </a:prstGeom>
        </p:spPr>
        <p:txBody>
          <a:bodyPr vert="horz" wrap="square" lIns="0" tIns="12700" rIns="0" bIns="0" rtlCol="0">
            <a:spAutoFit/>
          </a:bodyPr>
          <a:lstStyle/>
          <a:p>
            <a:pPr marL="12700">
              <a:spcBef>
                <a:spcPts val="100"/>
              </a:spcBef>
            </a:pPr>
            <a:r>
              <a:rPr sz="1200" spc="-30" dirty="0">
                <a:solidFill>
                  <a:srgbClr val="B5A787"/>
                </a:solidFill>
                <a:latin typeface="Trebuchet MS"/>
                <a:cs typeface="Trebuchet MS"/>
              </a:rPr>
              <a:t>6</a:t>
            </a:r>
            <a:endParaRPr sz="1200">
              <a:latin typeface="Trebuchet MS"/>
              <a:cs typeface="Trebuchet MS"/>
            </a:endParaRPr>
          </a:p>
        </p:txBody>
      </p:sp>
      <p:sp>
        <p:nvSpPr>
          <p:cNvPr id="10" name="object 10"/>
          <p:cNvSpPr txBox="1"/>
          <p:nvPr/>
        </p:nvSpPr>
        <p:spPr>
          <a:xfrm>
            <a:off x="1941069" y="1314959"/>
            <a:ext cx="8004175" cy="2687955"/>
          </a:xfrm>
          <a:prstGeom prst="rect">
            <a:avLst/>
          </a:prstGeom>
        </p:spPr>
        <p:txBody>
          <a:bodyPr vert="horz" wrap="square" lIns="0" tIns="12065" rIns="0" bIns="0" rtlCol="0">
            <a:spAutoFit/>
          </a:bodyPr>
          <a:lstStyle/>
          <a:p>
            <a:pPr marL="268605" marR="330200" indent="-256540">
              <a:spcBef>
                <a:spcPts val="95"/>
              </a:spcBef>
              <a:buClr>
                <a:srgbClr val="3891A7"/>
              </a:buClr>
              <a:buSzPct val="67857"/>
              <a:buFont typeface="Microsoft Sans Serif"/>
              <a:buChar char=""/>
              <a:tabLst>
                <a:tab pos="268605" algn="l"/>
                <a:tab pos="269240" algn="l"/>
              </a:tabLst>
            </a:pPr>
            <a:r>
              <a:rPr sz="2800" spc="-145" dirty="0">
                <a:latin typeface="Trebuchet MS"/>
                <a:cs typeface="Trebuchet MS"/>
              </a:rPr>
              <a:t>Linked</a:t>
            </a:r>
            <a:r>
              <a:rPr sz="2800" spc="-70" dirty="0">
                <a:latin typeface="Trebuchet MS"/>
                <a:cs typeface="Trebuchet MS"/>
              </a:rPr>
              <a:t> </a:t>
            </a:r>
            <a:r>
              <a:rPr sz="2800" spc="-145" dirty="0">
                <a:latin typeface="Trebuchet MS"/>
                <a:cs typeface="Trebuchet MS"/>
              </a:rPr>
              <a:t>lists</a:t>
            </a:r>
            <a:r>
              <a:rPr sz="2800" spc="-65" dirty="0">
                <a:latin typeface="Trebuchet MS"/>
                <a:cs typeface="Trebuchet MS"/>
              </a:rPr>
              <a:t> </a:t>
            </a:r>
            <a:r>
              <a:rPr sz="2800" spc="-175" dirty="0">
                <a:latin typeface="Trebuchet MS"/>
                <a:cs typeface="Trebuchet MS"/>
              </a:rPr>
              <a:t>are</a:t>
            </a:r>
            <a:r>
              <a:rPr sz="2800" spc="-45" dirty="0">
                <a:latin typeface="Trebuchet MS"/>
                <a:cs typeface="Trebuchet MS"/>
              </a:rPr>
              <a:t> </a:t>
            </a:r>
            <a:r>
              <a:rPr sz="2800" spc="-200" dirty="0">
                <a:latin typeface="Trebuchet MS"/>
                <a:cs typeface="Trebuchet MS"/>
              </a:rPr>
              <a:t>dynamic,</a:t>
            </a:r>
            <a:r>
              <a:rPr sz="2800" spc="-355" dirty="0">
                <a:latin typeface="Trebuchet MS"/>
                <a:cs typeface="Trebuchet MS"/>
              </a:rPr>
              <a:t> </a:t>
            </a:r>
            <a:r>
              <a:rPr sz="2800" spc="-175" dirty="0">
                <a:latin typeface="Trebuchet MS"/>
                <a:cs typeface="Trebuchet MS"/>
              </a:rPr>
              <a:t>they</a:t>
            </a:r>
            <a:r>
              <a:rPr sz="2800" spc="-65" dirty="0">
                <a:latin typeface="Trebuchet MS"/>
                <a:cs typeface="Trebuchet MS"/>
              </a:rPr>
              <a:t> </a:t>
            </a:r>
            <a:r>
              <a:rPr sz="2800" spc="-195" dirty="0">
                <a:latin typeface="Trebuchet MS"/>
                <a:cs typeface="Trebuchet MS"/>
              </a:rPr>
              <a:t>can</a:t>
            </a:r>
            <a:r>
              <a:rPr sz="2800" spc="-65" dirty="0">
                <a:latin typeface="Trebuchet MS"/>
                <a:cs typeface="Trebuchet MS"/>
              </a:rPr>
              <a:t> </a:t>
            </a:r>
            <a:r>
              <a:rPr sz="2800" spc="-85" dirty="0">
                <a:latin typeface="Trebuchet MS"/>
                <a:cs typeface="Trebuchet MS"/>
              </a:rPr>
              <a:t>grow</a:t>
            </a:r>
            <a:r>
              <a:rPr sz="2800" spc="-45" dirty="0">
                <a:latin typeface="Trebuchet MS"/>
                <a:cs typeface="Trebuchet MS"/>
              </a:rPr>
              <a:t> </a:t>
            </a:r>
            <a:r>
              <a:rPr sz="2800" spc="25" dirty="0">
                <a:latin typeface="Trebuchet MS"/>
                <a:cs typeface="Trebuchet MS"/>
              </a:rPr>
              <a:t>or</a:t>
            </a:r>
            <a:r>
              <a:rPr sz="2800" spc="-50" dirty="0">
                <a:latin typeface="Trebuchet MS"/>
                <a:cs typeface="Trebuchet MS"/>
              </a:rPr>
              <a:t> </a:t>
            </a:r>
            <a:r>
              <a:rPr sz="2800" spc="-95" dirty="0">
                <a:latin typeface="Trebuchet MS"/>
                <a:cs typeface="Trebuchet MS"/>
              </a:rPr>
              <a:t>shrink</a:t>
            </a:r>
            <a:r>
              <a:rPr sz="2800" spc="-85" dirty="0">
                <a:latin typeface="Trebuchet MS"/>
                <a:cs typeface="Trebuchet MS"/>
              </a:rPr>
              <a:t> </a:t>
            </a:r>
            <a:r>
              <a:rPr sz="2800" spc="-170" dirty="0">
                <a:latin typeface="Trebuchet MS"/>
                <a:cs typeface="Trebuchet MS"/>
              </a:rPr>
              <a:t>as </a:t>
            </a:r>
            <a:r>
              <a:rPr sz="2800" spc="-825" dirty="0">
                <a:latin typeface="Trebuchet MS"/>
                <a:cs typeface="Trebuchet MS"/>
              </a:rPr>
              <a:t> </a:t>
            </a:r>
            <a:r>
              <a:rPr sz="2800" spc="-125" dirty="0">
                <a:latin typeface="Trebuchet MS"/>
                <a:cs typeface="Trebuchet MS"/>
              </a:rPr>
              <a:t>necessary</a:t>
            </a:r>
            <a:endParaRPr sz="2800" dirty="0">
              <a:latin typeface="Trebuchet MS"/>
              <a:cs typeface="Trebuchet MS"/>
            </a:endParaRPr>
          </a:p>
          <a:p>
            <a:pPr>
              <a:spcBef>
                <a:spcPts val="45"/>
              </a:spcBef>
              <a:buClr>
                <a:srgbClr val="3891A7"/>
              </a:buClr>
              <a:buFont typeface="Microsoft Sans Serif"/>
              <a:buChar char=""/>
            </a:pPr>
            <a:endParaRPr sz="3550" dirty="0">
              <a:latin typeface="Trebuchet MS"/>
              <a:cs typeface="Trebuchet MS"/>
            </a:endParaRPr>
          </a:p>
          <a:p>
            <a:pPr marL="268605" marR="5080" indent="-256540">
              <a:buClr>
                <a:srgbClr val="3891A7"/>
              </a:buClr>
              <a:buSzPct val="67857"/>
              <a:buFont typeface="Microsoft Sans Serif"/>
              <a:buChar char=""/>
              <a:tabLst>
                <a:tab pos="268605" algn="l"/>
                <a:tab pos="269240" algn="l"/>
                <a:tab pos="4719320" algn="l"/>
              </a:tabLst>
            </a:pPr>
            <a:r>
              <a:rPr sz="2800" spc="-114" dirty="0">
                <a:latin typeface="Trebuchet MS"/>
                <a:cs typeface="Trebuchet MS"/>
              </a:rPr>
              <a:t>Lin</a:t>
            </a:r>
            <a:r>
              <a:rPr sz="2800" spc="-200" dirty="0">
                <a:latin typeface="Trebuchet MS"/>
                <a:cs typeface="Trebuchet MS"/>
              </a:rPr>
              <a:t>k</a:t>
            </a:r>
            <a:r>
              <a:rPr sz="2800" spc="-165" dirty="0">
                <a:latin typeface="Trebuchet MS"/>
                <a:cs typeface="Trebuchet MS"/>
              </a:rPr>
              <a:t>ed</a:t>
            </a:r>
            <a:r>
              <a:rPr sz="2800" spc="-70" dirty="0">
                <a:latin typeface="Trebuchet MS"/>
                <a:cs typeface="Trebuchet MS"/>
              </a:rPr>
              <a:t> </a:t>
            </a:r>
            <a:r>
              <a:rPr sz="2800" spc="-140" dirty="0">
                <a:latin typeface="Trebuchet MS"/>
                <a:cs typeface="Trebuchet MS"/>
              </a:rPr>
              <a:t>list</a:t>
            </a:r>
            <a:r>
              <a:rPr sz="2800" spc="-160" dirty="0">
                <a:latin typeface="Trebuchet MS"/>
                <a:cs typeface="Trebuchet MS"/>
              </a:rPr>
              <a:t>s</a:t>
            </a:r>
            <a:r>
              <a:rPr sz="2800" spc="-70" dirty="0">
                <a:latin typeface="Trebuchet MS"/>
                <a:cs typeface="Trebuchet MS"/>
              </a:rPr>
              <a:t> </a:t>
            </a:r>
            <a:r>
              <a:rPr sz="2800" spc="-150" dirty="0">
                <a:latin typeface="Trebuchet MS"/>
                <a:cs typeface="Trebuchet MS"/>
              </a:rPr>
              <a:t>a</a:t>
            </a:r>
            <a:r>
              <a:rPr sz="2800" spc="-185" dirty="0">
                <a:latin typeface="Trebuchet MS"/>
                <a:cs typeface="Trebuchet MS"/>
              </a:rPr>
              <a:t>r</a:t>
            </a:r>
            <a:r>
              <a:rPr sz="2800" spc="-190" dirty="0">
                <a:latin typeface="Trebuchet MS"/>
                <a:cs typeface="Trebuchet MS"/>
              </a:rPr>
              <a:t>e</a:t>
            </a:r>
            <a:r>
              <a:rPr sz="2800" spc="-35" dirty="0">
                <a:latin typeface="Trebuchet MS"/>
                <a:cs typeface="Trebuchet MS"/>
              </a:rPr>
              <a:t> </a:t>
            </a:r>
            <a:r>
              <a:rPr sz="2800" i="1" spc="-235" dirty="0">
                <a:latin typeface="Trebuchet MS"/>
                <a:cs typeface="Trebuchet MS"/>
              </a:rPr>
              <a:t>no</a:t>
            </a:r>
            <a:r>
              <a:rPr sz="2800" i="1" spc="-245" dirty="0">
                <a:latin typeface="Trebuchet MS"/>
                <a:cs typeface="Trebuchet MS"/>
              </a:rPr>
              <a:t>n</a:t>
            </a:r>
            <a:r>
              <a:rPr sz="2800" i="1" spc="-335" dirty="0">
                <a:latin typeface="Trebuchet MS"/>
                <a:cs typeface="Trebuchet MS"/>
              </a:rPr>
              <a:t>-</a:t>
            </a:r>
            <a:r>
              <a:rPr sz="2800" i="1" spc="-285" dirty="0">
                <a:latin typeface="Trebuchet MS"/>
                <a:cs typeface="Trebuchet MS"/>
              </a:rPr>
              <a:t>con</a:t>
            </a:r>
            <a:r>
              <a:rPr sz="2800" i="1" spc="-245" dirty="0">
                <a:latin typeface="Trebuchet MS"/>
                <a:cs typeface="Trebuchet MS"/>
              </a:rPr>
              <a:t>t</a:t>
            </a:r>
            <a:r>
              <a:rPr sz="2800" i="1" spc="-250" dirty="0">
                <a:latin typeface="Trebuchet MS"/>
                <a:cs typeface="Trebuchet MS"/>
              </a:rPr>
              <a:t>igu</a:t>
            </a:r>
            <a:r>
              <a:rPr sz="2800" i="1" spc="-310" dirty="0">
                <a:latin typeface="Trebuchet MS"/>
                <a:cs typeface="Trebuchet MS"/>
              </a:rPr>
              <a:t>o</a:t>
            </a:r>
            <a:r>
              <a:rPr sz="2800" i="1" spc="-235" dirty="0">
                <a:latin typeface="Trebuchet MS"/>
                <a:cs typeface="Trebuchet MS"/>
              </a:rPr>
              <a:t>u</a:t>
            </a:r>
            <a:r>
              <a:rPr sz="2800" i="1" spc="-175" dirty="0">
                <a:latin typeface="Trebuchet MS"/>
                <a:cs typeface="Trebuchet MS"/>
              </a:rPr>
              <a:t>s</a:t>
            </a:r>
            <a:r>
              <a:rPr sz="2800" i="1" spc="-475" dirty="0">
                <a:latin typeface="Trebuchet MS"/>
                <a:cs typeface="Trebuchet MS"/>
              </a:rPr>
              <a:t>;</a:t>
            </a:r>
            <a:r>
              <a:rPr sz="2800" i="1" dirty="0">
                <a:latin typeface="Trebuchet MS"/>
                <a:cs typeface="Trebuchet MS"/>
              </a:rPr>
              <a:t>	</a:t>
            </a:r>
            <a:r>
              <a:rPr sz="2800" spc="-135" dirty="0">
                <a:latin typeface="Trebuchet MS"/>
                <a:cs typeface="Trebuchet MS"/>
              </a:rPr>
              <a:t>t</a:t>
            </a:r>
            <a:r>
              <a:rPr sz="2800" spc="-180" dirty="0">
                <a:latin typeface="Trebuchet MS"/>
                <a:cs typeface="Trebuchet MS"/>
              </a:rPr>
              <a:t>h</a:t>
            </a:r>
            <a:r>
              <a:rPr sz="2800" spc="-190" dirty="0">
                <a:latin typeface="Trebuchet MS"/>
                <a:cs typeface="Trebuchet MS"/>
              </a:rPr>
              <a:t>e</a:t>
            </a:r>
            <a:r>
              <a:rPr sz="2800" spc="-70" dirty="0">
                <a:latin typeface="Trebuchet MS"/>
                <a:cs typeface="Trebuchet MS"/>
              </a:rPr>
              <a:t> </a:t>
            </a:r>
            <a:r>
              <a:rPr sz="2800" spc="-170" dirty="0">
                <a:latin typeface="Trebuchet MS"/>
                <a:cs typeface="Trebuchet MS"/>
              </a:rPr>
              <a:t>logic</a:t>
            </a:r>
            <a:r>
              <a:rPr sz="2800" spc="-220" dirty="0">
                <a:latin typeface="Trebuchet MS"/>
                <a:cs typeface="Trebuchet MS"/>
              </a:rPr>
              <a:t>a</a:t>
            </a:r>
            <a:r>
              <a:rPr sz="2800" spc="-215" dirty="0">
                <a:latin typeface="Trebuchet MS"/>
                <a:cs typeface="Trebuchet MS"/>
              </a:rPr>
              <a:t>l</a:t>
            </a:r>
            <a:r>
              <a:rPr sz="2800" spc="-50" dirty="0">
                <a:latin typeface="Trebuchet MS"/>
                <a:cs typeface="Trebuchet MS"/>
              </a:rPr>
              <a:t> </a:t>
            </a:r>
            <a:r>
              <a:rPr sz="2800" spc="-130" dirty="0">
                <a:latin typeface="Trebuchet MS"/>
                <a:cs typeface="Trebuchet MS"/>
              </a:rPr>
              <a:t>se</a:t>
            </a:r>
            <a:r>
              <a:rPr sz="2800" spc="-145" dirty="0">
                <a:latin typeface="Trebuchet MS"/>
                <a:cs typeface="Trebuchet MS"/>
              </a:rPr>
              <a:t>q</a:t>
            </a:r>
            <a:r>
              <a:rPr sz="2800" spc="-160" dirty="0">
                <a:latin typeface="Trebuchet MS"/>
                <a:cs typeface="Trebuchet MS"/>
              </a:rPr>
              <a:t>u</a:t>
            </a:r>
            <a:r>
              <a:rPr sz="2800" spc="-155" dirty="0">
                <a:latin typeface="Trebuchet MS"/>
                <a:cs typeface="Trebuchet MS"/>
              </a:rPr>
              <a:t>e</a:t>
            </a:r>
            <a:r>
              <a:rPr sz="2800" spc="-165" dirty="0">
                <a:latin typeface="Trebuchet MS"/>
                <a:cs typeface="Trebuchet MS"/>
              </a:rPr>
              <a:t>nce</a:t>
            </a:r>
            <a:r>
              <a:rPr sz="2800" spc="-95" dirty="0">
                <a:latin typeface="Trebuchet MS"/>
                <a:cs typeface="Trebuchet MS"/>
              </a:rPr>
              <a:t> </a:t>
            </a:r>
            <a:r>
              <a:rPr sz="2800" spc="-125" dirty="0">
                <a:latin typeface="Trebuchet MS"/>
                <a:cs typeface="Trebuchet MS"/>
              </a:rPr>
              <a:t>of  </a:t>
            </a:r>
            <a:r>
              <a:rPr sz="2800" spc="-160" dirty="0">
                <a:latin typeface="Trebuchet MS"/>
                <a:cs typeface="Trebuchet MS"/>
              </a:rPr>
              <a:t>items</a:t>
            </a:r>
            <a:r>
              <a:rPr sz="2800" spc="-65" dirty="0">
                <a:latin typeface="Trebuchet MS"/>
                <a:cs typeface="Trebuchet MS"/>
              </a:rPr>
              <a:t> </a:t>
            </a:r>
            <a:r>
              <a:rPr sz="2800" spc="-165" dirty="0">
                <a:latin typeface="Trebuchet MS"/>
                <a:cs typeface="Trebuchet MS"/>
              </a:rPr>
              <a:t>in</a:t>
            </a:r>
            <a:r>
              <a:rPr sz="2800" spc="-80" dirty="0">
                <a:latin typeface="Trebuchet MS"/>
                <a:cs typeface="Trebuchet MS"/>
              </a:rPr>
              <a:t> </a:t>
            </a:r>
            <a:r>
              <a:rPr sz="2800" spc="-165" dirty="0">
                <a:latin typeface="Trebuchet MS"/>
                <a:cs typeface="Trebuchet MS"/>
              </a:rPr>
              <a:t>the</a:t>
            </a:r>
            <a:r>
              <a:rPr sz="2800" spc="-65" dirty="0">
                <a:latin typeface="Trebuchet MS"/>
                <a:cs typeface="Trebuchet MS"/>
              </a:rPr>
              <a:t> </a:t>
            </a:r>
            <a:r>
              <a:rPr sz="2800" spc="-120" dirty="0">
                <a:latin typeface="Trebuchet MS"/>
                <a:cs typeface="Trebuchet MS"/>
              </a:rPr>
              <a:t>structure</a:t>
            </a:r>
            <a:r>
              <a:rPr sz="2800" spc="-70" dirty="0">
                <a:latin typeface="Trebuchet MS"/>
                <a:cs typeface="Trebuchet MS"/>
              </a:rPr>
              <a:t> </a:t>
            </a:r>
            <a:r>
              <a:rPr sz="2800" spc="-125" dirty="0">
                <a:latin typeface="Trebuchet MS"/>
                <a:cs typeface="Trebuchet MS"/>
              </a:rPr>
              <a:t>is</a:t>
            </a:r>
            <a:r>
              <a:rPr sz="2800" spc="-65" dirty="0">
                <a:latin typeface="Trebuchet MS"/>
                <a:cs typeface="Trebuchet MS"/>
              </a:rPr>
              <a:t> </a:t>
            </a:r>
            <a:r>
              <a:rPr sz="2800" spc="-145" dirty="0">
                <a:latin typeface="Trebuchet MS"/>
                <a:cs typeface="Trebuchet MS"/>
              </a:rPr>
              <a:t>decoupled</a:t>
            </a:r>
            <a:r>
              <a:rPr sz="2800" spc="-85" dirty="0">
                <a:latin typeface="Trebuchet MS"/>
                <a:cs typeface="Trebuchet MS"/>
              </a:rPr>
              <a:t> </a:t>
            </a:r>
            <a:r>
              <a:rPr sz="2800" spc="-135" dirty="0">
                <a:latin typeface="Trebuchet MS"/>
                <a:cs typeface="Trebuchet MS"/>
              </a:rPr>
              <a:t>from</a:t>
            </a:r>
            <a:r>
              <a:rPr sz="2800" spc="-45" dirty="0">
                <a:latin typeface="Trebuchet MS"/>
                <a:cs typeface="Trebuchet MS"/>
              </a:rPr>
              <a:t> </a:t>
            </a:r>
            <a:r>
              <a:rPr sz="2800" spc="-210" dirty="0">
                <a:latin typeface="Trebuchet MS"/>
                <a:cs typeface="Trebuchet MS"/>
              </a:rPr>
              <a:t>any</a:t>
            </a:r>
            <a:r>
              <a:rPr sz="2800" spc="-55" dirty="0">
                <a:latin typeface="Trebuchet MS"/>
                <a:cs typeface="Trebuchet MS"/>
              </a:rPr>
              <a:t> </a:t>
            </a:r>
            <a:r>
              <a:rPr sz="2800" spc="-180" dirty="0">
                <a:latin typeface="Trebuchet MS"/>
                <a:cs typeface="Trebuchet MS"/>
              </a:rPr>
              <a:t>physical </a:t>
            </a:r>
            <a:r>
              <a:rPr sz="2800" spc="-175" dirty="0">
                <a:latin typeface="Trebuchet MS"/>
                <a:cs typeface="Trebuchet MS"/>
              </a:rPr>
              <a:t> </a:t>
            </a:r>
            <a:r>
              <a:rPr sz="2800" spc="30" dirty="0">
                <a:latin typeface="Trebuchet MS"/>
                <a:cs typeface="Trebuchet MS"/>
              </a:rPr>
              <a:t>o</a:t>
            </a:r>
            <a:r>
              <a:rPr sz="2800" spc="-30" dirty="0">
                <a:latin typeface="Trebuchet MS"/>
                <a:cs typeface="Trebuchet MS"/>
              </a:rPr>
              <a:t>r</a:t>
            </a:r>
            <a:r>
              <a:rPr sz="2800" spc="-120" dirty="0">
                <a:latin typeface="Trebuchet MS"/>
                <a:cs typeface="Trebuchet MS"/>
              </a:rPr>
              <a:t>deri</a:t>
            </a:r>
            <a:r>
              <a:rPr sz="2800" spc="-145" dirty="0">
                <a:latin typeface="Trebuchet MS"/>
                <a:cs typeface="Trebuchet MS"/>
              </a:rPr>
              <a:t>n</a:t>
            </a:r>
            <a:r>
              <a:rPr sz="2800" spc="-215" dirty="0">
                <a:latin typeface="Trebuchet MS"/>
                <a:cs typeface="Trebuchet MS"/>
              </a:rPr>
              <a:t>g</a:t>
            </a:r>
            <a:r>
              <a:rPr sz="2800" spc="-50" dirty="0">
                <a:latin typeface="Trebuchet MS"/>
                <a:cs typeface="Trebuchet MS"/>
              </a:rPr>
              <a:t> </a:t>
            </a:r>
            <a:r>
              <a:rPr sz="2800" spc="-114" dirty="0">
                <a:latin typeface="Trebuchet MS"/>
                <a:cs typeface="Trebuchet MS"/>
              </a:rPr>
              <a:t>i</a:t>
            </a:r>
            <a:r>
              <a:rPr sz="2800" spc="-210" dirty="0">
                <a:latin typeface="Trebuchet MS"/>
                <a:cs typeface="Trebuchet MS"/>
              </a:rPr>
              <a:t>n</a:t>
            </a:r>
            <a:r>
              <a:rPr sz="2800" spc="-70" dirty="0">
                <a:latin typeface="Trebuchet MS"/>
                <a:cs typeface="Trebuchet MS"/>
              </a:rPr>
              <a:t> </a:t>
            </a:r>
            <a:r>
              <a:rPr sz="2800" spc="-165" dirty="0">
                <a:latin typeface="Trebuchet MS"/>
                <a:cs typeface="Trebuchet MS"/>
              </a:rPr>
              <a:t>me</a:t>
            </a:r>
            <a:r>
              <a:rPr sz="2800" spc="-190" dirty="0">
                <a:latin typeface="Trebuchet MS"/>
                <a:cs typeface="Trebuchet MS"/>
              </a:rPr>
              <a:t>m</a:t>
            </a:r>
            <a:r>
              <a:rPr sz="2800" spc="30" dirty="0">
                <a:latin typeface="Trebuchet MS"/>
                <a:cs typeface="Trebuchet MS"/>
              </a:rPr>
              <a:t>o</a:t>
            </a:r>
            <a:r>
              <a:rPr sz="2800" spc="100" dirty="0">
                <a:latin typeface="Trebuchet MS"/>
                <a:cs typeface="Trebuchet MS"/>
              </a:rPr>
              <a:t>r</a:t>
            </a:r>
            <a:r>
              <a:rPr sz="2800" spc="-390" dirty="0">
                <a:latin typeface="Trebuchet MS"/>
                <a:cs typeface="Trebuchet MS"/>
              </a:rPr>
              <a:t>y</a:t>
            </a:r>
            <a:r>
              <a:rPr sz="2800" spc="-420" dirty="0">
                <a:latin typeface="Trebuchet MS"/>
                <a:cs typeface="Trebuchet MS"/>
              </a:rPr>
              <a:t>.</a:t>
            </a:r>
            <a:endParaRPr sz="2800" dirty="0">
              <a:latin typeface="Trebuchet MS"/>
              <a:cs typeface="Trebuchet MS"/>
            </a:endParaRPr>
          </a:p>
        </p:txBody>
      </p:sp>
      <p:sp>
        <p:nvSpPr>
          <p:cNvPr id="12" name="object 12"/>
          <p:cNvSpPr txBox="1">
            <a:spLocks noGrp="1"/>
          </p:cNvSpPr>
          <p:nvPr>
            <p:ph type="title"/>
          </p:nvPr>
        </p:nvSpPr>
        <p:spPr>
          <a:xfrm>
            <a:off x="2271970" y="470906"/>
            <a:ext cx="6137910" cy="650875"/>
          </a:xfrm>
          <a:prstGeom prst="rect">
            <a:avLst/>
          </a:prstGeom>
        </p:spPr>
        <p:txBody>
          <a:bodyPr vert="horz" wrap="square" lIns="0" tIns="12700" rIns="0" bIns="0" rtlCol="0" anchor="ctr">
            <a:spAutoFit/>
          </a:bodyPr>
          <a:lstStyle/>
          <a:p>
            <a:pPr marL="12700">
              <a:lnSpc>
                <a:spcPct val="100000"/>
              </a:lnSpc>
              <a:spcBef>
                <a:spcPts val="100"/>
              </a:spcBef>
            </a:pPr>
            <a:r>
              <a:rPr sz="4100" b="1" spc="45" dirty="0">
                <a:solidFill>
                  <a:srgbClr val="4F271C"/>
                </a:solidFill>
                <a:latin typeface="Trebuchet MS"/>
                <a:cs typeface="Trebuchet MS"/>
              </a:rPr>
              <a:t>Advantages</a:t>
            </a:r>
            <a:r>
              <a:rPr sz="4100" b="1" spc="-140" dirty="0">
                <a:solidFill>
                  <a:srgbClr val="4F271C"/>
                </a:solidFill>
                <a:latin typeface="Trebuchet MS"/>
                <a:cs typeface="Trebuchet MS"/>
              </a:rPr>
              <a:t> </a:t>
            </a:r>
            <a:r>
              <a:rPr sz="4100" b="1" spc="-85" dirty="0">
                <a:solidFill>
                  <a:srgbClr val="4F271C"/>
                </a:solidFill>
                <a:latin typeface="Trebuchet MS"/>
                <a:cs typeface="Trebuchet MS"/>
              </a:rPr>
              <a:t>of</a:t>
            </a:r>
            <a:r>
              <a:rPr sz="4100" b="1" spc="-110" dirty="0">
                <a:solidFill>
                  <a:srgbClr val="4F271C"/>
                </a:solidFill>
                <a:latin typeface="Trebuchet MS"/>
                <a:cs typeface="Trebuchet MS"/>
              </a:rPr>
              <a:t> </a:t>
            </a:r>
            <a:r>
              <a:rPr sz="4100" b="1" spc="-70" dirty="0">
                <a:solidFill>
                  <a:srgbClr val="4F271C"/>
                </a:solidFill>
                <a:latin typeface="Trebuchet MS"/>
                <a:cs typeface="Trebuchet MS"/>
              </a:rPr>
              <a:t>linked</a:t>
            </a:r>
            <a:r>
              <a:rPr sz="4100" b="1" spc="-125" dirty="0">
                <a:solidFill>
                  <a:srgbClr val="4F271C"/>
                </a:solidFill>
                <a:latin typeface="Trebuchet MS"/>
                <a:cs typeface="Trebuchet MS"/>
              </a:rPr>
              <a:t> </a:t>
            </a:r>
            <a:r>
              <a:rPr sz="4100" b="1" spc="-40" dirty="0">
                <a:solidFill>
                  <a:srgbClr val="4F271C"/>
                </a:solidFill>
                <a:latin typeface="Trebuchet MS"/>
                <a:cs typeface="Trebuchet MS"/>
              </a:rPr>
              <a:t>lists</a:t>
            </a:r>
            <a:endParaRPr sz="4100" dirty="0">
              <a:latin typeface="Trebuchet MS"/>
              <a:cs typeface="Trebuchet MS"/>
            </a:endParaRPr>
          </a:p>
        </p:txBody>
      </p:sp>
    </p:spTree>
    <p:extLst>
      <p:ext uri="{BB962C8B-B14F-4D97-AF65-F5344CB8AC3E}">
        <p14:creationId xmlns:p14="http://schemas.microsoft.com/office/powerpoint/2010/main" val="2782999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730119" y="416867"/>
            <a:ext cx="9283624" cy="5547031"/>
          </a:xfrm>
          <a:prstGeom prst="rect">
            <a:avLst/>
          </a:prstGeom>
        </p:spPr>
        <p:txBody>
          <a:bodyPr vert="horz" wrap="square" lIns="0" tIns="12065" rIns="0" bIns="0" rtlCol="0">
            <a:spAutoFit/>
          </a:bodyPr>
          <a:lstStyle/>
          <a:p>
            <a:pPr marL="318135" algn="ctr">
              <a:spcBef>
                <a:spcPts val="95"/>
              </a:spcBef>
            </a:pPr>
            <a:r>
              <a:rPr sz="2800" b="1" spc="-5" dirty="0">
                <a:solidFill>
                  <a:srgbClr val="8DC664"/>
                </a:solidFill>
                <a:latin typeface="Times New Roman"/>
                <a:cs typeface="Times New Roman"/>
              </a:rPr>
              <a:t>Applications</a:t>
            </a:r>
            <a:r>
              <a:rPr sz="2800" b="1" spc="-10" dirty="0">
                <a:solidFill>
                  <a:srgbClr val="8DC664"/>
                </a:solidFill>
                <a:latin typeface="Times New Roman"/>
                <a:cs typeface="Times New Roman"/>
              </a:rPr>
              <a:t> </a:t>
            </a:r>
            <a:r>
              <a:rPr sz="2800" b="1" spc="-5" dirty="0">
                <a:solidFill>
                  <a:srgbClr val="8DC664"/>
                </a:solidFill>
                <a:latin typeface="Times New Roman"/>
                <a:cs typeface="Times New Roman"/>
              </a:rPr>
              <a:t>of</a:t>
            </a:r>
            <a:r>
              <a:rPr sz="2800" b="1" dirty="0">
                <a:solidFill>
                  <a:srgbClr val="8DC664"/>
                </a:solidFill>
                <a:latin typeface="Times New Roman"/>
                <a:cs typeface="Times New Roman"/>
              </a:rPr>
              <a:t> </a:t>
            </a:r>
            <a:r>
              <a:rPr sz="2800" b="1" spc="-5" dirty="0">
                <a:solidFill>
                  <a:srgbClr val="8DC664"/>
                </a:solidFill>
                <a:latin typeface="Times New Roman"/>
                <a:cs typeface="Times New Roman"/>
              </a:rPr>
              <a:t>linked</a:t>
            </a:r>
            <a:r>
              <a:rPr sz="2800" b="1" spc="10" dirty="0">
                <a:solidFill>
                  <a:srgbClr val="8DC664"/>
                </a:solidFill>
                <a:latin typeface="Times New Roman"/>
                <a:cs typeface="Times New Roman"/>
              </a:rPr>
              <a:t> </a:t>
            </a:r>
            <a:r>
              <a:rPr sz="2800" b="1" spc="-5" dirty="0">
                <a:solidFill>
                  <a:srgbClr val="8DC664"/>
                </a:solidFill>
                <a:latin typeface="Times New Roman"/>
                <a:cs typeface="Times New Roman"/>
              </a:rPr>
              <a:t>lists</a:t>
            </a:r>
            <a:endParaRPr sz="2800" dirty="0">
              <a:latin typeface="Times New Roman"/>
              <a:cs typeface="Times New Roman"/>
            </a:endParaRPr>
          </a:p>
          <a:p>
            <a:pPr marL="12700" marR="5080" algn="just">
              <a:spcBef>
                <a:spcPts val="2640"/>
              </a:spcBef>
              <a:buSzPct val="96428"/>
              <a:buFont typeface="Arial MT"/>
              <a:buChar char="•"/>
              <a:tabLst>
                <a:tab pos="137795" algn="l"/>
              </a:tabLst>
            </a:pPr>
            <a:r>
              <a:rPr sz="2800" spc="-5" dirty="0">
                <a:latin typeface="Times New Roman"/>
                <a:cs typeface="Times New Roman"/>
              </a:rPr>
              <a:t>A </a:t>
            </a:r>
            <a:r>
              <a:rPr sz="2800" dirty="0">
                <a:latin typeface="Times New Roman"/>
                <a:cs typeface="Times New Roman"/>
              </a:rPr>
              <a:t>linked </a:t>
            </a:r>
            <a:r>
              <a:rPr sz="2800" spc="-5" dirty="0">
                <a:latin typeface="Times New Roman"/>
                <a:cs typeface="Times New Roman"/>
              </a:rPr>
              <a:t>list is a very </a:t>
            </a:r>
            <a:r>
              <a:rPr sz="2800" spc="-10" dirty="0">
                <a:latin typeface="Times New Roman"/>
                <a:cs typeface="Times New Roman"/>
              </a:rPr>
              <a:t>efficient </a:t>
            </a:r>
            <a:r>
              <a:rPr sz="2800" spc="-5" dirty="0">
                <a:latin typeface="Times New Roman"/>
                <a:cs typeface="Times New Roman"/>
              </a:rPr>
              <a:t>data structure for sorted list </a:t>
            </a:r>
            <a:r>
              <a:rPr sz="2800" spc="-685" dirty="0">
                <a:latin typeface="Times New Roman"/>
                <a:cs typeface="Times New Roman"/>
              </a:rPr>
              <a:t> </a:t>
            </a:r>
            <a:r>
              <a:rPr sz="2800" spc="-5" dirty="0">
                <a:latin typeface="Times New Roman"/>
                <a:cs typeface="Times New Roman"/>
              </a:rPr>
              <a:t>that</a:t>
            </a:r>
            <a:r>
              <a:rPr sz="2800" spc="-20" dirty="0">
                <a:latin typeface="Times New Roman"/>
                <a:cs typeface="Times New Roman"/>
              </a:rPr>
              <a:t> </a:t>
            </a:r>
            <a:r>
              <a:rPr sz="2800" spc="-5" dirty="0">
                <a:latin typeface="Times New Roman"/>
                <a:cs typeface="Times New Roman"/>
              </a:rPr>
              <a:t>will</a:t>
            </a:r>
            <a:r>
              <a:rPr sz="2800" dirty="0">
                <a:latin typeface="Times New Roman"/>
                <a:cs typeface="Times New Roman"/>
              </a:rPr>
              <a:t> go through</a:t>
            </a:r>
            <a:r>
              <a:rPr sz="2800" spc="-15" dirty="0">
                <a:latin typeface="Times New Roman"/>
                <a:cs typeface="Times New Roman"/>
              </a:rPr>
              <a:t> </a:t>
            </a:r>
            <a:r>
              <a:rPr sz="2800" spc="-10" dirty="0">
                <a:latin typeface="Times New Roman"/>
                <a:cs typeface="Times New Roman"/>
              </a:rPr>
              <a:t>many</a:t>
            </a:r>
            <a:r>
              <a:rPr sz="2800" spc="10" dirty="0">
                <a:latin typeface="Times New Roman"/>
                <a:cs typeface="Times New Roman"/>
              </a:rPr>
              <a:t> </a:t>
            </a:r>
            <a:r>
              <a:rPr sz="2800" dirty="0">
                <a:latin typeface="Times New Roman"/>
                <a:cs typeface="Times New Roman"/>
              </a:rPr>
              <a:t>insertions</a:t>
            </a:r>
            <a:r>
              <a:rPr sz="2800" spc="-25" dirty="0">
                <a:latin typeface="Times New Roman"/>
                <a:cs typeface="Times New Roman"/>
              </a:rPr>
              <a:t> </a:t>
            </a:r>
            <a:r>
              <a:rPr sz="2800" spc="-5" dirty="0">
                <a:latin typeface="Times New Roman"/>
                <a:cs typeface="Times New Roman"/>
              </a:rPr>
              <a:t>and</a:t>
            </a:r>
            <a:r>
              <a:rPr sz="2800" spc="5" dirty="0">
                <a:latin typeface="Times New Roman"/>
                <a:cs typeface="Times New Roman"/>
              </a:rPr>
              <a:t> </a:t>
            </a:r>
            <a:r>
              <a:rPr sz="2800" dirty="0">
                <a:latin typeface="Times New Roman"/>
                <a:cs typeface="Times New Roman"/>
              </a:rPr>
              <a:t>deletions.</a:t>
            </a:r>
          </a:p>
          <a:p>
            <a:pPr>
              <a:spcBef>
                <a:spcPts val="25"/>
              </a:spcBef>
              <a:buFont typeface="Arial MT"/>
              <a:buChar char="•"/>
            </a:pPr>
            <a:endParaRPr sz="2900" dirty="0">
              <a:latin typeface="Times New Roman"/>
              <a:cs typeface="Times New Roman"/>
            </a:endParaRPr>
          </a:p>
          <a:p>
            <a:pPr marL="12700" marR="5080" algn="just">
              <a:spcBef>
                <a:spcPts val="5"/>
              </a:spcBef>
              <a:buSzPct val="96428"/>
              <a:buFont typeface="Arial MT"/>
              <a:buChar char="•"/>
              <a:tabLst>
                <a:tab pos="137795" algn="l"/>
              </a:tabLst>
            </a:pPr>
            <a:r>
              <a:rPr sz="2800" spc="-5" dirty="0">
                <a:latin typeface="Times New Roman"/>
                <a:cs typeface="Times New Roman"/>
              </a:rPr>
              <a:t>A </a:t>
            </a:r>
            <a:r>
              <a:rPr sz="2800" dirty="0">
                <a:latin typeface="Times New Roman"/>
                <a:cs typeface="Times New Roman"/>
              </a:rPr>
              <a:t>linked </a:t>
            </a:r>
            <a:r>
              <a:rPr sz="2800" spc="-5" dirty="0">
                <a:latin typeface="Times New Roman"/>
                <a:cs typeface="Times New Roman"/>
              </a:rPr>
              <a:t>list is a </a:t>
            </a:r>
            <a:r>
              <a:rPr sz="2800" spc="-10" dirty="0">
                <a:latin typeface="Times New Roman"/>
                <a:cs typeface="Times New Roman"/>
              </a:rPr>
              <a:t>dynamic </a:t>
            </a:r>
            <a:r>
              <a:rPr sz="2800" spc="-5" dirty="0">
                <a:latin typeface="Times New Roman"/>
                <a:cs typeface="Times New Roman"/>
              </a:rPr>
              <a:t>data structure in which the list </a:t>
            </a:r>
            <a:r>
              <a:rPr sz="2800" dirty="0">
                <a:latin typeface="Times New Roman"/>
                <a:cs typeface="Times New Roman"/>
              </a:rPr>
              <a:t> </a:t>
            </a:r>
            <a:r>
              <a:rPr sz="2800" spc="-10" dirty="0">
                <a:latin typeface="Times New Roman"/>
                <a:cs typeface="Times New Roman"/>
              </a:rPr>
              <a:t>can </a:t>
            </a:r>
            <a:r>
              <a:rPr sz="2800" spc="-5" dirty="0">
                <a:latin typeface="Times New Roman"/>
                <a:cs typeface="Times New Roman"/>
              </a:rPr>
              <a:t>start with </a:t>
            </a:r>
            <a:r>
              <a:rPr sz="2800" dirty="0">
                <a:latin typeface="Times New Roman"/>
                <a:cs typeface="Times New Roman"/>
              </a:rPr>
              <a:t>no </a:t>
            </a:r>
            <a:r>
              <a:rPr sz="2800" spc="-5" dirty="0">
                <a:latin typeface="Times New Roman"/>
                <a:cs typeface="Times New Roman"/>
              </a:rPr>
              <a:t>nodes and then grow </a:t>
            </a:r>
            <a:r>
              <a:rPr sz="2800" spc="-10" dirty="0">
                <a:latin typeface="Times New Roman"/>
                <a:cs typeface="Times New Roman"/>
              </a:rPr>
              <a:t>as </a:t>
            </a:r>
            <a:r>
              <a:rPr sz="2800" spc="-5" dirty="0">
                <a:latin typeface="Times New Roman"/>
                <a:cs typeface="Times New Roman"/>
              </a:rPr>
              <a:t>new </a:t>
            </a:r>
            <a:r>
              <a:rPr sz="2800" dirty="0">
                <a:latin typeface="Times New Roman"/>
                <a:cs typeface="Times New Roman"/>
              </a:rPr>
              <a:t>nodes </a:t>
            </a:r>
            <a:r>
              <a:rPr sz="2800" spc="-5" dirty="0">
                <a:latin typeface="Times New Roman"/>
                <a:cs typeface="Times New Roman"/>
              </a:rPr>
              <a:t>are </a:t>
            </a:r>
            <a:r>
              <a:rPr sz="2800" dirty="0">
                <a:latin typeface="Times New Roman"/>
                <a:cs typeface="Times New Roman"/>
              </a:rPr>
              <a:t> </a:t>
            </a:r>
            <a:r>
              <a:rPr sz="2800" spc="-5" dirty="0">
                <a:latin typeface="Times New Roman"/>
                <a:cs typeface="Times New Roman"/>
              </a:rPr>
              <a:t>needed. A </a:t>
            </a:r>
            <a:r>
              <a:rPr sz="2800" dirty="0">
                <a:latin typeface="Times New Roman"/>
                <a:cs typeface="Times New Roman"/>
              </a:rPr>
              <a:t>node </a:t>
            </a:r>
            <a:r>
              <a:rPr sz="2800" spc="-10" dirty="0">
                <a:latin typeface="Times New Roman"/>
                <a:cs typeface="Times New Roman"/>
              </a:rPr>
              <a:t>can be </a:t>
            </a:r>
            <a:r>
              <a:rPr sz="2800" spc="-5" dirty="0">
                <a:latin typeface="Times New Roman"/>
                <a:cs typeface="Times New Roman"/>
              </a:rPr>
              <a:t>easily deleted without moving other </a:t>
            </a:r>
            <a:r>
              <a:rPr sz="2800" spc="-685" dirty="0">
                <a:latin typeface="Times New Roman"/>
                <a:cs typeface="Times New Roman"/>
              </a:rPr>
              <a:t> </a:t>
            </a:r>
            <a:r>
              <a:rPr sz="2800" spc="-5" dirty="0">
                <a:latin typeface="Times New Roman"/>
                <a:cs typeface="Times New Roman"/>
              </a:rPr>
              <a:t>nodes,</a:t>
            </a:r>
            <a:r>
              <a:rPr sz="2800" spc="-10" dirty="0">
                <a:latin typeface="Times New Roman"/>
                <a:cs typeface="Times New Roman"/>
              </a:rPr>
              <a:t> as</a:t>
            </a:r>
            <a:r>
              <a:rPr sz="2800" dirty="0">
                <a:latin typeface="Times New Roman"/>
                <a:cs typeface="Times New Roman"/>
              </a:rPr>
              <a:t> </a:t>
            </a:r>
            <a:r>
              <a:rPr sz="2800" spc="-5" dirty="0">
                <a:latin typeface="Times New Roman"/>
                <a:cs typeface="Times New Roman"/>
              </a:rPr>
              <a:t>would</a:t>
            </a:r>
            <a:r>
              <a:rPr sz="2800" spc="10" dirty="0">
                <a:latin typeface="Times New Roman"/>
                <a:cs typeface="Times New Roman"/>
              </a:rPr>
              <a:t> </a:t>
            </a:r>
            <a:r>
              <a:rPr sz="2800" dirty="0">
                <a:latin typeface="Times New Roman"/>
                <a:cs typeface="Times New Roman"/>
              </a:rPr>
              <a:t>be</a:t>
            </a:r>
            <a:r>
              <a:rPr sz="2800" spc="-10" dirty="0">
                <a:latin typeface="Times New Roman"/>
                <a:cs typeface="Times New Roman"/>
              </a:rPr>
              <a:t> </a:t>
            </a:r>
            <a:r>
              <a:rPr sz="2800" dirty="0">
                <a:latin typeface="Times New Roman"/>
                <a:cs typeface="Times New Roman"/>
              </a:rPr>
              <a:t>the</a:t>
            </a:r>
            <a:r>
              <a:rPr sz="2800" spc="-10" dirty="0">
                <a:latin typeface="Times New Roman"/>
                <a:cs typeface="Times New Roman"/>
              </a:rPr>
              <a:t> case</a:t>
            </a:r>
            <a:r>
              <a:rPr sz="2800" spc="-5" dirty="0">
                <a:latin typeface="Times New Roman"/>
                <a:cs typeface="Times New Roman"/>
              </a:rPr>
              <a:t> with</a:t>
            </a:r>
            <a:r>
              <a:rPr sz="2800" spc="5" dirty="0">
                <a:latin typeface="Times New Roman"/>
                <a:cs typeface="Times New Roman"/>
              </a:rPr>
              <a:t> </a:t>
            </a:r>
            <a:r>
              <a:rPr sz="2800" spc="-10" dirty="0">
                <a:latin typeface="Times New Roman"/>
                <a:cs typeface="Times New Roman"/>
              </a:rPr>
              <a:t>an</a:t>
            </a:r>
            <a:r>
              <a:rPr sz="2800" dirty="0">
                <a:latin typeface="Times New Roman"/>
                <a:cs typeface="Times New Roman"/>
              </a:rPr>
              <a:t> </a:t>
            </a:r>
            <a:r>
              <a:rPr sz="2800" spc="-35" dirty="0">
                <a:latin typeface="Times New Roman"/>
                <a:cs typeface="Times New Roman"/>
              </a:rPr>
              <a:t>array.</a:t>
            </a:r>
            <a:endParaRPr sz="2800" dirty="0">
              <a:latin typeface="Times New Roman"/>
              <a:cs typeface="Times New Roman"/>
            </a:endParaRPr>
          </a:p>
          <a:p>
            <a:pPr>
              <a:spcBef>
                <a:spcPts val="25"/>
              </a:spcBef>
              <a:buFont typeface="Arial MT"/>
              <a:buChar char="•"/>
            </a:pPr>
            <a:endParaRPr sz="2900" dirty="0">
              <a:latin typeface="Times New Roman"/>
              <a:cs typeface="Times New Roman"/>
            </a:endParaRPr>
          </a:p>
          <a:p>
            <a:pPr marL="12700" marR="5080" algn="just">
              <a:spcBef>
                <a:spcPts val="5"/>
              </a:spcBef>
              <a:buSzPct val="96428"/>
              <a:buFont typeface="Arial MT"/>
              <a:buChar char="•"/>
              <a:tabLst>
                <a:tab pos="137795" algn="l"/>
              </a:tabLst>
            </a:pPr>
            <a:r>
              <a:rPr sz="2800" dirty="0">
                <a:latin typeface="Times New Roman"/>
                <a:cs typeface="Times New Roman"/>
              </a:rPr>
              <a:t>For</a:t>
            </a:r>
            <a:r>
              <a:rPr sz="2800" spc="5" dirty="0">
                <a:latin typeface="Times New Roman"/>
                <a:cs typeface="Times New Roman"/>
              </a:rPr>
              <a:t> </a:t>
            </a:r>
            <a:r>
              <a:rPr sz="2800" spc="-5" dirty="0">
                <a:latin typeface="Times New Roman"/>
                <a:cs typeface="Times New Roman"/>
              </a:rPr>
              <a:t>example,</a:t>
            </a:r>
            <a:r>
              <a:rPr sz="2800" dirty="0">
                <a:latin typeface="Times New Roman"/>
                <a:cs typeface="Times New Roman"/>
              </a:rPr>
              <a:t> </a:t>
            </a:r>
            <a:r>
              <a:rPr sz="2800" spc="-5" dirty="0">
                <a:latin typeface="Times New Roman"/>
                <a:cs typeface="Times New Roman"/>
              </a:rPr>
              <a:t>a</a:t>
            </a:r>
            <a:r>
              <a:rPr sz="2800" dirty="0">
                <a:latin typeface="Times New Roman"/>
                <a:cs typeface="Times New Roman"/>
              </a:rPr>
              <a:t> </a:t>
            </a:r>
            <a:r>
              <a:rPr sz="2800" spc="-5" dirty="0">
                <a:latin typeface="Times New Roman"/>
                <a:cs typeface="Times New Roman"/>
              </a:rPr>
              <a:t>linked</a:t>
            </a:r>
            <a:r>
              <a:rPr sz="2800" dirty="0">
                <a:latin typeface="Times New Roman"/>
                <a:cs typeface="Times New Roman"/>
              </a:rPr>
              <a:t> </a:t>
            </a:r>
            <a:r>
              <a:rPr sz="2800" spc="-5" dirty="0">
                <a:latin typeface="Times New Roman"/>
                <a:cs typeface="Times New Roman"/>
              </a:rPr>
              <a:t>list</a:t>
            </a:r>
            <a:r>
              <a:rPr sz="2800" dirty="0">
                <a:latin typeface="Times New Roman"/>
                <a:cs typeface="Times New Roman"/>
              </a:rPr>
              <a:t> </a:t>
            </a:r>
            <a:r>
              <a:rPr sz="2800" spc="-5" dirty="0">
                <a:latin typeface="Times New Roman"/>
                <a:cs typeface="Times New Roman"/>
              </a:rPr>
              <a:t>could</a:t>
            </a:r>
            <a:r>
              <a:rPr sz="2800" dirty="0">
                <a:latin typeface="Times New Roman"/>
                <a:cs typeface="Times New Roman"/>
              </a:rPr>
              <a:t> be</a:t>
            </a:r>
            <a:r>
              <a:rPr sz="2800" spc="5" dirty="0">
                <a:latin typeface="Times New Roman"/>
                <a:cs typeface="Times New Roman"/>
              </a:rPr>
              <a:t> </a:t>
            </a:r>
            <a:r>
              <a:rPr sz="2800" spc="-5" dirty="0">
                <a:latin typeface="Times New Roman"/>
                <a:cs typeface="Times New Roman"/>
              </a:rPr>
              <a:t>used</a:t>
            </a:r>
            <a:r>
              <a:rPr sz="2800" dirty="0">
                <a:latin typeface="Times New Roman"/>
                <a:cs typeface="Times New Roman"/>
              </a:rPr>
              <a:t> </a:t>
            </a:r>
            <a:r>
              <a:rPr sz="2800" spc="-5" dirty="0">
                <a:latin typeface="Times New Roman"/>
                <a:cs typeface="Times New Roman"/>
              </a:rPr>
              <a:t>to</a:t>
            </a:r>
            <a:r>
              <a:rPr sz="2800" dirty="0">
                <a:latin typeface="Times New Roman"/>
                <a:cs typeface="Times New Roman"/>
              </a:rPr>
              <a:t> </a:t>
            </a:r>
            <a:r>
              <a:rPr sz="2800" spc="-10" dirty="0">
                <a:latin typeface="Times New Roman"/>
                <a:cs typeface="Times New Roman"/>
              </a:rPr>
              <a:t>hold</a:t>
            </a:r>
            <a:r>
              <a:rPr sz="2800" spc="680" dirty="0">
                <a:latin typeface="Times New Roman"/>
                <a:cs typeface="Times New Roman"/>
              </a:rPr>
              <a:t> </a:t>
            </a:r>
            <a:r>
              <a:rPr sz="2800" dirty="0">
                <a:latin typeface="Times New Roman"/>
                <a:cs typeface="Times New Roman"/>
              </a:rPr>
              <a:t>the </a:t>
            </a:r>
            <a:r>
              <a:rPr sz="2800" spc="5" dirty="0">
                <a:latin typeface="Times New Roman"/>
                <a:cs typeface="Times New Roman"/>
              </a:rPr>
              <a:t> </a:t>
            </a:r>
            <a:r>
              <a:rPr sz="2800" spc="-5" dirty="0">
                <a:latin typeface="Times New Roman"/>
                <a:cs typeface="Times New Roman"/>
              </a:rPr>
              <a:t>records </a:t>
            </a:r>
            <a:r>
              <a:rPr sz="2800" dirty="0">
                <a:latin typeface="Times New Roman"/>
                <a:cs typeface="Times New Roman"/>
              </a:rPr>
              <a:t>of </a:t>
            </a:r>
            <a:r>
              <a:rPr sz="2800" spc="-5" dirty="0">
                <a:latin typeface="Times New Roman"/>
                <a:cs typeface="Times New Roman"/>
              </a:rPr>
              <a:t>students </a:t>
            </a:r>
            <a:r>
              <a:rPr sz="2800" spc="-10" dirty="0">
                <a:latin typeface="Times New Roman"/>
                <a:cs typeface="Times New Roman"/>
              </a:rPr>
              <a:t>in </a:t>
            </a:r>
            <a:r>
              <a:rPr sz="2800" spc="-5" dirty="0">
                <a:latin typeface="Times New Roman"/>
                <a:cs typeface="Times New Roman"/>
              </a:rPr>
              <a:t>a school. Each </a:t>
            </a:r>
            <a:r>
              <a:rPr sz="2800" dirty="0">
                <a:latin typeface="Times New Roman"/>
                <a:cs typeface="Times New Roman"/>
              </a:rPr>
              <a:t>quarter or </a:t>
            </a:r>
            <a:r>
              <a:rPr sz="2800" spc="-20" dirty="0">
                <a:latin typeface="Times New Roman"/>
                <a:cs typeface="Times New Roman"/>
              </a:rPr>
              <a:t>semester, </a:t>
            </a:r>
            <a:r>
              <a:rPr sz="2800" spc="-15" dirty="0">
                <a:latin typeface="Times New Roman"/>
                <a:cs typeface="Times New Roman"/>
              </a:rPr>
              <a:t> </a:t>
            </a:r>
            <a:r>
              <a:rPr sz="2800" spc="-5" dirty="0">
                <a:latin typeface="Times New Roman"/>
                <a:cs typeface="Times New Roman"/>
              </a:rPr>
              <a:t>new students enroll in the school and some students leave </a:t>
            </a:r>
            <a:r>
              <a:rPr sz="2800" dirty="0">
                <a:latin typeface="Times New Roman"/>
                <a:cs typeface="Times New Roman"/>
              </a:rPr>
              <a:t> or</a:t>
            </a:r>
            <a:r>
              <a:rPr sz="2800" spc="-5" dirty="0">
                <a:latin typeface="Times New Roman"/>
                <a:cs typeface="Times New Roman"/>
              </a:rPr>
              <a:t> graduate.</a:t>
            </a:r>
            <a:endParaRPr sz="2800" dirty="0">
              <a:latin typeface="Times New Roman"/>
              <a:cs typeface="Times New Roman"/>
            </a:endParaRPr>
          </a:p>
        </p:txBody>
      </p:sp>
    </p:spTree>
    <p:extLst>
      <p:ext uri="{BB962C8B-B14F-4D97-AF65-F5344CB8AC3E}">
        <p14:creationId xmlns:p14="http://schemas.microsoft.com/office/powerpoint/2010/main" val="3259576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6872097" y="6535928"/>
            <a:ext cx="287655" cy="197490"/>
          </a:xfrm>
          <a:prstGeom prst="rect">
            <a:avLst/>
          </a:prstGeom>
        </p:spPr>
        <p:txBody>
          <a:bodyPr vert="horz" wrap="square" lIns="0" tIns="12700" rIns="0" bIns="0" rtlCol="0">
            <a:spAutoFit/>
          </a:bodyPr>
          <a:lstStyle/>
          <a:p>
            <a:pPr marL="12700">
              <a:spcBef>
                <a:spcPts val="100"/>
              </a:spcBef>
            </a:pPr>
            <a:r>
              <a:rPr sz="1200" spc="-80" dirty="0">
                <a:solidFill>
                  <a:srgbClr val="B5A787"/>
                </a:solidFill>
                <a:latin typeface="Trebuchet MS"/>
                <a:cs typeface="Trebuchet MS"/>
              </a:rPr>
              <a:t>11.</a:t>
            </a:r>
            <a:r>
              <a:rPr sz="1200" spc="-30" dirty="0">
                <a:solidFill>
                  <a:srgbClr val="B5A787"/>
                </a:solidFill>
                <a:latin typeface="Trebuchet MS"/>
                <a:cs typeface="Trebuchet MS"/>
              </a:rPr>
              <a:t>8</a:t>
            </a:r>
            <a:endParaRPr sz="1200">
              <a:latin typeface="Trebuchet MS"/>
              <a:cs typeface="Trebuchet MS"/>
            </a:endParaRPr>
          </a:p>
        </p:txBody>
      </p:sp>
      <p:sp>
        <p:nvSpPr>
          <p:cNvPr id="15" name="object 15"/>
          <p:cNvSpPr txBox="1"/>
          <p:nvPr/>
        </p:nvSpPr>
        <p:spPr>
          <a:xfrm>
            <a:off x="1831341" y="877760"/>
            <a:ext cx="1544320" cy="299720"/>
          </a:xfrm>
          <a:prstGeom prst="rect">
            <a:avLst/>
          </a:prstGeom>
        </p:spPr>
        <p:txBody>
          <a:bodyPr vert="horz" wrap="square" lIns="0" tIns="12700" rIns="0" bIns="0" rtlCol="0">
            <a:spAutoFit/>
          </a:bodyPr>
          <a:lstStyle/>
          <a:p>
            <a:pPr marL="12700">
              <a:spcBef>
                <a:spcPts val="100"/>
              </a:spcBef>
            </a:pPr>
            <a:r>
              <a:rPr dirty="0">
                <a:latin typeface="Times New Roman"/>
                <a:cs typeface="Times New Roman"/>
              </a:rPr>
              <a:t>LINKED</a:t>
            </a:r>
            <a:r>
              <a:rPr spc="-80" dirty="0">
                <a:latin typeface="Times New Roman"/>
                <a:cs typeface="Times New Roman"/>
              </a:rPr>
              <a:t> </a:t>
            </a:r>
            <a:r>
              <a:rPr dirty="0">
                <a:latin typeface="Times New Roman"/>
                <a:cs typeface="Times New Roman"/>
              </a:rPr>
              <a:t>LISTS</a:t>
            </a:r>
          </a:p>
        </p:txBody>
      </p:sp>
      <p:sp>
        <p:nvSpPr>
          <p:cNvPr id="107" name="object 107"/>
          <p:cNvSpPr txBox="1"/>
          <p:nvPr/>
        </p:nvSpPr>
        <p:spPr>
          <a:xfrm>
            <a:off x="1831341" y="1623187"/>
            <a:ext cx="8072755" cy="3439795"/>
          </a:xfrm>
          <a:prstGeom prst="rect">
            <a:avLst/>
          </a:prstGeom>
        </p:spPr>
        <p:txBody>
          <a:bodyPr vert="horz" wrap="square" lIns="0" tIns="12065" rIns="0" bIns="0" rtlCol="0">
            <a:spAutoFit/>
          </a:bodyPr>
          <a:lstStyle/>
          <a:p>
            <a:pPr marL="12700" marR="5080" algn="just">
              <a:spcBef>
                <a:spcPts val="95"/>
              </a:spcBef>
            </a:pPr>
            <a:r>
              <a:rPr sz="2800" spc="-5" dirty="0">
                <a:latin typeface="Times New Roman"/>
                <a:cs typeface="Times New Roman"/>
              </a:rPr>
              <a:t>A</a:t>
            </a:r>
            <a:r>
              <a:rPr sz="2800" dirty="0">
                <a:latin typeface="Times New Roman"/>
                <a:cs typeface="Times New Roman"/>
              </a:rPr>
              <a:t> linked</a:t>
            </a:r>
            <a:r>
              <a:rPr sz="2800" spc="5" dirty="0">
                <a:latin typeface="Times New Roman"/>
                <a:cs typeface="Times New Roman"/>
              </a:rPr>
              <a:t> </a:t>
            </a:r>
            <a:r>
              <a:rPr sz="2800" spc="-5" dirty="0">
                <a:latin typeface="Times New Roman"/>
                <a:cs typeface="Times New Roman"/>
              </a:rPr>
              <a:t>list</a:t>
            </a:r>
            <a:r>
              <a:rPr sz="2800" dirty="0">
                <a:latin typeface="Times New Roman"/>
                <a:cs typeface="Times New Roman"/>
              </a:rPr>
              <a:t> </a:t>
            </a:r>
            <a:r>
              <a:rPr sz="2800" spc="-5" dirty="0">
                <a:latin typeface="Times New Roman"/>
                <a:cs typeface="Times New Roman"/>
              </a:rPr>
              <a:t>is</a:t>
            </a:r>
            <a:r>
              <a:rPr sz="2800" dirty="0">
                <a:latin typeface="Times New Roman"/>
                <a:cs typeface="Times New Roman"/>
              </a:rPr>
              <a:t> </a:t>
            </a:r>
            <a:r>
              <a:rPr sz="2800" spc="-5" dirty="0">
                <a:latin typeface="Times New Roman"/>
                <a:cs typeface="Times New Roman"/>
              </a:rPr>
              <a:t>a</a:t>
            </a:r>
            <a:r>
              <a:rPr sz="2800" dirty="0">
                <a:latin typeface="Times New Roman"/>
                <a:cs typeface="Times New Roman"/>
              </a:rPr>
              <a:t> </a:t>
            </a:r>
            <a:r>
              <a:rPr sz="2800" spc="-5" dirty="0">
                <a:latin typeface="Times New Roman"/>
                <a:cs typeface="Times New Roman"/>
              </a:rPr>
              <a:t>collection</a:t>
            </a:r>
            <a:r>
              <a:rPr sz="2800" dirty="0">
                <a:latin typeface="Times New Roman"/>
                <a:cs typeface="Times New Roman"/>
              </a:rPr>
              <a:t> of</a:t>
            </a:r>
            <a:r>
              <a:rPr sz="2800" spc="5" dirty="0">
                <a:latin typeface="Times New Roman"/>
                <a:cs typeface="Times New Roman"/>
              </a:rPr>
              <a:t> </a:t>
            </a:r>
            <a:r>
              <a:rPr sz="2800" spc="-5" dirty="0">
                <a:latin typeface="Times New Roman"/>
                <a:cs typeface="Times New Roman"/>
              </a:rPr>
              <a:t>data</a:t>
            </a:r>
            <a:r>
              <a:rPr sz="2800" dirty="0">
                <a:latin typeface="Times New Roman"/>
                <a:cs typeface="Times New Roman"/>
              </a:rPr>
              <a:t> </a:t>
            </a:r>
            <a:r>
              <a:rPr sz="2800" spc="-5" dirty="0">
                <a:latin typeface="Times New Roman"/>
                <a:cs typeface="Times New Roman"/>
              </a:rPr>
              <a:t>in</a:t>
            </a:r>
            <a:r>
              <a:rPr sz="2800" dirty="0">
                <a:latin typeface="Times New Roman"/>
                <a:cs typeface="Times New Roman"/>
              </a:rPr>
              <a:t> </a:t>
            </a:r>
            <a:r>
              <a:rPr sz="2800" spc="-5" dirty="0">
                <a:latin typeface="Times New Roman"/>
                <a:cs typeface="Times New Roman"/>
              </a:rPr>
              <a:t>which</a:t>
            </a:r>
            <a:r>
              <a:rPr sz="2800" spc="690" dirty="0">
                <a:latin typeface="Times New Roman"/>
                <a:cs typeface="Times New Roman"/>
              </a:rPr>
              <a:t> </a:t>
            </a:r>
            <a:r>
              <a:rPr sz="2800" spc="-10" dirty="0">
                <a:latin typeface="Times New Roman"/>
                <a:cs typeface="Times New Roman"/>
              </a:rPr>
              <a:t>each </a:t>
            </a:r>
            <a:r>
              <a:rPr sz="2800" spc="-5" dirty="0">
                <a:latin typeface="Times New Roman"/>
                <a:cs typeface="Times New Roman"/>
              </a:rPr>
              <a:t> </a:t>
            </a:r>
            <a:r>
              <a:rPr sz="2800" spc="-10" dirty="0">
                <a:latin typeface="Times New Roman"/>
                <a:cs typeface="Times New Roman"/>
              </a:rPr>
              <a:t>element </a:t>
            </a:r>
            <a:r>
              <a:rPr sz="2800" spc="-5" dirty="0">
                <a:latin typeface="Times New Roman"/>
                <a:cs typeface="Times New Roman"/>
              </a:rPr>
              <a:t>contains the location </a:t>
            </a:r>
            <a:r>
              <a:rPr sz="2800" dirty="0">
                <a:latin typeface="Times New Roman"/>
                <a:cs typeface="Times New Roman"/>
              </a:rPr>
              <a:t>of the </a:t>
            </a:r>
            <a:r>
              <a:rPr sz="2800" spc="-5" dirty="0">
                <a:latin typeface="Times New Roman"/>
                <a:cs typeface="Times New Roman"/>
              </a:rPr>
              <a:t>next element—that </a:t>
            </a:r>
            <a:r>
              <a:rPr sz="2800" dirty="0">
                <a:latin typeface="Times New Roman"/>
                <a:cs typeface="Times New Roman"/>
              </a:rPr>
              <a:t> </a:t>
            </a:r>
            <a:r>
              <a:rPr sz="2800" spc="-5" dirty="0">
                <a:latin typeface="Times New Roman"/>
                <a:cs typeface="Times New Roman"/>
              </a:rPr>
              <a:t>is, </a:t>
            </a:r>
            <a:r>
              <a:rPr sz="2800" spc="-10" dirty="0">
                <a:latin typeface="Times New Roman"/>
                <a:cs typeface="Times New Roman"/>
              </a:rPr>
              <a:t>each element </a:t>
            </a:r>
            <a:r>
              <a:rPr sz="2800" dirty="0">
                <a:latin typeface="Times New Roman"/>
                <a:cs typeface="Times New Roman"/>
              </a:rPr>
              <a:t>contains </a:t>
            </a:r>
            <a:r>
              <a:rPr sz="2800" spc="-5" dirty="0">
                <a:latin typeface="Times New Roman"/>
                <a:cs typeface="Times New Roman"/>
              </a:rPr>
              <a:t>two </a:t>
            </a:r>
            <a:r>
              <a:rPr sz="2800" dirty="0">
                <a:latin typeface="Times New Roman"/>
                <a:cs typeface="Times New Roman"/>
              </a:rPr>
              <a:t>parts: </a:t>
            </a:r>
            <a:r>
              <a:rPr sz="2800" spc="-5" dirty="0">
                <a:solidFill>
                  <a:srgbClr val="AA8913"/>
                </a:solidFill>
                <a:latin typeface="Times New Roman"/>
                <a:cs typeface="Times New Roman"/>
              </a:rPr>
              <a:t>data </a:t>
            </a:r>
            <a:r>
              <a:rPr sz="2800" spc="-5" dirty="0">
                <a:latin typeface="Times New Roman"/>
                <a:cs typeface="Times New Roman"/>
              </a:rPr>
              <a:t>and </a:t>
            </a:r>
            <a:r>
              <a:rPr sz="2800" dirty="0">
                <a:solidFill>
                  <a:srgbClr val="AA8913"/>
                </a:solidFill>
                <a:latin typeface="Times New Roman"/>
                <a:cs typeface="Times New Roman"/>
              </a:rPr>
              <a:t>link</a:t>
            </a:r>
            <a:r>
              <a:rPr sz="2800" dirty="0">
                <a:latin typeface="Times New Roman"/>
                <a:cs typeface="Times New Roman"/>
              </a:rPr>
              <a:t>. </a:t>
            </a:r>
            <a:r>
              <a:rPr sz="2800" spc="-5" dirty="0">
                <a:latin typeface="Times New Roman"/>
                <a:cs typeface="Times New Roman"/>
              </a:rPr>
              <a:t>The </a:t>
            </a:r>
            <a:r>
              <a:rPr sz="2800" dirty="0">
                <a:latin typeface="Times New Roman"/>
                <a:cs typeface="Times New Roman"/>
              </a:rPr>
              <a:t> </a:t>
            </a:r>
            <a:r>
              <a:rPr sz="2800" spc="-10" dirty="0">
                <a:latin typeface="Times New Roman"/>
                <a:cs typeface="Times New Roman"/>
              </a:rPr>
              <a:t>name </a:t>
            </a:r>
            <a:r>
              <a:rPr sz="2800" spc="-5" dirty="0">
                <a:latin typeface="Times New Roman"/>
                <a:cs typeface="Times New Roman"/>
              </a:rPr>
              <a:t>of </a:t>
            </a:r>
            <a:r>
              <a:rPr sz="2800" dirty="0">
                <a:latin typeface="Times New Roman"/>
                <a:cs typeface="Times New Roman"/>
              </a:rPr>
              <a:t>the </a:t>
            </a:r>
            <a:r>
              <a:rPr sz="2800" spc="-5" dirty="0">
                <a:latin typeface="Times New Roman"/>
                <a:cs typeface="Times New Roman"/>
              </a:rPr>
              <a:t>list is </a:t>
            </a:r>
            <a:r>
              <a:rPr sz="2800" spc="-10" dirty="0">
                <a:latin typeface="Times New Roman"/>
                <a:cs typeface="Times New Roman"/>
              </a:rPr>
              <a:t>the </a:t>
            </a:r>
            <a:r>
              <a:rPr sz="2800" spc="-5" dirty="0">
                <a:latin typeface="Times New Roman"/>
                <a:cs typeface="Times New Roman"/>
              </a:rPr>
              <a:t>same </a:t>
            </a:r>
            <a:r>
              <a:rPr sz="2800" dirty="0">
                <a:latin typeface="Times New Roman"/>
                <a:cs typeface="Times New Roman"/>
              </a:rPr>
              <a:t>as </a:t>
            </a:r>
            <a:r>
              <a:rPr sz="2800" spc="-5" dirty="0">
                <a:latin typeface="Times New Roman"/>
                <a:cs typeface="Times New Roman"/>
              </a:rPr>
              <a:t>the name of </a:t>
            </a:r>
            <a:r>
              <a:rPr sz="2800" dirty="0">
                <a:latin typeface="Times New Roman"/>
                <a:cs typeface="Times New Roman"/>
              </a:rPr>
              <a:t>this </a:t>
            </a:r>
            <a:r>
              <a:rPr sz="2800" spc="-5" dirty="0">
                <a:latin typeface="Times New Roman"/>
                <a:cs typeface="Times New Roman"/>
              </a:rPr>
              <a:t>pointer </a:t>
            </a:r>
            <a:r>
              <a:rPr sz="2800" dirty="0">
                <a:latin typeface="Times New Roman"/>
                <a:cs typeface="Times New Roman"/>
              </a:rPr>
              <a:t> </a:t>
            </a:r>
            <a:r>
              <a:rPr sz="2800" spc="-5" dirty="0">
                <a:latin typeface="Times New Roman"/>
                <a:cs typeface="Times New Roman"/>
              </a:rPr>
              <a:t>variable. </a:t>
            </a:r>
            <a:r>
              <a:rPr sz="2800" dirty="0">
                <a:latin typeface="Times New Roman"/>
                <a:cs typeface="Times New Roman"/>
              </a:rPr>
              <a:t>Figure </a:t>
            </a:r>
            <a:r>
              <a:rPr sz="2800" spc="-35" dirty="0">
                <a:latin typeface="Times New Roman"/>
                <a:cs typeface="Times New Roman"/>
              </a:rPr>
              <a:t>11.9 </a:t>
            </a:r>
            <a:r>
              <a:rPr sz="2800" spc="-5" dirty="0">
                <a:latin typeface="Times New Roman"/>
                <a:cs typeface="Times New Roman"/>
              </a:rPr>
              <a:t>shows a linked list called </a:t>
            </a:r>
            <a:r>
              <a:rPr sz="2800" i="1" spc="-25" dirty="0">
                <a:latin typeface="Times New Roman"/>
                <a:cs typeface="Times New Roman"/>
              </a:rPr>
              <a:t>scores </a:t>
            </a:r>
            <a:r>
              <a:rPr sz="2800" i="1" spc="-20" dirty="0">
                <a:latin typeface="Times New Roman"/>
                <a:cs typeface="Times New Roman"/>
              </a:rPr>
              <a:t> </a:t>
            </a:r>
            <a:r>
              <a:rPr sz="2800" spc="-5" dirty="0">
                <a:latin typeface="Times New Roman"/>
                <a:cs typeface="Times New Roman"/>
              </a:rPr>
              <a:t>that contains four elements. </a:t>
            </a:r>
            <a:r>
              <a:rPr sz="2800" spc="-120" dirty="0">
                <a:latin typeface="Times New Roman"/>
                <a:cs typeface="Times New Roman"/>
              </a:rPr>
              <a:t>We </a:t>
            </a:r>
            <a:r>
              <a:rPr sz="2800" dirty="0">
                <a:latin typeface="Times New Roman"/>
                <a:cs typeface="Times New Roman"/>
              </a:rPr>
              <a:t>define </a:t>
            </a:r>
            <a:r>
              <a:rPr sz="2800" spc="-10" dirty="0">
                <a:latin typeface="Times New Roman"/>
                <a:cs typeface="Times New Roman"/>
              </a:rPr>
              <a:t>an </a:t>
            </a:r>
            <a:r>
              <a:rPr sz="2800" spc="-5" dirty="0">
                <a:latin typeface="Times New Roman"/>
                <a:cs typeface="Times New Roman"/>
              </a:rPr>
              <a:t>empty linked </a:t>
            </a:r>
            <a:r>
              <a:rPr sz="2800" dirty="0">
                <a:latin typeface="Times New Roman"/>
                <a:cs typeface="Times New Roman"/>
              </a:rPr>
              <a:t> </a:t>
            </a:r>
            <a:r>
              <a:rPr sz="2800" spc="-5" dirty="0">
                <a:latin typeface="Times New Roman"/>
                <a:cs typeface="Times New Roman"/>
              </a:rPr>
              <a:t>list to be </a:t>
            </a:r>
            <a:r>
              <a:rPr sz="2800" dirty="0">
                <a:latin typeface="Times New Roman"/>
                <a:cs typeface="Times New Roman"/>
              </a:rPr>
              <a:t>only </a:t>
            </a:r>
            <a:r>
              <a:rPr sz="2800" spc="-5" dirty="0">
                <a:latin typeface="Times New Roman"/>
                <a:cs typeface="Times New Roman"/>
              </a:rPr>
              <a:t>a </a:t>
            </a:r>
            <a:r>
              <a:rPr sz="2800" dirty="0">
                <a:latin typeface="Times New Roman"/>
                <a:cs typeface="Times New Roman"/>
              </a:rPr>
              <a:t>null </a:t>
            </a:r>
            <a:r>
              <a:rPr sz="2800" spc="-5" dirty="0">
                <a:latin typeface="Times New Roman"/>
                <a:cs typeface="Times New Roman"/>
              </a:rPr>
              <a:t>pointer: Figure </a:t>
            </a:r>
            <a:r>
              <a:rPr sz="2800" spc="-30" dirty="0">
                <a:latin typeface="Times New Roman"/>
                <a:cs typeface="Times New Roman"/>
              </a:rPr>
              <a:t>11.9 </a:t>
            </a:r>
            <a:r>
              <a:rPr sz="2800" spc="-5" dirty="0">
                <a:latin typeface="Times New Roman"/>
                <a:cs typeface="Times New Roman"/>
              </a:rPr>
              <a:t>also </a:t>
            </a:r>
            <a:r>
              <a:rPr sz="2800" dirty="0">
                <a:latin typeface="Times New Roman"/>
                <a:cs typeface="Times New Roman"/>
              </a:rPr>
              <a:t>shows </a:t>
            </a:r>
            <a:r>
              <a:rPr sz="2800" spc="-25" dirty="0">
                <a:latin typeface="Times New Roman"/>
                <a:cs typeface="Times New Roman"/>
              </a:rPr>
              <a:t>an </a:t>
            </a:r>
            <a:r>
              <a:rPr sz="2800" spc="-20" dirty="0">
                <a:latin typeface="Times New Roman"/>
                <a:cs typeface="Times New Roman"/>
              </a:rPr>
              <a:t> </a:t>
            </a:r>
            <a:r>
              <a:rPr sz="2800" spc="-5" dirty="0">
                <a:latin typeface="Times New Roman"/>
                <a:cs typeface="Times New Roman"/>
              </a:rPr>
              <a:t>example</a:t>
            </a:r>
            <a:r>
              <a:rPr sz="2800" dirty="0">
                <a:latin typeface="Times New Roman"/>
                <a:cs typeface="Times New Roman"/>
              </a:rPr>
              <a:t> of </a:t>
            </a:r>
            <a:r>
              <a:rPr sz="2800" spc="-10" dirty="0">
                <a:latin typeface="Times New Roman"/>
                <a:cs typeface="Times New Roman"/>
              </a:rPr>
              <a:t>an</a:t>
            </a:r>
            <a:r>
              <a:rPr sz="2800" dirty="0">
                <a:latin typeface="Times New Roman"/>
                <a:cs typeface="Times New Roman"/>
              </a:rPr>
              <a:t> </a:t>
            </a:r>
            <a:r>
              <a:rPr sz="2800" spc="-5" dirty="0">
                <a:latin typeface="Times New Roman"/>
                <a:cs typeface="Times New Roman"/>
              </a:rPr>
              <a:t>empty</a:t>
            </a:r>
            <a:r>
              <a:rPr sz="2800" spc="10" dirty="0">
                <a:latin typeface="Times New Roman"/>
                <a:cs typeface="Times New Roman"/>
              </a:rPr>
              <a:t> </a:t>
            </a:r>
            <a:r>
              <a:rPr sz="2800" spc="-5" dirty="0">
                <a:latin typeface="Times New Roman"/>
                <a:cs typeface="Times New Roman"/>
              </a:rPr>
              <a:t>linked</a:t>
            </a:r>
            <a:r>
              <a:rPr sz="2800" spc="-20" dirty="0">
                <a:latin typeface="Times New Roman"/>
                <a:cs typeface="Times New Roman"/>
              </a:rPr>
              <a:t> </a:t>
            </a:r>
            <a:r>
              <a:rPr sz="2800" dirty="0">
                <a:latin typeface="Times New Roman"/>
                <a:cs typeface="Times New Roman"/>
              </a:rPr>
              <a:t>list.</a:t>
            </a:r>
          </a:p>
        </p:txBody>
      </p:sp>
    </p:spTree>
    <p:extLst>
      <p:ext uri="{BB962C8B-B14F-4D97-AF65-F5344CB8AC3E}">
        <p14:creationId xmlns:p14="http://schemas.microsoft.com/office/powerpoint/2010/main" val="2761103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6872097" y="6535928"/>
            <a:ext cx="287655" cy="197490"/>
          </a:xfrm>
          <a:prstGeom prst="rect">
            <a:avLst/>
          </a:prstGeom>
        </p:spPr>
        <p:txBody>
          <a:bodyPr vert="horz" wrap="square" lIns="0" tIns="12700" rIns="0" bIns="0" rtlCol="0">
            <a:spAutoFit/>
          </a:bodyPr>
          <a:lstStyle/>
          <a:p>
            <a:pPr marL="12700">
              <a:spcBef>
                <a:spcPts val="100"/>
              </a:spcBef>
            </a:pPr>
            <a:r>
              <a:rPr sz="1200" spc="-80" dirty="0">
                <a:solidFill>
                  <a:srgbClr val="B5A787"/>
                </a:solidFill>
                <a:latin typeface="Trebuchet MS"/>
                <a:cs typeface="Trebuchet MS"/>
              </a:rPr>
              <a:t>11.</a:t>
            </a:r>
            <a:r>
              <a:rPr sz="1200" spc="-30" dirty="0">
                <a:solidFill>
                  <a:srgbClr val="B5A787"/>
                </a:solidFill>
                <a:latin typeface="Trebuchet MS"/>
                <a:cs typeface="Trebuchet MS"/>
              </a:rPr>
              <a:t>9</a:t>
            </a:r>
            <a:endParaRPr sz="1200">
              <a:latin typeface="Trebuchet MS"/>
              <a:cs typeface="Trebuchet MS"/>
            </a:endParaRPr>
          </a:p>
        </p:txBody>
      </p:sp>
      <p:sp>
        <p:nvSpPr>
          <p:cNvPr id="8" name="object 8"/>
          <p:cNvSpPr txBox="1"/>
          <p:nvPr/>
        </p:nvSpPr>
        <p:spPr>
          <a:xfrm>
            <a:off x="4224273" y="6272276"/>
            <a:ext cx="2764790" cy="391160"/>
          </a:xfrm>
          <a:prstGeom prst="rect">
            <a:avLst/>
          </a:prstGeom>
        </p:spPr>
        <p:txBody>
          <a:bodyPr vert="horz" wrap="square" lIns="0" tIns="12700" rIns="0" bIns="0" rtlCol="0">
            <a:spAutoFit/>
          </a:bodyPr>
          <a:lstStyle/>
          <a:p>
            <a:pPr marL="12700">
              <a:spcBef>
                <a:spcPts val="100"/>
              </a:spcBef>
              <a:tabLst>
                <a:tab pos="1557655" algn="l"/>
              </a:tabLst>
            </a:pPr>
            <a:r>
              <a:rPr sz="2400" spc="-5" dirty="0">
                <a:solidFill>
                  <a:srgbClr val="AA8913"/>
                </a:solidFill>
                <a:latin typeface="Times New Roman"/>
                <a:cs typeface="Times New Roman"/>
              </a:rPr>
              <a:t>Figure</a:t>
            </a:r>
            <a:r>
              <a:rPr sz="2400" dirty="0">
                <a:solidFill>
                  <a:srgbClr val="AA8913"/>
                </a:solidFill>
                <a:latin typeface="Times New Roman"/>
                <a:cs typeface="Times New Roman"/>
              </a:rPr>
              <a:t> </a:t>
            </a:r>
            <a:r>
              <a:rPr sz="2400" spc="-25" dirty="0">
                <a:solidFill>
                  <a:srgbClr val="AA8913"/>
                </a:solidFill>
                <a:latin typeface="Times New Roman"/>
                <a:cs typeface="Times New Roman"/>
              </a:rPr>
              <a:t>11.9	</a:t>
            </a:r>
            <a:r>
              <a:rPr sz="2000" dirty="0">
                <a:latin typeface="Times New Roman"/>
                <a:cs typeface="Times New Roman"/>
              </a:rPr>
              <a:t>Linked</a:t>
            </a:r>
            <a:r>
              <a:rPr sz="2000" spc="-60" dirty="0">
                <a:latin typeface="Times New Roman"/>
                <a:cs typeface="Times New Roman"/>
              </a:rPr>
              <a:t> </a:t>
            </a:r>
            <a:r>
              <a:rPr sz="2000" spc="-5" dirty="0">
                <a:latin typeface="Times New Roman"/>
                <a:cs typeface="Times New Roman"/>
              </a:rPr>
              <a:t>lists</a:t>
            </a:r>
            <a:endParaRPr sz="2000">
              <a:latin typeface="Times New Roman"/>
              <a:cs typeface="Times New Roman"/>
            </a:endParaRPr>
          </a:p>
        </p:txBody>
      </p:sp>
      <p:pic>
        <p:nvPicPr>
          <p:cNvPr id="9" name="object 9"/>
          <p:cNvPicPr/>
          <p:nvPr/>
        </p:nvPicPr>
        <p:blipFill>
          <a:blip r:embed="rId2" cstate="print"/>
          <a:stretch>
            <a:fillRect/>
          </a:stretch>
        </p:blipFill>
        <p:spPr>
          <a:xfrm>
            <a:off x="1737359" y="2078735"/>
            <a:ext cx="8702040" cy="2188464"/>
          </a:xfrm>
          <a:prstGeom prst="rect">
            <a:avLst/>
          </a:prstGeom>
        </p:spPr>
      </p:pic>
    </p:spTree>
    <p:extLst>
      <p:ext uri="{BB962C8B-B14F-4D97-AF65-F5344CB8AC3E}">
        <p14:creationId xmlns:p14="http://schemas.microsoft.com/office/powerpoint/2010/main" val="2596275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2259759" y="585130"/>
            <a:ext cx="7672481" cy="5348016"/>
          </a:xfrm>
          <a:prstGeom prst="rect">
            <a:avLst/>
          </a:prstGeom>
        </p:spPr>
      </p:pic>
    </p:spTree>
    <p:extLst>
      <p:ext uri="{BB962C8B-B14F-4D97-AF65-F5344CB8AC3E}">
        <p14:creationId xmlns:p14="http://schemas.microsoft.com/office/powerpoint/2010/main" val="930643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a:spLocks noGrp="1"/>
          </p:cNvSpPr>
          <p:nvPr>
            <p:ph type="title"/>
          </p:nvPr>
        </p:nvSpPr>
        <p:spPr>
          <a:xfrm>
            <a:off x="3038603" y="486283"/>
            <a:ext cx="6556375" cy="680720"/>
          </a:xfrm>
          <a:prstGeom prst="rect">
            <a:avLst/>
          </a:prstGeom>
        </p:spPr>
        <p:txBody>
          <a:bodyPr vert="horz" wrap="square" lIns="0" tIns="12065" rIns="0" bIns="0" rtlCol="0" anchor="ctr">
            <a:spAutoFit/>
          </a:bodyPr>
          <a:lstStyle/>
          <a:p>
            <a:pPr marL="12700">
              <a:lnSpc>
                <a:spcPct val="100000"/>
              </a:lnSpc>
              <a:spcBef>
                <a:spcPts val="95"/>
              </a:spcBef>
            </a:pPr>
            <a:r>
              <a:rPr sz="4300" spc="-35" dirty="0"/>
              <a:t>Memo</a:t>
            </a:r>
            <a:r>
              <a:rPr sz="4300" spc="110" dirty="0"/>
              <a:t>r</a:t>
            </a:r>
            <a:r>
              <a:rPr sz="4300" spc="-240" dirty="0"/>
              <a:t>y</a:t>
            </a:r>
            <a:r>
              <a:rPr sz="4300" spc="-515" dirty="0"/>
              <a:t> </a:t>
            </a:r>
            <a:r>
              <a:rPr sz="4300" spc="-165" dirty="0"/>
              <a:t>Allocation</a:t>
            </a:r>
            <a:r>
              <a:rPr sz="4300" spc="-90" dirty="0"/>
              <a:t> </a:t>
            </a:r>
            <a:r>
              <a:rPr sz="4300" spc="-245" dirty="0"/>
              <a:t>Strategi</a:t>
            </a:r>
            <a:r>
              <a:rPr sz="4300" spc="-320" dirty="0"/>
              <a:t>e</a:t>
            </a:r>
            <a:r>
              <a:rPr sz="4300" spc="-90" dirty="0"/>
              <a:t>s</a:t>
            </a:r>
            <a:endParaRPr sz="4300"/>
          </a:p>
        </p:txBody>
      </p:sp>
      <p:pic>
        <p:nvPicPr>
          <p:cNvPr id="16" name="object 16"/>
          <p:cNvPicPr/>
          <p:nvPr/>
        </p:nvPicPr>
        <p:blipFill>
          <a:blip r:embed="rId2" cstate="print"/>
          <a:stretch>
            <a:fillRect/>
          </a:stretch>
        </p:blipFill>
        <p:spPr>
          <a:xfrm>
            <a:off x="2959608" y="1219200"/>
            <a:ext cx="7499604" cy="5105400"/>
          </a:xfrm>
          <a:prstGeom prst="rect">
            <a:avLst/>
          </a:prstGeom>
        </p:spPr>
      </p:pic>
    </p:spTree>
    <p:extLst>
      <p:ext uri="{BB962C8B-B14F-4D97-AF65-F5344CB8AC3E}">
        <p14:creationId xmlns:p14="http://schemas.microsoft.com/office/powerpoint/2010/main" val="2474504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185984" y="286669"/>
            <a:ext cx="5589225" cy="431906"/>
          </a:xfrm>
          <a:prstGeom prst="rect">
            <a:avLst/>
          </a:prstGeom>
        </p:spPr>
      </p:pic>
      <p:pic>
        <p:nvPicPr>
          <p:cNvPr id="5" name="Picture 4"/>
          <p:cNvPicPr>
            <a:picLocks noChangeAspect="1"/>
          </p:cNvPicPr>
          <p:nvPr/>
        </p:nvPicPr>
        <p:blipFill>
          <a:blip r:embed="rId3" cstate="print"/>
          <a:stretch>
            <a:fillRect/>
          </a:stretch>
        </p:blipFill>
        <p:spPr>
          <a:xfrm>
            <a:off x="1473958" y="926484"/>
            <a:ext cx="9130352" cy="5269600"/>
          </a:xfrm>
          <a:prstGeom prst="rect">
            <a:avLst/>
          </a:prstGeom>
        </p:spPr>
      </p:pic>
    </p:spTree>
    <p:extLst>
      <p:ext uri="{BB962C8B-B14F-4D97-AF65-F5344CB8AC3E}">
        <p14:creationId xmlns:p14="http://schemas.microsoft.com/office/powerpoint/2010/main" val="3874047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2784143" y="450376"/>
            <a:ext cx="6974005" cy="5704764"/>
          </a:xfrm>
          <a:prstGeom prst="rect">
            <a:avLst/>
          </a:prstGeom>
        </p:spPr>
      </p:pic>
    </p:spTree>
    <p:extLst>
      <p:ext uri="{BB962C8B-B14F-4D97-AF65-F5344CB8AC3E}">
        <p14:creationId xmlns:p14="http://schemas.microsoft.com/office/powerpoint/2010/main" val="3022906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2140691" y="580767"/>
            <a:ext cx="6907773" cy="1918172"/>
          </a:xfrm>
          <a:prstGeom prst="rect">
            <a:avLst/>
          </a:prstGeom>
        </p:spPr>
      </p:pic>
    </p:spTree>
    <p:extLst>
      <p:ext uri="{BB962C8B-B14F-4D97-AF65-F5344CB8AC3E}">
        <p14:creationId xmlns:p14="http://schemas.microsoft.com/office/powerpoint/2010/main" val="1611392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2470244" y="1173707"/>
            <a:ext cx="6127845" cy="3346996"/>
          </a:xfrm>
          <a:prstGeom prst="rect">
            <a:avLst/>
          </a:prstGeom>
        </p:spPr>
      </p:pic>
    </p:spTree>
    <p:extLst>
      <p:ext uri="{BB962C8B-B14F-4D97-AF65-F5344CB8AC3E}">
        <p14:creationId xmlns:p14="http://schemas.microsoft.com/office/powerpoint/2010/main" val="1200336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746914" y="1464006"/>
            <a:ext cx="8363430" cy="4317207"/>
          </a:xfrm>
          <a:prstGeom prst="rect">
            <a:avLst/>
          </a:prstGeom>
        </p:spPr>
        <p:txBody>
          <a:bodyPr vert="horz" wrap="square" lIns="0" tIns="13335" rIns="0" bIns="0" rtlCol="0">
            <a:spAutoFit/>
          </a:bodyPr>
          <a:lstStyle/>
          <a:p>
            <a:pPr marL="295910" marR="725805" indent="-283845">
              <a:spcBef>
                <a:spcPts val="105"/>
              </a:spcBef>
              <a:buClr>
                <a:srgbClr val="3891A7"/>
              </a:buClr>
              <a:buSzPct val="79687"/>
              <a:buFont typeface="Segoe UI Symbol"/>
              <a:buChar char="⚫"/>
              <a:tabLst>
                <a:tab pos="296545" algn="l"/>
              </a:tabLst>
            </a:pPr>
            <a:r>
              <a:rPr sz="3200" spc="254" dirty="0">
                <a:latin typeface="Trebuchet MS"/>
                <a:cs typeface="Trebuchet MS"/>
              </a:rPr>
              <a:t>No</a:t>
            </a:r>
            <a:r>
              <a:rPr sz="3200" spc="-85" dirty="0">
                <a:latin typeface="Trebuchet MS"/>
                <a:cs typeface="Trebuchet MS"/>
              </a:rPr>
              <a:t> </a:t>
            </a:r>
            <a:r>
              <a:rPr sz="3200" spc="-180" dirty="0">
                <a:latin typeface="Trebuchet MS"/>
                <a:cs typeface="Trebuchet MS"/>
              </a:rPr>
              <a:t>need</a:t>
            </a:r>
            <a:r>
              <a:rPr sz="3200" spc="-75" dirty="0">
                <a:latin typeface="Trebuchet MS"/>
                <a:cs typeface="Trebuchet MS"/>
              </a:rPr>
              <a:t> to</a:t>
            </a:r>
            <a:r>
              <a:rPr sz="3200" spc="-85" dirty="0">
                <a:latin typeface="Trebuchet MS"/>
                <a:cs typeface="Trebuchet MS"/>
              </a:rPr>
              <a:t> </a:t>
            </a:r>
            <a:r>
              <a:rPr sz="3200" spc="-185" dirty="0">
                <a:latin typeface="Trebuchet MS"/>
                <a:cs typeface="Trebuchet MS"/>
              </a:rPr>
              <a:t>decla</a:t>
            </a:r>
            <a:r>
              <a:rPr sz="3200" spc="-215" dirty="0">
                <a:latin typeface="Trebuchet MS"/>
                <a:cs typeface="Trebuchet MS"/>
              </a:rPr>
              <a:t>r</a:t>
            </a:r>
            <a:r>
              <a:rPr sz="3200" spc="-210" dirty="0">
                <a:latin typeface="Trebuchet MS"/>
                <a:cs typeface="Trebuchet MS"/>
              </a:rPr>
              <a:t>e</a:t>
            </a:r>
            <a:r>
              <a:rPr sz="3200" spc="-100" dirty="0">
                <a:latin typeface="Trebuchet MS"/>
                <a:cs typeface="Trebuchet MS"/>
              </a:rPr>
              <a:t> </a:t>
            </a:r>
            <a:r>
              <a:rPr sz="3200" spc="-190" dirty="0">
                <a:latin typeface="Trebuchet MS"/>
                <a:cs typeface="Trebuchet MS"/>
              </a:rPr>
              <a:t>larg</a:t>
            </a:r>
            <a:r>
              <a:rPr sz="3200" spc="-240" dirty="0">
                <a:latin typeface="Trebuchet MS"/>
                <a:cs typeface="Trebuchet MS"/>
              </a:rPr>
              <a:t>e</a:t>
            </a:r>
            <a:r>
              <a:rPr sz="3200" spc="-110" dirty="0">
                <a:latin typeface="Trebuchet MS"/>
                <a:cs typeface="Trebuchet MS"/>
              </a:rPr>
              <a:t> </a:t>
            </a:r>
            <a:r>
              <a:rPr sz="3200" spc="-185" dirty="0">
                <a:latin typeface="Trebuchet MS"/>
                <a:cs typeface="Trebuchet MS"/>
              </a:rPr>
              <a:t>n</a:t>
            </a:r>
            <a:r>
              <a:rPr sz="3200" spc="-140" dirty="0">
                <a:latin typeface="Trebuchet MS"/>
                <a:cs typeface="Trebuchet MS"/>
              </a:rPr>
              <a:t>umber</a:t>
            </a:r>
            <a:r>
              <a:rPr sz="3200" spc="-105" dirty="0">
                <a:latin typeface="Trebuchet MS"/>
                <a:cs typeface="Trebuchet MS"/>
              </a:rPr>
              <a:t> </a:t>
            </a:r>
            <a:r>
              <a:rPr sz="3200" spc="-140" dirty="0">
                <a:latin typeface="Trebuchet MS"/>
                <a:cs typeface="Trebuchet MS"/>
              </a:rPr>
              <a:t>of  </a:t>
            </a:r>
            <a:r>
              <a:rPr sz="3200" spc="-185" dirty="0">
                <a:latin typeface="Trebuchet MS"/>
                <a:cs typeface="Trebuchet MS"/>
              </a:rPr>
              <a:t>var</a:t>
            </a:r>
            <a:r>
              <a:rPr sz="3200" spc="-110" dirty="0">
                <a:latin typeface="Trebuchet MS"/>
                <a:cs typeface="Trebuchet MS"/>
              </a:rPr>
              <a:t>i</a:t>
            </a:r>
            <a:r>
              <a:rPr sz="3200" spc="-204" dirty="0">
                <a:latin typeface="Trebuchet MS"/>
                <a:cs typeface="Trebuchet MS"/>
              </a:rPr>
              <a:t>ables</a:t>
            </a:r>
            <a:r>
              <a:rPr sz="3200" spc="-110" dirty="0">
                <a:latin typeface="Trebuchet MS"/>
                <a:cs typeface="Trebuchet MS"/>
              </a:rPr>
              <a:t> </a:t>
            </a:r>
            <a:r>
              <a:rPr sz="3200" spc="-130" dirty="0">
                <a:latin typeface="Trebuchet MS"/>
                <a:cs typeface="Trebuchet MS"/>
              </a:rPr>
              <a:t>i</a:t>
            </a:r>
            <a:r>
              <a:rPr sz="3200" spc="-229" dirty="0">
                <a:latin typeface="Trebuchet MS"/>
                <a:cs typeface="Trebuchet MS"/>
              </a:rPr>
              <a:t>n</a:t>
            </a:r>
            <a:r>
              <a:rPr sz="3200" spc="-204" dirty="0">
                <a:latin typeface="Trebuchet MS"/>
                <a:cs typeface="Trebuchet MS"/>
              </a:rPr>
              <a:t>div</a:t>
            </a:r>
            <a:r>
              <a:rPr sz="3200" spc="-120" dirty="0">
                <a:latin typeface="Trebuchet MS"/>
                <a:cs typeface="Trebuchet MS"/>
              </a:rPr>
              <a:t>i</a:t>
            </a:r>
            <a:r>
              <a:rPr sz="3200" spc="-240" dirty="0">
                <a:latin typeface="Trebuchet MS"/>
                <a:cs typeface="Trebuchet MS"/>
              </a:rPr>
              <a:t>dual</a:t>
            </a:r>
            <a:r>
              <a:rPr sz="3200" spc="-185" dirty="0">
                <a:latin typeface="Trebuchet MS"/>
                <a:cs typeface="Trebuchet MS"/>
              </a:rPr>
              <a:t>l</a:t>
            </a:r>
            <a:r>
              <a:rPr sz="3200" spc="-440" dirty="0">
                <a:latin typeface="Trebuchet MS"/>
                <a:cs typeface="Trebuchet MS"/>
              </a:rPr>
              <a:t>y</a:t>
            </a:r>
            <a:r>
              <a:rPr sz="3200" spc="-475" dirty="0">
                <a:latin typeface="Trebuchet MS"/>
                <a:cs typeface="Trebuchet MS"/>
              </a:rPr>
              <a:t>.</a:t>
            </a:r>
            <a:endParaRPr sz="3200" dirty="0">
              <a:latin typeface="Trebuchet MS"/>
              <a:cs typeface="Trebuchet MS"/>
            </a:endParaRPr>
          </a:p>
          <a:p>
            <a:pPr>
              <a:spcBef>
                <a:spcPts val="50"/>
              </a:spcBef>
              <a:buClr>
                <a:srgbClr val="3891A7"/>
              </a:buClr>
            </a:pPr>
            <a:endParaRPr sz="4300" dirty="0">
              <a:latin typeface="Trebuchet MS"/>
              <a:cs typeface="Trebuchet MS"/>
            </a:endParaRPr>
          </a:p>
          <a:p>
            <a:pPr marL="295910" marR="160655" indent="-283845">
              <a:buClr>
                <a:srgbClr val="3891A7"/>
              </a:buClr>
              <a:buSzPct val="79687"/>
              <a:buFont typeface="Segoe UI Symbol"/>
              <a:buChar char="⚫"/>
              <a:tabLst>
                <a:tab pos="296545" algn="l"/>
              </a:tabLst>
            </a:pPr>
            <a:r>
              <a:rPr sz="3200" spc="-145" dirty="0">
                <a:latin typeface="Trebuchet MS"/>
                <a:cs typeface="Trebuchet MS"/>
              </a:rPr>
              <a:t>V</a:t>
            </a:r>
            <a:r>
              <a:rPr sz="3200" spc="-190" dirty="0">
                <a:latin typeface="Trebuchet MS"/>
                <a:cs typeface="Trebuchet MS"/>
              </a:rPr>
              <a:t>aria</a:t>
            </a:r>
            <a:r>
              <a:rPr sz="3200" spc="-240" dirty="0">
                <a:latin typeface="Trebuchet MS"/>
                <a:cs typeface="Trebuchet MS"/>
              </a:rPr>
              <a:t>b</a:t>
            </a:r>
            <a:r>
              <a:rPr sz="3200" spc="-180" dirty="0">
                <a:latin typeface="Trebuchet MS"/>
                <a:cs typeface="Trebuchet MS"/>
              </a:rPr>
              <a:t>le</a:t>
            </a:r>
            <a:r>
              <a:rPr sz="3200" spc="-170" dirty="0">
                <a:latin typeface="Trebuchet MS"/>
                <a:cs typeface="Trebuchet MS"/>
              </a:rPr>
              <a:t>s</a:t>
            </a:r>
            <a:r>
              <a:rPr sz="3200" spc="-110" dirty="0">
                <a:latin typeface="Trebuchet MS"/>
                <a:cs typeface="Trebuchet MS"/>
              </a:rPr>
              <a:t> </a:t>
            </a:r>
            <a:r>
              <a:rPr sz="3200" spc="-165" dirty="0">
                <a:latin typeface="Trebuchet MS"/>
                <a:cs typeface="Trebuchet MS"/>
              </a:rPr>
              <a:t>a</a:t>
            </a:r>
            <a:r>
              <a:rPr sz="3200" spc="-185" dirty="0">
                <a:latin typeface="Trebuchet MS"/>
                <a:cs typeface="Trebuchet MS"/>
              </a:rPr>
              <a:t>r</a:t>
            </a:r>
            <a:r>
              <a:rPr sz="3200" spc="-210" dirty="0">
                <a:latin typeface="Trebuchet MS"/>
                <a:cs typeface="Trebuchet MS"/>
              </a:rPr>
              <a:t>e</a:t>
            </a:r>
            <a:r>
              <a:rPr sz="3200" spc="-100" dirty="0">
                <a:latin typeface="Trebuchet MS"/>
                <a:cs typeface="Trebuchet MS"/>
              </a:rPr>
              <a:t> not</a:t>
            </a:r>
            <a:r>
              <a:rPr sz="3200" spc="-90" dirty="0">
                <a:latin typeface="Trebuchet MS"/>
                <a:cs typeface="Trebuchet MS"/>
              </a:rPr>
              <a:t> </a:t>
            </a:r>
            <a:r>
              <a:rPr sz="3200" spc="-170" dirty="0">
                <a:latin typeface="Trebuchet MS"/>
                <a:cs typeface="Trebuchet MS"/>
              </a:rPr>
              <a:t>scatte</a:t>
            </a:r>
            <a:r>
              <a:rPr sz="3200" spc="-204" dirty="0">
                <a:latin typeface="Trebuchet MS"/>
                <a:cs typeface="Trebuchet MS"/>
              </a:rPr>
              <a:t>r</a:t>
            </a:r>
            <a:r>
              <a:rPr sz="3200" spc="-180" dirty="0">
                <a:latin typeface="Trebuchet MS"/>
                <a:cs typeface="Trebuchet MS"/>
              </a:rPr>
              <a:t>ed</a:t>
            </a:r>
            <a:r>
              <a:rPr sz="3200" spc="-105" dirty="0">
                <a:latin typeface="Trebuchet MS"/>
                <a:cs typeface="Trebuchet MS"/>
              </a:rPr>
              <a:t> </a:t>
            </a:r>
            <a:r>
              <a:rPr sz="3200" spc="-130" dirty="0">
                <a:latin typeface="Trebuchet MS"/>
                <a:cs typeface="Trebuchet MS"/>
              </a:rPr>
              <a:t>i</a:t>
            </a:r>
            <a:r>
              <a:rPr sz="3200" spc="-235" dirty="0">
                <a:latin typeface="Trebuchet MS"/>
                <a:cs typeface="Trebuchet MS"/>
              </a:rPr>
              <a:t>n</a:t>
            </a:r>
            <a:r>
              <a:rPr sz="3200" spc="-85" dirty="0">
                <a:latin typeface="Trebuchet MS"/>
                <a:cs typeface="Trebuchet MS"/>
              </a:rPr>
              <a:t> </a:t>
            </a:r>
            <a:r>
              <a:rPr sz="3200" spc="-110" dirty="0">
                <a:latin typeface="Trebuchet MS"/>
                <a:cs typeface="Trebuchet MS"/>
              </a:rPr>
              <a:t>memo</a:t>
            </a:r>
            <a:r>
              <a:rPr sz="3200" spc="20" dirty="0">
                <a:latin typeface="Trebuchet MS"/>
                <a:cs typeface="Trebuchet MS"/>
              </a:rPr>
              <a:t>r</a:t>
            </a:r>
            <a:r>
              <a:rPr sz="3200" spc="-175" dirty="0">
                <a:latin typeface="Trebuchet MS"/>
                <a:cs typeface="Trebuchet MS"/>
              </a:rPr>
              <a:t>y</a:t>
            </a:r>
            <a:r>
              <a:rPr sz="3200" spc="-114" dirty="0">
                <a:latin typeface="Trebuchet MS"/>
                <a:cs typeface="Trebuchet MS"/>
              </a:rPr>
              <a:t> </a:t>
            </a:r>
            <a:r>
              <a:rPr sz="3200" spc="-420" dirty="0">
                <a:latin typeface="Trebuchet MS"/>
                <a:cs typeface="Trebuchet MS"/>
              </a:rPr>
              <a:t>,  </a:t>
            </a:r>
            <a:r>
              <a:rPr sz="3200" spc="-180" dirty="0">
                <a:latin typeface="Trebuchet MS"/>
                <a:cs typeface="Trebuchet MS"/>
              </a:rPr>
              <a:t>th</a:t>
            </a:r>
            <a:r>
              <a:rPr sz="3200" spc="-245" dirty="0">
                <a:latin typeface="Trebuchet MS"/>
                <a:cs typeface="Trebuchet MS"/>
              </a:rPr>
              <a:t>e</a:t>
            </a:r>
            <a:r>
              <a:rPr sz="3200" spc="-175" dirty="0">
                <a:latin typeface="Trebuchet MS"/>
                <a:cs typeface="Trebuchet MS"/>
              </a:rPr>
              <a:t>y</a:t>
            </a:r>
            <a:r>
              <a:rPr sz="3200" spc="-90" dirty="0">
                <a:latin typeface="Trebuchet MS"/>
                <a:cs typeface="Trebuchet MS"/>
              </a:rPr>
              <a:t> </a:t>
            </a:r>
            <a:r>
              <a:rPr sz="3200" spc="-170" dirty="0">
                <a:latin typeface="Trebuchet MS"/>
                <a:cs typeface="Trebuchet MS"/>
              </a:rPr>
              <a:t>a</a:t>
            </a:r>
            <a:r>
              <a:rPr sz="3200" spc="-185" dirty="0">
                <a:latin typeface="Trebuchet MS"/>
                <a:cs typeface="Trebuchet MS"/>
              </a:rPr>
              <a:t>r</a:t>
            </a:r>
            <a:r>
              <a:rPr sz="3200" spc="-215" dirty="0">
                <a:latin typeface="Trebuchet MS"/>
                <a:cs typeface="Trebuchet MS"/>
              </a:rPr>
              <a:t>e</a:t>
            </a:r>
            <a:r>
              <a:rPr sz="3200" spc="-100" dirty="0">
                <a:latin typeface="Trebuchet MS"/>
                <a:cs typeface="Trebuchet MS"/>
              </a:rPr>
              <a:t> </a:t>
            </a:r>
            <a:r>
              <a:rPr sz="3200" spc="-50" dirty="0">
                <a:latin typeface="Trebuchet MS"/>
                <a:cs typeface="Trebuchet MS"/>
              </a:rPr>
              <a:t>sto</a:t>
            </a:r>
            <a:r>
              <a:rPr sz="3200" spc="-105" dirty="0">
                <a:latin typeface="Trebuchet MS"/>
                <a:cs typeface="Trebuchet MS"/>
              </a:rPr>
              <a:t>r</a:t>
            </a:r>
            <a:r>
              <a:rPr sz="3200" spc="-185" dirty="0">
                <a:latin typeface="Trebuchet MS"/>
                <a:cs typeface="Trebuchet MS"/>
              </a:rPr>
              <a:t>ed</a:t>
            </a:r>
            <a:r>
              <a:rPr sz="3200" spc="-90" dirty="0">
                <a:latin typeface="Trebuchet MS"/>
                <a:cs typeface="Trebuchet MS"/>
              </a:rPr>
              <a:t> </a:t>
            </a:r>
            <a:r>
              <a:rPr sz="3200" spc="-130" dirty="0">
                <a:latin typeface="Trebuchet MS"/>
                <a:cs typeface="Trebuchet MS"/>
              </a:rPr>
              <a:t>i</a:t>
            </a:r>
            <a:r>
              <a:rPr sz="3200" spc="-235" dirty="0">
                <a:latin typeface="Trebuchet MS"/>
                <a:cs typeface="Trebuchet MS"/>
              </a:rPr>
              <a:t>n</a:t>
            </a:r>
            <a:r>
              <a:rPr sz="3200" spc="-85" dirty="0">
                <a:latin typeface="Trebuchet MS"/>
                <a:cs typeface="Trebuchet MS"/>
              </a:rPr>
              <a:t> </a:t>
            </a:r>
            <a:r>
              <a:rPr sz="3200" spc="-125" dirty="0">
                <a:latin typeface="Trebuchet MS"/>
                <a:cs typeface="Trebuchet MS"/>
              </a:rPr>
              <a:t>contiguous</a:t>
            </a:r>
            <a:r>
              <a:rPr sz="3200" spc="-110" dirty="0">
                <a:latin typeface="Trebuchet MS"/>
                <a:cs typeface="Trebuchet MS"/>
              </a:rPr>
              <a:t> </a:t>
            </a:r>
            <a:r>
              <a:rPr sz="3200" spc="-114" dirty="0">
                <a:latin typeface="Trebuchet MS"/>
                <a:cs typeface="Trebuchet MS"/>
              </a:rPr>
              <a:t>memo</a:t>
            </a:r>
            <a:r>
              <a:rPr sz="3200" spc="30" dirty="0">
                <a:latin typeface="Trebuchet MS"/>
                <a:cs typeface="Trebuchet MS"/>
              </a:rPr>
              <a:t>r</a:t>
            </a:r>
            <a:r>
              <a:rPr sz="3200" spc="-440" dirty="0">
                <a:latin typeface="Trebuchet MS"/>
                <a:cs typeface="Trebuchet MS"/>
              </a:rPr>
              <a:t>y</a:t>
            </a:r>
            <a:r>
              <a:rPr sz="3200" spc="-475" dirty="0">
                <a:latin typeface="Trebuchet MS"/>
                <a:cs typeface="Trebuchet MS"/>
              </a:rPr>
              <a:t>.</a:t>
            </a:r>
            <a:endParaRPr sz="3200" dirty="0">
              <a:latin typeface="Trebuchet MS"/>
              <a:cs typeface="Trebuchet MS"/>
            </a:endParaRPr>
          </a:p>
          <a:p>
            <a:pPr>
              <a:spcBef>
                <a:spcPts val="50"/>
              </a:spcBef>
              <a:buClr>
                <a:srgbClr val="3891A7"/>
              </a:buClr>
              <a:buFont typeface="Segoe UI Symbol"/>
              <a:buChar char="⚫"/>
            </a:pPr>
            <a:endParaRPr sz="4300" dirty="0">
              <a:latin typeface="Trebuchet MS"/>
              <a:cs typeface="Trebuchet MS"/>
            </a:endParaRPr>
          </a:p>
          <a:p>
            <a:pPr marL="295910" marR="5080" indent="-283845">
              <a:buClr>
                <a:srgbClr val="3891A7"/>
              </a:buClr>
              <a:buSzPct val="79687"/>
              <a:buFont typeface="Segoe UI Symbol"/>
              <a:buChar char="⚫"/>
              <a:tabLst>
                <a:tab pos="296545" algn="l"/>
              </a:tabLst>
            </a:pPr>
            <a:r>
              <a:rPr sz="3200" spc="-175" dirty="0">
                <a:latin typeface="Trebuchet MS"/>
                <a:cs typeface="Trebuchet MS"/>
              </a:rPr>
              <a:t>Ease</a:t>
            </a:r>
            <a:r>
              <a:rPr sz="3200" spc="-85" dirty="0">
                <a:latin typeface="Trebuchet MS"/>
                <a:cs typeface="Trebuchet MS"/>
              </a:rPr>
              <a:t> </a:t>
            </a:r>
            <a:r>
              <a:rPr sz="3200" spc="-185" dirty="0">
                <a:latin typeface="Trebuchet MS"/>
                <a:cs typeface="Trebuchet MS"/>
              </a:rPr>
              <a:t>th</a:t>
            </a:r>
            <a:r>
              <a:rPr sz="3200" spc="-204" dirty="0">
                <a:latin typeface="Trebuchet MS"/>
                <a:cs typeface="Trebuchet MS"/>
              </a:rPr>
              <a:t>e</a:t>
            </a:r>
            <a:r>
              <a:rPr sz="3200" spc="-75" dirty="0">
                <a:latin typeface="Trebuchet MS"/>
                <a:cs typeface="Trebuchet MS"/>
              </a:rPr>
              <a:t> </a:t>
            </a:r>
            <a:r>
              <a:rPr sz="3200" spc="-220" dirty="0">
                <a:latin typeface="Trebuchet MS"/>
                <a:cs typeface="Trebuchet MS"/>
              </a:rPr>
              <a:t>hand</a:t>
            </a:r>
            <a:r>
              <a:rPr sz="3200" spc="-114" dirty="0">
                <a:latin typeface="Trebuchet MS"/>
                <a:cs typeface="Trebuchet MS"/>
              </a:rPr>
              <a:t>l</a:t>
            </a:r>
            <a:r>
              <a:rPr sz="3200" spc="-130" dirty="0">
                <a:latin typeface="Trebuchet MS"/>
                <a:cs typeface="Trebuchet MS"/>
              </a:rPr>
              <a:t>i</a:t>
            </a:r>
            <a:r>
              <a:rPr sz="3200" spc="-229" dirty="0">
                <a:latin typeface="Trebuchet MS"/>
                <a:cs typeface="Trebuchet MS"/>
              </a:rPr>
              <a:t>n</a:t>
            </a:r>
            <a:r>
              <a:rPr sz="3200" spc="-240" dirty="0">
                <a:latin typeface="Trebuchet MS"/>
                <a:cs typeface="Trebuchet MS"/>
              </a:rPr>
              <a:t>g</a:t>
            </a:r>
            <a:r>
              <a:rPr sz="3200" spc="-125" dirty="0">
                <a:latin typeface="Trebuchet MS"/>
                <a:cs typeface="Trebuchet MS"/>
              </a:rPr>
              <a:t> </a:t>
            </a:r>
            <a:r>
              <a:rPr sz="3200" spc="-170" dirty="0">
                <a:latin typeface="Trebuchet MS"/>
                <a:cs typeface="Trebuchet MS"/>
              </a:rPr>
              <a:t>of</a:t>
            </a:r>
            <a:r>
              <a:rPr sz="3200" spc="-75" dirty="0">
                <a:latin typeface="Trebuchet MS"/>
                <a:cs typeface="Trebuchet MS"/>
              </a:rPr>
              <a:t> </a:t>
            </a:r>
            <a:r>
              <a:rPr sz="3200" spc="-195" dirty="0">
                <a:latin typeface="Trebuchet MS"/>
                <a:cs typeface="Trebuchet MS"/>
              </a:rPr>
              <a:t>larg</a:t>
            </a:r>
            <a:r>
              <a:rPr sz="3200" spc="-240" dirty="0">
                <a:latin typeface="Trebuchet MS"/>
                <a:cs typeface="Trebuchet MS"/>
              </a:rPr>
              <a:t>e</a:t>
            </a:r>
            <a:r>
              <a:rPr sz="3200" spc="-110" dirty="0">
                <a:latin typeface="Trebuchet MS"/>
                <a:cs typeface="Trebuchet MS"/>
              </a:rPr>
              <a:t> </a:t>
            </a:r>
            <a:r>
              <a:rPr sz="3200" spc="-50" dirty="0">
                <a:latin typeface="Trebuchet MS"/>
                <a:cs typeface="Trebuchet MS"/>
              </a:rPr>
              <a:t>no</a:t>
            </a:r>
            <a:r>
              <a:rPr sz="3200" spc="-75" dirty="0">
                <a:latin typeface="Trebuchet MS"/>
                <a:cs typeface="Trebuchet MS"/>
              </a:rPr>
              <a:t> </a:t>
            </a:r>
            <a:r>
              <a:rPr sz="3200" spc="-170" dirty="0">
                <a:latin typeface="Trebuchet MS"/>
                <a:cs typeface="Trebuchet MS"/>
              </a:rPr>
              <a:t>of</a:t>
            </a:r>
            <a:r>
              <a:rPr sz="3200" spc="-95" dirty="0">
                <a:latin typeface="Trebuchet MS"/>
                <a:cs typeface="Trebuchet MS"/>
              </a:rPr>
              <a:t> </a:t>
            </a:r>
            <a:r>
              <a:rPr sz="3200" spc="-185" dirty="0">
                <a:latin typeface="Trebuchet MS"/>
                <a:cs typeface="Trebuchet MS"/>
              </a:rPr>
              <a:t>var</a:t>
            </a:r>
            <a:r>
              <a:rPr sz="3200" spc="-110" dirty="0">
                <a:latin typeface="Trebuchet MS"/>
                <a:cs typeface="Trebuchet MS"/>
              </a:rPr>
              <a:t>i</a:t>
            </a:r>
            <a:r>
              <a:rPr sz="3200" spc="-185" dirty="0">
                <a:latin typeface="Trebuchet MS"/>
                <a:cs typeface="Trebuchet MS"/>
              </a:rPr>
              <a:t>ables  </a:t>
            </a:r>
            <a:r>
              <a:rPr sz="3200" spc="-170" dirty="0">
                <a:latin typeface="Trebuchet MS"/>
                <a:cs typeface="Trebuchet MS"/>
              </a:rPr>
              <a:t>of</a:t>
            </a:r>
            <a:r>
              <a:rPr sz="3200" spc="-90" dirty="0">
                <a:latin typeface="Trebuchet MS"/>
                <a:cs typeface="Trebuchet MS"/>
              </a:rPr>
              <a:t> </a:t>
            </a:r>
            <a:r>
              <a:rPr sz="3200" spc="-195" dirty="0">
                <a:latin typeface="Trebuchet MS"/>
                <a:cs typeface="Trebuchet MS"/>
              </a:rPr>
              <a:t>same</a:t>
            </a:r>
            <a:r>
              <a:rPr sz="3200" spc="-75" dirty="0">
                <a:latin typeface="Trebuchet MS"/>
                <a:cs typeface="Trebuchet MS"/>
              </a:rPr>
              <a:t> </a:t>
            </a:r>
            <a:r>
              <a:rPr sz="3200" spc="-165" dirty="0">
                <a:latin typeface="Trebuchet MS"/>
                <a:cs typeface="Trebuchet MS"/>
              </a:rPr>
              <a:t>d</a:t>
            </a:r>
            <a:r>
              <a:rPr sz="3200" spc="-225" dirty="0">
                <a:latin typeface="Trebuchet MS"/>
                <a:cs typeface="Trebuchet MS"/>
              </a:rPr>
              <a:t>atatyp</a:t>
            </a:r>
            <a:r>
              <a:rPr sz="3200" spc="-190" dirty="0">
                <a:latin typeface="Trebuchet MS"/>
                <a:cs typeface="Trebuchet MS"/>
              </a:rPr>
              <a:t>e</a:t>
            </a:r>
            <a:r>
              <a:rPr sz="3200" spc="-475" dirty="0">
                <a:latin typeface="Trebuchet MS"/>
                <a:cs typeface="Trebuchet MS"/>
              </a:rPr>
              <a:t>.</a:t>
            </a:r>
            <a:endParaRPr sz="3200" dirty="0">
              <a:latin typeface="Trebuchet MS"/>
              <a:cs typeface="Trebuchet MS"/>
            </a:endParaRPr>
          </a:p>
        </p:txBody>
      </p:sp>
      <p:sp>
        <p:nvSpPr>
          <p:cNvPr id="18" name="object 18"/>
          <p:cNvSpPr txBox="1">
            <a:spLocks noGrp="1"/>
          </p:cNvSpPr>
          <p:nvPr>
            <p:ph type="title"/>
          </p:nvPr>
        </p:nvSpPr>
        <p:spPr>
          <a:xfrm>
            <a:off x="1746914" y="353515"/>
            <a:ext cx="6387152" cy="689932"/>
          </a:xfrm>
          <a:prstGeom prst="rect">
            <a:avLst/>
          </a:prstGeom>
        </p:spPr>
        <p:txBody>
          <a:bodyPr vert="horz" wrap="square" lIns="0" tIns="12700" rIns="0" bIns="0" rtlCol="0" anchor="ctr">
            <a:spAutoFit/>
          </a:bodyPr>
          <a:lstStyle/>
          <a:p>
            <a:pPr marL="12700">
              <a:lnSpc>
                <a:spcPct val="100000"/>
              </a:lnSpc>
              <a:spcBef>
                <a:spcPts val="100"/>
              </a:spcBef>
            </a:pPr>
            <a:r>
              <a:rPr spc="-200" dirty="0"/>
              <a:t>Advanta</a:t>
            </a:r>
            <a:r>
              <a:rPr spc="-190" dirty="0"/>
              <a:t>g</a:t>
            </a:r>
            <a:r>
              <a:rPr spc="-170" dirty="0"/>
              <a:t>es</a:t>
            </a:r>
            <a:r>
              <a:rPr spc="-105" dirty="0"/>
              <a:t> </a:t>
            </a:r>
            <a:r>
              <a:rPr spc="-204" dirty="0"/>
              <a:t>of</a:t>
            </a:r>
            <a:r>
              <a:rPr spc="-475" dirty="0"/>
              <a:t> </a:t>
            </a:r>
            <a:r>
              <a:rPr spc="195" dirty="0"/>
              <a:t>A</a:t>
            </a:r>
            <a:r>
              <a:rPr spc="100" dirty="0"/>
              <a:t>r</a:t>
            </a:r>
            <a:r>
              <a:rPr spc="25" dirty="0"/>
              <a:t>r</a:t>
            </a:r>
            <a:r>
              <a:rPr spc="-535" dirty="0"/>
              <a:t>a</a:t>
            </a:r>
            <a:r>
              <a:rPr spc="-220" dirty="0"/>
              <a:t>y</a:t>
            </a:r>
          </a:p>
        </p:txBody>
      </p:sp>
    </p:spTree>
    <p:extLst>
      <p:ext uri="{BB962C8B-B14F-4D97-AF65-F5344CB8AC3E}">
        <p14:creationId xmlns:p14="http://schemas.microsoft.com/office/powerpoint/2010/main" val="4026371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2292824" y="325048"/>
            <a:ext cx="6305265" cy="2991357"/>
          </a:xfrm>
          <a:prstGeom prst="rect">
            <a:avLst/>
          </a:prstGeom>
        </p:spPr>
      </p:pic>
    </p:spTree>
    <p:extLst>
      <p:ext uri="{BB962C8B-B14F-4D97-AF65-F5344CB8AC3E}">
        <p14:creationId xmlns:p14="http://schemas.microsoft.com/office/powerpoint/2010/main" val="1284893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923598" y="749980"/>
            <a:ext cx="8310105" cy="4831953"/>
          </a:xfrm>
          <a:prstGeom prst="rect">
            <a:avLst/>
          </a:prstGeom>
        </p:spPr>
      </p:pic>
    </p:spTree>
    <p:extLst>
      <p:ext uri="{BB962C8B-B14F-4D97-AF65-F5344CB8AC3E}">
        <p14:creationId xmlns:p14="http://schemas.microsoft.com/office/powerpoint/2010/main" val="1634909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1774209" y="269460"/>
            <a:ext cx="8952931" cy="689932"/>
          </a:xfrm>
          <a:prstGeom prst="rect">
            <a:avLst/>
          </a:prstGeom>
        </p:spPr>
        <p:txBody>
          <a:bodyPr vert="horz" wrap="square" lIns="0" tIns="12700" rIns="0" bIns="0" rtlCol="0" anchor="ctr">
            <a:spAutoFit/>
          </a:bodyPr>
          <a:lstStyle/>
          <a:p>
            <a:pPr marL="12700">
              <a:lnSpc>
                <a:spcPct val="100000"/>
              </a:lnSpc>
              <a:spcBef>
                <a:spcPts val="100"/>
              </a:spcBef>
            </a:pPr>
            <a:r>
              <a:rPr spc="-170" dirty="0" smtClean="0"/>
              <a:t>Searching(When</a:t>
            </a:r>
            <a:r>
              <a:rPr spc="-105" dirty="0" smtClean="0"/>
              <a:t> </a:t>
            </a:r>
            <a:r>
              <a:rPr spc="-235" dirty="0"/>
              <a:t>the</a:t>
            </a:r>
            <a:r>
              <a:rPr spc="-120" dirty="0"/>
              <a:t> </a:t>
            </a:r>
            <a:r>
              <a:rPr spc="-225" dirty="0"/>
              <a:t>list</a:t>
            </a:r>
            <a:r>
              <a:rPr spc="-90" dirty="0"/>
              <a:t> </a:t>
            </a:r>
            <a:r>
              <a:rPr spc="-175" dirty="0"/>
              <a:t>is</a:t>
            </a:r>
            <a:r>
              <a:rPr spc="-60" dirty="0"/>
              <a:t> </a:t>
            </a:r>
            <a:r>
              <a:rPr spc="-114" dirty="0"/>
              <a:t>sorted)</a:t>
            </a:r>
          </a:p>
        </p:txBody>
      </p:sp>
      <p:pic>
        <p:nvPicPr>
          <p:cNvPr id="18" name="object 18"/>
          <p:cNvPicPr/>
          <p:nvPr/>
        </p:nvPicPr>
        <p:blipFill>
          <a:blip r:embed="rId2" cstate="print"/>
          <a:stretch>
            <a:fillRect/>
          </a:stretch>
        </p:blipFill>
        <p:spPr>
          <a:xfrm>
            <a:off x="1774209" y="1091821"/>
            <a:ext cx="8843748" cy="5650173"/>
          </a:xfrm>
          <a:prstGeom prst="rect">
            <a:avLst/>
          </a:prstGeom>
        </p:spPr>
      </p:pic>
    </p:spTree>
    <p:extLst>
      <p:ext uri="{BB962C8B-B14F-4D97-AF65-F5344CB8AC3E}">
        <p14:creationId xmlns:p14="http://schemas.microsoft.com/office/powerpoint/2010/main" val="3920478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838200" y="668740"/>
            <a:ext cx="10515600" cy="4913194"/>
          </a:xfrm>
          <a:prstGeom prst="rect">
            <a:avLst/>
          </a:prstGeom>
        </p:spPr>
      </p:pic>
    </p:spTree>
    <p:extLst>
      <p:ext uri="{BB962C8B-B14F-4D97-AF65-F5344CB8AC3E}">
        <p14:creationId xmlns:p14="http://schemas.microsoft.com/office/powerpoint/2010/main" val="3847915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825691" y="389014"/>
            <a:ext cx="6910314" cy="431906"/>
          </a:xfrm>
          <a:prstGeom prst="rect">
            <a:avLst/>
          </a:prstGeom>
        </p:spPr>
      </p:pic>
      <p:pic>
        <p:nvPicPr>
          <p:cNvPr id="5" name="Picture 4"/>
          <p:cNvPicPr>
            <a:picLocks noChangeAspect="1"/>
          </p:cNvPicPr>
          <p:nvPr/>
        </p:nvPicPr>
        <p:blipFill>
          <a:blip r:embed="rId3" cstate="print"/>
          <a:stretch>
            <a:fillRect/>
          </a:stretch>
        </p:blipFill>
        <p:spPr>
          <a:xfrm>
            <a:off x="825691" y="955343"/>
            <a:ext cx="9494090" cy="5190236"/>
          </a:xfrm>
          <a:prstGeom prst="rect">
            <a:avLst/>
          </a:prstGeom>
        </p:spPr>
      </p:pic>
    </p:spTree>
    <p:extLst>
      <p:ext uri="{BB962C8B-B14F-4D97-AF65-F5344CB8AC3E}">
        <p14:creationId xmlns:p14="http://schemas.microsoft.com/office/powerpoint/2010/main" val="5083374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2482522" y="561429"/>
            <a:ext cx="6224750" cy="5050672"/>
          </a:xfrm>
          <a:prstGeom prst="rect">
            <a:avLst/>
          </a:prstGeom>
        </p:spPr>
      </p:pic>
    </p:spTree>
    <p:extLst>
      <p:ext uri="{BB962C8B-B14F-4D97-AF65-F5344CB8AC3E}">
        <p14:creationId xmlns:p14="http://schemas.microsoft.com/office/powerpoint/2010/main" val="42923436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920589" y="286489"/>
            <a:ext cx="5792469" cy="444609"/>
          </a:xfrm>
          <a:prstGeom prst="rect">
            <a:avLst/>
          </a:prstGeom>
        </p:spPr>
      </p:pic>
      <p:pic>
        <p:nvPicPr>
          <p:cNvPr id="5" name="Picture 4"/>
          <p:cNvPicPr>
            <a:picLocks noChangeAspect="1"/>
          </p:cNvPicPr>
          <p:nvPr/>
        </p:nvPicPr>
        <p:blipFill>
          <a:blip r:embed="rId3" cstate="print"/>
          <a:stretch>
            <a:fillRect/>
          </a:stretch>
        </p:blipFill>
        <p:spPr>
          <a:xfrm>
            <a:off x="920589" y="1077518"/>
            <a:ext cx="10284223" cy="3658255"/>
          </a:xfrm>
          <a:prstGeom prst="rect">
            <a:avLst/>
          </a:prstGeom>
        </p:spPr>
      </p:pic>
    </p:spTree>
    <p:extLst>
      <p:ext uri="{BB962C8B-B14F-4D97-AF65-F5344CB8AC3E}">
        <p14:creationId xmlns:p14="http://schemas.microsoft.com/office/powerpoint/2010/main" val="385695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663807" y="301414"/>
            <a:ext cx="6961125" cy="470016"/>
          </a:xfrm>
          <a:prstGeom prst="rect">
            <a:avLst/>
          </a:prstGeom>
        </p:spPr>
      </p:pic>
      <p:pic>
        <p:nvPicPr>
          <p:cNvPr id="5" name="Picture 4"/>
          <p:cNvPicPr>
            <a:picLocks noChangeAspect="1"/>
          </p:cNvPicPr>
          <p:nvPr/>
        </p:nvPicPr>
        <p:blipFill>
          <a:blip r:embed="rId3" cstate="print"/>
          <a:stretch>
            <a:fillRect/>
          </a:stretch>
        </p:blipFill>
        <p:spPr>
          <a:xfrm>
            <a:off x="955343" y="945538"/>
            <a:ext cx="8773653" cy="4966923"/>
          </a:xfrm>
          <a:prstGeom prst="rect">
            <a:avLst/>
          </a:prstGeom>
        </p:spPr>
      </p:pic>
    </p:spTree>
    <p:extLst>
      <p:ext uri="{BB962C8B-B14F-4D97-AF65-F5344CB8AC3E}">
        <p14:creationId xmlns:p14="http://schemas.microsoft.com/office/powerpoint/2010/main" val="1763192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3098343" y="346414"/>
            <a:ext cx="5840941" cy="5449318"/>
          </a:xfrm>
          <a:prstGeom prst="rect">
            <a:avLst/>
          </a:prstGeom>
        </p:spPr>
      </p:pic>
    </p:spTree>
    <p:extLst>
      <p:ext uri="{BB962C8B-B14F-4D97-AF65-F5344CB8AC3E}">
        <p14:creationId xmlns:p14="http://schemas.microsoft.com/office/powerpoint/2010/main" val="27600322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2169994" y="600501"/>
            <a:ext cx="7206018" cy="5117911"/>
          </a:xfrm>
          <a:prstGeom prst="rect">
            <a:avLst/>
          </a:prstGeom>
        </p:spPr>
      </p:pic>
    </p:spTree>
    <p:extLst>
      <p:ext uri="{BB962C8B-B14F-4D97-AF65-F5344CB8AC3E}">
        <p14:creationId xmlns:p14="http://schemas.microsoft.com/office/powerpoint/2010/main" val="3707808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3120898" y="1931036"/>
            <a:ext cx="6652895" cy="3073277"/>
          </a:xfrm>
          <a:prstGeom prst="rect">
            <a:avLst/>
          </a:prstGeom>
        </p:spPr>
        <p:txBody>
          <a:bodyPr vert="horz" wrap="square" lIns="0" tIns="13335" rIns="0" bIns="0" rtlCol="0">
            <a:spAutoFit/>
          </a:bodyPr>
          <a:lstStyle/>
          <a:p>
            <a:pPr marL="295910" indent="-283845">
              <a:spcBef>
                <a:spcPts val="105"/>
              </a:spcBef>
              <a:buClr>
                <a:srgbClr val="3891A7"/>
              </a:buClr>
              <a:buSzPct val="79687"/>
              <a:buFont typeface="Segoe UI Symbol"/>
              <a:buChar char="⚫"/>
              <a:tabLst>
                <a:tab pos="296545" algn="l"/>
              </a:tabLst>
            </a:pPr>
            <a:r>
              <a:rPr sz="3200" spc="-45" dirty="0">
                <a:latin typeface="Trebuchet MS"/>
                <a:cs typeface="Trebuchet MS"/>
              </a:rPr>
              <a:t>Ca</a:t>
            </a:r>
            <a:r>
              <a:rPr sz="3200" spc="-35" dirty="0">
                <a:latin typeface="Trebuchet MS"/>
                <a:cs typeface="Trebuchet MS"/>
              </a:rPr>
              <a:t>n</a:t>
            </a:r>
            <a:r>
              <a:rPr sz="3200" spc="-100" dirty="0">
                <a:latin typeface="Trebuchet MS"/>
                <a:cs typeface="Trebuchet MS"/>
              </a:rPr>
              <a:t> </a:t>
            </a:r>
            <a:r>
              <a:rPr sz="3200" spc="-200" dirty="0">
                <a:latin typeface="Trebuchet MS"/>
                <a:cs typeface="Trebuchet MS"/>
              </a:rPr>
              <a:t>be</a:t>
            </a:r>
            <a:r>
              <a:rPr sz="3200" spc="-75" dirty="0">
                <a:latin typeface="Trebuchet MS"/>
                <a:cs typeface="Trebuchet MS"/>
              </a:rPr>
              <a:t> </a:t>
            </a:r>
            <a:r>
              <a:rPr sz="3200" spc="-145" dirty="0">
                <a:latin typeface="Trebuchet MS"/>
                <a:cs typeface="Trebuchet MS"/>
              </a:rPr>
              <a:t>h</a:t>
            </a:r>
            <a:r>
              <a:rPr sz="3200" spc="-170" dirty="0">
                <a:latin typeface="Trebuchet MS"/>
                <a:cs typeface="Trebuchet MS"/>
              </a:rPr>
              <a:t>ar</a:t>
            </a:r>
            <a:r>
              <a:rPr sz="3200" spc="-150" dirty="0">
                <a:latin typeface="Trebuchet MS"/>
                <a:cs typeface="Trebuchet MS"/>
              </a:rPr>
              <a:t>d</a:t>
            </a:r>
            <a:r>
              <a:rPr sz="3200" spc="-105" dirty="0">
                <a:latin typeface="Trebuchet MS"/>
                <a:cs typeface="Trebuchet MS"/>
              </a:rPr>
              <a:t> </a:t>
            </a:r>
            <a:r>
              <a:rPr sz="3200" spc="-70" dirty="0">
                <a:latin typeface="Trebuchet MS"/>
                <a:cs typeface="Trebuchet MS"/>
              </a:rPr>
              <a:t>t</a:t>
            </a:r>
            <a:r>
              <a:rPr sz="3200" spc="-90" dirty="0">
                <a:latin typeface="Trebuchet MS"/>
                <a:cs typeface="Trebuchet MS"/>
              </a:rPr>
              <a:t>o</a:t>
            </a:r>
            <a:r>
              <a:rPr sz="3200" spc="-75" dirty="0">
                <a:latin typeface="Trebuchet MS"/>
                <a:cs typeface="Trebuchet MS"/>
              </a:rPr>
              <a:t> </a:t>
            </a:r>
            <a:r>
              <a:rPr sz="3200" spc="-225" dirty="0">
                <a:latin typeface="Trebuchet MS"/>
                <a:cs typeface="Trebuchet MS"/>
              </a:rPr>
              <a:t>a</a:t>
            </a:r>
            <a:r>
              <a:rPr sz="3200" spc="-285" dirty="0">
                <a:latin typeface="Trebuchet MS"/>
                <a:cs typeface="Trebuchet MS"/>
              </a:rPr>
              <a:t>d</a:t>
            </a:r>
            <a:r>
              <a:rPr sz="3200" spc="-335" dirty="0">
                <a:latin typeface="Trebuchet MS"/>
                <a:cs typeface="Trebuchet MS"/>
              </a:rPr>
              <a:t>d/</a:t>
            </a:r>
            <a:r>
              <a:rPr sz="3200" spc="-300" dirty="0">
                <a:latin typeface="Trebuchet MS"/>
                <a:cs typeface="Trebuchet MS"/>
              </a:rPr>
              <a:t>r</a:t>
            </a:r>
            <a:r>
              <a:rPr sz="3200" spc="-125" dirty="0">
                <a:latin typeface="Trebuchet MS"/>
                <a:cs typeface="Trebuchet MS"/>
              </a:rPr>
              <a:t>em</a:t>
            </a:r>
            <a:r>
              <a:rPr sz="3200" spc="-140" dirty="0">
                <a:latin typeface="Trebuchet MS"/>
                <a:cs typeface="Trebuchet MS"/>
              </a:rPr>
              <a:t>o</a:t>
            </a:r>
            <a:r>
              <a:rPr sz="3200" spc="-229" dirty="0">
                <a:latin typeface="Trebuchet MS"/>
                <a:cs typeface="Trebuchet MS"/>
              </a:rPr>
              <a:t>v</a:t>
            </a:r>
            <a:r>
              <a:rPr sz="3200" spc="-215" dirty="0">
                <a:latin typeface="Trebuchet MS"/>
                <a:cs typeface="Trebuchet MS"/>
              </a:rPr>
              <a:t>e</a:t>
            </a:r>
            <a:r>
              <a:rPr sz="3200" spc="-100" dirty="0">
                <a:latin typeface="Trebuchet MS"/>
                <a:cs typeface="Trebuchet MS"/>
              </a:rPr>
              <a:t> </a:t>
            </a:r>
            <a:r>
              <a:rPr sz="3200" spc="-180" dirty="0">
                <a:latin typeface="Trebuchet MS"/>
                <a:cs typeface="Trebuchet MS"/>
              </a:rPr>
              <a:t>ele</a:t>
            </a:r>
            <a:r>
              <a:rPr sz="3200" spc="-315" dirty="0">
                <a:latin typeface="Trebuchet MS"/>
                <a:cs typeface="Trebuchet MS"/>
              </a:rPr>
              <a:t>m</a:t>
            </a:r>
            <a:r>
              <a:rPr sz="3200" spc="-165" dirty="0">
                <a:latin typeface="Trebuchet MS"/>
                <a:cs typeface="Trebuchet MS"/>
              </a:rPr>
              <a:t>ent</a:t>
            </a:r>
            <a:r>
              <a:rPr sz="3200" spc="-130" dirty="0">
                <a:latin typeface="Trebuchet MS"/>
                <a:cs typeface="Trebuchet MS"/>
              </a:rPr>
              <a:t>s</a:t>
            </a:r>
            <a:r>
              <a:rPr sz="3200" spc="-475" dirty="0">
                <a:latin typeface="Trebuchet MS"/>
                <a:cs typeface="Trebuchet MS"/>
              </a:rPr>
              <a:t>.</a:t>
            </a:r>
            <a:endParaRPr sz="3200" dirty="0">
              <a:latin typeface="Trebuchet MS"/>
              <a:cs typeface="Trebuchet MS"/>
            </a:endParaRPr>
          </a:p>
          <a:p>
            <a:pPr>
              <a:lnSpc>
                <a:spcPct val="100000"/>
              </a:lnSpc>
              <a:buClr>
                <a:srgbClr val="3891A7"/>
              </a:buClr>
              <a:buFont typeface="Segoe UI Symbol"/>
              <a:buChar char="⚫"/>
            </a:pPr>
            <a:endParaRPr sz="4050" dirty="0">
              <a:latin typeface="Trebuchet MS"/>
              <a:cs typeface="Trebuchet MS"/>
            </a:endParaRPr>
          </a:p>
          <a:p>
            <a:pPr marL="295910" marR="5080" indent="-283845">
              <a:lnSpc>
                <a:spcPts val="3460"/>
              </a:lnSpc>
              <a:buClr>
                <a:srgbClr val="3891A7"/>
              </a:buClr>
              <a:buSzPct val="79687"/>
              <a:buFont typeface="Segoe UI Symbol"/>
              <a:buChar char="⚫"/>
              <a:tabLst>
                <a:tab pos="296545" algn="l"/>
              </a:tabLst>
            </a:pPr>
            <a:r>
              <a:rPr sz="3200" spc="-75" dirty="0">
                <a:latin typeface="Trebuchet MS"/>
                <a:cs typeface="Trebuchet MS"/>
              </a:rPr>
              <a:t>Cannot</a:t>
            </a:r>
            <a:r>
              <a:rPr sz="3200" spc="-114" dirty="0">
                <a:latin typeface="Trebuchet MS"/>
                <a:cs typeface="Trebuchet MS"/>
              </a:rPr>
              <a:t> </a:t>
            </a:r>
            <a:r>
              <a:rPr sz="3200" spc="-195" dirty="0">
                <a:latin typeface="Trebuchet MS"/>
                <a:cs typeface="Trebuchet MS"/>
              </a:rPr>
              <a:t>be</a:t>
            </a:r>
            <a:r>
              <a:rPr sz="3200" spc="-70" dirty="0">
                <a:latin typeface="Trebuchet MS"/>
                <a:cs typeface="Trebuchet MS"/>
              </a:rPr>
              <a:t> </a:t>
            </a:r>
            <a:r>
              <a:rPr sz="3200" spc="-220" dirty="0">
                <a:latin typeface="Trebuchet MS"/>
                <a:cs typeface="Trebuchet MS"/>
              </a:rPr>
              <a:t>dynamically</a:t>
            </a:r>
            <a:r>
              <a:rPr sz="3200" spc="-110" dirty="0">
                <a:latin typeface="Trebuchet MS"/>
                <a:cs typeface="Trebuchet MS"/>
              </a:rPr>
              <a:t> </a:t>
            </a:r>
            <a:r>
              <a:rPr sz="3200" spc="-155" dirty="0">
                <a:latin typeface="Trebuchet MS"/>
                <a:cs typeface="Trebuchet MS"/>
              </a:rPr>
              <a:t>resized</a:t>
            </a:r>
            <a:r>
              <a:rPr sz="3200" spc="-85" dirty="0">
                <a:latin typeface="Trebuchet MS"/>
                <a:cs typeface="Trebuchet MS"/>
              </a:rPr>
              <a:t> </a:t>
            </a:r>
            <a:r>
              <a:rPr sz="3200" spc="-180" dirty="0">
                <a:latin typeface="Trebuchet MS"/>
                <a:cs typeface="Trebuchet MS"/>
              </a:rPr>
              <a:t>in</a:t>
            </a:r>
            <a:r>
              <a:rPr sz="3200" spc="-85" dirty="0">
                <a:latin typeface="Trebuchet MS"/>
                <a:cs typeface="Trebuchet MS"/>
              </a:rPr>
              <a:t> </a:t>
            </a:r>
            <a:r>
              <a:rPr sz="3200" spc="-100" dirty="0">
                <a:latin typeface="Trebuchet MS"/>
                <a:cs typeface="Trebuchet MS"/>
              </a:rPr>
              <a:t>most </a:t>
            </a:r>
            <a:r>
              <a:rPr sz="3200" spc="-950" dirty="0">
                <a:latin typeface="Trebuchet MS"/>
                <a:cs typeface="Trebuchet MS"/>
              </a:rPr>
              <a:t> </a:t>
            </a:r>
            <a:r>
              <a:rPr sz="3200" spc="-240" dirty="0">
                <a:latin typeface="Trebuchet MS"/>
                <a:cs typeface="Trebuchet MS"/>
              </a:rPr>
              <a:t>languages.</a:t>
            </a:r>
            <a:endParaRPr sz="3200" dirty="0">
              <a:latin typeface="Trebuchet MS"/>
              <a:cs typeface="Trebuchet MS"/>
            </a:endParaRPr>
          </a:p>
          <a:p>
            <a:pPr>
              <a:spcBef>
                <a:spcPts val="35"/>
              </a:spcBef>
              <a:buClr>
                <a:srgbClr val="3891A7"/>
              </a:buClr>
              <a:buFont typeface="Segoe UI Symbol"/>
              <a:buChar char="⚫"/>
            </a:pPr>
            <a:endParaRPr sz="3600" dirty="0">
              <a:latin typeface="Trebuchet MS"/>
              <a:cs typeface="Trebuchet MS"/>
            </a:endParaRPr>
          </a:p>
          <a:p>
            <a:pPr marL="295910" indent="-283845">
              <a:buClr>
                <a:srgbClr val="3891A7"/>
              </a:buClr>
              <a:buSzPct val="79687"/>
              <a:buFont typeface="Segoe UI Symbol"/>
              <a:buChar char="⚫"/>
              <a:tabLst>
                <a:tab pos="296545" algn="l"/>
              </a:tabLst>
            </a:pPr>
            <a:r>
              <a:rPr sz="3200" spc="-30" dirty="0">
                <a:latin typeface="Trebuchet MS"/>
                <a:cs typeface="Trebuchet MS"/>
              </a:rPr>
              <a:t>Memory</a:t>
            </a:r>
            <a:r>
              <a:rPr sz="3200" spc="-145" dirty="0">
                <a:latin typeface="Trebuchet MS"/>
                <a:cs typeface="Trebuchet MS"/>
              </a:rPr>
              <a:t> </a:t>
            </a:r>
            <a:r>
              <a:rPr sz="3200" spc="-165" dirty="0">
                <a:latin typeface="Trebuchet MS"/>
                <a:cs typeface="Trebuchet MS"/>
              </a:rPr>
              <a:t>loss.</a:t>
            </a:r>
            <a:endParaRPr sz="3200" dirty="0">
              <a:latin typeface="Trebuchet MS"/>
              <a:cs typeface="Trebuchet MS"/>
            </a:endParaRPr>
          </a:p>
        </p:txBody>
      </p:sp>
      <p:sp>
        <p:nvSpPr>
          <p:cNvPr id="16" name="object 16"/>
          <p:cNvSpPr txBox="1">
            <a:spLocks noGrp="1"/>
          </p:cNvSpPr>
          <p:nvPr>
            <p:ph type="title"/>
          </p:nvPr>
        </p:nvSpPr>
        <p:spPr>
          <a:xfrm>
            <a:off x="3120898" y="422807"/>
            <a:ext cx="2919095" cy="680720"/>
          </a:xfrm>
          <a:prstGeom prst="rect">
            <a:avLst/>
          </a:prstGeom>
        </p:spPr>
        <p:txBody>
          <a:bodyPr vert="horz" wrap="square" lIns="0" tIns="12065" rIns="0" bIns="0" rtlCol="0" anchor="ctr">
            <a:spAutoFit/>
          </a:bodyPr>
          <a:lstStyle/>
          <a:p>
            <a:pPr marL="12700">
              <a:lnSpc>
                <a:spcPct val="100000"/>
              </a:lnSpc>
              <a:spcBef>
                <a:spcPts val="95"/>
              </a:spcBef>
            </a:pPr>
            <a:r>
              <a:rPr sz="4300" spc="75" dirty="0"/>
              <a:t>LIMITATION</a:t>
            </a:r>
            <a:endParaRPr sz="4300" dirty="0"/>
          </a:p>
        </p:txBody>
      </p:sp>
    </p:spTree>
    <p:extLst>
      <p:ext uri="{BB962C8B-B14F-4D97-AF65-F5344CB8AC3E}">
        <p14:creationId xmlns:p14="http://schemas.microsoft.com/office/powerpoint/2010/main" val="1131539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53551" y="351692"/>
            <a:ext cx="9931789" cy="60953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568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2757268" y="945979"/>
            <a:ext cx="6341671" cy="503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886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760149" y="1087388"/>
            <a:ext cx="10516103" cy="42583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4646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900951" y="4161750"/>
            <a:ext cx="9692021" cy="2407861"/>
          </a:xfrm>
          <a:prstGeom prst="rect">
            <a:avLst/>
          </a:prstGeom>
          <a:ln>
            <a:noFill/>
          </a:ln>
          <a:effectLst>
            <a:outerShdw blurRad="292100" dist="139700" dir="2700000" algn="tl" rotWithShape="0">
              <a:srgbClr val="333333">
                <a:alpha val="65000"/>
              </a:srgbClr>
            </a:outerShdw>
          </a:effectLst>
        </p:spPr>
      </p:pic>
      <p:pic>
        <p:nvPicPr>
          <p:cNvPr id="4099" name="Picture 3"/>
          <p:cNvPicPr>
            <a:picLocks noChangeAspect="1" noChangeArrowheads="1"/>
          </p:cNvPicPr>
          <p:nvPr/>
        </p:nvPicPr>
        <p:blipFill>
          <a:blip r:embed="rId3" cstate="print"/>
          <a:srcRect/>
          <a:stretch>
            <a:fillRect/>
          </a:stretch>
        </p:blipFill>
        <p:spPr bwMode="auto">
          <a:xfrm>
            <a:off x="6901228" y="323557"/>
            <a:ext cx="4851304" cy="34879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61282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900332" y="616679"/>
            <a:ext cx="10536701" cy="55940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06191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641922" y="1119432"/>
            <a:ext cx="9063591" cy="47639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45734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73723" y="576774"/>
            <a:ext cx="10466363" cy="60490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31450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2475914" y="1128882"/>
            <a:ext cx="6780628" cy="42675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46829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CIRCULAR LINKED LISTs</a:t>
            </a:r>
            <a:endParaRPr lang="en-US" dirty="0">
              <a:solidFill>
                <a:srgbClr val="0070C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004545" y="2011678"/>
            <a:ext cx="10338180" cy="33903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58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23591" y="928468"/>
            <a:ext cx="10525379" cy="4965894"/>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6119446" y="3967089"/>
            <a:ext cx="4389120" cy="3516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6" name="Rectangle 5"/>
          <p:cNvSpPr/>
          <p:nvPr/>
        </p:nvSpPr>
        <p:spPr>
          <a:xfrm>
            <a:off x="1519311" y="5964703"/>
            <a:ext cx="9453489" cy="646331"/>
          </a:xfrm>
          <a:prstGeom prst="rect">
            <a:avLst/>
          </a:prstGeom>
        </p:spPr>
        <p:txBody>
          <a:bodyPr wrap="square">
            <a:spAutoFit/>
          </a:bodyPr>
          <a:lstStyle/>
          <a:p>
            <a:r>
              <a:rPr lang="en-US" b="1" dirty="0" smtClean="0"/>
              <a:t>the last node of the list. When we traverse the DATA and NEXT in this manner, we will finally see that the linked list in Fig. 6.27 stores characters that when put together form the word HELLO.</a:t>
            </a:r>
            <a:endParaRPr lang="en-US" b="1" dirty="0"/>
          </a:p>
        </p:txBody>
      </p:sp>
    </p:spTree>
    <p:extLst>
      <p:ext uri="{BB962C8B-B14F-4D97-AF65-F5344CB8AC3E}">
        <p14:creationId xmlns:p14="http://schemas.microsoft.com/office/powerpoint/2010/main" val="2027848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00501"/>
            <a:ext cx="9144000" cy="4657299"/>
          </a:xfrm>
        </p:spPr>
        <p:txBody>
          <a:bodyPr/>
          <a:lstStyle/>
          <a:p>
            <a:pPr algn="l"/>
            <a:r>
              <a:rPr lang="en-US" dirty="0" smtClean="0"/>
              <a:t>Array have following 2 major drawbacks</a:t>
            </a:r>
          </a:p>
          <a:p>
            <a:pPr marL="457200" indent="-457200" algn="l">
              <a:buAutoNum type="arabicParenR"/>
            </a:pPr>
            <a:r>
              <a:rPr lang="en-US" dirty="0" smtClean="0"/>
              <a:t>Contiguous memory allotment</a:t>
            </a:r>
          </a:p>
          <a:p>
            <a:pPr marL="457200" indent="-457200" algn="l">
              <a:buAutoNum type="arabicParenR"/>
            </a:pPr>
            <a:r>
              <a:rPr lang="en-US" dirty="0" smtClean="0"/>
              <a:t>Size of the array</a:t>
            </a:r>
            <a:endParaRPr lang="en-US" dirty="0"/>
          </a:p>
        </p:txBody>
      </p:sp>
      <p:pic>
        <p:nvPicPr>
          <p:cNvPr id="4" name="Picture 3"/>
          <p:cNvPicPr>
            <a:picLocks noChangeAspect="1"/>
          </p:cNvPicPr>
          <p:nvPr/>
        </p:nvPicPr>
        <p:blipFill>
          <a:blip r:embed="rId2" cstate="print"/>
          <a:stretch>
            <a:fillRect/>
          </a:stretch>
        </p:blipFill>
        <p:spPr>
          <a:xfrm>
            <a:off x="2869493" y="2800195"/>
            <a:ext cx="7352680" cy="1257610"/>
          </a:xfrm>
          <a:prstGeom prst="rect">
            <a:avLst/>
          </a:prstGeom>
        </p:spPr>
      </p:pic>
      <p:pic>
        <p:nvPicPr>
          <p:cNvPr id="5" name="Picture 4"/>
          <p:cNvPicPr>
            <a:picLocks noChangeAspect="1"/>
          </p:cNvPicPr>
          <p:nvPr/>
        </p:nvPicPr>
        <p:blipFill>
          <a:blip r:embed="rId3" cstate="print"/>
          <a:stretch>
            <a:fillRect/>
          </a:stretch>
        </p:blipFill>
        <p:spPr>
          <a:xfrm>
            <a:off x="2869493" y="4574143"/>
            <a:ext cx="3708728" cy="1294394"/>
          </a:xfrm>
          <a:prstGeom prst="rect">
            <a:avLst/>
          </a:prstGeom>
        </p:spPr>
      </p:pic>
    </p:spTree>
    <p:extLst>
      <p:ext uri="{BB962C8B-B14F-4D97-AF65-F5344CB8AC3E}">
        <p14:creationId xmlns:p14="http://schemas.microsoft.com/office/powerpoint/2010/main" val="38967809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65" y="590208"/>
            <a:ext cx="10515600" cy="1325563"/>
          </a:xfrm>
        </p:spPr>
        <p:txBody>
          <a:bodyPr>
            <a:normAutofit/>
          </a:bodyPr>
          <a:lstStyle/>
          <a:p>
            <a:r>
              <a:rPr lang="en-US" b="1" dirty="0" smtClean="0">
                <a:solidFill>
                  <a:srgbClr val="0070C0"/>
                </a:solidFill>
              </a:rPr>
              <a:t>Inserting a New Node in a Circular Linked List</a:t>
            </a:r>
            <a:br>
              <a:rPr lang="en-US" b="1" dirty="0" smtClean="0">
                <a:solidFill>
                  <a:srgbClr val="0070C0"/>
                </a:solidFill>
              </a:rPr>
            </a:br>
            <a:endParaRPr lang="en-US" dirty="0">
              <a:solidFill>
                <a:srgbClr val="0070C0"/>
              </a:solidFill>
            </a:endParaRPr>
          </a:p>
        </p:txBody>
      </p:sp>
      <p:sp>
        <p:nvSpPr>
          <p:cNvPr id="3" name="Content Placeholder 2"/>
          <p:cNvSpPr>
            <a:spLocks noGrp="1"/>
          </p:cNvSpPr>
          <p:nvPr>
            <p:ph idx="1"/>
          </p:nvPr>
        </p:nvSpPr>
        <p:spPr/>
        <p:txBody>
          <a:bodyPr/>
          <a:lstStyle/>
          <a:p>
            <a:pPr algn="just">
              <a:buNone/>
            </a:pPr>
            <a:r>
              <a:rPr lang="en-US" dirty="0" smtClean="0"/>
              <a:t>How a new node is added into an already existing linked list. We will take two cases and then see how insertion is done in each case.</a:t>
            </a:r>
          </a:p>
          <a:p>
            <a:pPr algn="just"/>
            <a:r>
              <a:rPr lang="en-US" b="1" dirty="0" smtClean="0"/>
              <a:t>Case 1:</a:t>
            </a:r>
            <a:r>
              <a:rPr lang="en-US" dirty="0" smtClean="0"/>
              <a:t> The new node is inserted at the beginning of the circular linked list.</a:t>
            </a:r>
          </a:p>
          <a:p>
            <a:pPr algn="just"/>
            <a:r>
              <a:rPr lang="en-US" b="1" dirty="0" smtClean="0"/>
              <a:t>Case 2:</a:t>
            </a:r>
            <a:r>
              <a:rPr lang="en-US" dirty="0" smtClean="0"/>
              <a:t> The new node is inserted at the end of the circular linked list.</a:t>
            </a:r>
            <a:endParaRPr lang="en-US" dirty="0"/>
          </a:p>
        </p:txBody>
      </p:sp>
    </p:spTree>
    <p:extLst>
      <p:ext uri="{BB962C8B-B14F-4D97-AF65-F5344CB8AC3E}">
        <p14:creationId xmlns:p14="http://schemas.microsoft.com/office/powerpoint/2010/main" val="1507675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1069145" y="193757"/>
            <a:ext cx="9706708" cy="62944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22822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solidFill>
                  <a:srgbClr val="0070C0"/>
                </a:solidFill>
              </a:rPr>
              <a:t>Algorithm to insert a new node at the beginning</a:t>
            </a:r>
            <a:endParaRPr lang="en-US" dirty="0">
              <a:solidFill>
                <a:srgbClr val="0070C0"/>
              </a:solidFill>
            </a:endParaRPr>
          </a:p>
        </p:txBody>
      </p:sp>
      <p:pic>
        <p:nvPicPr>
          <p:cNvPr id="4098" name="Picture 2"/>
          <p:cNvPicPr>
            <a:picLocks noGrp="1" noChangeAspect="1" noChangeArrowheads="1"/>
          </p:cNvPicPr>
          <p:nvPr>
            <p:ph idx="1"/>
          </p:nvPr>
        </p:nvPicPr>
        <p:blipFill>
          <a:blip r:embed="rId2" cstate="print"/>
          <a:stretch>
            <a:fillRect/>
          </a:stretch>
        </p:blipFill>
        <p:spPr bwMode="auto">
          <a:xfrm>
            <a:off x="4319587" y="2710017"/>
            <a:ext cx="3552825" cy="2609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95061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solidFill>
                  <a:srgbClr val="0070C0"/>
                </a:solidFill>
              </a:rPr>
              <a:t>Inserting a Node at the End of a Circular Linked List</a:t>
            </a:r>
            <a:endParaRPr lang="en-US" dirty="0">
              <a:solidFill>
                <a:srgbClr val="0070C0"/>
              </a:solidFill>
            </a:endParaRPr>
          </a:p>
        </p:txBody>
      </p:sp>
      <p:pic>
        <p:nvPicPr>
          <p:cNvPr id="5122" name="Picture 2"/>
          <p:cNvPicPr>
            <a:picLocks noGrp="1" noChangeAspect="1" noChangeArrowheads="1"/>
          </p:cNvPicPr>
          <p:nvPr>
            <p:ph idx="1"/>
          </p:nvPr>
        </p:nvPicPr>
        <p:blipFill>
          <a:blip r:embed="rId2" cstate="print"/>
          <a:stretch>
            <a:fillRect/>
          </a:stretch>
        </p:blipFill>
        <p:spPr bwMode="auto">
          <a:xfrm>
            <a:off x="2566987" y="2391569"/>
            <a:ext cx="7058025" cy="3219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81306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Insert a new node at the end</a:t>
            </a:r>
            <a:endParaRPr lang="en-US" dirty="0">
              <a:solidFill>
                <a:srgbClr val="0070C0"/>
              </a:solidFill>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2194560" y="1831541"/>
            <a:ext cx="6696195" cy="475213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Deleting a Node from a Circular Linked List</a:t>
            </a:r>
            <a:endParaRPr lang="en-US" dirty="0">
              <a:solidFill>
                <a:srgbClr val="0070C0"/>
              </a:solidFill>
            </a:endParaRPr>
          </a:p>
        </p:txBody>
      </p:sp>
      <p:sp>
        <p:nvSpPr>
          <p:cNvPr id="3" name="Content Placeholder 2"/>
          <p:cNvSpPr>
            <a:spLocks noGrp="1"/>
          </p:cNvSpPr>
          <p:nvPr>
            <p:ph idx="1"/>
          </p:nvPr>
        </p:nvSpPr>
        <p:spPr/>
        <p:txBody>
          <a:bodyPr/>
          <a:lstStyle/>
          <a:p>
            <a:pPr>
              <a:buNone/>
            </a:pPr>
            <a:r>
              <a:rPr lang="en-US" dirty="0" smtClean="0"/>
              <a:t>How a node is deleted from an already existing circular linked list. We will take two cases and then see how deletion is done in each case. Rest of the deletion are same as that given for singly linked lists.</a:t>
            </a:r>
          </a:p>
          <a:p>
            <a:r>
              <a:rPr lang="en-US" b="1" dirty="0" smtClean="0"/>
              <a:t>Case 1:</a:t>
            </a:r>
            <a:r>
              <a:rPr lang="en-US" dirty="0" smtClean="0"/>
              <a:t> The first node is deleted.</a:t>
            </a:r>
          </a:p>
          <a:p>
            <a:r>
              <a:rPr lang="en-US" b="1" dirty="0" smtClean="0"/>
              <a:t>Case 2: </a:t>
            </a:r>
            <a:r>
              <a:rPr lang="en-US" dirty="0" smtClean="0"/>
              <a:t>The last node is deleted. cases of</a:t>
            </a:r>
            <a:endParaRPr lang="en-US" dirty="0"/>
          </a:p>
        </p:txBody>
      </p:sp>
    </p:spTree>
    <p:extLst>
      <p:ext uri="{BB962C8B-B14F-4D97-AF65-F5344CB8AC3E}">
        <p14:creationId xmlns:p14="http://schemas.microsoft.com/office/powerpoint/2010/main" val="2253821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Deleting the first node from a circular linked list</a:t>
            </a:r>
            <a:endParaRPr lang="en-US" dirty="0">
              <a:solidFill>
                <a:srgbClr val="0070C0"/>
              </a:solidFill>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1631852" y="1905252"/>
            <a:ext cx="8923239" cy="44686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8274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2658795" y="1863201"/>
            <a:ext cx="6499200" cy="410654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solidFill>
                  <a:srgbClr val="0070C0"/>
                </a:solidFill>
              </a:rPr>
              <a:t>Deleting the Last Node from a Circular Linked List</a:t>
            </a:r>
            <a:endParaRPr lang="en-US" dirty="0">
              <a:solidFill>
                <a:srgbClr val="0070C0"/>
              </a:solidFill>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1885071" y="1744765"/>
            <a:ext cx="8302282" cy="48475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2335236" y="1199070"/>
            <a:ext cx="7357403" cy="468198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282789" y="616748"/>
            <a:ext cx="7824915" cy="736781"/>
          </a:xfrm>
          <a:prstGeom prst="rect">
            <a:avLst/>
          </a:prstGeom>
        </p:spPr>
      </p:pic>
      <p:pic>
        <p:nvPicPr>
          <p:cNvPr id="5" name="Picture 4"/>
          <p:cNvPicPr>
            <a:picLocks noChangeAspect="1"/>
          </p:cNvPicPr>
          <p:nvPr/>
        </p:nvPicPr>
        <p:blipFill>
          <a:blip r:embed="rId3" cstate="print"/>
          <a:stretch>
            <a:fillRect/>
          </a:stretch>
        </p:blipFill>
        <p:spPr>
          <a:xfrm>
            <a:off x="2524836" y="1482587"/>
            <a:ext cx="5663821" cy="4167586"/>
          </a:xfrm>
          <a:prstGeom prst="rect">
            <a:avLst/>
          </a:prstGeom>
        </p:spPr>
      </p:pic>
    </p:spTree>
    <p:extLst>
      <p:ext uri="{BB962C8B-B14F-4D97-AF65-F5344CB8AC3E}">
        <p14:creationId xmlns:p14="http://schemas.microsoft.com/office/powerpoint/2010/main" val="31736553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794" y="0"/>
            <a:ext cx="10515600" cy="1325563"/>
          </a:xfrm>
        </p:spPr>
        <p:txBody>
          <a:bodyPr/>
          <a:lstStyle/>
          <a:p>
            <a:r>
              <a:rPr lang="en-US" b="1" dirty="0" smtClean="0">
                <a:solidFill>
                  <a:srgbClr val="0070C0"/>
                </a:solidFill>
              </a:rPr>
              <a:t>DOUBLY LINKED LISTS</a:t>
            </a:r>
            <a:endParaRPr lang="en-US" dirty="0">
              <a:solidFill>
                <a:srgbClr val="0070C0"/>
              </a:solidFill>
            </a:endParaRPr>
          </a:p>
        </p:txBody>
      </p:sp>
      <p:pic>
        <p:nvPicPr>
          <p:cNvPr id="11266" name="Picture 2"/>
          <p:cNvPicPr>
            <a:picLocks noGrp="1" noChangeAspect="1" noChangeArrowheads="1"/>
          </p:cNvPicPr>
          <p:nvPr>
            <p:ph idx="1"/>
          </p:nvPr>
        </p:nvPicPr>
        <p:blipFill>
          <a:blip r:embed="rId2" cstate="print"/>
          <a:srcRect/>
          <a:stretch>
            <a:fillRect/>
          </a:stretch>
        </p:blipFill>
        <p:spPr bwMode="auto">
          <a:xfrm>
            <a:off x="745588" y="1350499"/>
            <a:ext cx="7301131" cy="5336569"/>
          </a:xfrm>
          <a:prstGeom prst="rect">
            <a:avLst/>
          </a:prstGeom>
          <a:ln>
            <a:noFill/>
          </a:ln>
          <a:effectLst>
            <a:outerShdw blurRad="292100" dist="139700" dir="2700000" algn="tl" rotWithShape="0">
              <a:srgbClr val="333333">
                <a:alpha val="65000"/>
              </a:srgbClr>
            </a:outerShdw>
          </a:effectLst>
        </p:spPr>
      </p:pic>
      <p:pic>
        <p:nvPicPr>
          <p:cNvPr id="11267" name="Picture 3"/>
          <p:cNvPicPr>
            <a:picLocks noChangeAspect="1" noChangeArrowheads="1"/>
          </p:cNvPicPr>
          <p:nvPr/>
        </p:nvPicPr>
        <p:blipFill>
          <a:blip r:embed="rId3" cstate="print"/>
          <a:srcRect/>
          <a:stretch>
            <a:fillRect/>
          </a:stretch>
        </p:blipFill>
        <p:spPr bwMode="auto">
          <a:xfrm>
            <a:off x="8300869" y="318208"/>
            <a:ext cx="3666047" cy="45914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70C0"/>
                </a:solidFill>
              </a:rPr>
              <a:t>Inserting a New Node in a Doubly Linked List</a:t>
            </a:r>
            <a:br>
              <a:rPr lang="en-US" b="1" dirty="0" smtClean="0">
                <a:solidFill>
                  <a:srgbClr val="0070C0"/>
                </a:solidFill>
              </a:rPr>
            </a:br>
            <a:endParaRPr lang="en-US" dirty="0">
              <a:solidFill>
                <a:srgbClr val="0070C0"/>
              </a:solidFill>
            </a:endParaRPr>
          </a:p>
        </p:txBody>
      </p:sp>
      <p:sp>
        <p:nvSpPr>
          <p:cNvPr id="5" name="Content Placeholder 4"/>
          <p:cNvSpPr>
            <a:spLocks noGrp="1"/>
          </p:cNvSpPr>
          <p:nvPr>
            <p:ph idx="1"/>
          </p:nvPr>
        </p:nvSpPr>
        <p:spPr/>
        <p:txBody>
          <a:bodyPr/>
          <a:lstStyle/>
          <a:p>
            <a:pPr>
              <a:buNone/>
            </a:pPr>
            <a:r>
              <a:rPr lang="en-US" dirty="0" smtClean="0"/>
              <a:t>How a new node is added into an already existing doubly linked list. We will take four cases and then see how insertion is done in each case.</a:t>
            </a:r>
          </a:p>
          <a:p>
            <a:pPr>
              <a:buNone/>
            </a:pPr>
            <a:r>
              <a:rPr lang="en-US" b="1" dirty="0" smtClean="0"/>
              <a:t>Case 1:</a:t>
            </a:r>
            <a:r>
              <a:rPr lang="en-US" dirty="0" smtClean="0"/>
              <a:t> The new node is inserted at the beginning.</a:t>
            </a:r>
          </a:p>
          <a:p>
            <a:pPr>
              <a:buNone/>
            </a:pPr>
            <a:r>
              <a:rPr lang="en-US" b="1" dirty="0" smtClean="0"/>
              <a:t>Case 2:</a:t>
            </a:r>
            <a:r>
              <a:rPr lang="en-US" dirty="0" smtClean="0"/>
              <a:t> The new node is inserted at the end.</a:t>
            </a:r>
          </a:p>
          <a:p>
            <a:pPr>
              <a:buNone/>
            </a:pPr>
            <a:r>
              <a:rPr lang="en-US" b="1" dirty="0" smtClean="0"/>
              <a:t>Case 3: </a:t>
            </a:r>
            <a:r>
              <a:rPr lang="en-US" dirty="0" smtClean="0"/>
              <a:t>The new node is inserted after a given node.</a:t>
            </a:r>
          </a:p>
          <a:p>
            <a:pPr>
              <a:buNone/>
            </a:pPr>
            <a:r>
              <a:rPr lang="en-US" b="1" dirty="0" smtClean="0"/>
              <a:t>Case 4: </a:t>
            </a:r>
            <a:r>
              <a:rPr lang="en-US" dirty="0" smtClean="0"/>
              <a:t>The new node is inserted before a given node.</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rcRect/>
          <a:stretch>
            <a:fillRect/>
          </a:stretch>
        </p:blipFill>
        <p:spPr bwMode="auto">
          <a:xfrm>
            <a:off x="1" y="196948"/>
            <a:ext cx="8797613" cy="5261316"/>
          </a:xfrm>
          <a:prstGeom prst="rect">
            <a:avLst/>
          </a:prstGeom>
          <a:ln>
            <a:noFill/>
          </a:ln>
          <a:effectLst>
            <a:outerShdw blurRad="292100" dist="139700" dir="2700000" algn="tl" rotWithShape="0">
              <a:srgbClr val="333333">
                <a:alpha val="65000"/>
              </a:srgbClr>
            </a:outerShdw>
          </a:effectLst>
        </p:spPr>
      </p:pic>
      <p:pic>
        <p:nvPicPr>
          <p:cNvPr id="13315" name="Picture 3"/>
          <p:cNvPicPr>
            <a:picLocks noChangeAspect="1" noChangeArrowheads="1"/>
          </p:cNvPicPr>
          <p:nvPr/>
        </p:nvPicPr>
        <p:blipFill>
          <a:blip r:embed="rId3" cstate="print"/>
          <a:srcRect/>
          <a:stretch>
            <a:fillRect/>
          </a:stretch>
        </p:blipFill>
        <p:spPr bwMode="auto">
          <a:xfrm>
            <a:off x="8491276" y="1125415"/>
            <a:ext cx="3742928" cy="368573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27926" y="1371600"/>
            <a:ext cx="8849944" cy="4627248"/>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776377" y="1371600"/>
            <a:ext cx="3217653" cy="5779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rotWithShape="1">
          <a:blip r:embed="rId3"/>
          <a:srcRect t="2483"/>
          <a:stretch/>
        </p:blipFill>
        <p:spPr>
          <a:xfrm>
            <a:off x="8628442" y="362309"/>
            <a:ext cx="3213000" cy="27528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54346" y="1889184"/>
            <a:ext cx="7609456" cy="489968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l="1801"/>
          <a:stretch/>
        </p:blipFill>
        <p:spPr>
          <a:xfrm>
            <a:off x="8514272" y="494515"/>
            <a:ext cx="3459192" cy="31206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823459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86928" y="426298"/>
            <a:ext cx="7416063" cy="6052589"/>
          </a:xfrm>
          <a:prstGeom prst="rect">
            <a:avLst/>
          </a:prstGeom>
        </p:spPr>
      </p:pic>
      <p:sp>
        <p:nvSpPr>
          <p:cNvPr id="5" name="Rectangle 4"/>
          <p:cNvSpPr/>
          <p:nvPr/>
        </p:nvSpPr>
        <p:spPr>
          <a:xfrm>
            <a:off x="1328468" y="388189"/>
            <a:ext cx="3338423" cy="10437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8163159" y="567125"/>
            <a:ext cx="3949790" cy="37374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70184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3035" y="1828799"/>
            <a:ext cx="8336396" cy="1422851"/>
          </a:xfrm>
          <a:prstGeom prst="rect">
            <a:avLst/>
          </a:prstGeom>
        </p:spPr>
      </p:pic>
      <p:pic>
        <p:nvPicPr>
          <p:cNvPr id="5" name="Picture 4"/>
          <p:cNvPicPr>
            <a:picLocks noChangeAspect="1"/>
          </p:cNvPicPr>
          <p:nvPr/>
        </p:nvPicPr>
        <p:blipFill>
          <a:blip r:embed="rId3"/>
          <a:stretch>
            <a:fillRect/>
          </a:stretch>
        </p:blipFill>
        <p:spPr>
          <a:xfrm>
            <a:off x="332840" y="3005054"/>
            <a:ext cx="7692498" cy="3511393"/>
          </a:xfrm>
          <a:prstGeom prst="rect">
            <a:avLst/>
          </a:prstGeom>
        </p:spPr>
      </p:pic>
      <p:pic>
        <p:nvPicPr>
          <p:cNvPr id="6" name="Picture 5"/>
          <p:cNvPicPr>
            <a:picLocks noChangeAspect="1"/>
          </p:cNvPicPr>
          <p:nvPr/>
        </p:nvPicPr>
        <p:blipFill rotWithShape="1">
          <a:blip r:embed="rId4"/>
          <a:srcRect t="2452"/>
          <a:stretch/>
        </p:blipFill>
        <p:spPr>
          <a:xfrm>
            <a:off x="8168099" y="759125"/>
            <a:ext cx="3256152" cy="30882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992526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83078" y="1632137"/>
            <a:ext cx="8029305" cy="475319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8014717" y="287888"/>
            <a:ext cx="3876716" cy="23690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629395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0936" y="1382685"/>
            <a:ext cx="7990022" cy="470510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8024461" y="209849"/>
            <a:ext cx="4167539" cy="34563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356595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7804" y="812509"/>
            <a:ext cx="7404620" cy="485696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8078685" y="442412"/>
            <a:ext cx="3177300" cy="43021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92181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2538484" y="845543"/>
            <a:ext cx="6509982" cy="5241357"/>
          </a:xfrm>
          <a:prstGeom prst="rect">
            <a:avLst/>
          </a:prstGeom>
        </p:spPr>
      </p:pic>
    </p:spTree>
    <p:extLst>
      <p:ext uri="{BB962C8B-B14F-4D97-AF65-F5344CB8AC3E}">
        <p14:creationId xmlns:p14="http://schemas.microsoft.com/office/powerpoint/2010/main" val="22320221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26850" y="846161"/>
            <a:ext cx="9364313" cy="4531057"/>
          </a:xfrm>
          <a:prstGeom prst="rect">
            <a:avLst/>
          </a:prstGeom>
        </p:spPr>
      </p:pic>
    </p:spTree>
    <p:extLst>
      <p:ext uri="{BB962C8B-B14F-4D97-AF65-F5344CB8AC3E}">
        <p14:creationId xmlns:p14="http://schemas.microsoft.com/office/powerpoint/2010/main" val="42611558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27645" y="803104"/>
            <a:ext cx="3696988" cy="4181952"/>
          </a:xfrm>
          <a:prstGeom prst="rect">
            <a:avLst/>
          </a:prstGeom>
        </p:spPr>
      </p:pic>
    </p:spTree>
    <p:extLst>
      <p:ext uri="{BB962C8B-B14F-4D97-AF65-F5344CB8AC3E}">
        <p14:creationId xmlns:p14="http://schemas.microsoft.com/office/powerpoint/2010/main" val="16002666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04692" y="668740"/>
            <a:ext cx="9824669" cy="5227093"/>
          </a:xfrm>
          <a:prstGeom prst="rect">
            <a:avLst/>
          </a:prstGeom>
        </p:spPr>
      </p:pic>
    </p:spTree>
    <p:extLst>
      <p:ext uri="{BB962C8B-B14F-4D97-AF65-F5344CB8AC3E}">
        <p14:creationId xmlns:p14="http://schemas.microsoft.com/office/powerpoint/2010/main" val="35158946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0126" y="761647"/>
            <a:ext cx="4291574" cy="3250795"/>
          </a:xfrm>
          <a:prstGeom prst="rect">
            <a:avLst/>
          </a:prstGeom>
        </p:spPr>
      </p:pic>
      <p:pic>
        <p:nvPicPr>
          <p:cNvPr id="5" name="Picture 4"/>
          <p:cNvPicPr>
            <a:picLocks noChangeAspect="1"/>
          </p:cNvPicPr>
          <p:nvPr/>
        </p:nvPicPr>
        <p:blipFill>
          <a:blip r:embed="rId3"/>
          <a:stretch>
            <a:fillRect/>
          </a:stretch>
        </p:blipFill>
        <p:spPr>
          <a:xfrm>
            <a:off x="6308293" y="672725"/>
            <a:ext cx="4389223" cy="3339717"/>
          </a:xfrm>
          <a:prstGeom prst="rect">
            <a:avLst/>
          </a:prstGeom>
        </p:spPr>
      </p:pic>
      <p:pic>
        <p:nvPicPr>
          <p:cNvPr id="6" name="Picture 5"/>
          <p:cNvPicPr>
            <a:picLocks noChangeAspect="1"/>
          </p:cNvPicPr>
          <p:nvPr/>
        </p:nvPicPr>
        <p:blipFill>
          <a:blip r:embed="rId4"/>
          <a:stretch>
            <a:fillRect/>
          </a:stretch>
        </p:blipFill>
        <p:spPr>
          <a:xfrm>
            <a:off x="3828280" y="4012442"/>
            <a:ext cx="4674624" cy="2032500"/>
          </a:xfrm>
          <a:prstGeom prst="rect">
            <a:avLst/>
          </a:prstGeom>
        </p:spPr>
      </p:pic>
    </p:spTree>
    <p:extLst>
      <p:ext uri="{BB962C8B-B14F-4D97-AF65-F5344CB8AC3E}">
        <p14:creationId xmlns:p14="http://schemas.microsoft.com/office/powerpoint/2010/main" val="5271856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6241" y="488857"/>
            <a:ext cx="2642179" cy="368391"/>
          </a:xfrm>
          <a:prstGeom prst="rect">
            <a:avLst/>
          </a:prstGeom>
        </p:spPr>
      </p:pic>
      <p:pic>
        <p:nvPicPr>
          <p:cNvPr id="5" name="Picture 4"/>
          <p:cNvPicPr>
            <a:picLocks noChangeAspect="1"/>
          </p:cNvPicPr>
          <p:nvPr/>
        </p:nvPicPr>
        <p:blipFill>
          <a:blip r:embed="rId3"/>
          <a:stretch>
            <a:fillRect/>
          </a:stretch>
        </p:blipFill>
        <p:spPr>
          <a:xfrm>
            <a:off x="2463004" y="2298421"/>
            <a:ext cx="7265992" cy="2261157"/>
          </a:xfrm>
          <a:prstGeom prst="rect">
            <a:avLst/>
          </a:prstGeom>
        </p:spPr>
      </p:pic>
    </p:spTree>
    <p:extLst>
      <p:ext uri="{BB962C8B-B14F-4D97-AF65-F5344CB8AC3E}">
        <p14:creationId xmlns:p14="http://schemas.microsoft.com/office/powerpoint/2010/main" val="10281897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26426" y="491319"/>
            <a:ext cx="9962460" cy="4367283"/>
          </a:xfrm>
          <a:prstGeom prst="rect">
            <a:avLst/>
          </a:prstGeom>
        </p:spPr>
      </p:pic>
    </p:spTree>
    <p:extLst>
      <p:ext uri="{BB962C8B-B14F-4D97-AF65-F5344CB8AC3E}">
        <p14:creationId xmlns:p14="http://schemas.microsoft.com/office/powerpoint/2010/main" val="3475143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081"/>
            <a:ext cx="10515600" cy="5753882"/>
          </a:xfrm>
        </p:spPr>
        <p:txBody>
          <a:bodyPr/>
          <a:lstStyle/>
          <a:p>
            <a:r>
              <a:rPr lang="en-US" dirty="0" smtClean="0">
                <a:latin typeface="Cambria" panose="02040503050406030204" pitchFamily="18" charset="0"/>
              </a:rPr>
              <a:t>Two Polynomials Addition, Subtraction is a very good example of:</a:t>
            </a:r>
          </a:p>
          <a:p>
            <a:pPr>
              <a:buFont typeface="Wingdings" panose="05000000000000000000" pitchFamily="2" charset="2"/>
              <a:buChar char="ü"/>
            </a:pPr>
            <a:r>
              <a:rPr lang="en-US" dirty="0" smtClean="0">
                <a:solidFill>
                  <a:srgbClr val="FF0000"/>
                </a:solidFill>
                <a:latin typeface="Cambria" panose="02040503050406030204" pitchFamily="18" charset="0"/>
              </a:rPr>
              <a:t>Copy one Linked List to another Linked List</a:t>
            </a:r>
          </a:p>
          <a:p>
            <a:pPr>
              <a:buFont typeface="Wingdings" panose="05000000000000000000" pitchFamily="2" charset="2"/>
              <a:buChar char="ü"/>
            </a:pPr>
            <a:r>
              <a:rPr lang="en-US" dirty="0" smtClean="0">
                <a:solidFill>
                  <a:srgbClr val="FF0000"/>
                </a:solidFill>
                <a:latin typeface="Cambria" panose="02040503050406030204" pitchFamily="18" charset="0"/>
              </a:rPr>
              <a:t>Concatenate few terms(nodes) of one linked list to the end of the another linked list.</a:t>
            </a:r>
          </a:p>
          <a:p>
            <a:pPr marL="0" indent="0">
              <a:buNone/>
            </a:pPr>
            <a:r>
              <a:rPr lang="en-US" dirty="0" smtClean="0">
                <a:latin typeface="Cambria" panose="02040503050406030204" pitchFamily="18" charset="0"/>
              </a:rPr>
              <a:t>e.g.  Polynomial 1</a:t>
            </a:r>
            <a:r>
              <a:rPr lang="en-US" dirty="0" smtClean="0">
                <a:latin typeface="Cambria" panose="02040503050406030204" pitchFamily="18" charset="0"/>
                <a:sym typeface="Wingdings" panose="05000000000000000000" pitchFamily="2" charset="2"/>
              </a:rPr>
              <a:t>	</a:t>
            </a:r>
            <a:r>
              <a:rPr lang="en-US" dirty="0" smtClean="0">
                <a:latin typeface="Cambria" panose="02040503050406030204" pitchFamily="18" charset="0"/>
              </a:rPr>
              <a:t>10 X^4 + 8 X^3 + 6 X^1 = 0</a:t>
            </a:r>
          </a:p>
          <a:p>
            <a:pPr marL="0" indent="0">
              <a:buNone/>
            </a:pPr>
            <a:r>
              <a:rPr lang="en-US" dirty="0">
                <a:latin typeface="Cambria" panose="02040503050406030204" pitchFamily="18" charset="0"/>
              </a:rPr>
              <a:t> </a:t>
            </a:r>
            <a:r>
              <a:rPr lang="en-US" dirty="0" smtClean="0">
                <a:latin typeface="Cambria" panose="02040503050406030204" pitchFamily="18" charset="0"/>
              </a:rPr>
              <a:t>       Polynomial 2</a:t>
            </a:r>
            <a:r>
              <a:rPr lang="en-US" dirty="0" smtClean="0">
                <a:latin typeface="Cambria" panose="02040503050406030204" pitchFamily="18" charset="0"/>
                <a:sym typeface="Wingdings" panose="05000000000000000000" pitchFamily="2" charset="2"/>
              </a:rPr>
              <a:t></a:t>
            </a:r>
            <a:r>
              <a:rPr lang="en-US" dirty="0">
                <a:latin typeface="Cambria" panose="02040503050406030204" pitchFamily="18" charset="0"/>
                <a:sym typeface="Wingdings" panose="05000000000000000000" pitchFamily="2" charset="2"/>
              </a:rPr>
              <a:t>	</a:t>
            </a:r>
            <a:r>
              <a:rPr lang="en-US" dirty="0" smtClean="0">
                <a:latin typeface="Cambria" panose="02040503050406030204" pitchFamily="18" charset="0"/>
                <a:sym typeface="Wingdings" panose="05000000000000000000" pitchFamily="2" charset="2"/>
              </a:rPr>
              <a:t>7</a:t>
            </a:r>
            <a:r>
              <a:rPr lang="en-US" dirty="0" smtClean="0">
                <a:latin typeface="Cambria" panose="02040503050406030204" pitchFamily="18" charset="0"/>
              </a:rPr>
              <a:t> </a:t>
            </a:r>
            <a:r>
              <a:rPr lang="en-US" dirty="0">
                <a:latin typeface="Cambria" panose="02040503050406030204" pitchFamily="18" charset="0"/>
              </a:rPr>
              <a:t>X^4 + </a:t>
            </a:r>
            <a:r>
              <a:rPr lang="en-US" dirty="0" smtClean="0">
                <a:latin typeface="Cambria" panose="02040503050406030204" pitchFamily="18" charset="0"/>
              </a:rPr>
              <a:t>9 X^2 </a:t>
            </a:r>
            <a:r>
              <a:rPr lang="en-US" dirty="0">
                <a:latin typeface="Cambria" panose="02040503050406030204" pitchFamily="18" charset="0"/>
              </a:rPr>
              <a:t>+ </a:t>
            </a:r>
            <a:r>
              <a:rPr lang="en-US" dirty="0" smtClean="0">
                <a:latin typeface="Cambria" panose="02040503050406030204" pitchFamily="18" charset="0"/>
              </a:rPr>
              <a:t>8 X^1 + 15 X^0 </a:t>
            </a:r>
            <a:r>
              <a:rPr lang="en-US" dirty="0">
                <a:latin typeface="Cambria" panose="02040503050406030204" pitchFamily="18" charset="0"/>
              </a:rPr>
              <a:t>= </a:t>
            </a:r>
            <a:r>
              <a:rPr lang="en-US" dirty="0" smtClean="0">
                <a:latin typeface="Cambria" panose="02040503050406030204" pitchFamily="18" charset="0"/>
              </a:rPr>
              <a:t>0</a:t>
            </a:r>
          </a:p>
          <a:p>
            <a:pPr marL="0" indent="0">
              <a:buNone/>
            </a:pPr>
            <a:r>
              <a:rPr lang="en-US" dirty="0" smtClean="0">
                <a:latin typeface="Cambria" panose="02040503050406030204" pitchFamily="18" charset="0"/>
              </a:rPr>
              <a:t>---------------------------------------------------------------------------------------</a:t>
            </a:r>
          </a:p>
          <a:p>
            <a:pPr marL="0" indent="0">
              <a:buNone/>
            </a:pPr>
            <a:r>
              <a:rPr lang="en-US" dirty="0">
                <a:latin typeface="Cambria" panose="02040503050406030204" pitchFamily="18" charset="0"/>
              </a:rPr>
              <a:t> </a:t>
            </a:r>
            <a:r>
              <a:rPr lang="en-US" dirty="0" smtClean="0">
                <a:latin typeface="Cambria" panose="02040503050406030204" pitchFamily="18" charset="0"/>
              </a:rPr>
              <a:t>       Polynomial 3</a:t>
            </a:r>
            <a:r>
              <a:rPr lang="en-US" dirty="0" smtClean="0">
                <a:latin typeface="Cambria" panose="02040503050406030204" pitchFamily="18" charset="0"/>
                <a:sym typeface="Wingdings" panose="05000000000000000000" pitchFamily="2" charset="2"/>
              </a:rPr>
              <a:t>    17 X^4 + 8 X^3 + 9 X^2 + 14 X^1 + 15 X^0 = 0</a:t>
            </a:r>
          </a:p>
          <a:p>
            <a:pPr marL="0" indent="0">
              <a:buNone/>
            </a:pPr>
            <a:endParaRPr lang="en-US" dirty="0">
              <a:latin typeface="Cambria" panose="02040503050406030204" pitchFamily="18" charset="0"/>
              <a:sym typeface="Wingdings" panose="05000000000000000000" pitchFamily="2" charset="2"/>
            </a:endParaRPr>
          </a:p>
          <a:p>
            <a:pPr marL="0" indent="0">
              <a:buNone/>
            </a:pPr>
            <a:r>
              <a:rPr lang="en-US" dirty="0" smtClean="0">
                <a:latin typeface="Cambria" panose="02040503050406030204" pitchFamily="18" charset="0"/>
                <a:sym typeface="Wingdings" panose="05000000000000000000" pitchFamily="2" charset="2"/>
              </a:rPr>
              <a:t>How the polynomial addition works covers the topic of Copy and </a:t>
            </a:r>
            <a:r>
              <a:rPr lang="en-US" smtClean="0">
                <a:latin typeface="Cambria" panose="02040503050406030204" pitchFamily="18" charset="0"/>
                <a:sym typeface="Wingdings" panose="05000000000000000000" pitchFamily="2" charset="2"/>
              </a:rPr>
              <a:t>Concatenate operation </a:t>
            </a:r>
            <a:r>
              <a:rPr lang="en-US" dirty="0" smtClean="0">
                <a:latin typeface="Cambria" panose="02040503050406030204" pitchFamily="18" charset="0"/>
                <a:sym typeface="Wingdings" panose="05000000000000000000" pitchFamily="2" charset="2"/>
              </a:rPr>
              <a:t>w.r.t. linked lists.</a:t>
            </a:r>
            <a:endParaRPr lang="en-US" dirty="0">
              <a:latin typeface="Cambria" panose="02040503050406030204" pitchFamily="18" charset="0"/>
            </a:endParaRPr>
          </a:p>
        </p:txBody>
      </p:sp>
    </p:spTree>
    <p:extLst>
      <p:ext uri="{BB962C8B-B14F-4D97-AF65-F5344CB8AC3E}">
        <p14:creationId xmlns:p14="http://schemas.microsoft.com/office/powerpoint/2010/main" val="29999832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19116" y="586854"/>
            <a:ext cx="9880980" cy="5554639"/>
          </a:xfrm>
          <a:prstGeom prst="rect">
            <a:avLst/>
          </a:prstGeom>
        </p:spPr>
      </p:pic>
    </p:spTree>
    <p:extLst>
      <p:ext uri="{BB962C8B-B14F-4D97-AF65-F5344CB8AC3E}">
        <p14:creationId xmlns:p14="http://schemas.microsoft.com/office/powerpoint/2010/main" val="6621858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27797" y="327546"/>
            <a:ext cx="10945503" cy="6359857"/>
          </a:xfrm>
          <a:prstGeom prst="rect">
            <a:avLst/>
          </a:prstGeom>
        </p:spPr>
      </p:pic>
    </p:spTree>
    <p:extLst>
      <p:ext uri="{BB962C8B-B14F-4D97-AF65-F5344CB8AC3E}">
        <p14:creationId xmlns:p14="http://schemas.microsoft.com/office/powerpoint/2010/main" val="40182655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6603" y="259308"/>
            <a:ext cx="11450472" cy="6373504"/>
          </a:xfrm>
          <a:prstGeom prst="rect">
            <a:avLst/>
          </a:prstGeom>
        </p:spPr>
      </p:pic>
    </p:spTree>
    <p:extLst>
      <p:ext uri="{BB962C8B-B14F-4D97-AF65-F5344CB8AC3E}">
        <p14:creationId xmlns:p14="http://schemas.microsoft.com/office/powerpoint/2010/main" val="342179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296537" y="409433"/>
            <a:ext cx="9826388" cy="5459103"/>
          </a:xfrm>
          <a:prstGeom prst="rect">
            <a:avLst/>
          </a:prstGeom>
        </p:spPr>
      </p:pic>
    </p:spTree>
    <p:extLst>
      <p:ext uri="{BB962C8B-B14F-4D97-AF65-F5344CB8AC3E}">
        <p14:creationId xmlns:p14="http://schemas.microsoft.com/office/powerpoint/2010/main" val="15629757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8740" y="395785"/>
            <a:ext cx="10918209" cy="6632811"/>
          </a:xfrm>
          <a:prstGeom prst="rect">
            <a:avLst/>
          </a:prstGeom>
        </p:spPr>
      </p:pic>
    </p:spTree>
    <p:extLst>
      <p:ext uri="{BB962C8B-B14F-4D97-AF65-F5344CB8AC3E}">
        <p14:creationId xmlns:p14="http://schemas.microsoft.com/office/powerpoint/2010/main" val="24442299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6412" y="559557"/>
            <a:ext cx="10481481" cy="5773003"/>
          </a:xfrm>
          <a:prstGeom prst="rect">
            <a:avLst/>
          </a:prstGeom>
        </p:spPr>
      </p:pic>
    </p:spTree>
    <p:extLst>
      <p:ext uri="{BB962C8B-B14F-4D97-AF65-F5344CB8AC3E}">
        <p14:creationId xmlns:p14="http://schemas.microsoft.com/office/powerpoint/2010/main" val="2735895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838" t="995" r="-1838" b="47264"/>
          <a:stretch/>
        </p:blipFill>
        <p:spPr>
          <a:xfrm>
            <a:off x="1" y="-1"/>
            <a:ext cx="6428096" cy="6858001"/>
          </a:xfrm>
          <a:prstGeom prst="rect">
            <a:avLst/>
          </a:prstGeom>
        </p:spPr>
      </p:pic>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52935" b="2090"/>
          <a:stretch/>
        </p:blipFill>
        <p:spPr>
          <a:xfrm>
            <a:off x="6364406" y="0"/>
            <a:ext cx="5827594" cy="6482687"/>
          </a:xfrm>
          <a:prstGeom prst="rect">
            <a:avLst/>
          </a:prstGeom>
        </p:spPr>
      </p:pic>
    </p:spTree>
    <p:extLst>
      <p:ext uri="{BB962C8B-B14F-4D97-AF65-F5344CB8AC3E}">
        <p14:creationId xmlns:p14="http://schemas.microsoft.com/office/powerpoint/2010/main" val="24610488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0" y="0"/>
            <a:ext cx="4884406" cy="6858000"/>
          </a:xfrm>
          <a:prstGeom prst="rect">
            <a:avLst/>
          </a:prstGeom>
        </p:spPr>
      </p:pic>
      <p:pic>
        <p:nvPicPr>
          <p:cNvPr id="6" name="Picture 5"/>
          <p:cNvPicPr>
            <a:picLocks noChangeAspect="1"/>
          </p:cNvPicPr>
          <p:nvPr/>
        </p:nvPicPr>
        <p:blipFill>
          <a:blip r:embed="rId3"/>
          <a:stretch>
            <a:fillRect/>
          </a:stretch>
        </p:blipFill>
        <p:spPr>
          <a:xfrm>
            <a:off x="4884406" y="-122830"/>
            <a:ext cx="4754894" cy="7465326"/>
          </a:xfrm>
          <a:prstGeom prst="rect">
            <a:avLst/>
          </a:prstGeom>
        </p:spPr>
      </p:pic>
      <p:pic>
        <p:nvPicPr>
          <p:cNvPr id="7" name="Picture 6"/>
          <p:cNvPicPr>
            <a:picLocks noChangeAspect="1"/>
          </p:cNvPicPr>
          <p:nvPr/>
        </p:nvPicPr>
        <p:blipFill>
          <a:blip r:embed="rId4"/>
          <a:stretch>
            <a:fillRect/>
          </a:stretch>
        </p:blipFill>
        <p:spPr>
          <a:xfrm>
            <a:off x="8693625" y="0"/>
            <a:ext cx="3498376" cy="2400300"/>
          </a:xfrm>
          <a:prstGeom prst="rect">
            <a:avLst/>
          </a:prstGeom>
        </p:spPr>
      </p:pic>
    </p:spTree>
    <p:extLst>
      <p:ext uri="{BB962C8B-B14F-4D97-AF65-F5344CB8AC3E}">
        <p14:creationId xmlns:p14="http://schemas.microsoft.com/office/powerpoint/2010/main" val="4755642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61941" y="257897"/>
            <a:ext cx="10042619" cy="4709888"/>
          </a:xfrm>
          <a:prstGeom prst="rect">
            <a:avLst/>
          </a:prstGeom>
        </p:spPr>
      </p:pic>
    </p:spTree>
    <p:extLst>
      <p:ext uri="{BB962C8B-B14F-4D97-AF65-F5344CB8AC3E}">
        <p14:creationId xmlns:p14="http://schemas.microsoft.com/office/powerpoint/2010/main" val="7277971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8424" y="218364"/>
            <a:ext cx="9143999" cy="6346209"/>
          </a:xfrm>
          <a:prstGeom prst="rect">
            <a:avLst/>
          </a:prstGeom>
        </p:spPr>
      </p:pic>
    </p:spTree>
    <p:extLst>
      <p:ext uri="{BB962C8B-B14F-4D97-AF65-F5344CB8AC3E}">
        <p14:creationId xmlns:p14="http://schemas.microsoft.com/office/powerpoint/2010/main" val="26547296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5469" y="341194"/>
            <a:ext cx="10249468" cy="6168788"/>
          </a:xfrm>
          <a:prstGeom prst="rect">
            <a:avLst/>
          </a:prstGeom>
        </p:spPr>
      </p:pic>
    </p:spTree>
    <p:extLst>
      <p:ext uri="{BB962C8B-B14F-4D97-AF65-F5344CB8AC3E}">
        <p14:creationId xmlns:p14="http://schemas.microsoft.com/office/powerpoint/2010/main" val="31758524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9115" y="259307"/>
            <a:ext cx="9676263" cy="6598693"/>
          </a:xfrm>
          <a:prstGeom prst="rect">
            <a:avLst/>
          </a:prstGeom>
        </p:spPr>
      </p:pic>
    </p:spTree>
    <p:extLst>
      <p:ext uri="{BB962C8B-B14F-4D97-AF65-F5344CB8AC3E}">
        <p14:creationId xmlns:p14="http://schemas.microsoft.com/office/powerpoint/2010/main" val="35393515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5938" y="736980"/>
            <a:ext cx="10776044" cy="5240740"/>
          </a:xfrm>
        </p:spPr>
        <p:txBody>
          <a:bodyPr/>
          <a:lstStyle/>
          <a:p>
            <a:r>
              <a:rPr lang="en-US" b="1" u="sng" dirty="0"/>
              <a:t>Subtraction of Polynomials using Linked list Theory</a:t>
            </a:r>
          </a:p>
          <a:p>
            <a:pPr algn="just"/>
            <a:r>
              <a:rPr lang="en-US" dirty="0"/>
              <a:t>In the polynomial linked list, the coefficients and exponents of the polynomial are defined as the data node of the list.</a:t>
            </a:r>
          </a:p>
          <a:p>
            <a:pPr algn="just"/>
            <a:r>
              <a:rPr lang="en-US" dirty="0"/>
              <a:t>For subtracting two polynomials that are stored as a linked list. We need to subtract the coefficients of variables with the same power. </a:t>
            </a:r>
            <a:endParaRPr lang="en-US" dirty="0" smtClean="0"/>
          </a:p>
          <a:p>
            <a:pPr algn="just"/>
            <a:r>
              <a:rPr lang="en-US" dirty="0" smtClean="0"/>
              <a:t>In </a:t>
            </a:r>
            <a:r>
              <a:rPr lang="en-US" dirty="0"/>
              <a:t>a linked list node contains 3 members, coefficient value link to the next node.</a:t>
            </a:r>
          </a:p>
          <a:p>
            <a:endParaRPr lang="en-US" dirty="0"/>
          </a:p>
        </p:txBody>
      </p:sp>
    </p:spTree>
    <p:extLst>
      <p:ext uri="{BB962C8B-B14F-4D97-AF65-F5344CB8AC3E}">
        <p14:creationId xmlns:p14="http://schemas.microsoft.com/office/powerpoint/2010/main" val="41126286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081"/>
            <a:ext cx="10515600" cy="5753882"/>
          </a:xfrm>
        </p:spPr>
        <p:txBody>
          <a:bodyPr/>
          <a:lstStyle/>
          <a:p>
            <a:r>
              <a:rPr lang="en-US" dirty="0" smtClean="0">
                <a:latin typeface="Cambria" panose="02040503050406030204" pitchFamily="18" charset="0"/>
              </a:rPr>
              <a:t>Two Polynomials </a:t>
            </a:r>
            <a:r>
              <a:rPr lang="en-US" dirty="0" smtClean="0">
                <a:latin typeface="Cambria" panose="02040503050406030204" pitchFamily="18" charset="0"/>
              </a:rPr>
              <a:t>Subtraction:</a:t>
            </a:r>
            <a:endParaRPr lang="en-US" dirty="0" smtClean="0">
              <a:latin typeface="Cambria" panose="02040503050406030204" pitchFamily="18" charset="0"/>
            </a:endParaRPr>
          </a:p>
          <a:p>
            <a:pPr marL="0" indent="0">
              <a:buNone/>
            </a:pPr>
            <a:endParaRPr lang="en-US" dirty="0" smtClean="0">
              <a:latin typeface="Cambria" panose="02040503050406030204" pitchFamily="18" charset="0"/>
            </a:endParaRPr>
          </a:p>
          <a:p>
            <a:pPr marL="0" indent="0">
              <a:buNone/>
            </a:pPr>
            <a:r>
              <a:rPr lang="en-US" dirty="0" smtClean="0">
                <a:latin typeface="Cambria" panose="02040503050406030204" pitchFamily="18" charset="0"/>
              </a:rPr>
              <a:t>e.g</a:t>
            </a:r>
            <a:r>
              <a:rPr lang="en-US" dirty="0" smtClean="0">
                <a:latin typeface="Cambria" panose="02040503050406030204" pitchFamily="18" charset="0"/>
              </a:rPr>
              <a:t>.  Polynomial 1</a:t>
            </a:r>
            <a:r>
              <a:rPr lang="en-US" dirty="0" smtClean="0">
                <a:latin typeface="Cambria" panose="02040503050406030204" pitchFamily="18" charset="0"/>
                <a:sym typeface="Wingdings" panose="05000000000000000000" pitchFamily="2" charset="2"/>
              </a:rPr>
              <a:t>	</a:t>
            </a:r>
            <a:r>
              <a:rPr lang="en-US" dirty="0" smtClean="0">
                <a:latin typeface="Cambria" panose="02040503050406030204" pitchFamily="18" charset="0"/>
              </a:rPr>
              <a:t>10 X^4 + 8 X^3 + 6 X^1 = 0</a:t>
            </a:r>
          </a:p>
          <a:p>
            <a:pPr marL="0" indent="0">
              <a:buNone/>
            </a:pPr>
            <a:r>
              <a:rPr lang="en-US" dirty="0">
                <a:latin typeface="Cambria" panose="02040503050406030204" pitchFamily="18" charset="0"/>
              </a:rPr>
              <a:t> </a:t>
            </a:r>
            <a:r>
              <a:rPr lang="en-US" dirty="0" smtClean="0">
                <a:latin typeface="Cambria" panose="02040503050406030204" pitchFamily="18" charset="0"/>
              </a:rPr>
              <a:t>       Polynomial 2</a:t>
            </a:r>
            <a:r>
              <a:rPr lang="en-US" dirty="0" smtClean="0">
                <a:latin typeface="Cambria" panose="02040503050406030204" pitchFamily="18" charset="0"/>
                <a:sym typeface="Wingdings" panose="05000000000000000000" pitchFamily="2" charset="2"/>
              </a:rPr>
              <a:t></a:t>
            </a:r>
            <a:r>
              <a:rPr lang="en-US" dirty="0">
                <a:latin typeface="Cambria" panose="02040503050406030204" pitchFamily="18" charset="0"/>
                <a:sym typeface="Wingdings" panose="05000000000000000000" pitchFamily="2" charset="2"/>
              </a:rPr>
              <a:t>	</a:t>
            </a:r>
            <a:r>
              <a:rPr lang="en-US" dirty="0" smtClean="0">
                <a:latin typeface="Cambria" panose="02040503050406030204" pitchFamily="18" charset="0"/>
                <a:sym typeface="Wingdings" panose="05000000000000000000" pitchFamily="2" charset="2"/>
              </a:rPr>
              <a:t>7</a:t>
            </a:r>
            <a:r>
              <a:rPr lang="en-US" dirty="0" smtClean="0">
                <a:latin typeface="Cambria" panose="02040503050406030204" pitchFamily="18" charset="0"/>
              </a:rPr>
              <a:t> </a:t>
            </a:r>
            <a:r>
              <a:rPr lang="en-US" dirty="0">
                <a:latin typeface="Cambria" panose="02040503050406030204" pitchFamily="18" charset="0"/>
              </a:rPr>
              <a:t>X^4 + </a:t>
            </a:r>
            <a:r>
              <a:rPr lang="en-US" dirty="0" smtClean="0">
                <a:latin typeface="Cambria" panose="02040503050406030204" pitchFamily="18" charset="0"/>
              </a:rPr>
              <a:t>9 X^2 </a:t>
            </a:r>
            <a:r>
              <a:rPr lang="en-US" dirty="0">
                <a:latin typeface="Cambria" panose="02040503050406030204" pitchFamily="18" charset="0"/>
              </a:rPr>
              <a:t>+ </a:t>
            </a:r>
            <a:r>
              <a:rPr lang="en-US" dirty="0" smtClean="0">
                <a:latin typeface="Cambria" panose="02040503050406030204" pitchFamily="18" charset="0"/>
              </a:rPr>
              <a:t>8 X^1 + 15 X^0 </a:t>
            </a:r>
            <a:r>
              <a:rPr lang="en-US" dirty="0">
                <a:latin typeface="Cambria" panose="02040503050406030204" pitchFamily="18" charset="0"/>
              </a:rPr>
              <a:t>= </a:t>
            </a:r>
            <a:r>
              <a:rPr lang="en-US" dirty="0" smtClean="0">
                <a:latin typeface="Cambria" panose="02040503050406030204" pitchFamily="18" charset="0"/>
              </a:rPr>
              <a:t>0</a:t>
            </a:r>
          </a:p>
          <a:p>
            <a:pPr marL="0" indent="0">
              <a:buNone/>
            </a:pPr>
            <a:r>
              <a:rPr lang="en-US" dirty="0" smtClean="0">
                <a:latin typeface="Cambria" panose="02040503050406030204" pitchFamily="18" charset="0"/>
              </a:rPr>
              <a:t>---------------------------------------------------------------------------------------</a:t>
            </a:r>
          </a:p>
          <a:p>
            <a:pPr marL="0" indent="0">
              <a:buNone/>
            </a:pPr>
            <a:r>
              <a:rPr lang="en-US" dirty="0">
                <a:latin typeface="Cambria" panose="02040503050406030204" pitchFamily="18" charset="0"/>
              </a:rPr>
              <a:t> </a:t>
            </a:r>
            <a:r>
              <a:rPr lang="en-US" dirty="0" smtClean="0">
                <a:latin typeface="Cambria" panose="02040503050406030204" pitchFamily="18" charset="0"/>
              </a:rPr>
              <a:t>       Polynomial 3</a:t>
            </a:r>
            <a:r>
              <a:rPr lang="en-US" dirty="0" smtClean="0">
                <a:latin typeface="Cambria" panose="02040503050406030204" pitchFamily="18" charset="0"/>
                <a:sym typeface="Wingdings" panose="05000000000000000000" pitchFamily="2" charset="2"/>
              </a:rPr>
              <a:t>    </a:t>
            </a:r>
            <a:r>
              <a:rPr lang="en-US" dirty="0" smtClean="0">
                <a:latin typeface="Cambria" panose="02040503050406030204" pitchFamily="18" charset="0"/>
                <a:sym typeface="Wingdings" panose="05000000000000000000" pitchFamily="2" charset="2"/>
              </a:rPr>
              <a:t>    3 </a:t>
            </a:r>
            <a:r>
              <a:rPr lang="en-US" dirty="0" smtClean="0">
                <a:latin typeface="Cambria" panose="02040503050406030204" pitchFamily="18" charset="0"/>
                <a:sym typeface="Wingdings" panose="05000000000000000000" pitchFamily="2" charset="2"/>
              </a:rPr>
              <a:t>X^4 </a:t>
            </a:r>
            <a:r>
              <a:rPr lang="en-US" dirty="0" smtClean="0">
                <a:latin typeface="Cambria" panose="02040503050406030204" pitchFamily="18" charset="0"/>
                <a:sym typeface="Wingdings" panose="05000000000000000000" pitchFamily="2" charset="2"/>
              </a:rPr>
              <a:t>+ 8 </a:t>
            </a:r>
            <a:r>
              <a:rPr lang="en-US" dirty="0" smtClean="0">
                <a:latin typeface="Cambria" panose="02040503050406030204" pitchFamily="18" charset="0"/>
                <a:sym typeface="Wingdings" panose="05000000000000000000" pitchFamily="2" charset="2"/>
              </a:rPr>
              <a:t>X^3 </a:t>
            </a:r>
            <a:r>
              <a:rPr lang="en-US" dirty="0">
                <a:latin typeface="Cambria" panose="02040503050406030204" pitchFamily="18" charset="0"/>
                <a:sym typeface="Wingdings" panose="05000000000000000000" pitchFamily="2" charset="2"/>
              </a:rPr>
              <a:t>-</a:t>
            </a:r>
            <a:r>
              <a:rPr lang="en-US" dirty="0" smtClean="0">
                <a:latin typeface="Cambria" panose="02040503050406030204" pitchFamily="18" charset="0"/>
                <a:sym typeface="Wingdings" panose="05000000000000000000" pitchFamily="2" charset="2"/>
              </a:rPr>
              <a:t> </a:t>
            </a:r>
            <a:r>
              <a:rPr lang="en-US" dirty="0" smtClean="0">
                <a:latin typeface="Cambria" panose="02040503050406030204" pitchFamily="18" charset="0"/>
                <a:sym typeface="Wingdings" panose="05000000000000000000" pitchFamily="2" charset="2"/>
              </a:rPr>
              <a:t>9 X^2 </a:t>
            </a:r>
            <a:r>
              <a:rPr lang="en-US" dirty="0">
                <a:latin typeface="Cambria" panose="02040503050406030204" pitchFamily="18" charset="0"/>
                <a:sym typeface="Wingdings" panose="05000000000000000000" pitchFamily="2" charset="2"/>
              </a:rPr>
              <a:t>-</a:t>
            </a:r>
            <a:r>
              <a:rPr lang="en-US" dirty="0" smtClean="0">
                <a:latin typeface="Cambria" panose="02040503050406030204" pitchFamily="18" charset="0"/>
                <a:sym typeface="Wingdings" panose="05000000000000000000" pitchFamily="2" charset="2"/>
              </a:rPr>
              <a:t> 2 </a:t>
            </a:r>
            <a:r>
              <a:rPr lang="en-US" smtClean="0">
                <a:latin typeface="Cambria" panose="02040503050406030204" pitchFamily="18" charset="0"/>
                <a:sym typeface="Wingdings" panose="05000000000000000000" pitchFamily="2" charset="2"/>
              </a:rPr>
              <a:t>X^1 </a:t>
            </a:r>
            <a:r>
              <a:rPr lang="en-US" smtClean="0">
                <a:latin typeface="Cambria" panose="02040503050406030204" pitchFamily="18" charset="0"/>
                <a:sym typeface="Wingdings" panose="05000000000000000000" pitchFamily="2" charset="2"/>
              </a:rPr>
              <a:t>- </a:t>
            </a:r>
            <a:r>
              <a:rPr lang="en-US" dirty="0" smtClean="0">
                <a:latin typeface="Cambria" panose="02040503050406030204" pitchFamily="18" charset="0"/>
                <a:sym typeface="Wingdings" panose="05000000000000000000" pitchFamily="2" charset="2"/>
              </a:rPr>
              <a:t>15 X^0 = 0</a:t>
            </a:r>
          </a:p>
          <a:p>
            <a:pPr marL="0" indent="0">
              <a:buNone/>
            </a:pPr>
            <a:endParaRPr lang="en-US" dirty="0">
              <a:latin typeface="Cambria" panose="02040503050406030204" pitchFamily="18" charset="0"/>
              <a:sym typeface="Wingdings" panose="05000000000000000000" pitchFamily="2" charset="2"/>
            </a:endParaRPr>
          </a:p>
        </p:txBody>
      </p:sp>
    </p:spTree>
    <p:extLst>
      <p:ext uri="{BB962C8B-B14F-4D97-AF65-F5344CB8AC3E}">
        <p14:creationId xmlns:p14="http://schemas.microsoft.com/office/powerpoint/2010/main" val="2582366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0178" y="25400"/>
            <a:ext cx="2958465" cy="330835"/>
          </a:xfrm>
          <a:prstGeom prst="rect">
            <a:avLst/>
          </a:prstGeom>
        </p:spPr>
        <p:txBody>
          <a:bodyPr vert="horz" wrap="square" lIns="0" tIns="12700" rIns="0" bIns="0" rtlCol="0">
            <a:spAutoFit/>
          </a:bodyPr>
          <a:lstStyle/>
          <a:p>
            <a:pPr marL="12700">
              <a:spcBef>
                <a:spcPts val="100"/>
              </a:spcBef>
            </a:pPr>
            <a:r>
              <a:rPr sz="2000" b="1" spc="-25" dirty="0">
                <a:latin typeface="Cambria"/>
                <a:cs typeface="Cambria"/>
              </a:rPr>
              <a:t>Arrays</a:t>
            </a:r>
            <a:r>
              <a:rPr sz="2000" b="1" spc="-30" dirty="0">
                <a:latin typeface="Cambria"/>
                <a:cs typeface="Cambria"/>
              </a:rPr>
              <a:t> </a:t>
            </a:r>
            <a:r>
              <a:rPr sz="2000" b="1" spc="-10" dirty="0">
                <a:latin typeface="Cambria"/>
                <a:cs typeface="Cambria"/>
              </a:rPr>
              <a:t>versus</a:t>
            </a:r>
            <a:r>
              <a:rPr sz="2000" b="1" spc="-35" dirty="0">
                <a:latin typeface="Cambria"/>
                <a:cs typeface="Cambria"/>
              </a:rPr>
              <a:t> </a:t>
            </a:r>
            <a:r>
              <a:rPr sz="2000" b="1" spc="-10" dirty="0">
                <a:latin typeface="Cambria"/>
                <a:cs typeface="Cambria"/>
              </a:rPr>
              <a:t>linked </a:t>
            </a:r>
            <a:r>
              <a:rPr sz="2000" b="1" spc="-5" dirty="0">
                <a:latin typeface="Cambria"/>
                <a:cs typeface="Cambria"/>
              </a:rPr>
              <a:t>lists</a:t>
            </a:r>
            <a:endParaRPr sz="2000">
              <a:latin typeface="Cambria"/>
              <a:cs typeface="Cambria"/>
            </a:endParaRPr>
          </a:p>
        </p:txBody>
      </p:sp>
      <p:sp>
        <p:nvSpPr>
          <p:cNvPr id="3" name="object 3"/>
          <p:cNvSpPr/>
          <p:nvPr/>
        </p:nvSpPr>
        <p:spPr>
          <a:xfrm>
            <a:off x="1600200" y="533401"/>
            <a:ext cx="8915400" cy="1816735"/>
          </a:xfrm>
          <a:custGeom>
            <a:avLst/>
            <a:gdLst/>
            <a:ahLst/>
            <a:cxnLst/>
            <a:rect l="l" t="t" r="r" b="b"/>
            <a:pathLst>
              <a:path w="8915400" h="1816735">
                <a:moveTo>
                  <a:pt x="8915400" y="0"/>
                </a:moveTo>
                <a:lnTo>
                  <a:pt x="0" y="0"/>
                </a:lnTo>
                <a:lnTo>
                  <a:pt x="0" y="1816608"/>
                </a:lnTo>
                <a:lnTo>
                  <a:pt x="8915400" y="1816608"/>
                </a:lnTo>
                <a:lnTo>
                  <a:pt x="8915400" y="0"/>
                </a:lnTo>
                <a:close/>
              </a:path>
            </a:pathLst>
          </a:custGeom>
          <a:solidFill>
            <a:srgbClr val="FFFFFF"/>
          </a:solidFill>
        </p:spPr>
        <p:txBody>
          <a:bodyPr wrap="square" lIns="0" tIns="0" rIns="0" bIns="0" rtlCol="0"/>
          <a:lstStyle/>
          <a:p>
            <a:endParaRPr/>
          </a:p>
        </p:txBody>
      </p:sp>
      <p:sp>
        <p:nvSpPr>
          <p:cNvPr id="4" name="object 4"/>
          <p:cNvSpPr txBox="1"/>
          <p:nvPr/>
        </p:nvSpPr>
        <p:spPr>
          <a:xfrm>
            <a:off x="1678940" y="554481"/>
            <a:ext cx="8759825" cy="1732280"/>
          </a:xfrm>
          <a:prstGeom prst="rect">
            <a:avLst/>
          </a:prstGeom>
        </p:spPr>
        <p:txBody>
          <a:bodyPr vert="horz" wrap="square" lIns="0" tIns="12065" rIns="0" bIns="0" rtlCol="0">
            <a:spAutoFit/>
          </a:bodyPr>
          <a:lstStyle/>
          <a:p>
            <a:pPr marL="12700" marR="5080" algn="just">
              <a:spcBef>
                <a:spcPts val="95"/>
              </a:spcBef>
            </a:pPr>
            <a:r>
              <a:rPr sz="2800" spc="-5" dirty="0">
                <a:latin typeface="Times New Roman"/>
                <a:cs typeface="Times New Roman"/>
              </a:rPr>
              <a:t>Both </a:t>
            </a:r>
            <a:r>
              <a:rPr sz="2800" spc="-10" dirty="0">
                <a:latin typeface="Times New Roman"/>
                <a:cs typeface="Times New Roman"/>
              </a:rPr>
              <a:t>an </a:t>
            </a:r>
            <a:r>
              <a:rPr sz="2800" spc="-5" dirty="0">
                <a:latin typeface="Times New Roman"/>
                <a:cs typeface="Times New Roman"/>
              </a:rPr>
              <a:t>array and a </a:t>
            </a:r>
            <a:r>
              <a:rPr sz="2800" dirty="0">
                <a:latin typeface="Times New Roman"/>
                <a:cs typeface="Times New Roman"/>
              </a:rPr>
              <a:t>linked </a:t>
            </a:r>
            <a:r>
              <a:rPr sz="2800" spc="-5" dirty="0">
                <a:latin typeface="Times New Roman"/>
                <a:cs typeface="Times New Roman"/>
              </a:rPr>
              <a:t>list are representations </a:t>
            </a:r>
            <a:r>
              <a:rPr sz="2800" dirty="0">
                <a:latin typeface="Times New Roman"/>
                <a:cs typeface="Times New Roman"/>
              </a:rPr>
              <a:t>of </a:t>
            </a:r>
            <a:r>
              <a:rPr sz="2800" spc="-5" dirty="0">
                <a:latin typeface="Times New Roman"/>
                <a:cs typeface="Times New Roman"/>
              </a:rPr>
              <a:t>a list </a:t>
            </a:r>
            <a:r>
              <a:rPr sz="2800" dirty="0">
                <a:latin typeface="Times New Roman"/>
                <a:cs typeface="Times New Roman"/>
              </a:rPr>
              <a:t>of </a:t>
            </a:r>
            <a:r>
              <a:rPr sz="2800" spc="5" dirty="0">
                <a:latin typeface="Times New Roman"/>
                <a:cs typeface="Times New Roman"/>
              </a:rPr>
              <a:t> </a:t>
            </a:r>
            <a:r>
              <a:rPr sz="2800" spc="-5" dirty="0">
                <a:latin typeface="Times New Roman"/>
                <a:cs typeface="Times New Roman"/>
              </a:rPr>
              <a:t>items in </a:t>
            </a:r>
            <a:r>
              <a:rPr sz="2800" spc="-30" dirty="0">
                <a:latin typeface="Times New Roman"/>
                <a:cs typeface="Times New Roman"/>
              </a:rPr>
              <a:t>memory. </a:t>
            </a:r>
            <a:r>
              <a:rPr sz="2800" dirty="0">
                <a:latin typeface="Times New Roman"/>
                <a:cs typeface="Times New Roman"/>
              </a:rPr>
              <a:t>The </a:t>
            </a:r>
            <a:r>
              <a:rPr sz="2800" spc="-5" dirty="0">
                <a:latin typeface="Times New Roman"/>
                <a:cs typeface="Times New Roman"/>
              </a:rPr>
              <a:t>only </a:t>
            </a:r>
            <a:r>
              <a:rPr sz="2800" spc="-10" dirty="0">
                <a:latin typeface="Times New Roman"/>
                <a:cs typeface="Times New Roman"/>
              </a:rPr>
              <a:t>difference </a:t>
            </a:r>
            <a:r>
              <a:rPr sz="2800" spc="-5" dirty="0">
                <a:latin typeface="Times New Roman"/>
                <a:cs typeface="Times New Roman"/>
              </a:rPr>
              <a:t>is </a:t>
            </a:r>
            <a:r>
              <a:rPr sz="2800" dirty="0">
                <a:latin typeface="Times New Roman"/>
                <a:cs typeface="Times New Roman"/>
              </a:rPr>
              <a:t>the </a:t>
            </a:r>
            <a:r>
              <a:rPr sz="2800" spc="-5" dirty="0">
                <a:latin typeface="Times New Roman"/>
                <a:cs typeface="Times New Roman"/>
              </a:rPr>
              <a:t>way in which </a:t>
            </a:r>
            <a:r>
              <a:rPr sz="2800" dirty="0">
                <a:latin typeface="Times New Roman"/>
                <a:cs typeface="Times New Roman"/>
              </a:rPr>
              <a:t>the </a:t>
            </a:r>
            <a:r>
              <a:rPr sz="2800" spc="-685" dirty="0">
                <a:latin typeface="Times New Roman"/>
                <a:cs typeface="Times New Roman"/>
              </a:rPr>
              <a:t> </a:t>
            </a:r>
            <a:r>
              <a:rPr sz="2800" spc="-5" dirty="0">
                <a:latin typeface="Times New Roman"/>
                <a:cs typeface="Times New Roman"/>
              </a:rPr>
              <a:t>items</a:t>
            </a:r>
            <a:r>
              <a:rPr sz="2800" dirty="0">
                <a:latin typeface="Times New Roman"/>
                <a:cs typeface="Times New Roman"/>
              </a:rPr>
              <a:t> </a:t>
            </a:r>
            <a:r>
              <a:rPr sz="2800" spc="-5" dirty="0">
                <a:latin typeface="Times New Roman"/>
                <a:cs typeface="Times New Roman"/>
              </a:rPr>
              <a:t>are</a:t>
            </a:r>
            <a:r>
              <a:rPr sz="2800" dirty="0">
                <a:latin typeface="Times New Roman"/>
                <a:cs typeface="Times New Roman"/>
              </a:rPr>
              <a:t> </a:t>
            </a:r>
            <a:r>
              <a:rPr sz="2800" spc="-5" dirty="0">
                <a:latin typeface="Times New Roman"/>
                <a:cs typeface="Times New Roman"/>
              </a:rPr>
              <a:t>linked</a:t>
            </a:r>
            <a:r>
              <a:rPr sz="2800" dirty="0">
                <a:latin typeface="Times New Roman"/>
                <a:cs typeface="Times New Roman"/>
              </a:rPr>
              <a:t> </a:t>
            </a:r>
            <a:r>
              <a:rPr sz="2800" spc="-20" dirty="0">
                <a:latin typeface="Times New Roman"/>
                <a:cs typeface="Times New Roman"/>
              </a:rPr>
              <a:t>together.</a:t>
            </a:r>
            <a:r>
              <a:rPr sz="2800" spc="-15" dirty="0">
                <a:latin typeface="Times New Roman"/>
                <a:cs typeface="Times New Roman"/>
              </a:rPr>
              <a:t> </a:t>
            </a:r>
            <a:r>
              <a:rPr sz="2800" dirty="0">
                <a:latin typeface="Times New Roman"/>
                <a:cs typeface="Times New Roman"/>
              </a:rPr>
              <a:t>Figure </a:t>
            </a:r>
            <a:r>
              <a:rPr sz="2800" spc="-45" dirty="0">
                <a:latin typeface="Times New Roman"/>
                <a:cs typeface="Times New Roman"/>
              </a:rPr>
              <a:t>11.11</a:t>
            </a:r>
            <a:r>
              <a:rPr sz="2800" spc="-40" dirty="0">
                <a:latin typeface="Times New Roman"/>
                <a:cs typeface="Times New Roman"/>
              </a:rPr>
              <a:t> </a:t>
            </a:r>
            <a:r>
              <a:rPr sz="2800" spc="-5" dirty="0">
                <a:latin typeface="Times New Roman"/>
                <a:cs typeface="Times New Roman"/>
              </a:rPr>
              <a:t>compares</a:t>
            </a:r>
            <a:r>
              <a:rPr sz="2800" dirty="0">
                <a:latin typeface="Times New Roman"/>
                <a:cs typeface="Times New Roman"/>
              </a:rPr>
              <a:t> the </a:t>
            </a:r>
            <a:r>
              <a:rPr sz="2800" spc="-5" dirty="0">
                <a:latin typeface="Times New Roman"/>
                <a:cs typeface="Times New Roman"/>
              </a:rPr>
              <a:t>two </a:t>
            </a:r>
            <a:r>
              <a:rPr sz="2800" dirty="0">
                <a:latin typeface="Times New Roman"/>
                <a:cs typeface="Times New Roman"/>
              </a:rPr>
              <a:t> </a:t>
            </a:r>
            <a:r>
              <a:rPr sz="2800" spc="-5" dirty="0">
                <a:latin typeface="Times New Roman"/>
                <a:cs typeface="Times New Roman"/>
              </a:rPr>
              <a:t>representations</a:t>
            </a:r>
            <a:r>
              <a:rPr sz="2800" spc="-25" dirty="0">
                <a:latin typeface="Times New Roman"/>
                <a:cs typeface="Times New Roman"/>
              </a:rPr>
              <a:t> </a:t>
            </a:r>
            <a:r>
              <a:rPr sz="2800" dirty="0">
                <a:latin typeface="Times New Roman"/>
                <a:cs typeface="Times New Roman"/>
              </a:rPr>
              <a:t>for</a:t>
            </a:r>
            <a:r>
              <a:rPr sz="2800" spc="5" dirty="0">
                <a:latin typeface="Times New Roman"/>
                <a:cs typeface="Times New Roman"/>
              </a:rPr>
              <a:t> </a:t>
            </a:r>
            <a:r>
              <a:rPr sz="2800" spc="-5" dirty="0">
                <a:latin typeface="Times New Roman"/>
                <a:cs typeface="Times New Roman"/>
              </a:rPr>
              <a:t>a</a:t>
            </a:r>
            <a:r>
              <a:rPr sz="2800" spc="-10" dirty="0">
                <a:latin typeface="Times New Roman"/>
                <a:cs typeface="Times New Roman"/>
              </a:rPr>
              <a:t> </a:t>
            </a:r>
            <a:r>
              <a:rPr sz="2800" spc="-5" dirty="0">
                <a:latin typeface="Times New Roman"/>
                <a:cs typeface="Times New Roman"/>
              </a:rPr>
              <a:t>list</a:t>
            </a:r>
            <a:r>
              <a:rPr sz="2800" spc="-10" dirty="0">
                <a:latin typeface="Times New Roman"/>
                <a:cs typeface="Times New Roman"/>
              </a:rPr>
              <a:t> </a:t>
            </a:r>
            <a:r>
              <a:rPr sz="2800" dirty="0">
                <a:latin typeface="Times New Roman"/>
                <a:cs typeface="Times New Roman"/>
              </a:rPr>
              <a:t>of five</a:t>
            </a:r>
            <a:r>
              <a:rPr sz="2800" spc="-5" dirty="0">
                <a:latin typeface="Times New Roman"/>
                <a:cs typeface="Times New Roman"/>
              </a:rPr>
              <a:t> </a:t>
            </a:r>
            <a:r>
              <a:rPr sz="2800" dirty="0">
                <a:latin typeface="Times New Roman"/>
                <a:cs typeface="Times New Roman"/>
              </a:rPr>
              <a:t>integers.</a:t>
            </a:r>
          </a:p>
        </p:txBody>
      </p:sp>
      <p:sp>
        <p:nvSpPr>
          <p:cNvPr id="5" name="object 5"/>
          <p:cNvSpPr txBox="1"/>
          <p:nvPr/>
        </p:nvSpPr>
        <p:spPr>
          <a:xfrm>
            <a:off x="4033520" y="6196076"/>
            <a:ext cx="4085590" cy="548640"/>
          </a:xfrm>
          <a:prstGeom prst="rect">
            <a:avLst/>
          </a:prstGeom>
        </p:spPr>
        <p:txBody>
          <a:bodyPr vert="horz" wrap="square" lIns="0" tIns="12700" rIns="0" bIns="0" rtlCol="0">
            <a:spAutoFit/>
          </a:bodyPr>
          <a:lstStyle/>
          <a:p>
            <a:pPr marL="12700">
              <a:lnSpc>
                <a:spcPts val="2780"/>
              </a:lnSpc>
              <a:spcBef>
                <a:spcPts val="100"/>
              </a:spcBef>
              <a:tabLst>
                <a:tab pos="1699895" algn="l"/>
              </a:tabLst>
            </a:pPr>
            <a:r>
              <a:rPr sz="2400" dirty="0">
                <a:solidFill>
                  <a:srgbClr val="AA8913"/>
                </a:solidFill>
                <a:latin typeface="Times New Roman"/>
                <a:cs typeface="Times New Roman"/>
              </a:rPr>
              <a:t>Figure</a:t>
            </a:r>
            <a:r>
              <a:rPr sz="2400" spc="-5" dirty="0">
                <a:solidFill>
                  <a:srgbClr val="AA8913"/>
                </a:solidFill>
                <a:latin typeface="Times New Roman"/>
                <a:cs typeface="Times New Roman"/>
              </a:rPr>
              <a:t> </a:t>
            </a:r>
            <a:r>
              <a:rPr sz="2400" spc="-35" dirty="0">
                <a:solidFill>
                  <a:srgbClr val="AA8913"/>
                </a:solidFill>
                <a:latin typeface="Times New Roman"/>
                <a:cs typeface="Times New Roman"/>
              </a:rPr>
              <a:t>11.11	</a:t>
            </a:r>
            <a:r>
              <a:rPr sz="2000" dirty="0">
                <a:latin typeface="Times New Roman"/>
                <a:cs typeface="Times New Roman"/>
              </a:rPr>
              <a:t>Array</a:t>
            </a:r>
            <a:r>
              <a:rPr sz="2000" spc="-35" dirty="0">
                <a:latin typeface="Times New Roman"/>
                <a:cs typeface="Times New Roman"/>
              </a:rPr>
              <a:t> </a:t>
            </a:r>
            <a:r>
              <a:rPr sz="2000" dirty="0">
                <a:latin typeface="Times New Roman"/>
                <a:cs typeface="Times New Roman"/>
              </a:rPr>
              <a:t>versus</a:t>
            </a:r>
            <a:r>
              <a:rPr sz="2000" spc="-50" dirty="0">
                <a:latin typeface="Times New Roman"/>
                <a:cs typeface="Times New Roman"/>
              </a:rPr>
              <a:t> </a:t>
            </a:r>
            <a:r>
              <a:rPr sz="2000" dirty="0">
                <a:latin typeface="Times New Roman"/>
                <a:cs typeface="Times New Roman"/>
              </a:rPr>
              <a:t>linked</a:t>
            </a:r>
            <a:r>
              <a:rPr sz="2000" spc="-45" dirty="0">
                <a:latin typeface="Times New Roman"/>
                <a:cs typeface="Times New Roman"/>
              </a:rPr>
              <a:t> </a:t>
            </a:r>
            <a:r>
              <a:rPr sz="2000" spc="-5" dirty="0">
                <a:latin typeface="Times New Roman"/>
                <a:cs typeface="Times New Roman"/>
              </a:rPr>
              <a:t>list</a:t>
            </a:r>
            <a:endParaRPr sz="2000">
              <a:latin typeface="Times New Roman"/>
              <a:cs typeface="Times New Roman"/>
            </a:endParaRPr>
          </a:p>
          <a:p>
            <a:pPr marR="963930" algn="r">
              <a:lnSpc>
                <a:spcPts val="1340"/>
              </a:lnSpc>
            </a:pPr>
            <a:r>
              <a:rPr sz="1200" spc="-70" dirty="0">
                <a:solidFill>
                  <a:srgbClr val="B5A787"/>
                </a:solidFill>
                <a:latin typeface="Trebuchet MS"/>
                <a:cs typeface="Trebuchet MS"/>
              </a:rPr>
              <a:t>11.4</a:t>
            </a:r>
            <a:endParaRPr sz="1200">
              <a:latin typeface="Trebuchet MS"/>
              <a:cs typeface="Trebuchet MS"/>
            </a:endParaRPr>
          </a:p>
        </p:txBody>
      </p:sp>
      <p:pic>
        <p:nvPicPr>
          <p:cNvPr id="6" name="object 6"/>
          <p:cNvPicPr/>
          <p:nvPr/>
        </p:nvPicPr>
        <p:blipFill>
          <a:blip r:embed="rId2" cstate="print"/>
          <a:stretch>
            <a:fillRect/>
          </a:stretch>
        </p:blipFill>
        <p:spPr>
          <a:xfrm>
            <a:off x="1905000" y="2514600"/>
            <a:ext cx="8458200" cy="3810000"/>
          </a:xfrm>
          <a:prstGeom prst="rect">
            <a:avLst/>
          </a:prstGeom>
        </p:spPr>
      </p:pic>
    </p:spTree>
    <p:extLst>
      <p:ext uri="{BB962C8B-B14F-4D97-AF65-F5344CB8AC3E}">
        <p14:creationId xmlns:p14="http://schemas.microsoft.com/office/powerpoint/2010/main" val="1417792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288541" y="623063"/>
            <a:ext cx="7242175" cy="650875"/>
          </a:xfrm>
          <a:prstGeom prst="rect">
            <a:avLst/>
          </a:prstGeom>
        </p:spPr>
        <p:txBody>
          <a:bodyPr vert="horz" wrap="square" lIns="0" tIns="13335" rIns="0" bIns="0" rtlCol="0" anchor="ctr">
            <a:spAutoFit/>
          </a:bodyPr>
          <a:lstStyle/>
          <a:p>
            <a:pPr marL="12700">
              <a:lnSpc>
                <a:spcPct val="100000"/>
              </a:lnSpc>
              <a:spcBef>
                <a:spcPts val="105"/>
              </a:spcBef>
            </a:pPr>
            <a:r>
              <a:rPr sz="4100" b="1" spc="170" dirty="0">
                <a:solidFill>
                  <a:srgbClr val="001F5F"/>
                </a:solidFill>
                <a:latin typeface="Trebuchet MS"/>
                <a:cs typeface="Trebuchet MS"/>
              </a:rPr>
              <a:t>S</a:t>
            </a:r>
            <a:r>
              <a:rPr sz="4100" b="1" spc="105" dirty="0">
                <a:solidFill>
                  <a:srgbClr val="001F5F"/>
                </a:solidFill>
                <a:latin typeface="Trebuchet MS"/>
                <a:cs typeface="Trebuchet MS"/>
              </a:rPr>
              <a:t>i</a:t>
            </a:r>
            <a:r>
              <a:rPr sz="4100" b="1" spc="15" dirty="0">
                <a:solidFill>
                  <a:srgbClr val="001F5F"/>
                </a:solidFill>
                <a:latin typeface="Trebuchet MS"/>
                <a:cs typeface="Trebuchet MS"/>
              </a:rPr>
              <a:t>ng</a:t>
            </a:r>
            <a:r>
              <a:rPr sz="4100" b="1" spc="-30" dirty="0">
                <a:solidFill>
                  <a:srgbClr val="001F5F"/>
                </a:solidFill>
                <a:latin typeface="Trebuchet MS"/>
                <a:cs typeface="Trebuchet MS"/>
              </a:rPr>
              <a:t>l</a:t>
            </a:r>
            <a:r>
              <a:rPr sz="4100" b="1" spc="-100" dirty="0">
                <a:solidFill>
                  <a:srgbClr val="001F5F"/>
                </a:solidFill>
                <a:latin typeface="Trebuchet MS"/>
                <a:cs typeface="Trebuchet MS"/>
              </a:rPr>
              <a:t>y</a:t>
            </a:r>
            <a:r>
              <a:rPr sz="4100" b="1" spc="-120" dirty="0">
                <a:solidFill>
                  <a:srgbClr val="001F5F"/>
                </a:solidFill>
                <a:latin typeface="Trebuchet MS"/>
                <a:cs typeface="Trebuchet MS"/>
              </a:rPr>
              <a:t> </a:t>
            </a:r>
            <a:r>
              <a:rPr sz="4100" b="1" spc="35" dirty="0">
                <a:solidFill>
                  <a:srgbClr val="001F5F"/>
                </a:solidFill>
                <a:latin typeface="Trebuchet MS"/>
                <a:cs typeface="Trebuchet MS"/>
              </a:rPr>
              <a:t>Lin</a:t>
            </a:r>
            <a:r>
              <a:rPr sz="4100" b="1" spc="-100" dirty="0">
                <a:solidFill>
                  <a:srgbClr val="001F5F"/>
                </a:solidFill>
                <a:latin typeface="Trebuchet MS"/>
                <a:cs typeface="Trebuchet MS"/>
              </a:rPr>
              <a:t>k</a:t>
            </a:r>
            <a:r>
              <a:rPr sz="4100" b="1" spc="-40" dirty="0">
                <a:solidFill>
                  <a:srgbClr val="001F5F"/>
                </a:solidFill>
                <a:latin typeface="Trebuchet MS"/>
                <a:cs typeface="Trebuchet MS"/>
              </a:rPr>
              <a:t>ed</a:t>
            </a:r>
            <a:r>
              <a:rPr sz="4100" b="1" spc="-95" dirty="0">
                <a:solidFill>
                  <a:srgbClr val="001F5F"/>
                </a:solidFill>
                <a:latin typeface="Trebuchet MS"/>
                <a:cs typeface="Trebuchet MS"/>
              </a:rPr>
              <a:t> </a:t>
            </a:r>
            <a:r>
              <a:rPr sz="4100" b="1" spc="25" dirty="0">
                <a:solidFill>
                  <a:srgbClr val="001F5F"/>
                </a:solidFill>
                <a:latin typeface="Trebuchet MS"/>
                <a:cs typeface="Trebuchet MS"/>
              </a:rPr>
              <a:t>List</a:t>
            </a:r>
            <a:r>
              <a:rPr sz="4100" b="1" spc="30" dirty="0">
                <a:solidFill>
                  <a:srgbClr val="001F5F"/>
                </a:solidFill>
                <a:latin typeface="Trebuchet MS"/>
                <a:cs typeface="Trebuchet MS"/>
              </a:rPr>
              <a:t>s</a:t>
            </a:r>
            <a:r>
              <a:rPr sz="4100" b="1" spc="-100" dirty="0">
                <a:solidFill>
                  <a:srgbClr val="001F5F"/>
                </a:solidFill>
                <a:latin typeface="Trebuchet MS"/>
                <a:cs typeface="Trebuchet MS"/>
              </a:rPr>
              <a:t> </a:t>
            </a:r>
            <a:r>
              <a:rPr sz="4100" b="1" spc="-10" dirty="0">
                <a:solidFill>
                  <a:srgbClr val="001F5F"/>
                </a:solidFill>
                <a:latin typeface="Trebuchet MS"/>
                <a:cs typeface="Trebuchet MS"/>
              </a:rPr>
              <a:t>and</a:t>
            </a:r>
            <a:r>
              <a:rPr sz="4100" b="1" spc="-515" dirty="0">
                <a:solidFill>
                  <a:srgbClr val="001F5F"/>
                </a:solidFill>
                <a:latin typeface="Trebuchet MS"/>
                <a:cs typeface="Trebuchet MS"/>
              </a:rPr>
              <a:t> </a:t>
            </a:r>
            <a:r>
              <a:rPr sz="4100" b="1" spc="415" dirty="0">
                <a:solidFill>
                  <a:srgbClr val="001F5F"/>
                </a:solidFill>
                <a:latin typeface="Trebuchet MS"/>
                <a:cs typeface="Trebuchet MS"/>
              </a:rPr>
              <a:t>A</a:t>
            </a:r>
            <a:r>
              <a:rPr sz="4100" b="1" spc="240" dirty="0">
                <a:solidFill>
                  <a:srgbClr val="001F5F"/>
                </a:solidFill>
                <a:latin typeface="Trebuchet MS"/>
                <a:cs typeface="Trebuchet MS"/>
              </a:rPr>
              <a:t>r</a:t>
            </a:r>
            <a:r>
              <a:rPr sz="4100" b="1" spc="80" dirty="0">
                <a:solidFill>
                  <a:srgbClr val="001F5F"/>
                </a:solidFill>
                <a:latin typeface="Trebuchet MS"/>
                <a:cs typeface="Trebuchet MS"/>
              </a:rPr>
              <a:t>r</a:t>
            </a:r>
            <a:r>
              <a:rPr sz="4100" b="1" spc="-175" dirty="0">
                <a:solidFill>
                  <a:srgbClr val="001F5F"/>
                </a:solidFill>
                <a:latin typeface="Trebuchet MS"/>
                <a:cs typeface="Trebuchet MS"/>
              </a:rPr>
              <a:t>a</a:t>
            </a:r>
            <a:r>
              <a:rPr sz="4100" b="1" spc="-60" dirty="0">
                <a:solidFill>
                  <a:srgbClr val="001F5F"/>
                </a:solidFill>
                <a:latin typeface="Trebuchet MS"/>
                <a:cs typeface="Trebuchet MS"/>
              </a:rPr>
              <a:t>ys</a:t>
            </a:r>
            <a:endParaRPr sz="4100">
              <a:latin typeface="Trebuchet MS"/>
              <a:cs typeface="Trebuchet MS"/>
            </a:endParaRPr>
          </a:p>
        </p:txBody>
      </p:sp>
      <p:sp>
        <p:nvSpPr>
          <p:cNvPr id="9" name="object 9"/>
          <p:cNvSpPr txBox="1"/>
          <p:nvPr/>
        </p:nvSpPr>
        <p:spPr>
          <a:xfrm>
            <a:off x="3349934" y="1727715"/>
            <a:ext cx="5080000" cy="394335"/>
          </a:xfrm>
          <a:prstGeom prst="rect">
            <a:avLst/>
          </a:prstGeom>
        </p:spPr>
        <p:txBody>
          <a:bodyPr vert="horz" wrap="square" lIns="0" tIns="14604" rIns="0" bIns="0" rtlCol="0">
            <a:spAutoFit/>
          </a:bodyPr>
          <a:lstStyle/>
          <a:p>
            <a:pPr marL="12700">
              <a:spcBef>
                <a:spcPts val="114"/>
              </a:spcBef>
              <a:tabLst>
                <a:tab pos="4327525" algn="l"/>
              </a:tabLst>
            </a:pPr>
            <a:r>
              <a:rPr sz="2400" b="1" spc="-80" dirty="0">
                <a:latin typeface="Times New Roman"/>
                <a:cs typeface="Times New Roman"/>
              </a:rPr>
              <a:t>Singly</a:t>
            </a:r>
            <a:r>
              <a:rPr sz="2400" b="1" spc="-45" dirty="0">
                <a:latin typeface="Times New Roman"/>
                <a:cs typeface="Times New Roman"/>
              </a:rPr>
              <a:t> l</a:t>
            </a:r>
            <a:r>
              <a:rPr sz="2400" b="1" spc="-50" dirty="0">
                <a:latin typeface="Times New Roman"/>
                <a:cs typeface="Times New Roman"/>
              </a:rPr>
              <a:t>i</a:t>
            </a:r>
            <a:r>
              <a:rPr sz="2400" b="1" spc="-105" dirty="0">
                <a:latin typeface="Times New Roman"/>
                <a:cs typeface="Times New Roman"/>
              </a:rPr>
              <a:t>n</a:t>
            </a:r>
            <a:r>
              <a:rPr sz="2400" b="1" spc="-90" dirty="0">
                <a:latin typeface="Times New Roman"/>
                <a:cs typeface="Times New Roman"/>
              </a:rPr>
              <a:t>ke</a:t>
            </a:r>
            <a:r>
              <a:rPr sz="2400" b="1" spc="-95" dirty="0">
                <a:latin typeface="Times New Roman"/>
                <a:cs typeface="Times New Roman"/>
              </a:rPr>
              <a:t>d</a:t>
            </a:r>
            <a:r>
              <a:rPr sz="2400" b="1" spc="-45" dirty="0">
                <a:latin typeface="Times New Roman"/>
                <a:cs typeface="Times New Roman"/>
              </a:rPr>
              <a:t> </a:t>
            </a:r>
            <a:r>
              <a:rPr sz="2400" b="1" spc="-50" dirty="0">
                <a:latin typeface="Times New Roman"/>
                <a:cs typeface="Times New Roman"/>
              </a:rPr>
              <a:t>li</a:t>
            </a:r>
            <a:r>
              <a:rPr sz="2400" b="1" spc="-65" dirty="0">
                <a:latin typeface="Times New Roman"/>
                <a:cs typeface="Times New Roman"/>
              </a:rPr>
              <a:t>st</a:t>
            </a:r>
            <a:r>
              <a:rPr sz="2400" b="1" dirty="0">
                <a:latin typeface="Times New Roman"/>
                <a:cs typeface="Times New Roman"/>
              </a:rPr>
              <a:t>	</a:t>
            </a:r>
            <a:r>
              <a:rPr sz="2400" b="1" spc="-90" dirty="0">
                <a:latin typeface="Times New Roman"/>
                <a:cs typeface="Times New Roman"/>
              </a:rPr>
              <a:t>Array</a:t>
            </a:r>
            <a:endParaRPr sz="2400">
              <a:latin typeface="Times New Roman"/>
              <a:cs typeface="Times New Roman"/>
            </a:endParaRPr>
          </a:p>
        </p:txBody>
      </p:sp>
      <p:grpSp>
        <p:nvGrpSpPr>
          <p:cNvPr id="10" name="object 10"/>
          <p:cNvGrpSpPr/>
          <p:nvPr/>
        </p:nvGrpSpPr>
        <p:grpSpPr>
          <a:xfrm>
            <a:off x="2529595" y="1752508"/>
            <a:ext cx="7360920" cy="363220"/>
            <a:chOff x="1005595" y="1752508"/>
            <a:chExt cx="7360920" cy="363220"/>
          </a:xfrm>
        </p:grpSpPr>
        <p:sp>
          <p:nvSpPr>
            <p:cNvPr id="11" name="object 11"/>
            <p:cNvSpPr/>
            <p:nvPr/>
          </p:nvSpPr>
          <p:spPr>
            <a:xfrm>
              <a:off x="1005840" y="1752693"/>
              <a:ext cx="8890" cy="9525"/>
            </a:xfrm>
            <a:custGeom>
              <a:avLst/>
              <a:gdLst/>
              <a:ahLst/>
              <a:cxnLst/>
              <a:rect l="l" t="t" r="r" b="b"/>
              <a:pathLst>
                <a:path w="8890" h="9525">
                  <a:moveTo>
                    <a:pt x="8497" y="0"/>
                  </a:moveTo>
                  <a:lnTo>
                    <a:pt x="0" y="0"/>
                  </a:lnTo>
                  <a:lnTo>
                    <a:pt x="0" y="9209"/>
                  </a:lnTo>
                  <a:lnTo>
                    <a:pt x="8497" y="9209"/>
                  </a:lnTo>
                  <a:lnTo>
                    <a:pt x="8497" y="0"/>
                  </a:lnTo>
                  <a:close/>
                </a:path>
              </a:pathLst>
            </a:custGeom>
            <a:solidFill>
              <a:srgbClr val="000000"/>
            </a:solidFill>
          </p:spPr>
          <p:txBody>
            <a:bodyPr wrap="square" lIns="0" tIns="0" rIns="0" bIns="0" rtlCol="0"/>
            <a:lstStyle/>
            <a:p>
              <a:endParaRPr/>
            </a:p>
          </p:txBody>
        </p:sp>
        <p:sp>
          <p:nvSpPr>
            <p:cNvPr id="12" name="object 12"/>
            <p:cNvSpPr/>
            <p:nvPr/>
          </p:nvSpPr>
          <p:spPr>
            <a:xfrm>
              <a:off x="1006548" y="1753460"/>
              <a:ext cx="7620" cy="8255"/>
            </a:xfrm>
            <a:custGeom>
              <a:avLst/>
              <a:gdLst/>
              <a:ahLst/>
              <a:cxnLst/>
              <a:rect l="l" t="t" r="r" b="b"/>
              <a:pathLst>
                <a:path w="7619" h="8255">
                  <a:moveTo>
                    <a:pt x="0" y="0"/>
                  </a:moveTo>
                  <a:lnTo>
                    <a:pt x="7081" y="0"/>
                  </a:lnTo>
                </a:path>
                <a:path w="7619" h="8255">
                  <a:moveTo>
                    <a:pt x="0" y="0"/>
                  </a:moveTo>
                  <a:lnTo>
                    <a:pt x="0" y="7674"/>
                  </a:lnTo>
                </a:path>
              </a:pathLst>
            </a:custGeom>
            <a:ln w="3175">
              <a:solidFill>
                <a:srgbClr val="000000"/>
              </a:solidFill>
            </a:ln>
          </p:spPr>
          <p:txBody>
            <a:bodyPr wrap="square" lIns="0" tIns="0" rIns="0" bIns="0" rtlCol="0"/>
            <a:lstStyle/>
            <a:p>
              <a:endParaRPr/>
            </a:p>
          </p:txBody>
        </p:sp>
        <p:sp>
          <p:nvSpPr>
            <p:cNvPr id="13" name="object 13"/>
            <p:cNvSpPr/>
            <p:nvPr/>
          </p:nvSpPr>
          <p:spPr>
            <a:xfrm>
              <a:off x="1005840" y="1752693"/>
              <a:ext cx="8890" cy="9525"/>
            </a:xfrm>
            <a:custGeom>
              <a:avLst/>
              <a:gdLst/>
              <a:ahLst/>
              <a:cxnLst/>
              <a:rect l="l" t="t" r="r" b="b"/>
              <a:pathLst>
                <a:path w="8890" h="9525">
                  <a:moveTo>
                    <a:pt x="8497" y="0"/>
                  </a:moveTo>
                  <a:lnTo>
                    <a:pt x="0" y="0"/>
                  </a:lnTo>
                  <a:lnTo>
                    <a:pt x="0" y="9209"/>
                  </a:lnTo>
                  <a:lnTo>
                    <a:pt x="8497" y="9209"/>
                  </a:lnTo>
                  <a:lnTo>
                    <a:pt x="8497" y="0"/>
                  </a:lnTo>
                  <a:close/>
                </a:path>
              </a:pathLst>
            </a:custGeom>
            <a:solidFill>
              <a:srgbClr val="000000"/>
            </a:solidFill>
          </p:spPr>
          <p:txBody>
            <a:bodyPr wrap="square" lIns="0" tIns="0" rIns="0" bIns="0" rtlCol="0"/>
            <a:lstStyle/>
            <a:p>
              <a:endParaRPr/>
            </a:p>
          </p:txBody>
        </p:sp>
        <p:sp>
          <p:nvSpPr>
            <p:cNvPr id="14" name="object 14"/>
            <p:cNvSpPr/>
            <p:nvPr/>
          </p:nvSpPr>
          <p:spPr>
            <a:xfrm>
              <a:off x="1006548" y="1753460"/>
              <a:ext cx="7620" cy="8255"/>
            </a:xfrm>
            <a:custGeom>
              <a:avLst/>
              <a:gdLst/>
              <a:ahLst/>
              <a:cxnLst/>
              <a:rect l="l" t="t" r="r" b="b"/>
              <a:pathLst>
                <a:path w="7619" h="8255">
                  <a:moveTo>
                    <a:pt x="0" y="0"/>
                  </a:moveTo>
                  <a:lnTo>
                    <a:pt x="7081" y="0"/>
                  </a:lnTo>
                </a:path>
                <a:path w="7619" h="8255">
                  <a:moveTo>
                    <a:pt x="0" y="0"/>
                  </a:moveTo>
                  <a:lnTo>
                    <a:pt x="0" y="7674"/>
                  </a:lnTo>
                </a:path>
              </a:pathLst>
            </a:custGeom>
            <a:ln w="3175">
              <a:solidFill>
                <a:srgbClr val="000000"/>
              </a:solidFill>
            </a:ln>
          </p:spPr>
          <p:txBody>
            <a:bodyPr wrap="square" lIns="0" tIns="0" rIns="0" bIns="0" rtlCol="0"/>
            <a:lstStyle/>
            <a:p>
              <a:endParaRPr/>
            </a:p>
          </p:txBody>
        </p:sp>
        <p:sp>
          <p:nvSpPr>
            <p:cNvPr id="15" name="object 15"/>
            <p:cNvSpPr/>
            <p:nvPr/>
          </p:nvSpPr>
          <p:spPr>
            <a:xfrm>
              <a:off x="1014337" y="1752693"/>
              <a:ext cx="3667760" cy="9525"/>
            </a:xfrm>
            <a:custGeom>
              <a:avLst/>
              <a:gdLst/>
              <a:ahLst/>
              <a:cxnLst/>
              <a:rect l="l" t="t" r="r" b="b"/>
              <a:pathLst>
                <a:path w="3667760" h="9525">
                  <a:moveTo>
                    <a:pt x="3667436" y="0"/>
                  </a:moveTo>
                  <a:lnTo>
                    <a:pt x="0" y="0"/>
                  </a:lnTo>
                  <a:lnTo>
                    <a:pt x="0" y="9209"/>
                  </a:lnTo>
                  <a:lnTo>
                    <a:pt x="3667436" y="9209"/>
                  </a:lnTo>
                  <a:lnTo>
                    <a:pt x="3667436" y="0"/>
                  </a:lnTo>
                  <a:close/>
                </a:path>
              </a:pathLst>
            </a:custGeom>
            <a:solidFill>
              <a:srgbClr val="000000"/>
            </a:solidFill>
          </p:spPr>
          <p:txBody>
            <a:bodyPr wrap="square" lIns="0" tIns="0" rIns="0" bIns="0" rtlCol="0"/>
            <a:lstStyle/>
            <a:p>
              <a:endParaRPr/>
            </a:p>
          </p:txBody>
        </p:sp>
        <p:sp>
          <p:nvSpPr>
            <p:cNvPr id="16" name="object 16"/>
            <p:cNvSpPr/>
            <p:nvPr/>
          </p:nvSpPr>
          <p:spPr>
            <a:xfrm>
              <a:off x="1015046" y="1753460"/>
              <a:ext cx="3666490" cy="0"/>
            </a:xfrm>
            <a:custGeom>
              <a:avLst/>
              <a:gdLst/>
              <a:ahLst/>
              <a:cxnLst/>
              <a:rect l="l" t="t" r="r" b="b"/>
              <a:pathLst>
                <a:path w="3666490">
                  <a:moveTo>
                    <a:pt x="0" y="0"/>
                  </a:moveTo>
                  <a:lnTo>
                    <a:pt x="3666020" y="0"/>
                  </a:lnTo>
                </a:path>
              </a:pathLst>
            </a:custGeom>
            <a:ln w="3175">
              <a:solidFill>
                <a:srgbClr val="000000"/>
              </a:solidFill>
            </a:ln>
          </p:spPr>
          <p:txBody>
            <a:bodyPr wrap="square" lIns="0" tIns="0" rIns="0" bIns="0" rtlCol="0"/>
            <a:lstStyle/>
            <a:p>
              <a:endParaRPr/>
            </a:p>
          </p:txBody>
        </p:sp>
        <p:sp>
          <p:nvSpPr>
            <p:cNvPr id="17" name="object 17"/>
            <p:cNvSpPr/>
            <p:nvPr/>
          </p:nvSpPr>
          <p:spPr>
            <a:xfrm>
              <a:off x="4681774" y="1752693"/>
              <a:ext cx="8890" cy="9525"/>
            </a:xfrm>
            <a:custGeom>
              <a:avLst/>
              <a:gdLst/>
              <a:ahLst/>
              <a:cxnLst/>
              <a:rect l="l" t="t" r="r" b="b"/>
              <a:pathLst>
                <a:path w="8889" h="9525">
                  <a:moveTo>
                    <a:pt x="8497" y="0"/>
                  </a:moveTo>
                  <a:lnTo>
                    <a:pt x="0" y="0"/>
                  </a:lnTo>
                  <a:lnTo>
                    <a:pt x="0" y="9209"/>
                  </a:lnTo>
                  <a:lnTo>
                    <a:pt x="8497" y="9209"/>
                  </a:lnTo>
                  <a:lnTo>
                    <a:pt x="8497" y="0"/>
                  </a:lnTo>
                  <a:close/>
                </a:path>
              </a:pathLst>
            </a:custGeom>
            <a:solidFill>
              <a:srgbClr val="000000"/>
            </a:solidFill>
          </p:spPr>
          <p:txBody>
            <a:bodyPr wrap="square" lIns="0" tIns="0" rIns="0" bIns="0" rtlCol="0"/>
            <a:lstStyle/>
            <a:p>
              <a:endParaRPr/>
            </a:p>
          </p:txBody>
        </p:sp>
        <p:sp>
          <p:nvSpPr>
            <p:cNvPr id="18" name="object 18"/>
            <p:cNvSpPr/>
            <p:nvPr/>
          </p:nvSpPr>
          <p:spPr>
            <a:xfrm>
              <a:off x="4682482" y="1753460"/>
              <a:ext cx="7620" cy="8255"/>
            </a:xfrm>
            <a:custGeom>
              <a:avLst/>
              <a:gdLst/>
              <a:ahLst/>
              <a:cxnLst/>
              <a:rect l="l" t="t" r="r" b="b"/>
              <a:pathLst>
                <a:path w="7620" h="8255">
                  <a:moveTo>
                    <a:pt x="0" y="0"/>
                  </a:moveTo>
                  <a:lnTo>
                    <a:pt x="7081" y="0"/>
                  </a:lnTo>
                </a:path>
                <a:path w="7620" h="8255">
                  <a:moveTo>
                    <a:pt x="0" y="0"/>
                  </a:moveTo>
                  <a:lnTo>
                    <a:pt x="0" y="7674"/>
                  </a:lnTo>
                </a:path>
              </a:pathLst>
            </a:custGeom>
            <a:ln w="3175">
              <a:solidFill>
                <a:srgbClr val="000000"/>
              </a:solidFill>
            </a:ln>
          </p:spPr>
          <p:txBody>
            <a:bodyPr wrap="square" lIns="0" tIns="0" rIns="0" bIns="0" rtlCol="0"/>
            <a:lstStyle/>
            <a:p>
              <a:endParaRPr/>
            </a:p>
          </p:txBody>
        </p:sp>
        <p:sp>
          <p:nvSpPr>
            <p:cNvPr id="19" name="object 19"/>
            <p:cNvSpPr/>
            <p:nvPr/>
          </p:nvSpPr>
          <p:spPr>
            <a:xfrm>
              <a:off x="4690272" y="1752693"/>
              <a:ext cx="3667760" cy="9525"/>
            </a:xfrm>
            <a:custGeom>
              <a:avLst/>
              <a:gdLst/>
              <a:ahLst/>
              <a:cxnLst/>
              <a:rect l="l" t="t" r="r" b="b"/>
              <a:pathLst>
                <a:path w="3667759" h="9525">
                  <a:moveTo>
                    <a:pt x="3667436" y="0"/>
                  </a:moveTo>
                  <a:lnTo>
                    <a:pt x="0" y="0"/>
                  </a:lnTo>
                  <a:lnTo>
                    <a:pt x="0" y="9209"/>
                  </a:lnTo>
                  <a:lnTo>
                    <a:pt x="3667436" y="9209"/>
                  </a:lnTo>
                  <a:lnTo>
                    <a:pt x="3667436" y="0"/>
                  </a:lnTo>
                  <a:close/>
                </a:path>
              </a:pathLst>
            </a:custGeom>
            <a:solidFill>
              <a:srgbClr val="000000"/>
            </a:solidFill>
          </p:spPr>
          <p:txBody>
            <a:bodyPr wrap="square" lIns="0" tIns="0" rIns="0" bIns="0" rtlCol="0"/>
            <a:lstStyle/>
            <a:p>
              <a:endParaRPr/>
            </a:p>
          </p:txBody>
        </p:sp>
        <p:sp>
          <p:nvSpPr>
            <p:cNvPr id="20" name="object 20"/>
            <p:cNvSpPr/>
            <p:nvPr/>
          </p:nvSpPr>
          <p:spPr>
            <a:xfrm>
              <a:off x="4690980" y="1753460"/>
              <a:ext cx="3666490" cy="0"/>
            </a:xfrm>
            <a:custGeom>
              <a:avLst/>
              <a:gdLst/>
              <a:ahLst/>
              <a:cxnLst/>
              <a:rect l="l" t="t" r="r" b="b"/>
              <a:pathLst>
                <a:path w="3666490">
                  <a:moveTo>
                    <a:pt x="0" y="0"/>
                  </a:moveTo>
                  <a:lnTo>
                    <a:pt x="3666020" y="0"/>
                  </a:lnTo>
                </a:path>
              </a:pathLst>
            </a:custGeom>
            <a:ln w="3175">
              <a:solidFill>
                <a:srgbClr val="000000"/>
              </a:solidFill>
            </a:ln>
          </p:spPr>
          <p:txBody>
            <a:bodyPr wrap="square" lIns="0" tIns="0" rIns="0" bIns="0" rtlCol="0"/>
            <a:lstStyle/>
            <a:p>
              <a:endParaRPr/>
            </a:p>
          </p:txBody>
        </p:sp>
        <p:sp>
          <p:nvSpPr>
            <p:cNvPr id="21" name="object 21"/>
            <p:cNvSpPr/>
            <p:nvPr/>
          </p:nvSpPr>
          <p:spPr>
            <a:xfrm>
              <a:off x="8357709" y="1752693"/>
              <a:ext cx="8890" cy="9525"/>
            </a:xfrm>
            <a:custGeom>
              <a:avLst/>
              <a:gdLst/>
              <a:ahLst/>
              <a:cxnLst/>
              <a:rect l="l" t="t" r="r" b="b"/>
              <a:pathLst>
                <a:path w="8890" h="9525">
                  <a:moveTo>
                    <a:pt x="8498" y="0"/>
                  </a:moveTo>
                  <a:lnTo>
                    <a:pt x="0" y="0"/>
                  </a:lnTo>
                  <a:lnTo>
                    <a:pt x="0" y="9209"/>
                  </a:lnTo>
                  <a:lnTo>
                    <a:pt x="8498" y="9209"/>
                  </a:lnTo>
                  <a:lnTo>
                    <a:pt x="8498" y="0"/>
                  </a:lnTo>
                  <a:close/>
                </a:path>
              </a:pathLst>
            </a:custGeom>
            <a:solidFill>
              <a:srgbClr val="000000"/>
            </a:solidFill>
          </p:spPr>
          <p:txBody>
            <a:bodyPr wrap="square" lIns="0" tIns="0" rIns="0" bIns="0" rtlCol="0"/>
            <a:lstStyle/>
            <a:p>
              <a:endParaRPr/>
            </a:p>
          </p:txBody>
        </p:sp>
        <p:sp>
          <p:nvSpPr>
            <p:cNvPr id="22" name="object 22"/>
            <p:cNvSpPr/>
            <p:nvPr/>
          </p:nvSpPr>
          <p:spPr>
            <a:xfrm>
              <a:off x="8358418" y="1753460"/>
              <a:ext cx="7620" cy="8255"/>
            </a:xfrm>
            <a:custGeom>
              <a:avLst/>
              <a:gdLst/>
              <a:ahLst/>
              <a:cxnLst/>
              <a:rect l="l" t="t" r="r" b="b"/>
              <a:pathLst>
                <a:path w="7620" h="8255">
                  <a:moveTo>
                    <a:pt x="0" y="0"/>
                  </a:moveTo>
                  <a:lnTo>
                    <a:pt x="7081" y="0"/>
                  </a:lnTo>
                </a:path>
                <a:path w="7620" h="8255">
                  <a:moveTo>
                    <a:pt x="0" y="0"/>
                  </a:moveTo>
                  <a:lnTo>
                    <a:pt x="0" y="7674"/>
                  </a:lnTo>
                </a:path>
              </a:pathLst>
            </a:custGeom>
            <a:ln w="3175">
              <a:solidFill>
                <a:srgbClr val="000000"/>
              </a:solidFill>
            </a:ln>
          </p:spPr>
          <p:txBody>
            <a:bodyPr wrap="square" lIns="0" tIns="0" rIns="0" bIns="0" rtlCol="0"/>
            <a:lstStyle/>
            <a:p>
              <a:endParaRPr/>
            </a:p>
          </p:txBody>
        </p:sp>
        <p:sp>
          <p:nvSpPr>
            <p:cNvPr id="23" name="object 23"/>
            <p:cNvSpPr/>
            <p:nvPr/>
          </p:nvSpPr>
          <p:spPr>
            <a:xfrm>
              <a:off x="8357709" y="1752693"/>
              <a:ext cx="8890" cy="9525"/>
            </a:xfrm>
            <a:custGeom>
              <a:avLst/>
              <a:gdLst/>
              <a:ahLst/>
              <a:cxnLst/>
              <a:rect l="l" t="t" r="r" b="b"/>
              <a:pathLst>
                <a:path w="8890" h="9525">
                  <a:moveTo>
                    <a:pt x="8498" y="0"/>
                  </a:moveTo>
                  <a:lnTo>
                    <a:pt x="0" y="0"/>
                  </a:lnTo>
                  <a:lnTo>
                    <a:pt x="0" y="9209"/>
                  </a:lnTo>
                  <a:lnTo>
                    <a:pt x="8498" y="9209"/>
                  </a:lnTo>
                  <a:lnTo>
                    <a:pt x="8498" y="0"/>
                  </a:lnTo>
                  <a:close/>
                </a:path>
              </a:pathLst>
            </a:custGeom>
            <a:solidFill>
              <a:srgbClr val="000000"/>
            </a:solidFill>
          </p:spPr>
          <p:txBody>
            <a:bodyPr wrap="square" lIns="0" tIns="0" rIns="0" bIns="0" rtlCol="0"/>
            <a:lstStyle/>
            <a:p>
              <a:endParaRPr/>
            </a:p>
          </p:txBody>
        </p:sp>
        <p:sp>
          <p:nvSpPr>
            <p:cNvPr id="24" name="object 24"/>
            <p:cNvSpPr/>
            <p:nvPr/>
          </p:nvSpPr>
          <p:spPr>
            <a:xfrm>
              <a:off x="8358418" y="1753460"/>
              <a:ext cx="7620" cy="8255"/>
            </a:xfrm>
            <a:custGeom>
              <a:avLst/>
              <a:gdLst/>
              <a:ahLst/>
              <a:cxnLst/>
              <a:rect l="l" t="t" r="r" b="b"/>
              <a:pathLst>
                <a:path w="7620" h="8255">
                  <a:moveTo>
                    <a:pt x="0" y="0"/>
                  </a:moveTo>
                  <a:lnTo>
                    <a:pt x="7081" y="0"/>
                  </a:lnTo>
                </a:path>
                <a:path w="7620" h="8255">
                  <a:moveTo>
                    <a:pt x="0" y="0"/>
                  </a:moveTo>
                  <a:lnTo>
                    <a:pt x="0" y="7674"/>
                  </a:lnTo>
                </a:path>
              </a:pathLst>
            </a:custGeom>
            <a:ln w="3175">
              <a:solidFill>
                <a:srgbClr val="000000"/>
              </a:solidFill>
            </a:ln>
          </p:spPr>
          <p:txBody>
            <a:bodyPr wrap="square" lIns="0" tIns="0" rIns="0" bIns="0" rtlCol="0"/>
            <a:lstStyle/>
            <a:p>
              <a:endParaRPr/>
            </a:p>
          </p:txBody>
        </p:sp>
        <p:sp>
          <p:nvSpPr>
            <p:cNvPr id="25" name="object 25"/>
            <p:cNvSpPr/>
            <p:nvPr/>
          </p:nvSpPr>
          <p:spPr>
            <a:xfrm>
              <a:off x="1005840" y="1761902"/>
              <a:ext cx="8890" cy="353060"/>
            </a:xfrm>
            <a:custGeom>
              <a:avLst/>
              <a:gdLst/>
              <a:ahLst/>
              <a:cxnLst/>
              <a:rect l="l" t="t" r="r" b="b"/>
              <a:pathLst>
                <a:path w="8890" h="353060">
                  <a:moveTo>
                    <a:pt x="8497" y="0"/>
                  </a:moveTo>
                  <a:lnTo>
                    <a:pt x="0" y="0"/>
                  </a:lnTo>
                  <a:lnTo>
                    <a:pt x="0" y="353023"/>
                  </a:lnTo>
                  <a:lnTo>
                    <a:pt x="8497" y="353023"/>
                  </a:lnTo>
                  <a:lnTo>
                    <a:pt x="8497" y="0"/>
                  </a:lnTo>
                  <a:close/>
                </a:path>
              </a:pathLst>
            </a:custGeom>
            <a:solidFill>
              <a:srgbClr val="000000"/>
            </a:solidFill>
          </p:spPr>
          <p:txBody>
            <a:bodyPr wrap="square" lIns="0" tIns="0" rIns="0" bIns="0" rtlCol="0"/>
            <a:lstStyle/>
            <a:p>
              <a:endParaRPr/>
            </a:p>
          </p:txBody>
        </p:sp>
        <p:sp>
          <p:nvSpPr>
            <p:cNvPr id="26" name="object 26"/>
            <p:cNvSpPr/>
            <p:nvPr/>
          </p:nvSpPr>
          <p:spPr>
            <a:xfrm>
              <a:off x="1006548" y="1762669"/>
              <a:ext cx="0" cy="351790"/>
            </a:xfrm>
            <a:custGeom>
              <a:avLst/>
              <a:gdLst/>
              <a:ahLst/>
              <a:cxnLst/>
              <a:rect l="l" t="t" r="r" b="b"/>
              <a:pathLst>
                <a:path h="351789">
                  <a:moveTo>
                    <a:pt x="0" y="0"/>
                  </a:moveTo>
                  <a:lnTo>
                    <a:pt x="0" y="351488"/>
                  </a:lnTo>
                </a:path>
              </a:pathLst>
            </a:custGeom>
            <a:ln w="3175">
              <a:solidFill>
                <a:srgbClr val="000000"/>
              </a:solidFill>
            </a:ln>
          </p:spPr>
          <p:txBody>
            <a:bodyPr wrap="square" lIns="0" tIns="0" rIns="0" bIns="0" rtlCol="0"/>
            <a:lstStyle/>
            <a:p>
              <a:endParaRPr/>
            </a:p>
          </p:txBody>
        </p:sp>
        <p:sp>
          <p:nvSpPr>
            <p:cNvPr id="27" name="object 27"/>
            <p:cNvSpPr/>
            <p:nvPr/>
          </p:nvSpPr>
          <p:spPr>
            <a:xfrm>
              <a:off x="4681774" y="1761902"/>
              <a:ext cx="8890" cy="353060"/>
            </a:xfrm>
            <a:custGeom>
              <a:avLst/>
              <a:gdLst/>
              <a:ahLst/>
              <a:cxnLst/>
              <a:rect l="l" t="t" r="r" b="b"/>
              <a:pathLst>
                <a:path w="8889" h="353060">
                  <a:moveTo>
                    <a:pt x="8497" y="0"/>
                  </a:moveTo>
                  <a:lnTo>
                    <a:pt x="0" y="0"/>
                  </a:lnTo>
                  <a:lnTo>
                    <a:pt x="0" y="353023"/>
                  </a:lnTo>
                  <a:lnTo>
                    <a:pt x="8497" y="353023"/>
                  </a:lnTo>
                  <a:lnTo>
                    <a:pt x="8497" y="0"/>
                  </a:lnTo>
                  <a:close/>
                </a:path>
              </a:pathLst>
            </a:custGeom>
            <a:solidFill>
              <a:srgbClr val="000000"/>
            </a:solidFill>
          </p:spPr>
          <p:txBody>
            <a:bodyPr wrap="square" lIns="0" tIns="0" rIns="0" bIns="0" rtlCol="0"/>
            <a:lstStyle/>
            <a:p>
              <a:endParaRPr/>
            </a:p>
          </p:txBody>
        </p:sp>
        <p:sp>
          <p:nvSpPr>
            <p:cNvPr id="28" name="object 28"/>
            <p:cNvSpPr/>
            <p:nvPr/>
          </p:nvSpPr>
          <p:spPr>
            <a:xfrm>
              <a:off x="4682482" y="1762669"/>
              <a:ext cx="0" cy="351790"/>
            </a:xfrm>
            <a:custGeom>
              <a:avLst/>
              <a:gdLst/>
              <a:ahLst/>
              <a:cxnLst/>
              <a:rect l="l" t="t" r="r" b="b"/>
              <a:pathLst>
                <a:path h="351789">
                  <a:moveTo>
                    <a:pt x="0" y="0"/>
                  </a:moveTo>
                  <a:lnTo>
                    <a:pt x="0" y="351488"/>
                  </a:lnTo>
                </a:path>
              </a:pathLst>
            </a:custGeom>
            <a:ln w="3175">
              <a:solidFill>
                <a:srgbClr val="000000"/>
              </a:solidFill>
            </a:ln>
          </p:spPr>
          <p:txBody>
            <a:bodyPr wrap="square" lIns="0" tIns="0" rIns="0" bIns="0" rtlCol="0"/>
            <a:lstStyle/>
            <a:p>
              <a:endParaRPr/>
            </a:p>
          </p:txBody>
        </p:sp>
        <p:sp>
          <p:nvSpPr>
            <p:cNvPr id="29" name="object 29"/>
            <p:cNvSpPr/>
            <p:nvPr/>
          </p:nvSpPr>
          <p:spPr>
            <a:xfrm>
              <a:off x="8357709" y="1761902"/>
              <a:ext cx="8890" cy="353060"/>
            </a:xfrm>
            <a:custGeom>
              <a:avLst/>
              <a:gdLst/>
              <a:ahLst/>
              <a:cxnLst/>
              <a:rect l="l" t="t" r="r" b="b"/>
              <a:pathLst>
                <a:path w="8890" h="353060">
                  <a:moveTo>
                    <a:pt x="8498" y="0"/>
                  </a:moveTo>
                  <a:lnTo>
                    <a:pt x="0" y="0"/>
                  </a:lnTo>
                  <a:lnTo>
                    <a:pt x="0" y="353023"/>
                  </a:lnTo>
                  <a:lnTo>
                    <a:pt x="8498" y="353023"/>
                  </a:lnTo>
                  <a:lnTo>
                    <a:pt x="8498" y="0"/>
                  </a:lnTo>
                  <a:close/>
                </a:path>
              </a:pathLst>
            </a:custGeom>
            <a:solidFill>
              <a:srgbClr val="000000"/>
            </a:solidFill>
          </p:spPr>
          <p:txBody>
            <a:bodyPr wrap="square" lIns="0" tIns="0" rIns="0" bIns="0" rtlCol="0"/>
            <a:lstStyle/>
            <a:p>
              <a:endParaRPr/>
            </a:p>
          </p:txBody>
        </p:sp>
        <p:sp>
          <p:nvSpPr>
            <p:cNvPr id="30" name="object 30"/>
            <p:cNvSpPr/>
            <p:nvPr/>
          </p:nvSpPr>
          <p:spPr>
            <a:xfrm>
              <a:off x="8358418" y="1762669"/>
              <a:ext cx="0" cy="351790"/>
            </a:xfrm>
            <a:custGeom>
              <a:avLst/>
              <a:gdLst/>
              <a:ahLst/>
              <a:cxnLst/>
              <a:rect l="l" t="t" r="r" b="b"/>
              <a:pathLst>
                <a:path h="351789">
                  <a:moveTo>
                    <a:pt x="0" y="0"/>
                  </a:moveTo>
                  <a:lnTo>
                    <a:pt x="0" y="351488"/>
                  </a:lnTo>
                </a:path>
              </a:pathLst>
            </a:custGeom>
            <a:ln w="3175">
              <a:solidFill>
                <a:srgbClr val="000000"/>
              </a:solidFill>
            </a:ln>
          </p:spPr>
          <p:txBody>
            <a:bodyPr wrap="square" lIns="0" tIns="0" rIns="0" bIns="0" rtlCol="0"/>
            <a:lstStyle/>
            <a:p>
              <a:endParaRPr/>
            </a:p>
          </p:txBody>
        </p:sp>
      </p:grpSp>
      <p:sp>
        <p:nvSpPr>
          <p:cNvPr id="31" name="object 31"/>
          <p:cNvSpPr txBox="1"/>
          <p:nvPr/>
        </p:nvSpPr>
        <p:spPr>
          <a:xfrm>
            <a:off x="2585123" y="2087133"/>
            <a:ext cx="3265170" cy="755335"/>
          </a:xfrm>
          <a:prstGeom prst="rect">
            <a:avLst/>
          </a:prstGeom>
        </p:spPr>
        <p:txBody>
          <a:bodyPr vert="horz" wrap="square" lIns="0" tIns="36830" rIns="0" bIns="0" rtlCol="0">
            <a:spAutoFit/>
          </a:bodyPr>
          <a:lstStyle/>
          <a:p>
            <a:pPr marL="12700" marR="5080">
              <a:lnSpc>
                <a:spcPts val="2780"/>
              </a:lnSpc>
              <a:spcBef>
                <a:spcPts val="290"/>
              </a:spcBef>
            </a:pPr>
            <a:r>
              <a:rPr sz="2400" spc="-85" dirty="0">
                <a:latin typeface="Times New Roman"/>
                <a:cs typeface="Times New Roman"/>
              </a:rPr>
              <a:t>Elements</a:t>
            </a:r>
            <a:r>
              <a:rPr sz="2400" spc="-50" dirty="0">
                <a:latin typeface="Times New Roman"/>
                <a:cs typeface="Times New Roman"/>
              </a:rPr>
              <a:t> </a:t>
            </a:r>
            <a:r>
              <a:rPr sz="2400" spc="-70" dirty="0">
                <a:latin typeface="Times New Roman"/>
                <a:cs typeface="Times New Roman"/>
              </a:rPr>
              <a:t>are</a:t>
            </a:r>
            <a:r>
              <a:rPr sz="2400" spc="-50" dirty="0">
                <a:latin typeface="Times New Roman"/>
                <a:cs typeface="Times New Roman"/>
              </a:rPr>
              <a:t> </a:t>
            </a:r>
            <a:r>
              <a:rPr sz="2400" spc="-70" dirty="0">
                <a:latin typeface="Times New Roman"/>
                <a:cs typeface="Times New Roman"/>
              </a:rPr>
              <a:t>stored</a:t>
            </a:r>
            <a:r>
              <a:rPr sz="2400" spc="-60" dirty="0">
                <a:latin typeface="Times New Roman"/>
                <a:cs typeface="Times New Roman"/>
              </a:rPr>
              <a:t> </a:t>
            </a:r>
            <a:r>
              <a:rPr sz="2400" spc="-70" dirty="0">
                <a:latin typeface="Times New Roman"/>
                <a:cs typeface="Times New Roman"/>
              </a:rPr>
              <a:t>in</a:t>
            </a:r>
            <a:r>
              <a:rPr sz="2400" spc="-50" dirty="0">
                <a:latin typeface="Times New Roman"/>
                <a:cs typeface="Times New Roman"/>
              </a:rPr>
              <a:t> </a:t>
            </a:r>
            <a:r>
              <a:rPr sz="2400" spc="-70" dirty="0">
                <a:latin typeface="Times New Roman"/>
                <a:cs typeface="Times New Roman"/>
              </a:rPr>
              <a:t>linear </a:t>
            </a:r>
            <a:r>
              <a:rPr sz="2400" spc="-585" dirty="0">
                <a:latin typeface="Times New Roman"/>
                <a:cs typeface="Times New Roman"/>
              </a:rPr>
              <a:t> </a:t>
            </a:r>
            <a:r>
              <a:rPr sz="2400" spc="-70" dirty="0">
                <a:latin typeface="Times New Roman"/>
                <a:cs typeface="Times New Roman"/>
              </a:rPr>
              <a:t>order,</a:t>
            </a:r>
            <a:r>
              <a:rPr sz="2400" spc="-60" dirty="0">
                <a:latin typeface="Times New Roman"/>
                <a:cs typeface="Times New Roman"/>
              </a:rPr>
              <a:t> </a:t>
            </a:r>
            <a:r>
              <a:rPr sz="2400" spc="-70" dirty="0">
                <a:latin typeface="Times New Roman"/>
                <a:cs typeface="Times New Roman"/>
              </a:rPr>
              <a:t>accessible</a:t>
            </a:r>
            <a:r>
              <a:rPr sz="2400" spc="-60" dirty="0">
                <a:latin typeface="Times New Roman"/>
                <a:cs typeface="Times New Roman"/>
              </a:rPr>
              <a:t> </a:t>
            </a:r>
            <a:r>
              <a:rPr sz="2400" spc="-80" dirty="0">
                <a:latin typeface="Times New Roman"/>
                <a:cs typeface="Times New Roman"/>
              </a:rPr>
              <a:t>with</a:t>
            </a:r>
            <a:r>
              <a:rPr sz="2400" spc="-60" dirty="0">
                <a:latin typeface="Times New Roman"/>
                <a:cs typeface="Times New Roman"/>
              </a:rPr>
              <a:t> </a:t>
            </a:r>
            <a:r>
              <a:rPr sz="2400" spc="-65" dirty="0">
                <a:latin typeface="Times New Roman"/>
                <a:cs typeface="Times New Roman"/>
              </a:rPr>
              <a:t>links.</a:t>
            </a:r>
            <a:endParaRPr sz="2400">
              <a:latin typeface="Times New Roman"/>
              <a:cs typeface="Times New Roman"/>
            </a:endParaRPr>
          </a:p>
        </p:txBody>
      </p:sp>
      <p:sp>
        <p:nvSpPr>
          <p:cNvPr id="32" name="object 32"/>
          <p:cNvSpPr txBox="1"/>
          <p:nvPr/>
        </p:nvSpPr>
        <p:spPr>
          <a:xfrm>
            <a:off x="2585123" y="3499481"/>
            <a:ext cx="2843530" cy="394335"/>
          </a:xfrm>
          <a:prstGeom prst="rect">
            <a:avLst/>
          </a:prstGeom>
        </p:spPr>
        <p:txBody>
          <a:bodyPr vert="horz" wrap="square" lIns="0" tIns="14604" rIns="0" bIns="0" rtlCol="0">
            <a:spAutoFit/>
          </a:bodyPr>
          <a:lstStyle/>
          <a:p>
            <a:pPr marL="12700">
              <a:spcBef>
                <a:spcPts val="114"/>
              </a:spcBef>
            </a:pPr>
            <a:r>
              <a:rPr sz="2400" spc="-105" dirty="0">
                <a:latin typeface="Times New Roman"/>
                <a:cs typeface="Times New Roman"/>
              </a:rPr>
              <a:t>Do</a:t>
            </a:r>
            <a:r>
              <a:rPr sz="2400" spc="-45" dirty="0">
                <a:latin typeface="Times New Roman"/>
                <a:cs typeface="Times New Roman"/>
              </a:rPr>
              <a:t> </a:t>
            </a:r>
            <a:r>
              <a:rPr sz="2400" spc="-75" dirty="0">
                <a:latin typeface="Times New Roman"/>
                <a:cs typeface="Times New Roman"/>
              </a:rPr>
              <a:t>not</a:t>
            </a:r>
            <a:r>
              <a:rPr sz="2400" spc="-45" dirty="0">
                <a:latin typeface="Times New Roman"/>
                <a:cs typeface="Times New Roman"/>
              </a:rPr>
              <a:t> </a:t>
            </a:r>
            <a:r>
              <a:rPr sz="2400" spc="-80" dirty="0">
                <a:latin typeface="Times New Roman"/>
                <a:cs typeface="Times New Roman"/>
              </a:rPr>
              <a:t>have</a:t>
            </a:r>
            <a:r>
              <a:rPr sz="2400" spc="-45" dirty="0">
                <a:latin typeface="Times New Roman"/>
                <a:cs typeface="Times New Roman"/>
              </a:rPr>
              <a:t> </a:t>
            </a:r>
            <a:r>
              <a:rPr sz="2400" spc="-80" dirty="0">
                <a:latin typeface="Times New Roman"/>
                <a:cs typeface="Times New Roman"/>
              </a:rPr>
              <a:t>a</a:t>
            </a:r>
            <a:r>
              <a:rPr sz="2400" spc="-45" dirty="0">
                <a:latin typeface="Times New Roman"/>
                <a:cs typeface="Times New Roman"/>
              </a:rPr>
              <a:t> </a:t>
            </a:r>
            <a:r>
              <a:rPr sz="2400" spc="-70" dirty="0">
                <a:latin typeface="Times New Roman"/>
                <a:cs typeface="Times New Roman"/>
              </a:rPr>
              <a:t>fixed</a:t>
            </a:r>
            <a:r>
              <a:rPr sz="2400" spc="-45" dirty="0">
                <a:latin typeface="Times New Roman"/>
                <a:cs typeface="Times New Roman"/>
              </a:rPr>
              <a:t> </a:t>
            </a:r>
            <a:r>
              <a:rPr sz="2400" spc="-65" dirty="0">
                <a:latin typeface="Times New Roman"/>
                <a:cs typeface="Times New Roman"/>
              </a:rPr>
              <a:t>siz</a:t>
            </a:r>
            <a:r>
              <a:rPr sz="2400" spc="-75" dirty="0">
                <a:latin typeface="Times New Roman"/>
                <a:cs typeface="Times New Roman"/>
              </a:rPr>
              <a:t>e</a:t>
            </a:r>
            <a:r>
              <a:rPr sz="2400" spc="-45" dirty="0">
                <a:latin typeface="Times New Roman"/>
                <a:cs typeface="Times New Roman"/>
              </a:rPr>
              <a:t>.</a:t>
            </a:r>
            <a:endParaRPr sz="2400">
              <a:latin typeface="Times New Roman"/>
              <a:cs typeface="Times New Roman"/>
            </a:endParaRPr>
          </a:p>
        </p:txBody>
      </p:sp>
      <p:sp>
        <p:nvSpPr>
          <p:cNvPr id="33" name="object 33"/>
          <p:cNvSpPr txBox="1"/>
          <p:nvPr/>
        </p:nvSpPr>
        <p:spPr>
          <a:xfrm>
            <a:off x="2585124" y="4205527"/>
            <a:ext cx="3100705" cy="755335"/>
          </a:xfrm>
          <a:prstGeom prst="rect">
            <a:avLst/>
          </a:prstGeom>
        </p:spPr>
        <p:txBody>
          <a:bodyPr vert="horz" wrap="square" lIns="0" tIns="36830" rIns="0" bIns="0" rtlCol="0">
            <a:spAutoFit/>
          </a:bodyPr>
          <a:lstStyle/>
          <a:p>
            <a:pPr marL="12700" marR="5080">
              <a:lnSpc>
                <a:spcPts val="2780"/>
              </a:lnSpc>
              <a:spcBef>
                <a:spcPts val="290"/>
              </a:spcBef>
            </a:pPr>
            <a:r>
              <a:rPr sz="2400" spc="-85" dirty="0">
                <a:latin typeface="Times New Roman"/>
                <a:cs typeface="Times New Roman"/>
              </a:rPr>
              <a:t>Cannot</a:t>
            </a:r>
            <a:r>
              <a:rPr sz="2400" spc="-65" dirty="0">
                <a:latin typeface="Times New Roman"/>
                <a:cs typeface="Times New Roman"/>
              </a:rPr>
              <a:t> </a:t>
            </a:r>
            <a:r>
              <a:rPr sz="2400" spc="-75" dirty="0">
                <a:latin typeface="Times New Roman"/>
                <a:cs typeface="Times New Roman"/>
              </a:rPr>
              <a:t>access</a:t>
            </a:r>
            <a:r>
              <a:rPr sz="2400" spc="-65" dirty="0">
                <a:latin typeface="Times New Roman"/>
                <a:cs typeface="Times New Roman"/>
              </a:rPr>
              <a:t> </a:t>
            </a:r>
            <a:r>
              <a:rPr sz="2400" spc="-70" dirty="0">
                <a:latin typeface="Times New Roman"/>
                <a:cs typeface="Times New Roman"/>
              </a:rPr>
              <a:t>the</a:t>
            </a:r>
            <a:r>
              <a:rPr sz="2400" spc="-65" dirty="0">
                <a:latin typeface="Times New Roman"/>
                <a:cs typeface="Times New Roman"/>
              </a:rPr>
              <a:t> </a:t>
            </a:r>
            <a:r>
              <a:rPr sz="2400" spc="-75" dirty="0">
                <a:latin typeface="Times New Roman"/>
                <a:cs typeface="Times New Roman"/>
              </a:rPr>
              <a:t>previous </a:t>
            </a:r>
            <a:r>
              <a:rPr sz="2400" spc="-585" dirty="0">
                <a:latin typeface="Times New Roman"/>
                <a:cs typeface="Times New Roman"/>
              </a:rPr>
              <a:t> </a:t>
            </a:r>
            <a:r>
              <a:rPr sz="2400" spc="-80" dirty="0">
                <a:latin typeface="Times New Roman"/>
                <a:cs typeface="Times New Roman"/>
              </a:rPr>
              <a:t>element</a:t>
            </a:r>
            <a:r>
              <a:rPr sz="2400" spc="-50" dirty="0">
                <a:latin typeface="Times New Roman"/>
                <a:cs typeface="Times New Roman"/>
              </a:rPr>
              <a:t> </a:t>
            </a:r>
            <a:r>
              <a:rPr sz="2400" spc="-65" dirty="0">
                <a:latin typeface="Times New Roman"/>
                <a:cs typeface="Times New Roman"/>
              </a:rPr>
              <a:t>directly.</a:t>
            </a:r>
            <a:endParaRPr sz="2400">
              <a:latin typeface="Times New Roman"/>
              <a:cs typeface="Times New Roman"/>
            </a:endParaRPr>
          </a:p>
        </p:txBody>
      </p:sp>
      <p:sp>
        <p:nvSpPr>
          <p:cNvPr id="34" name="object 34"/>
          <p:cNvSpPr txBox="1"/>
          <p:nvPr/>
        </p:nvSpPr>
        <p:spPr>
          <a:xfrm>
            <a:off x="2585123" y="5264941"/>
            <a:ext cx="2032000" cy="394335"/>
          </a:xfrm>
          <a:prstGeom prst="rect">
            <a:avLst/>
          </a:prstGeom>
        </p:spPr>
        <p:txBody>
          <a:bodyPr vert="horz" wrap="square" lIns="0" tIns="14604" rIns="0" bIns="0" rtlCol="0">
            <a:spAutoFit/>
          </a:bodyPr>
          <a:lstStyle/>
          <a:p>
            <a:pPr marL="12700">
              <a:spcBef>
                <a:spcPts val="114"/>
              </a:spcBef>
            </a:pPr>
            <a:r>
              <a:rPr sz="2400" spc="-105" dirty="0">
                <a:latin typeface="Times New Roman"/>
                <a:cs typeface="Times New Roman"/>
              </a:rPr>
              <a:t>No</a:t>
            </a:r>
            <a:r>
              <a:rPr sz="2400" spc="-45" dirty="0">
                <a:latin typeface="Times New Roman"/>
                <a:cs typeface="Times New Roman"/>
              </a:rPr>
              <a:t> </a:t>
            </a:r>
            <a:r>
              <a:rPr sz="2400" spc="-75" dirty="0">
                <a:latin typeface="Times New Roman"/>
                <a:cs typeface="Times New Roman"/>
              </a:rPr>
              <a:t>binary</a:t>
            </a:r>
            <a:r>
              <a:rPr sz="2400" spc="-45" dirty="0">
                <a:latin typeface="Times New Roman"/>
                <a:cs typeface="Times New Roman"/>
              </a:rPr>
              <a:t> </a:t>
            </a:r>
            <a:r>
              <a:rPr sz="2400" spc="-70" dirty="0">
                <a:latin typeface="Times New Roman"/>
                <a:cs typeface="Times New Roman"/>
              </a:rPr>
              <a:t>s</a:t>
            </a:r>
            <a:r>
              <a:rPr sz="2400" spc="-90" dirty="0">
                <a:latin typeface="Times New Roman"/>
                <a:cs typeface="Times New Roman"/>
              </a:rPr>
              <a:t>e</a:t>
            </a:r>
            <a:r>
              <a:rPr sz="2400" spc="-70" dirty="0">
                <a:latin typeface="Times New Roman"/>
                <a:cs typeface="Times New Roman"/>
              </a:rPr>
              <a:t>ar</a:t>
            </a:r>
            <a:r>
              <a:rPr sz="2400" spc="-75" dirty="0">
                <a:latin typeface="Times New Roman"/>
                <a:cs typeface="Times New Roman"/>
              </a:rPr>
              <a:t>c</a:t>
            </a:r>
            <a:r>
              <a:rPr sz="2400" spc="-65" dirty="0">
                <a:latin typeface="Times New Roman"/>
                <a:cs typeface="Times New Roman"/>
              </a:rPr>
              <a:t>h.</a:t>
            </a:r>
            <a:endParaRPr sz="2400">
              <a:latin typeface="Times New Roman"/>
              <a:cs typeface="Times New Roman"/>
            </a:endParaRPr>
          </a:p>
        </p:txBody>
      </p:sp>
      <p:sp>
        <p:nvSpPr>
          <p:cNvPr id="35" name="object 35"/>
          <p:cNvSpPr txBox="1"/>
          <p:nvPr/>
        </p:nvSpPr>
        <p:spPr>
          <a:xfrm>
            <a:off x="6261058" y="2087132"/>
            <a:ext cx="3265170" cy="1114408"/>
          </a:xfrm>
          <a:prstGeom prst="rect">
            <a:avLst/>
          </a:prstGeom>
        </p:spPr>
        <p:txBody>
          <a:bodyPr vert="horz" wrap="square" lIns="0" tIns="36830" rIns="0" bIns="0" rtlCol="0">
            <a:spAutoFit/>
          </a:bodyPr>
          <a:lstStyle/>
          <a:p>
            <a:pPr marL="12700" marR="5080">
              <a:lnSpc>
                <a:spcPts val="2780"/>
              </a:lnSpc>
              <a:spcBef>
                <a:spcPts val="290"/>
              </a:spcBef>
            </a:pPr>
            <a:r>
              <a:rPr sz="2400" spc="-85" dirty="0">
                <a:latin typeface="Times New Roman"/>
                <a:cs typeface="Times New Roman"/>
              </a:rPr>
              <a:t>Elements</a:t>
            </a:r>
            <a:r>
              <a:rPr sz="2400" spc="-50" dirty="0">
                <a:latin typeface="Times New Roman"/>
                <a:cs typeface="Times New Roman"/>
              </a:rPr>
              <a:t> </a:t>
            </a:r>
            <a:r>
              <a:rPr sz="2400" spc="-70" dirty="0">
                <a:latin typeface="Times New Roman"/>
                <a:cs typeface="Times New Roman"/>
              </a:rPr>
              <a:t>are</a:t>
            </a:r>
            <a:r>
              <a:rPr sz="2400" spc="-50" dirty="0">
                <a:latin typeface="Times New Roman"/>
                <a:cs typeface="Times New Roman"/>
              </a:rPr>
              <a:t> </a:t>
            </a:r>
            <a:r>
              <a:rPr sz="2400" spc="-70" dirty="0">
                <a:latin typeface="Times New Roman"/>
                <a:cs typeface="Times New Roman"/>
              </a:rPr>
              <a:t>stored</a:t>
            </a:r>
            <a:r>
              <a:rPr sz="2400" spc="-60" dirty="0">
                <a:latin typeface="Times New Roman"/>
                <a:cs typeface="Times New Roman"/>
              </a:rPr>
              <a:t> </a:t>
            </a:r>
            <a:r>
              <a:rPr sz="2400" spc="-70" dirty="0">
                <a:latin typeface="Times New Roman"/>
                <a:cs typeface="Times New Roman"/>
              </a:rPr>
              <a:t>in</a:t>
            </a:r>
            <a:r>
              <a:rPr sz="2400" spc="-50" dirty="0">
                <a:latin typeface="Times New Roman"/>
                <a:cs typeface="Times New Roman"/>
              </a:rPr>
              <a:t> </a:t>
            </a:r>
            <a:r>
              <a:rPr sz="2400" spc="-70" dirty="0">
                <a:latin typeface="Times New Roman"/>
                <a:cs typeface="Times New Roman"/>
              </a:rPr>
              <a:t>linear </a:t>
            </a:r>
            <a:r>
              <a:rPr sz="2400" spc="-585" dirty="0">
                <a:latin typeface="Times New Roman"/>
                <a:cs typeface="Times New Roman"/>
              </a:rPr>
              <a:t> </a:t>
            </a:r>
            <a:r>
              <a:rPr sz="2400" spc="-70" dirty="0">
                <a:latin typeface="Times New Roman"/>
                <a:cs typeface="Times New Roman"/>
              </a:rPr>
              <a:t>order,</a:t>
            </a:r>
            <a:r>
              <a:rPr sz="2400" spc="-55" dirty="0">
                <a:latin typeface="Times New Roman"/>
                <a:cs typeface="Times New Roman"/>
              </a:rPr>
              <a:t> </a:t>
            </a:r>
            <a:r>
              <a:rPr sz="2400" spc="-70" dirty="0">
                <a:latin typeface="Times New Roman"/>
                <a:cs typeface="Times New Roman"/>
              </a:rPr>
              <a:t>accessible</a:t>
            </a:r>
            <a:r>
              <a:rPr sz="2400" spc="-55" dirty="0">
                <a:latin typeface="Times New Roman"/>
                <a:cs typeface="Times New Roman"/>
              </a:rPr>
              <a:t> </a:t>
            </a:r>
            <a:r>
              <a:rPr sz="2400" spc="-80" dirty="0">
                <a:latin typeface="Times New Roman"/>
                <a:cs typeface="Times New Roman"/>
              </a:rPr>
              <a:t>with</a:t>
            </a:r>
            <a:r>
              <a:rPr sz="2400" spc="-50" dirty="0">
                <a:latin typeface="Times New Roman"/>
                <a:cs typeface="Times New Roman"/>
              </a:rPr>
              <a:t> </a:t>
            </a:r>
            <a:r>
              <a:rPr sz="2400" spc="-80" dirty="0">
                <a:latin typeface="Times New Roman"/>
                <a:cs typeface="Times New Roman"/>
              </a:rPr>
              <a:t>an </a:t>
            </a:r>
            <a:r>
              <a:rPr sz="2400" spc="-75" dirty="0">
                <a:latin typeface="Times New Roman"/>
                <a:cs typeface="Times New Roman"/>
              </a:rPr>
              <a:t> </a:t>
            </a:r>
            <a:r>
              <a:rPr sz="2400" spc="-70" dirty="0">
                <a:latin typeface="Times New Roman"/>
                <a:cs typeface="Times New Roman"/>
              </a:rPr>
              <a:t>index.</a:t>
            </a:r>
            <a:endParaRPr sz="2400">
              <a:latin typeface="Times New Roman"/>
              <a:cs typeface="Times New Roman"/>
            </a:endParaRPr>
          </a:p>
        </p:txBody>
      </p:sp>
      <p:sp>
        <p:nvSpPr>
          <p:cNvPr id="36" name="object 36"/>
          <p:cNvSpPr txBox="1"/>
          <p:nvPr/>
        </p:nvSpPr>
        <p:spPr>
          <a:xfrm>
            <a:off x="6261058" y="3499481"/>
            <a:ext cx="2056130" cy="394335"/>
          </a:xfrm>
          <a:prstGeom prst="rect">
            <a:avLst/>
          </a:prstGeom>
        </p:spPr>
        <p:txBody>
          <a:bodyPr vert="horz" wrap="square" lIns="0" tIns="14604" rIns="0" bIns="0" rtlCol="0">
            <a:spAutoFit/>
          </a:bodyPr>
          <a:lstStyle/>
          <a:p>
            <a:pPr marL="12700">
              <a:spcBef>
                <a:spcPts val="114"/>
              </a:spcBef>
            </a:pPr>
            <a:r>
              <a:rPr sz="2400" spc="-90" dirty="0">
                <a:latin typeface="Times New Roman"/>
                <a:cs typeface="Times New Roman"/>
              </a:rPr>
              <a:t>Have</a:t>
            </a:r>
            <a:r>
              <a:rPr sz="2400" spc="-45" dirty="0">
                <a:latin typeface="Times New Roman"/>
                <a:cs typeface="Times New Roman"/>
              </a:rPr>
              <a:t> </a:t>
            </a:r>
            <a:r>
              <a:rPr sz="2400" spc="-80" dirty="0">
                <a:latin typeface="Times New Roman"/>
                <a:cs typeface="Times New Roman"/>
              </a:rPr>
              <a:t>a</a:t>
            </a:r>
            <a:r>
              <a:rPr sz="2400" spc="-45" dirty="0">
                <a:latin typeface="Times New Roman"/>
                <a:cs typeface="Times New Roman"/>
              </a:rPr>
              <a:t> </a:t>
            </a:r>
            <a:r>
              <a:rPr sz="2400" spc="-70" dirty="0">
                <a:latin typeface="Times New Roman"/>
                <a:cs typeface="Times New Roman"/>
              </a:rPr>
              <a:t>fixed</a:t>
            </a:r>
            <a:r>
              <a:rPr sz="2400" spc="-40" dirty="0">
                <a:latin typeface="Times New Roman"/>
                <a:cs typeface="Times New Roman"/>
              </a:rPr>
              <a:t> </a:t>
            </a:r>
            <a:r>
              <a:rPr sz="2400" spc="-60" dirty="0">
                <a:latin typeface="Times New Roman"/>
                <a:cs typeface="Times New Roman"/>
              </a:rPr>
              <a:t>si</a:t>
            </a:r>
            <a:r>
              <a:rPr sz="2400" spc="-75" dirty="0">
                <a:latin typeface="Times New Roman"/>
                <a:cs typeface="Times New Roman"/>
              </a:rPr>
              <a:t>z</a:t>
            </a:r>
            <a:r>
              <a:rPr sz="2400" spc="-60" dirty="0">
                <a:latin typeface="Times New Roman"/>
                <a:cs typeface="Times New Roman"/>
              </a:rPr>
              <a:t>e.</a:t>
            </a:r>
            <a:endParaRPr sz="2400">
              <a:latin typeface="Times New Roman"/>
              <a:cs typeface="Times New Roman"/>
            </a:endParaRPr>
          </a:p>
        </p:txBody>
      </p:sp>
      <p:sp>
        <p:nvSpPr>
          <p:cNvPr id="37" name="object 37"/>
          <p:cNvSpPr txBox="1"/>
          <p:nvPr/>
        </p:nvSpPr>
        <p:spPr>
          <a:xfrm>
            <a:off x="6261059" y="4205527"/>
            <a:ext cx="2741295" cy="755335"/>
          </a:xfrm>
          <a:prstGeom prst="rect">
            <a:avLst/>
          </a:prstGeom>
        </p:spPr>
        <p:txBody>
          <a:bodyPr vert="horz" wrap="square" lIns="0" tIns="36830" rIns="0" bIns="0" rtlCol="0">
            <a:spAutoFit/>
          </a:bodyPr>
          <a:lstStyle/>
          <a:p>
            <a:pPr marL="12700" marR="5080">
              <a:lnSpc>
                <a:spcPts val="2780"/>
              </a:lnSpc>
              <a:spcBef>
                <a:spcPts val="290"/>
              </a:spcBef>
            </a:pPr>
            <a:r>
              <a:rPr sz="2400" spc="-95" dirty="0">
                <a:latin typeface="Times New Roman"/>
                <a:cs typeface="Times New Roman"/>
              </a:rPr>
              <a:t>Can</a:t>
            </a:r>
            <a:r>
              <a:rPr sz="2400" spc="-45" dirty="0">
                <a:latin typeface="Times New Roman"/>
                <a:cs typeface="Times New Roman"/>
              </a:rPr>
              <a:t> </a:t>
            </a:r>
            <a:r>
              <a:rPr sz="2400" spc="-80" dirty="0">
                <a:latin typeface="Times New Roman"/>
                <a:cs typeface="Times New Roman"/>
              </a:rPr>
              <a:t>acce</a:t>
            </a:r>
            <a:r>
              <a:rPr sz="2400" spc="-65" dirty="0">
                <a:latin typeface="Times New Roman"/>
                <a:cs typeface="Times New Roman"/>
              </a:rPr>
              <a:t>s</a:t>
            </a:r>
            <a:r>
              <a:rPr sz="2400" spc="-70" dirty="0">
                <a:latin typeface="Times New Roman"/>
                <a:cs typeface="Times New Roman"/>
              </a:rPr>
              <a:t>s</a:t>
            </a:r>
            <a:r>
              <a:rPr sz="2400" spc="-45" dirty="0">
                <a:latin typeface="Times New Roman"/>
                <a:cs typeface="Times New Roman"/>
              </a:rPr>
              <a:t> </a:t>
            </a:r>
            <a:r>
              <a:rPr sz="2400" spc="-70" dirty="0">
                <a:latin typeface="Times New Roman"/>
                <a:cs typeface="Times New Roman"/>
              </a:rPr>
              <a:t>the</a:t>
            </a:r>
            <a:r>
              <a:rPr sz="2400" spc="-45" dirty="0">
                <a:latin typeface="Times New Roman"/>
                <a:cs typeface="Times New Roman"/>
              </a:rPr>
              <a:t> </a:t>
            </a:r>
            <a:r>
              <a:rPr sz="2400" spc="-80" dirty="0">
                <a:latin typeface="Times New Roman"/>
                <a:cs typeface="Times New Roman"/>
              </a:rPr>
              <a:t>prev</a:t>
            </a:r>
            <a:r>
              <a:rPr sz="2400" spc="-45" dirty="0">
                <a:latin typeface="Times New Roman"/>
                <a:cs typeface="Times New Roman"/>
              </a:rPr>
              <a:t>i</a:t>
            </a:r>
            <a:r>
              <a:rPr sz="2400" spc="-65" dirty="0">
                <a:latin typeface="Times New Roman"/>
                <a:cs typeface="Times New Roman"/>
              </a:rPr>
              <a:t>ous  </a:t>
            </a:r>
            <a:r>
              <a:rPr sz="2400" spc="-80" dirty="0">
                <a:latin typeface="Times New Roman"/>
                <a:cs typeface="Times New Roman"/>
              </a:rPr>
              <a:t>element</a:t>
            </a:r>
            <a:r>
              <a:rPr sz="2400" spc="-50" dirty="0">
                <a:latin typeface="Times New Roman"/>
                <a:cs typeface="Times New Roman"/>
              </a:rPr>
              <a:t> </a:t>
            </a:r>
            <a:r>
              <a:rPr sz="2400" spc="-65" dirty="0">
                <a:latin typeface="Times New Roman"/>
                <a:cs typeface="Times New Roman"/>
              </a:rPr>
              <a:t>easily.</a:t>
            </a:r>
            <a:endParaRPr sz="2400">
              <a:latin typeface="Times New Roman"/>
              <a:cs typeface="Times New Roman"/>
            </a:endParaRPr>
          </a:p>
        </p:txBody>
      </p:sp>
      <p:sp>
        <p:nvSpPr>
          <p:cNvPr id="38" name="object 38"/>
          <p:cNvSpPr txBox="1"/>
          <p:nvPr/>
        </p:nvSpPr>
        <p:spPr>
          <a:xfrm>
            <a:off x="6261058" y="5264941"/>
            <a:ext cx="1661160" cy="394335"/>
          </a:xfrm>
          <a:prstGeom prst="rect">
            <a:avLst/>
          </a:prstGeom>
        </p:spPr>
        <p:txBody>
          <a:bodyPr vert="horz" wrap="square" lIns="0" tIns="14604" rIns="0" bIns="0" rtlCol="0">
            <a:spAutoFit/>
          </a:bodyPr>
          <a:lstStyle/>
          <a:p>
            <a:pPr marL="12700">
              <a:spcBef>
                <a:spcPts val="114"/>
              </a:spcBef>
            </a:pPr>
            <a:r>
              <a:rPr sz="2400" spc="-80" dirty="0">
                <a:latin typeface="Times New Roman"/>
                <a:cs typeface="Times New Roman"/>
              </a:rPr>
              <a:t>Binary</a:t>
            </a:r>
            <a:r>
              <a:rPr sz="2400" spc="-45" dirty="0">
                <a:latin typeface="Times New Roman"/>
                <a:cs typeface="Times New Roman"/>
              </a:rPr>
              <a:t> </a:t>
            </a:r>
            <a:r>
              <a:rPr sz="2400" spc="-70" dirty="0">
                <a:latin typeface="Times New Roman"/>
                <a:cs typeface="Times New Roman"/>
              </a:rPr>
              <a:t>sear</a:t>
            </a:r>
            <a:r>
              <a:rPr sz="2400" spc="-90" dirty="0">
                <a:latin typeface="Times New Roman"/>
                <a:cs typeface="Times New Roman"/>
              </a:rPr>
              <a:t>c</a:t>
            </a:r>
            <a:r>
              <a:rPr sz="2400" spc="-65" dirty="0">
                <a:latin typeface="Times New Roman"/>
                <a:cs typeface="Times New Roman"/>
              </a:rPr>
              <a:t>h.</a:t>
            </a:r>
            <a:endParaRPr sz="2400">
              <a:latin typeface="Times New Roman"/>
              <a:cs typeface="Times New Roman"/>
            </a:endParaRPr>
          </a:p>
        </p:txBody>
      </p:sp>
      <p:grpSp>
        <p:nvGrpSpPr>
          <p:cNvPr id="39" name="object 39"/>
          <p:cNvGrpSpPr/>
          <p:nvPr/>
        </p:nvGrpSpPr>
        <p:grpSpPr>
          <a:xfrm>
            <a:off x="2529721" y="2114798"/>
            <a:ext cx="7360920" cy="3728085"/>
            <a:chOff x="1005721" y="2114797"/>
            <a:chExt cx="7360920" cy="3728085"/>
          </a:xfrm>
        </p:grpSpPr>
        <p:sp>
          <p:nvSpPr>
            <p:cNvPr id="40" name="object 40"/>
            <p:cNvSpPr/>
            <p:nvPr/>
          </p:nvSpPr>
          <p:spPr>
            <a:xfrm>
              <a:off x="1005839" y="2114925"/>
              <a:ext cx="8890" cy="9525"/>
            </a:xfrm>
            <a:custGeom>
              <a:avLst/>
              <a:gdLst/>
              <a:ahLst/>
              <a:cxnLst/>
              <a:rect l="l" t="t" r="r" b="b"/>
              <a:pathLst>
                <a:path w="8890" h="9525">
                  <a:moveTo>
                    <a:pt x="8497" y="0"/>
                  </a:moveTo>
                  <a:lnTo>
                    <a:pt x="0" y="0"/>
                  </a:lnTo>
                  <a:lnTo>
                    <a:pt x="0" y="9209"/>
                  </a:lnTo>
                  <a:lnTo>
                    <a:pt x="8497" y="9209"/>
                  </a:lnTo>
                  <a:lnTo>
                    <a:pt x="8497" y="0"/>
                  </a:lnTo>
                  <a:close/>
                </a:path>
              </a:pathLst>
            </a:custGeom>
            <a:solidFill>
              <a:srgbClr val="000000"/>
            </a:solidFill>
          </p:spPr>
          <p:txBody>
            <a:bodyPr wrap="square" lIns="0" tIns="0" rIns="0" bIns="0" rtlCol="0"/>
            <a:lstStyle/>
            <a:p>
              <a:endParaRPr/>
            </a:p>
          </p:txBody>
        </p:sp>
        <p:sp>
          <p:nvSpPr>
            <p:cNvPr id="41" name="object 41"/>
            <p:cNvSpPr/>
            <p:nvPr/>
          </p:nvSpPr>
          <p:spPr>
            <a:xfrm>
              <a:off x="1006548" y="2115692"/>
              <a:ext cx="7620" cy="8255"/>
            </a:xfrm>
            <a:custGeom>
              <a:avLst/>
              <a:gdLst/>
              <a:ahLst/>
              <a:cxnLst/>
              <a:rect l="l" t="t" r="r" b="b"/>
              <a:pathLst>
                <a:path w="7619" h="8255">
                  <a:moveTo>
                    <a:pt x="0" y="0"/>
                  </a:moveTo>
                  <a:lnTo>
                    <a:pt x="7081" y="0"/>
                  </a:lnTo>
                </a:path>
                <a:path w="7619" h="8255">
                  <a:moveTo>
                    <a:pt x="0" y="0"/>
                  </a:moveTo>
                  <a:lnTo>
                    <a:pt x="0" y="7674"/>
                  </a:lnTo>
                </a:path>
              </a:pathLst>
            </a:custGeom>
            <a:ln w="3175">
              <a:solidFill>
                <a:srgbClr val="000000"/>
              </a:solidFill>
            </a:ln>
          </p:spPr>
          <p:txBody>
            <a:bodyPr wrap="square" lIns="0" tIns="0" rIns="0" bIns="0" rtlCol="0"/>
            <a:lstStyle/>
            <a:p>
              <a:endParaRPr/>
            </a:p>
          </p:txBody>
        </p:sp>
        <p:sp>
          <p:nvSpPr>
            <p:cNvPr id="42" name="object 42"/>
            <p:cNvSpPr/>
            <p:nvPr/>
          </p:nvSpPr>
          <p:spPr>
            <a:xfrm>
              <a:off x="1014337" y="2114925"/>
              <a:ext cx="3667760" cy="9525"/>
            </a:xfrm>
            <a:custGeom>
              <a:avLst/>
              <a:gdLst/>
              <a:ahLst/>
              <a:cxnLst/>
              <a:rect l="l" t="t" r="r" b="b"/>
              <a:pathLst>
                <a:path w="3667760" h="9525">
                  <a:moveTo>
                    <a:pt x="3667436" y="0"/>
                  </a:moveTo>
                  <a:lnTo>
                    <a:pt x="0" y="0"/>
                  </a:lnTo>
                  <a:lnTo>
                    <a:pt x="0" y="9209"/>
                  </a:lnTo>
                  <a:lnTo>
                    <a:pt x="3667436" y="9209"/>
                  </a:lnTo>
                  <a:lnTo>
                    <a:pt x="3667436" y="0"/>
                  </a:lnTo>
                  <a:close/>
                </a:path>
              </a:pathLst>
            </a:custGeom>
            <a:solidFill>
              <a:srgbClr val="000000"/>
            </a:solidFill>
          </p:spPr>
          <p:txBody>
            <a:bodyPr wrap="square" lIns="0" tIns="0" rIns="0" bIns="0" rtlCol="0"/>
            <a:lstStyle/>
            <a:p>
              <a:endParaRPr/>
            </a:p>
          </p:txBody>
        </p:sp>
        <p:sp>
          <p:nvSpPr>
            <p:cNvPr id="43" name="object 43"/>
            <p:cNvSpPr/>
            <p:nvPr/>
          </p:nvSpPr>
          <p:spPr>
            <a:xfrm>
              <a:off x="1015046" y="2115692"/>
              <a:ext cx="3666490" cy="0"/>
            </a:xfrm>
            <a:custGeom>
              <a:avLst/>
              <a:gdLst/>
              <a:ahLst/>
              <a:cxnLst/>
              <a:rect l="l" t="t" r="r" b="b"/>
              <a:pathLst>
                <a:path w="3666490">
                  <a:moveTo>
                    <a:pt x="0" y="0"/>
                  </a:moveTo>
                  <a:lnTo>
                    <a:pt x="3666020" y="0"/>
                  </a:lnTo>
                </a:path>
              </a:pathLst>
            </a:custGeom>
            <a:ln w="3175">
              <a:solidFill>
                <a:srgbClr val="000000"/>
              </a:solidFill>
            </a:ln>
          </p:spPr>
          <p:txBody>
            <a:bodyPr wrap="square" lIns="0" tIns="0" rIns="0" bIns="0" rtlCol="0"/>
            <a:lstStyle/>
            <a:p>
              <a:endParaRPr/>
            </a:p>
          </p:txBody>
        </p:sp>
        <p:sp>
          <p:nvSpPr>
            <p:cNvPr id="44" name="object 44"/>
            <p:cNvSpPr/>
            <p:nvPr/>
          </p:nvSpPr>
          <p:spPr>
            <a:xfrm>
              <a:off x="4681774" y="2114925"/>
              <a:ext cx="8890" cy="9525"/>
            </a:xfrm>
            <a:custGeom>
              <a:avLst/>
              <a:gdLst/>
              <a:ahLst/>
              <a:cxnLst/>
              <a:rect l="l" t="t" r="r" b="b"/>
              <a:pathLst>
                <a:path w="8889" h="9525">
                  <a:moveTo>
                    <a:pt x="8497" y="0"/>
                  </a:moveTo>
                  <a:lnTo>
                    <a:pt x="0" y="0"/>
                  </a:lnTo>
                  <a:lnTo>
                    <a:pt x="0" y="9209"/>
                  </a:lnTo>
                  <a:lnTo>
                    <a:pt x="8497" y="9209"/>
                  </a:lnTo>
                  <a:lnTo>
                    <a:pt x="8497" y="0"/>
                  </a:lnTo>
                  <a:close/>
                </a:path>
              </a:pathLst>
            </a:custGeom>
            <a:solidFill>
              <a:srgbClr val="000000"/>
            </a:solidFill>
          </p:spPr>
          <p:txBody>
            <a:bodyPr wrap="square" lIns="0" tIns="0" rIns="0" bIns="0" rtlCol="0"/>
            <a:lstStyle/>
            <a:p>
              <a:endParaRPr/>
            </a:p>
          </p:txBody>
        </p:sp>
        <p:sp>
          <p:nvSpPr>
            <p:cNvPr id="45" name="object 45"/>
            <p:cNvSpPr/>
            <p:nvPr/>
          </p:nvSpPr>
          <p:spPr>
            <a:xfrm>
              <a:off x="4682482" y="2115692"/>
              <a:ext cx="7620" cy="8255"/>
            </a:xfrm>
            <a:custGeom>
              <a:avLst/>
              <a:gdLst/>
              <a:ahLst/>
              <a:cxnLst/>
              <a:rect l="l" t="t" r="r" b="b"/>
              <a:pathLst>
                <a:path w="7620" h="8255">
                  <a:moveTo>
                    <a:pt x="0" y="0"/>
                  </a:moveTo>
                  <a:lnTo>
                    <a:pt x="7081" y="0"/>
                  </a:lnTo>
                </a:path>
                <a:path w="7620" h="8255">
                  <a:moveTo>
                    <a:pt x="0" y="0"/>
                  </a:moveTo>
                  <a:lnTo>
                    <a:pt x="0" y="7674"/>
                  </a:lnTo>
                </a:path>
              </a:pathLst>
            </a:custGeom>
            <a:ln w="3175">
              <a:solidFill>
                <a:srgbClr val="000000"/>
              </a:solidFill>
            </a:ln>
          </p:spPr>
          <p:txBody>
            <a:bodyPr wrap="square" lIns="0" tIns="0" rIns="0" bIns="0" rtlCol="0"/>
            <a:lstStyle/>
            <a:p>
              <a:endParaRPr/>
            </a:p>
          </p:txBody>
        </p:sp>
        <p:sp>
          <p:nvSpPr>
            <p:cNvPr id="46" name="object 46"/>
            <p:cNvSpPr/>
            <p:nvPr/>
          </p:nvSpPr>
          <p:spPr>
            <a:xfrm>
              <a:off x="4690272" y="2114925"/>
              <a:ext cx="3667760" cy="9525"/>
            </a:xfrm>
            <a:custGeom>
              <a:avLst/>
              <a:gdLst/>
              <a:ahLst/>
              <a:cxnLst/>
              <a:rect l="l" t="t" r="r" b="b"/>
              <a:pathLst>
                <a:path w="3667759" h="9525">
                  <a:moveTo>
                    <a:pt x="3667436" y="0"/>
                  </a:moveTo>
                  <a:lnTo>
                    <a:pt x="0" y="0"/>
                  </a:lnTo>
                  <a:lnTo>
                    <a:pt x="0" y="9209"/>
                  </a:lnTo>
                  <a:lnTo>
                    <a:pt x="3667436" y="9209"/>
                  </a:lnTo>
                  <a:lnTo>
                    <a:pt x="3667436" y="0"/>
                  </a:lnTo>
                  <a:close/>
                </a:path>
              </a:pathLst>
            </a:custGeom>
            <a:solidFill>
              <a:srgbClr val="000000"/>
            </a:solidFill>
          </p:spPr>
          <p:txBody>
            <a:bodyPr wrap="square" lIns="0" tIns="0" rIns="0" bIns="0" rtlCol="0"/>
            <a:lstStyle/>
            <a:p>
              <a:endParaRPr/>
            </a:p>
          </p:txBody>
        </p:sp>
        <p:sp>
          <p:nvSpPr>
            <p:cNvPr id="47" name="object 47"/>
            <p:cNvSpPr/>
            <p:nvPr/>
          </p:nvSpPr>
          <p:spPr>
            <a:xfrm>
              <a:off x="4690980" y="2115692"/>
              <a:ext cx="3666490" cy="0"/>
            </a:xfrm>
            <a:custGeom>
              <a:avLst/>
              <a:gdLst/>
              <a:ahLst/>
              <a:cxnLst/>
              <a:rect l="l" t="t" r="r" b="b"/>
              <a:pathLst>
                <a:path w="3666490">
                  <a:moveTo>
                    <a:pt x="0" y="0"/>
                  </a:moveTo>
                  <a:lnTo>
                    <a:pt x="3666020" y="0"/>
                  </a:lnTo>
                </a:path>
              </a:pathLst>
            </a:custGeom>
            <a:ln w="3175">
              <a:solidFill>
                <a:srgbClr val="000000"/>
              </a:solidFill>
            </a:ln>
          </p:spPr>
          <p:txBody>
            <a:bodyPr wrap="square" lIns="0" tIns="0" rIns="0" bIns="0" rtlCol="0"/>
            <a:lstStyle/>
            <a:p>
              <a:endParaRPr/>
            </a:p>
          </p:txBody>
        </p:sp>
        <p:sp>
          <p:nvSpPr>
            <p:cNvPr id="48" name="object 48"/>
            <p:cNvSpPr/>
            <p:nvPr/>
          </p:nvSpPr>
          <p:spPr>
            <a:xfrm>
              <a:off x="8357709" y="2114925"/>
              <a:ext cx="8890" cy="9525"/>
            </a:xfrm>
            <a:custGeom>
              <a:avLst/>
              <a:gdLst/>
              <a:ahLst/>
              <a:cxnLst/>
              <a:rect l="l" t="t" r="r" b="b"/>
              <a:pathLst>
                <a:path w="8890" h="9525">
                  <a:moveTo>
                    <a:pt x="8498" y="0"/>
                  </a:moveTo>
                  <a:lnTo>
                    <a:pt x="0" y="0"/>
                  </a:lnTo>
                  <a:lnTo>
                    <a:pt x="0" y="9209"/>
                  </a:lnTo>
                  <a:lnTo>
                    <a:pt x="8498" y="9209"/>
                  </a:lnTo>
                  <a:lnTo>
                    <a:pt x="8498" y="0"/>
                  </a:lnTo>
                  <a:close/>
                </a:path>
              </a:pathLst>
            </a:custGeom>
            <a:solidFill>
              <a:srgbClr val="000000"/>
            </a:solidFill>
          </p:spPr>
          <p:txBody>
            <a:bodyPr wrap="square" lIns="0" tIns="0" rIns="0" bIns="0" rtlCol="0"/>
            <a:lstStyle/>
            <a:p>
              <a:endParaRPr/>
            </a:p>
          </p:txBody>
        </p:sp>
        <p:sp>
          <p:nvSpPr>
            <p:cNvPr id="49" name="object 49"/>
            <p:cNvSpPr/>
            <p:nvPr/>
          </p:nvSpPr>
          <p:spPr>
            <a:xfrm>
              <a:off x="8358418" y="2115692"/>
              <a:ext cx="7620" cy="8255"/>
            </a:xfrm>
            <a:custGeom>
              <a:avLst/>
              <a:gdLst/>
              <a:ahLst/>
              <a:cxnLst/>
              <a:rect l="l" t="t" r="r" b="b"/>
              <a:pathLst>
                <a:path w="7620" h="8255">
                  <a:moveTo>
                    <a:pt x="0" y="0"/>
                  </a:moveTo>
                  <a:lnTo>
                    <a:pt x="7081" y="0"/>
                  </a:lnTo>
                </a:path>
                <a:path w="7620" h="8255">
                  <a:moveTo>
                    <a:pt x="0" y="0"/>
                  </a:moveTo>
                  <a:lnTo>
                    <a:pt x="0" y="7674"/>
                  </a:lnTo>
                </a:path>
              </a:pathLst>
            </a:custGeom>
            <a:ln w="3175">
              <a:solidFill>
                <a:srgbClr val="000000"/>
              </a:solidFill>
            </a:ln>
          </p:spPr>
          <p:txBody>
            <a:bodyPr wrap="square" lIns="0" tIns="0" rIns="0" bIns="0" rtlCol="0"/>
            <a:lstStyle/>
            <a:p>
              <a:endParaRPr/>
            </a:p>
          </p:txBody>
        </p:sp>
        <p:sp>
          <p:nvSpPr>
            <p:cNvPr id="50" name="object 50"/>
            <p:cNvSpPr/>
            <p:nvPr/>
          </p:nvSpPr>
          <p:spPr>
            <a:xfrm>
              <a:off x="1005839" y="2124096"/>
              <a:ext cx="8890" cy="3709670"/>
            </a:xfrm>
            <a:custGeom>
              <a:avLst/>
              <a:gdLst/>
              <a:ahLst/>
              <a:cxnLst/>
              <a:rect l="l" t="t" r="r" b="b"/>
              <a:pathLst>
                <a:path w="8890" h="3709670">
                  <a:moveTo>
                    <a:pt x="8497" y="0"/>
                  </a:moveTo>
                  <a:lnTo>
                    <a:pt x="0" y="0"/>
                  </a:lnTo>
                  <a:lnTo>
                    <a:pt x="0" y="3709171"/>
                  </a:lnTo>
                  <a:lnTo>
                    <a:pt x="8497" y="3709171"/>
                  </a:lnTo>
                  <a:lnTo>
                    <a:pt x="8497" y="0"/>
                  </a:lnTo>
                  <a:close/>
                </a:path>
              </a:pathLst>
            </a:custGeom>
            <a:solidFill>
              <a:srgbClr val="000000"/>
            </a:solidFill>
          </p:spPr>
          <p:txBody>
            <a:bodyPr wrap="square" lIns="0" tIns="0" rIns="0" bIns="0" rtlCol="0"/>
            <a:lstStyle/>
            <a:p>
              <a:endParaRPr/>
            </a:p>
          </p:txBody>
        </p:sp>
        <p:sp>
          <p:nvSpPr>
            <p:cNvPr id="51" name="object 51"/>
            <p:cNvSpPr/>
            <p:nvPr/>
          </p:nvSpPr>
          <p:spPr>
            <a:xfrm>
              <a:off x="1006548" y="2124902"/>
              <a:ext cx="0" cy="3707765"/>
            </a:xfrm>
            <a:custGeom>
              <a:avLst/>
              <a:gdLst/>
              <a:ahLst/>
              <a:cxnLst/>
              <a:rect l="l" t="t" r="r" b="b"/>
              <a:pathLst>
                <a:path h="3707765">
                  <a:moveTo>
                    <a:pt x="0" y="0"/>
                  </a:moveTo>
                  <a:lnTo>
                    <a:pt x="0" y="3707598"/>
                  </a:lnTo>
                </a:path>
              </a:pathLst>
            </a:custGeom>
            <a:ln w="3175">
              <a:solidFill>
                <a:srgbClr val="000000"/>
              </a:solidFill>
            </a:ln>
          </p:spPr>
          <p:txBody>
            <a:bodyPr wrap="square" lIns="0" tIns="0" rIns="0" bIns="0" rtlCol="0"/>
            <a:lstStyle/>
            <a:p>
              <a:endParaRPr/>
            </a:p>
          </p:txBody>
        </p:sp>
        <p:sp>
          <p:nvSpPr>
            <p:cNvPr id="52" name="object 52"/>
            <p:cNvSpPr/>
            <p:nvPr/>
          </p:nvSpPr>
          <p:spPr>
            <a:xfrm>
              <a:off x="1005839" y="5833268"/>
              <a:ext cx="8890" cy="9525"/>
            </a:xfrm>
            <a:custGeom>
              <a:avLst/>
              <a:gdLst/>
              <a:ahLst/>
              <a:cxnLst/>
              <a:rect l="l" t="t" r="r" b="b"/>
              <a:pathLst>
                <a:path w="8890" h="9525">
                  <a:moveTo>
                    <a:pt x="8497" y="0"/>
                  </a:moveTo>
                  <a:lnTo>
                    <a:pt x="0" y="0"/>
                  </a:lnTo>
                  <a:lnTo>
                    <a:pt x="0" y="9209"/>
                  </a:lnTo>
                  <a:lnTo>
                    <a:pt x="8497" y="9209"/>
                  </a:lnTo>
                  <a:lnTo>
                    <a:pt x="8497" y="0"/>
                  </a:lnTo>
                  <a:close/>
                </a:path>
              </a:pathLst>
            </a:custGeom>
            <a:solidFill>
              <a:srgbClr val="000000"/>
            </a:solidFill>
          </p:spPr>
          <p:txBody>
            <a:bodyPr wrap="square" lIns="0" tIns="0" rIns="0" bIns="0" rtlCol="0"/>
            <a:lstStyle/>
            <a:p>
              <a:endParaRPr/>
            </a:p>
          </p:txBody>
        </p:sp>
        <p:sp>
          <p:nvSpPr>
            <p:cNvPr id="53" name="object 53"/>
            <p:cNvSpPr/>
            <p:nvPr/>
          </p:nvSpPr>
          <p:spPr>
            <a:xfrm>
              <a:off x="1006548" y="5834035"/>
              <a:ext cx="7620" cy="8255"/>
            </a:xfrm>
            <a:custGeom>
              <a:avLst/>
              <a:gdLst/>
              <a:ahLst/>
              <a:cxnLst/>
              <a:rect l="l" t="t" r="r" b="b"/>
              <a:pathLst>
                <a:path w="7619" h="8254">
                  <a:moveTo>
                    <a:pt x="0" y="0"/>
                  </a:moveTo>
                  <a:lnTo>
                    <a:pt x="7081" y="0"/>
                  </a:lnTo>
                </a:path>
                <a:path w="7619" h="8254">
                  <a:moveTo>
                    <a:pt x="0" y="0"/>
                  </a:moveTo>
                  <a:lnTo>
                    <a:pt x="0" y="7674"/>
                  </a:lnTo>
                </a:path>
              </a:pathLst>
            </a:custGeom>
            <a:ln w="3175">
              <a:solidFill>
                <a:srgbClr val="000000"/>
              </a:solidFill>
            </a:ln>
          </p:spPr>
          <p:txBody>
            <a:bodyPr wrap="square" lIns="0" tIns="0" rIns="0" bIns="0" rtlCol="0"/>
            <a:lstStyle/>
            <a:p>
              <a:endParaRPr/>
            </a:p>
          </p:txBody>
        </p:sp>
        <p:sp>
          <p:nvSpPr>
            <p:cNvPr id="54" name="object 54"/>
            <p:cNvSpPr/>
            <p:nvPr/>
          </p:nvSpPr>
          <p:spPr>
            <a:xfrm>
              <a:off x="1005839" y="5833268"/>
              <a:ext cx="8890" cy="9525"/>
            </a:xfrm>
            <a:custGeom>
              <a:avLst/>
              <a:gdLst/>
              <a:ahLst/>
              <a:cxnLst/>
              <a:rect l="l" t="t" r="r" b="b"/>
              <a:pathLst>
                <a:path w="8890" h="9525">
                  <a:moveTo>
                    <a:pt x="8497" y="0"/>
                  </a:moveTo>
                  <a:lnTo>
                    <a:pt x="0" y="0"/>
                  </a:lnTo>
                  <a:lnTo>
                    <a:pt x="0" y="9209"/>
                  </a:lnTo>
                  <a:lnTo>
                    <a:pt x="8497" y="9209"/>
                  </a:lnTo>
                  <a:lnTo>
                    <a:pt x="8497" y="0"/>
                  </a:lnTo>
                  <a:close/>
                </a:path>
              </a:pathLst>
            </a:custGeom>
            <a:solidFill>
              <a:srgbClr val="000000"/>
            </a:solidFill>
          </p:spPr>
          <p:txBody>
            <a:bodyPr wrap="square" lIns="0" tIns="0" rIns="0" bIns="0" rtlCol="0"/>
            <a:lstStyle/>
            <a:p>
              <a:endParaRPr/>
            </a:p>
          </p:txBody>
        </p:sp>
        <p:sp>
          <p:nvSpPr>
            <p:cNvPr id="55" name="object 55"/>
            <p:cNvSpPr/>
            <p:nvPr/>
          </p:nvSpPr>
          <p:spPr>
            <a:xfrm>
              <a:off x="1006548" y="5834035"/>
              <a:ext cx="7620" cy="8255"/>
            </a:xfrm>
            <a:custGeom>
              <a:avLst/>
              <a:gdLst/>
              <a:ahLst/>
              <a:cxnLst/>
              <a:rect l="l" t="t" r="r" b="b"/>
              <a:pathLst>
                <a:path w="7619" h="8254">
                  <a:moveTo>
                    <a:pt x="0" y="0"/>
                  </a:moveTo>
                  <a:lnTo>
                    <a:pt x="7081" y="0"/>
                  </a:lnTo>
                </a:path>
                <a:path w="7619" h="8254">
                  <a:moveTo>
                    <a:pt x="0" y="0"/>
                  </a:moveTo>
                  <a:lnTo>
                    <a:pt x="0" y="7674"/>
                  </a:lnTo>
                </a:path>
              </a:pathLst>
            </a:custGeom>
            <a:ln w="3175">
              <a:solidFill>
                <a:srgbClr val="000000"/>
              </a:solidFill>
            </a:ln>
          </p:spPr>
          <p:txBody>
            <a:bodyPr wrap="square" lIns="0" tIns="0" rIns="0" bIns="0" rtlCol="0"/>
            <a:lstStyle/>
            <a:p>
              <a:endParaRPr/>
            </a:p>
          </p:txBody>
        </p:sp>
        <p:sp>
          <p:nvSpPr>
            <p:cNvPr id="56" name="object 56"/>
            <p:cNvSpPr/>
            <p:nvPr/>
          </p:nvSpPr>
          <p:spPr>
            <a:xfrm>
              <a:off x="1014337" y="5833268"/>
              <a:ext cx="3667760" cy="9525"/>
            </a:xfrm>
            <a:custGeom>
              <a:avLst/>
              <a:gdLst/>
              <a:ahLst/>
              <a:cxnLst/>
              <a:rect l="l" t="t" r="r" b="b"/>
              <a:pathLst>
                <a:path w="3667760" h="9525">
                  <a:moveTo>
                    <a:pt x="3667436" y="0"/>
                  </a:moveTo>
                  <a:lnTo>
                    <a:pt x="0" y="0"/>
                  </a:lnTo>
                  <a:lnTo>
                    <a:pt x="0" y="9209"/>
                  </a:lnTo>
                  <a:lnTo>
                    <a:pt x="3667436" y="9209"/>
                  </a:lnTo>
                  <a:lnTo>
                    <a:pt x="3667436" y="0"/>
                  </a:lnTo>
                  <a:close/>
                </a:path>
              </a:pathLst>
            </a:custGeom>
            <a:solidFill>
              <a:srgbClr val="000000"/>
            </a:solidFill>
          </p:spPr>
          <p:txBody>
            <a:bodyPr wrap="square" lIns="0" tIns="0" rIns="0" bIns="0" rtlCol="0"/>
            <a:lstStyle/>
            <a:p>
              <a:endParaRPr/>
            </a:p>
          </p:txBody>
        </p:sp>
        <p:sp>
          <p:nvSpPr>
            <p:cNvPr id="57" name="object 57"/>
            <p:cNvSpPr/>
            <p:nvPr/>
          </p:nvSpPr>
          <p:spPr>
            <a:xfrm>
              <a:off x="1015046" y="5834035"/>
              <a:ext cx="3666490" cy="0"/>
            </a:xfrm>
            <a:custGeom>
              <a:avLst/>
              <a:gdLst/>
              <a:ahLst/>
              <a:cxnLst/>
              <a:rect l="l" t="t" r="r" b="b"/>
              <a:pathLst>
                <a:path w="3666490">
                  <a:moveTo>
                    <a:pt x="0" y="0"/>
                  </a:moveTo>
                  <a:lnTo>
                    <a:pt x="3666020" y="0"/>
                  </a:lnTo>
                </a:path>
              </a:pathLst>
            </a:custGeom>
            <a:ln w="3175">
              <a:solidFill>
                <a:srgbClr val="000000"/>
              </a:solidFill>
            </a:ln>
          </p:spPr>
          <p:txBody>
            <a:bodyPr wrap="square" lIns="0" tIns="0" rIns="0" bIns="0" rtlCol="0"/>
            <a:lstStyle/>
            <a:p>
              <a:endParaRPr/>
            </a:p>
          </p:txBody>
        </p:sp>
        <p:sp>
          <p:nvSpPr>
            <p:cNvPr id="58" name="object 58"/>
            <p:cNvSpPr/>
            <p:nvPr/>
          </p:nvSpPr>
          <p:spPr>
            <a:xfrm>
              <a:off x="4681774" y="2124096"/>
              <a:ext cx="8890" cy="3709670"/>
            </a:xfrm>
            <a:custGeom>
              <a:avLst/>
              <a:gdLst/>
              <a:ahLst/>
              <a:cxnLst/>
              <a:rect l="l" t="t" r="r" b="b"/>
              <a:pathLst>
                <a:path w="8889" h="3709670">
                  <a:moveTo>
                    <a:pt x="8497" y="0"/>
                  </a:moveTo>
                  <a:lnTo>
                    <a:pt x="0" y="0"/>
                  </a:lnTo>
                  <a:lnTo>
                    <a:pt x="0" y="3709171"/>
                  </a:lnTo>
                  <a:lnTo>
                    <a:pt x="8497" y="3709171"/>
                  </a:lnTo>
                  <a:lnTo>
                    <a:pt x="8497" y="0"/>
                  </a:lnTo>
                  <a:close/>
                </a:path>
              </a:pathLst>
            </a:custGeom>
            <a:solidFill>
              <a:srgbClr val="000000"/>
            </a:solidFill>
          </p:spPr>
          <p:txBody>
            <a:bodyPr wrap="square" lIns="0" tIns="0" rIns="0" bIns="0" rtlCol="0"/>
            <a:lstStyle/>
            <a:p>
              <a:endParaRPr/>
            </a:p>
          </p:txBody>
        </p:sp>
        <p:sp>
          <p:nvSpPr>
            <p:cNvPr id="59" name="object 59"/>
            <p:cNvSpPr/>
            <p:nvPr/>
          </p:nvSpPr>
          <p:spPr>
            <a:xfrm>
              <a:off x="4682482" y="2124902"/>
              <a:ext cx="0" cy="3707765"/>
            </a:xfrm>
            <a:custGeom>
              <a:avLst/>
              <a:gdLst/>
              <a:ahLst/>
              <a:cxnLst/>
              <a:rect l="l" t="t" r="r" b="b"/>
              <a:pathLst>
                <a:path h="3707765">
                  <a:moveTo>
                    <a:pt x="0" y="0"/>
                  </a:moveTo>
                  <a:lnTo>
                    <a:pt x="0" y="3707598"/>
                  </a:lnTo>
                </a:path>
              </a:pathLst>
            </a:custGeom>
            <a:ln w="3175">
              <a:solidFill>
                <a:srgbClr val="000000"/>
              </a:solidFill>
            </a:ln>
          </p:spPr>
          <p:txBody>
            <a:bodyPr wrap="square" lIns="0" tIns="0" rIns="0" bIns="0" rtlCol="0"/>
            <a:lstStyle/>
            <a:p>
              <a:endParaRPr/>
            </a:p>
          </p:txBody>
        </p:sp>
        <p:sp>
          <p:nvSpPr>
            <p:cNvPr id="60" name="object 60"/>
            <p:cNvSpPr/>
            <p:nvPr/>
          </p:nvSpPr>
          <p:spPr>
            <a:xfrm>
              <a:off x="4681774" y="5833268"/>
              <a:ext cx="8890" cy="9525"/>
            </a:xfrm>
            <a:custGeom>
              <a:avLst/>
              <a:gdLst/>
              <a:ahLst/>
              <a:cxnLst/>
              <a:rect l="l" t="t" r="r" b="b"/>
              <a:pathLst>
                <a:path w="8889" h="9525">
                  <a:moveTo>
                    <a:pt x="8497" y="0"/>
                  </a:moveTo>
                  <a:lnTo>
                    <a:pt x="0" y="0"/>
                  </a:lnTo>
                  <a:lnTo>
                    <a:pt x="0" y="9209"/>
                  </a:lnTo>
                  <a:lnTo>
                    <a:pt x="8497" y="9209"/>
                  </a:lnTo>
                  <a:lnTo>
                    <a:pt x="8497" y="0"/>
                  </a:lnTo>
                  <a:close/>
                </a:path>
              </a:pathLst>
            </a:custGeom>
            <a:solidFill>
              <a:srgbClr val="000000"/>
            </a:solidFill>
          </p:spPr>
          <p:txBody>
            <a:bodyPr wrap="square" lIns="0" tIns="0" rIns="0" bIns="0" rtlCol="0"/>
            <a:lstStyle/>
            <a:p>
              <a:endParaRPr/>
            </a:p>
          </p:txBody>
        </p:sp>
        <p:sp>
          <p:nvSpPr>
            <p:cNvPr id="61" name="object 61"/>
            <p:cNvSpPr/>
            <p:nvPr/>
          </p:nvSpPr>
          <p:spPr>
            <a:xfrm>
              <a:off x="4682482" y="5834035"/>
              <a:ext cx="7620" cy="8255"/>
            </a:xfrm>
            <a:custGeom>
              <a:avLst/>
              <a:gdLst/>
              <a:ahLst/>
              <a:cxnLst/>
              <a:rect l="l" t="t" r="r" b="b"/>
              <a:pathLst>
                <a:path w="7620" h="8254">
                  <a:moveTo>
                    <a:pt x="0" y="0"/>
                  </a:moveTo>
                  <a:lnTo>
                    <a:pt x="7081" y="0"/>
                  </a:lnTo>
                </a:path>
                <a:path w="7620" h="8254">
                  <a:moveTo>
                    <a:pt x="0" y="0"/>
                  </a:moveTo>
                  <a:lnTo>
                    <a:pt x="0" y="7674"/>
                  </a:lnTo>
                </a:path>
              </a:pathLst>
            </a:custGeom>
            <a:ln w="3175">
              <a:solidFill>
                <a:srgbClr val="000000"/>
              </a:solidFill>
            </a:ln>
          </p:spPr>
          <p:txBody>
            <a:bodyPr wrap="square" lIns="0" tIns="0" rIns="0" bIns="0" rtlCol="0"/>
            <a:lstStyle/>
            <a:p>
              <a:endParaRPr/>
            </a:p>
          </p:txBody>
        </p:sp>
        <p:sp>
          <p:nvSpPr>
            <p:cNvPr id="62" name="object 62"/>
            <p:cNvSpPr/>
            <p:nvPr/>
          </p:nvSpPr>
          <p:spPr>
            <a:xfrm>
              <a:off x="4690272" y="5833268"/>
              <a:ext cx="3667760" cy="9525"/>
            </a:xfrm>
            <a:custGeom>
              <a:avLst/>
              <a:gdLst/>
              <a:ahLst/>
              <a:cxnLst/>
              <a:rect l="l" t="t" r="r" b="b"/>
              <a:pathLst>
                <a:path w="3667759" h="9525">
                  <a:moveTo>
                    <a:pt x="3667436" y="0"/>
                  </a:moveTo>
                  <a:lnTo>
                    <a:pt x="0" y="0"/>
                  </a:lnTo>
                  <a:lnTo>
                    <a:pt x="0" y="9209"/>
                  </a:lnTo>
                  <a:lnTo>
                    <a:pt x="3667436" y="9209"/>
                  </a:lnTo>
                  <a:lnTo>
                    <a:pt x="3667436" y="0"/>
                  </a:lnTo>
                  <a:close/>
                </a:path>
              </a:pathLst>
            </a:custGeom>
            <a:solidFill>
              <a:srgbClr val="000000"/>
            </a:solidFill>
          </p:spPr>
          <p:txBody>
            <a:bodyPr wrap="square" lIns="0" tIns="0" rIns="0" bIns="0" rtlCol="0"/>
            <a:lstStyle/>
            <a:p>
              <a:endParaRPr/>
            </a:p>
          </p:txBody>
        </p:sp>
        <p:sp>
          <p:nvSpPr>
            <p:cNvPr id="63" name="object 63"/>
            <p:cNvSpPr/>
            <p:nvPr/>
          </p:nvSpPr>
          <p:spPr>
            <a:xfrm>
              <a:off x="4690980" y="5834035"/>
              <a:ext cx="3666490" cy="0"/>
            </a:xfrm>
            <a:custGeom>
              <a:avLst/>
              <a:gdLst/>
              <a:ahLst/>
              <a:cxnLst/>
              <a:rect l="l" t="t" r="r" b="b"/>
              <a:pathLst>
                <a:path w="3666490">
                  <a:moveTo>
                    <a:pt x="0" y="0"/>
                  </a:moveTo>
                  <a:lnTo>
                    <a:pt x="3666020" y="0"/>
                  </a:lnTo>
                </a:path>
              </a:pathLst>
            </a:custGeom>
            <a:ln w="3175">
              <a:solidFill>
                <a:srgbClr val="000000"/>
              </a:solidFill>
            </a:ln>
          </p:spPr>
          <p:txBody>
            <a:bodyPr wrap="square" lIns="0" tIns="0" rIns="0" bIns="0" rtlCol="0"/>
            <a:lstStyle/>
            <a:p>
              <a:endParaRPr/>
            </a:p>
          </p:txBody>
        </p:sp>
        <p:sp>
          <p:nvSpPr>
            <p:cNvPr id="64" name="object 64"/>
            <p:cNvSpPr/>
            <p:nvPr/>
          </p:nvSpPr>
          <p:spPr>
            <a:xfrm>
              <a:off x="8357709" y="2124096"/>
              <a:ext cx="8890" cy="3709670"/>
            </a:xfrm>
            <a:custGeom>
              <a:avLst/>
              <a:gdLst/>
              <a:ahLst/>
              <a:cxnLst/>
              <a:rect l="l" t="t" r="r" b="b"/>
              <a:pathLst>
                <a:path w="8890" h="3709670">
                  <a:moveTo>
                    <a:pt x="8498" y="0"/>
                  </a:moveTo>
                  <a:lnTo>
                    <a:pt x="0" y="0"/>
                  </a:lnTo>
                  <a:lnTo>
                    <a:pt x="0" y="3709171"/>
                  </a:lnTo>
                  <a:lnTo>
                    <a:pt x="8498" y="3709171"/>
                  </a:lnTo>
                  <a:lnTo>
                    <a:pt x="8498" y="0"/>
                  </a:lnTo>
                  <a:close/>
                </a:path>
              </a:pathLst>
            </a:custGeom>
            <a:solidFill>
              <a:srgbClr val="000000"/>
            </a:solidFill>
          </p:spPr>
          <p:txBody>
            <a:bodyPr wrap="square" lIns="0" tIns="0" rIns="0" bIns="0" rtlCol="0"/>
            <a:lstStyle/>
            <a:p>
              <a:endParaRPr/>
            </a:p>
          </p:txBody>
        </p:sp>
        <p:sp>
          <p:nvSpPr>
            <p:cNvPr id="65" name="object 65"/>
            <p:cNvSpPr/>
            <p:nvPr/>
          </p:nvSpPr>
          <p:spPr>
            <a:xfrm>
              <a:off x="8358418" y="2124902"/>
              <a:ext cx="0" cy="3707765"/>
            </a:xfrm>
            <a:custGeom>
              <a:avLst/>
              <a:gdLst/>
              <a:ahLst/>
              <a:cxnLst/>
              <a:rect l="l" t="t" r="r" b="b"/>
              <a:pathLst>
                <a:path h="3707765">
                  <a:moveTo>
                    <a:pt x="0" y="0"/>
                  </a:moveTo>
                  <a:lnTo>
                    <a:pt x="0" y="3707598"/>
                  </a:lnTo>
                </a:path>
              </a:pathLst>
            </a:custGeom>
            <a:ln w="3175">
              <a:solidFill>
                <a:srgbClr val="000000"/>
              </a:solidFill>
            </a:ln>
          </p:spPr>
          <p:txBody>
            <a:bodyPr wrap="square" lIns="0" tIns="0" rIns="0" bIns="0" rtlCol="0"/>
            <a:lstStyle/>
            <a:p>
              <a:endParaRPr/>
            </a:p>
          </p:txBody>
        </p:sp>
        <p:sp>
          <p:nvSpPr>
            <p:cNvPr id="66" name="object 66"/>
            <p:cNvSpPr/>
            <p:nvPr/>
          </p:nvSpPr>
          <p:spPr>
            <a:xfrm>
              <a:off x="8357709" y="5833268"/>
              <a:ext cx="8890" cy="9525"/>
            </a:xfrm>
            <a:custGeom>
              <a:avLst/>
              <a:gdLst/>
              <a:ahLst/>
              <a:cxnLst/>
              <a:rect l="l" t="t" r="r" b="b"/>
              <a:pathLst>
                <a:path w="8890" h="9525">
                  <a:moveTo>
                    <a:pt x="8498" y="0"/>
                  </a:moveTo>
                  <a:lnTo>
                    <a:pt x="0" y="0"/>
                  </a:lnTo>
                  <a:lnTo>
                    <a:pt x="0" y="9209"/>
                  </a:lnTo>
                  <a:lnTo>
                    <a:pt x="8498" y="9209"/>
                  </a:lnTo>
                  <a:lnTo>
                    <a:pt x="8498" y="0"/>
                  </a:lnTo>
                  <a:close/>
                </a:path>
              </a:pathLst>
            </a:custGeom>
            <a:solidFill>
              <a:srgbClr val="000000"/>
            </a:solidFill>
          </p:spPr>
          <p:txBody>
            <a:bodyPr wrap="square" lIns="0" tIns="0" rIns="0" bIns="0" rtlCol="0"/>
            <a:lstStyle/>
            <a:p>
              <a:endParaRPr/>
            </a:p>
          </p:txBody>
        </p:sp>
        <p:sp>
          <p:nvSpPr>
            <p:cNvPr id="67" name="object 67"/>
            <p:cNvSpPr/>
            <p:nvPr/>
          </p:nvSpPr>
          <p:spPr>
            <a:xfrm>
              <a:off x="8358418" y="5834035"/>
              <a:ext cx="7620" cy="8255"/>
            </a:xfrm>
            <a:custGeom>
              <a:avLst/>
              <a:gdLst/>
              <a:ahLst/>
              <a:cxnLst/>
              <a:rect l="l" t="t" r="r" b="b"/>
              <a:pathLst>
                <a:path w="7620" h="8254">
                  <a:moveTo>
                    <a:pt x="0" y="0"/>
                  </a:moveTo>
                  <a:lnTo>
                    <a:pt x="7081" y="0"/>
                  </a:lnTo>
                </a:path>
                <a:path w="7620" h="8254">
                  <a:moveTo>
                    <a:pt x="0" y="0"/>
                  </a:moveTo>
                  <a:lnTo>
                    <a:pt x="0" y="7674"/>
                  </a:lnTo>
                </a:path>
              </a:pathLst>
            </a:custGeom>
            <a:ln w="3175">
              <a:solidFill>
                <a:srgbClr val="000000"/>
              </a:solidFill>
            </a:ln>
          </p:spPr>
          <p:txBody>
            <a:bodyPr wrap="square" lIns="0" tIns="0" rIns="0" bIns="0" rtlCol="0"/>
            <a:lstStyle/>
            <a:p>
              <a:endParaRPr/>
            </a:p>
          </p:txBody>
        </p:sp>
        <p:sp>
          <p:nvSpPr>
            <p:cNvPr id="68" name="object 68"/>
            <p:cNvSpPr/>
            <p:nvPr/>
          </p:nvSpPr>
          <p:spPr>
            <a:xfrm>
              <a:off x="8357709" y="5833268"/>
              <a:ext cx="8890" cy="9525"/>
            </a:xfrm>
            <a:custGeom>
              <a:avLst/>
              <a:gdLst/>
              <a:ahLst/>
              <a:cxnLst/>
              <a:rect l="l" t="t" r="r" b="b"/>
              <a:pathLst>
                <a:path w="8890" h="9525">
                  <a:moveTo>
                    <a:pt x="8498" y="0"/>
                  </a:moveTo>
                  <a:lnTo>
                    <a:pt x="0" y="0"/>
                  </a:lnTo>
                  <a:lnTo>
                    <a:pt x="0" y="9209"/>
                  </a:lnTo>
                  <a:lnTo>
                    <a:pt x="8498" y="9209"/>
                  </a:lnTo>
                  <a:lnTo>
                    <a:pt x="8498" y="0"/>
                  </a:lnTo>
                  <a:close/>
                </a:path>
              </a:pathLst>
            </a:custGeom>
            <a:solidFill>
              <a:srgbClr val="000000"/>
            </a:solidFill>
          </p:spPr>
          <p:txBody>
            <a:bodyPr wrap="square" lIns="0" tIns="0" rIns="0" bIns="0" rtlCol="0"/>
            <a:lstStyle/>
            <a:p>
              <a:endParaRPr/>
            </a:p>
          </p:txBody>
        </p:sp>
        <p:sp>
          <p:nvSpPr>
            <p:cNvPr id="69" name="object 69"/>
            <p:cNvSpPr/>
            <p:nvPr/>
          </p:nvSpPr>
          <p:spPr>
            <a:xfrm>
              <a:off x="8358418" y="5834035"/>
              <a:ext cx="7620" cy="8255"/>
            </a:xfrm>
            <a:custGeom>
              <a:avLst/>
              <a:gdLst/>
              <a:ahLst/>
              <a:cxnLst/>
              <a:rect l="l" t="t" r="r" b="b"/>
              <a:pathLst>
                <a:path w="7620" h="8254">
                  <a:moveTo>
                    <a:pt x="0" y="0"/>
                  </a:moveTo>
                  <a:lnTo>
                    <a:pt x="7081" y="0"/>
                  </a:lnTo>
                </a:path>
                <a:path w="7620" h="8254">
                  <a:moveTo>
                    <a:pt x="0" y="0"/>
                  </a:moveTo>
                  <a:lnTo>
                    <a:pt x="0" y="7674"/>
                  </a:lnTo>
                </a:path>
              </a:pathLst>
            </a:custGeom>
            <a:ln w="3175">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256601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TotalTime>
  <Words>893</Words>
  <Application>Microsoft Office PowerPoint</Application>
  <PresentationFormat>Widescreen</PresentationFormat>
  <Paragraphs>92</Paragraphs>
  <Slides>79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79</vt:i4>
      </vt:variant>
    </vt:vector>
  </HeadingPairs>
  <TitlesOfParts>
    <vt:vector size="90" baseType="lpstr">
      <vt:lpstr>Arial</vt:lpstr>
      <vt:lpstr>Arial MT</vt:lpstr>
      <vt:lpstr>Calibri</vt:lpstr>
      <vt:lpstr>Calibri Light</vt:lpstr>
      <vt:lpstr>Cambria</vt:lpstr>
      <vt:lpstr>Microsoft Sans Serif</vt:lpstr>
      <vt:lpstr>Segoe UI Symbol</vt:lpstr>
      <vt:lpstr>Times New Roman</vt:lpstr>
      <vt:lpstr>Trebuchet MS</vt:lpstr>
      <vt:lpstr>Wingdings</vt:lpstr>
      <vt:lpstr>Office Theme</vt:lpstr>
      <vt:lpstr>Unit-II Linked List</vt:lpstr>
      <vt:lpstr>Advantages of Array</vt:lpstr>
      <vt:lpstr>LIMITATION</vt:lpstr>
      <vt:lpstr>PowerPoint Presentation</vt:lpstr>
      <vt:lpstr>PowerPoint Presentation</vt:lpstr>
      <vt:lpstr>PowerPoint Presentation</vt:lpstr>
      <vt:lpstr>PowerPoint Presentation</vt:lpstr>
      <vt:lpstr>PowerPoint Presentation</vt:lpstr>
      <vt:lpstr>Singly Linked Lists and Arrays</vt:lpstr>
      <vt:lpstr>Advantages of linked lists</vt:lpstr>
      <vt:lpstr>PowerPoint Presentation</vt:lpstr>
      <vt:lpstr>PowerPoint Presentation</vt:lpstr>
      <vt:lpstr>PowerPoint Presentation</vt:lpstr>
      <vt:lpstr>PowerPoint Presentation</vt:lpstr>
      <vt:lpstr>Memory Allocation Strategies</vt:lpstr>
      <vt:lpstr>PowerPoint Presentation</vt:lpstr>
      <vt:lpstr>PowerPoint Presentation</vt:lpstr>
      <vt:lpstr>PowerPoint Presentation</vt:lpstr>
      <vt:lpstr>PowerPoint Presentation</vt:lpstr>
      <vt:lpstr>PowerPoint Presentation</vt:lpstr>
      <vt:lpstr>PowerPoint Presentation</vt:lpstr>
      <vt:lpstr>Searching(When the list is sorted)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CIRCULAR LINKED LISTs</vt:lpstr>
      <vt:lpstr>PowerPoint Presentation</vt:lpstr>
      <vt:lpstr>Inserting a New Node in a Circular Linked List </vt:lpstr>
      <vt:lpstr>PowerPoint Presentation</vt:lpstr>
      <vt:lpstr>Algorithm to insert a new node at the beginning</vt:lpstr>
      <vt:lpstr>Inserting a Node at the End of a Circular Linked List</vt:lpstr>
      <vt:lpstr>Insert a new node at the end</vt:lpstr>
      <vt:lpstr>Deleting a Node from a Circular Linked List</vt:lpstr>
      <vt:lpstr>Deleting the first node from a circular linked list</vt:lpstr>
      <vt:lpstr>PowerPoint Presentation</vt:lpstr>
      <vt:lpstr>Deleting the Last Node from a Circular Linked List</vt:lpstr>
      <vt:lpstr>PowerPoint Presentation</vt:lpstr>
      <vt:lpstr>DOUBLY LINKED LISTS</vt:lpstr>
      <vt:lpstr>Inserting a New Node in a Doubly Linked List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Manoj</cp:lastModifiedBy>
  <cp:revision>101</cp:revision>
  <dcterms:created xsi:type="dcterms:W3CDTF">2021-11-25T04:50:21Z</dcterms:created>
  <dcterms:modified xsi:type="dcterms:W3CDTF">2022-10-13T05:45:25Z</dcterms:modified>
</cp:coreProperties>
</file>