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80" r:id="rId5"/>
    <p:sldId id="281" r:id="rId6"/>
    <p:sldId id="282"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83" r:id="rId21"/>
    <p:sldId id="284" r:id="rId22"/>
    <p:sldId id="285" r:id="rId23"/>
    <p:sldId id="286" r:id="rId24"/>
    <p:sldId id="287" r:id="rId25"/>
    <p:sldId id="272" r:id="rId26"/>
    <p:sldId id="273" r:id="rId27"/>
    <p:sldId id="274" r:id="rId28"/>
    <p:sldId id="275" r:id="rId29"/>
    <p:sldId id="276" r:id="rId30"/>
    <p:sldId id="277" r:id="rId31"/>
    <p:sldId id="278" r:id="rId32"/>
    <p:sldId id="279"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B4891A-BFE8-4A12-99AA-CD9232CFAC29}" type="datetimeFigureOut">
              <a:rPr lang="en-US" smtClean="0"/>
              <a:t>10/13/2022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22301-70D3-4399-9C18-B78761F895D7}" type="slidenum">
              <a:rPr lang="en-US" smtClean="0"/>
              <a:t>‹#›</a:t>
            </a:fld>
            <a:endParaRPr lang="en-US"/>
          </a:p>
        </p:txBody>
      </p:sp>
    </p:spTree>
    <p:extLst>
      <p:ext uri="{BB962C8B-B14F-4D97-AF65-F5344CB8AC3E}">
        <p14:creationId xmlns:p14="http://schemas.microsoft.com/office/powerpoint/2010/main" val="133512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66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276AE3F-A1EA-400A-AC63-F075D7845EA2}" type="slidenum">
              <a:rPr lang="en-US" smtClean="0">
                <a:latin typeface="Arial" pitchFamily="34" charset="0"/>
              </a:rPr>
              <a:pPr/>
              <a:t>21</a:t>
            </a:fld>
            <a:endParaRPr lang="en-US" smtClean="0">
              <a:latin typeface="Arial" pitchFamily="34" charset="0"/>
            </a:endParaRPr>
          </a:p>
        </p:txBody>
      </p:sp>
    </p:spTree>
    <p:extLst>
      <p:ext uri="{BB962C8B-B14F-4D97-AF65-F5344CB8AC3E}">
        <p14:creationId xmlns:p14="http://schemas.microsoft.com/office/powerpoint/2010/main" val="88637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09800"/>
            <a:ext cx="7772400" cy="1470025"/>
          </a:xfrm>
        </p:spPr>
        <p:txBody>
          <a:bodyPr/>
          <a:lstStyle/>
          <a:p>
            <a:r>
              <a:rPr lang="en-US" b="1" dirty="0" smtClean="0">
                <a:solidFill>
                  <a:srgbClr val="00B0F0"/>
                </a:solidFill>
              </a:rPr>
              <a:t>Unit-IV</a:t>
            </a:r>
            <a:endParaRPr lang="en-US" b="1" dirty="0">
              <a:solidFill>
                <a:srgbClr val="00B0F0"/>
              </a:solidFill>
            </a:endParaRPr>
          </a:p>
        </p:txBody>
      </p:sp>
      <p:sp>
        <p:nvSpPr>
          <p:cNvPr id="3" name="Subtitle 2"/>
          <p:cNvSpPr>
            <a:spLocks noGrp="1"/>
          </p:cNvSpPr>
          <p:nvPr>
            <p:ph type="subTitle" idx="1"/>
          </p:nvPr>
        </p:nvSpPr>
        <p:spPr>
          <a:xfrm>
            <a:off x="685800" y="3733800"/>
            <a:ext cx="6400800" cy="1752600"/>
          </a:xfrm>
        </p:spPr>
        <p:txBody>
          <a:bodyPr>
            <a:normAutofit/>
          </a:bodyPr>
          <a:lstStyle/>
          <a:p>
            <a:r>
              <a:rPr lang="en-US" sz="6000" b="1" dirty="0" smtClean="0">
                <a:solidFill>
                  <a:schemeClr val="accent6">
                    <a:lumMod val="75000"/>
                  </a:schemeClr>
                </a:solidFill>
              </a:rPr>
              <a:t>Queues</a:t>
            </a:r>
            <a:endParaRPr lang="en-US" sz="6000" b="1" dirty="0">
              <a:solidFill>
                <a:schemeClr val="accent6">
                  <a:lumMod val="75000"/>
                </a:schemeClr>
              </a:solidFill>
            </a:endParaRPr>
          </a:p>
        </p:txBody>
      </p:sp>
      <p:pic>
        <p:nvPicPr>
          <p:cNvPr id="10244" name="Picture 4" descr="People Queue To Cinema Ticket Office Flat Cartoon Stock Vector -  Illustration of movies, cashbox: 177416024"/>
          <p:cNvPicPr>
            <a:picLocks noChangeAspect="1" noChangeArrowheads="1"/>
          </p:cNvPicPr>
          <p:nvPr/>
        </p:nvPicPr>
        <p:blipFill>
          <a:blip r:embed="rId2" cstate="print"/>
          <a:srcRect/>
          <a:stretch>
            <a:fillRect/>
          </a:stretch>
        </p:blipFill>
        <p:spPr bwMode="auto">
          <a:xfrm>
            <a:off x="4800600" y="533400"/>
            <a:ext cx="4064000" cy="3048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1600200" y="228600"/>
            <a:ext cx="6019800" cy="63296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295400" y="2209800"/>
            <a:ext cx="7110090" cy="2590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1676401" y="1295401"/>
            <a:ext cx="5410200" cy="353086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TYPES OF QUEUES</a:t>
            </a:r>
            <a:endParaRPr lang="en-US" dirty="0">
              <a:solidFill>
                <a:schemeClr val="accent6">
                  <a:lumMod val="75000"/>
                </a:schemeClr>
              </a:solidFill>
            </a:endParaRPr>
          </a:p>
        </p:txBody>
      </p:sp>
      <p:pic>
        <p:nvPicPr>
          <p:cNvPr id="8193" name="Picture 1"/>
          <p:cNvPicPr>
            <a:picLocks noGrp="1" noChangeAspect="1" noChangeArrowheads="1"/>
          </p:cNvPicPr>
          <p:nvPr>
            <p:ph idx="1"/>
          </p:nvPr>
        </p:nvPicPr>
        <p:blipFill>
          <a:blip r:embed="rId2" cstate="print"/>
          <a:srcRect/>
          <a:stretch>
            <a:fillRect/>
          </a:stretch>
        </p:blipFill>
        <p:spPr bwMode="auto">
          <a:xfrm>
            <a:off x="381000" y="1905000"/>
            <a:ext cx="8511793" cy="3810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cstate="print"/>
          <a:srcRect/>
          <a:stretch>
            <a:fillRect/>
          </a:stretch>
        </p:blipFill>
        <p:spPr bwMode="auto">
          <a:xfrm>
            <a:off x="304800" y="1600200"/>
            <a:ext cx="8641790" cy="43434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cstate="print"/>
          <a:srcRect/>
          <a:stretch>
            <a:fillRect/>
          </a:stretch>
        </p:blipFill>
        <p:spPr bwMode="auto">
          <a:xfrm>
            <a:off x="228600" y="1600200"/>
            <a:ext cx="8825719" cy="3352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cstate="print"/>
          <a:srcRect/>
          <a:stretch>
            <a:fillRect/>
          </a:stretch>
        </p:blipFill>
        <p:spPr bwMode="auto">
          <a:xfrm>
            <a:off x="228600" y="1752600"/>
            <a:ext cx="8854657" cy="356790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cstate="print"/>
          <a:srcRect/>
          <a:stretch>
            <a:fillRect/>
          </a:stretch>
        </p:blipFill>
        <p:spPr bwMode="auto">
          <a:xfrm>
            <a:off x="304800" y="1371600"/>
            <a:ext cx="8281579" cy="391556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2" cstate="print"/>
          <a:srcRect/>
          <a:stretch>
            <a:fillRect/>
          </a:stretch>
        </p:blipFill>
        <p:spPr bwMode="auto">
          <a:xfrm>
            <a:off x="228600" y="1752600"/>
            <a:ext cx="8711327" cy="37338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114800" y="2971800"/>
            <a:ext cx="4648200" cy="2514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err="1" smtClean="0">
                <a:solidFill>
                  <a:schemeClr val="accent6">
                    <a:lumMod val="75000"/>
                  </a:schemeClr>
                </a:solidFill>
              </a:rPr>
              <a:t>Deques</a:t>
            </a:r>
            <a:endParaRPr lang="en-US" dirty="0">
              <a:solidFill>
                <a:schemeClr val="accent6">
                  <a:lumMod val="75000"/>
                </a:schemeClr>
              </a:solidFill>
            </a:endParaRPr>
          </a:p>
        </p:txBody>
      </p:sp>
      <p:pic>
        <p:nvPicPr>
          <p:cNvPr id="1026" name="Picture 2"/>
          <p:cNvPicPr>
            <a:picLocks noGrp="1" noChangeAspect="1" noChangeArrowheads="1"/>
          </p:cNvPicPr>
          <p:nvPr>
            <p:ph idx="1"/>
          </p:nvPr>
        </p:nvPicPr>
        <p:blipFill>
          <a:blip r:embed="rId2" cstate="print"/>
          <a:stretch>
            <a:fillRect/>
          </a:stretch>
        </p:blipFill>
        <p:spPr bwMode="auto">
          <a:xfrm>
            <a:off x="155026" y="1905000"/>
            <a:ext cx="8836490" cy="4343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chemeClr val="accent6">
                    <a:lumMod val="75000"/>
                  </a:schemeClr>
                </a:solidFill>
              </a:rPr>
              <a:t>INTRODUCTION</a:t>
            </a:r>
            <a:endParaRPr lang="en-US" dirty="0">
              <a:solidFill>
                <a:schemeClr val="accent6">
                  <a:lumMod val="75000"/>
                </a:schemeClr>
              </a:solidFill>
            </a:endParaRPr>
          </a:p>
        </p:txBody>
      </p:sp>
      <p:pic>
        <p:nvPicPr>
          <p:cNvPr id="1026" name="Picture 2"/>
          <p:cNvPicPr>
            <a:picLocks noGrp="1" noChangeAspect="1" noChangeArrowheads="1"/>
          </p:cNvPicPr>
          <p:nvPr>
            <p:ph idx="1"/>
          </p:nvPr>
        </p:nvPicPr>
        <p:blipFill>
          <a:blip r:embed="rId2" cstate="print"/>
          <a:stretch>
            <a:fillRect/>
          </a:stretch>
        </p:blipFill>
        <p:spPr bwMode="auto">
          <a:xfrm>
            <a:off x="533400" y="1676400"/>
            <a:ext cx="8229600" cy="45720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
            <a:ext cx="8229600" cy="609600"/>
          </a:xfrm>
          <a:prstGeom prst="rect">
            <a:avLst/>
          </a:prstGeom>
        </p:spPr>
        <p:txBody>
          <a:bodyPr/>
          <a:lstStyle/>
          <a:p>
            <a:pPr algn="ctr" fontAlgn="auto">
              <a:spcBef>
                <a:spcPts val="0"/>
              </a:spcBef>
              <a:spcAft>
                <a:spcPts val="0"/>
              </a:spcAft>
              <a:defRPr/>
            </a:pPr>
            <a:r>
              <a:rPr lang="en-US" sz="3200" dirty="0">
                <a:ea typeface="+mj-ea"/>
                <a:cs typeface="Arial" pitchFamily="34" charset="0"/>
              </a:rPr>
              <a:t>Double Ended Queue</a:t>
            </a:r>
          </a:p>
        </p:txBody>
      </p:sp>
      <p:pic>
        <p:nvPicPr>
          <p:cNvPr id="14339" name="Picture 3" descr="F:\CognifrontDev\Suparna's Work\00003-Data Structures\Animation\queues and stack\PNG_Que\a11453.png"/>
          <p:cNvPicPr>
            <a:picLocks noChangeAspect="1" noChangeArrowheads="1"/>
          </p:cNvPicPr>
          <p:nvPr/>
        </p:nvPicPr>
        <p:blipFill>
          <a:blip r:embed="rId2"/>
          <a:srcRect l="14999" t="39999" r="13750" b="41667"/>
          <a:stretch>
            <a:fillRect/>
          </a:stretch>
        </p:blipFill>
        <p:spPr bwMode="auto">
          <a:xfrm>
            <a:off x="2400300" y="4038600"/>
            <a:ext cx="4343400" cy="838200"/>
          </a:xfrm>
          <a:prstGeom prst="rect">
            <a:avLst/>
          </a:prstGeom>
          <a:noFill/>
          <a:ln w="9525">
            <a:noFill/>
            <a:miter lim="800000"/>
            <a:headEnd/>
            <a:tailEnd/>
          </a:ln>
        </p:spPr>
      </p:pic>
      <p:sp>
        <p:nvSpPr>
          <p:cNvPr id="13316" name="Content Placeholder 4"/>
          <p:cNvSpPr txBox="1">
            <a:spLocks/>
          </p:cNvSpPr>
          <p:nvPr/>
        </p:nvSpPr>
        <p:spPr bwMode="auto">
          <a:xfrm>
            <a:off x="457200" y="1600200"/>
            <a:ext cx="8153400" cy="1295400"/>
          </a:xfrm>
          <a:prstGeom prst="rect">
            <a:avLst/>
          </a:prstGeom>
          <a:noFill/>
          <a:ln w="9525">
            <a:noFill/>
            <a:miter lim="800000"/>
            <a:headEnd/>
            <a:tailEnd/>
          </a:ln>
        </p:spPr>
        <p:txBody>
          <a:bodyPr/>
          <a:lstStyle/>
          <a:p>
            <a:pPr marL="457200" indent="-457200" algn="just">
              <a:lnSpc>
                <a:spcPct val="150000"/>
              </a:lnSpc>
              <a:spcBef>
                <a:spcPct val="20000"/>
              </a:spcBef>
              <a:buFont typeface="Arial" charset="0"/>
              <a:buChar char="•"/>
              <a:defRPr/>
            </a:pPr>
            <a:r>
              <a:rPr lang="en-US" sz="2400" dirty="0">
                <a:latin typeface="Arial" charset="0"/>
                <a:cs typeface="Arial" charset="0"/>
              </a:rPr>
              <a:t>In Double ended queue, the elements can be added and deleted from rear as well as front end.</a:t>
            </a:r>
            <a:endParaRPr lang="en-US" sz="2400" dirty="0">
              <a:latin typeface="Calibri" pitchFamily="34" charset="0"/>
            </a:endParaRPr>
          </a:p>
          <a:p>
            <a:pPr marL="342900" indent="-342900" algn="just">
              <a:lnSpc>
                <a:spcPct val="150000"/>
              </a:lnSpc>
              <a:spcBef>
                <a:spcPct val="20000"/>
              </a:spcBef>
              <a:defRPr/>
            </a:pPr>
            <a:endParaRPr lang="en-US" sz="2400" dirty="0">
              <a:latin typeface="Calibri" pitchFamily="34" charset="0"/>
            </a:endParaRPr>
          </a:p>
          <a:p>
            <a:pPr marL="342900" indent="-342900" algn="just">
              <a:lnSpc>
                <a:spcPct val="150000"/>
              </a:lnSpc>
              <a:spcBef>
                <a:spcPct val="20000"/>
              </a:spcBef>
              <a:defRPr/>
            </a:pPr>
            <a:r>
              <a:rPr lang="en-US" sz="2400" dirty="0">
                <a:latin typeface="Calibri" pitchFamily="34" charset="0"/>
              </a:rPr>
              <a:t>			</a:t>
            </a:r>
          </a:p>
        </p:txBody>
      </p:sp>
      <p:sp>
        <p:nvSpPr>
          <p:cNvPr id="5" name="Right Arrow 4"/>
          <p:cNvSpPr/>
          <p:nvPr/>
        </p:nvSpPr>
        <p:spPr>
          <a:xfrm>
            <a:off x="6629400" y="4495800"/>
            <a:ext cx="609600" cy="76200"/>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Arrow 5"/>
          <p:cNvSpPr/>
          <p:nvPr/>
        </p:nvSpPr>
        <p:spPr>
          <a:xfrm rot="10800000">
            <a:off x="1828800" y="4495800"/>
            <a:ext cx="609600" cy="76200"/>
          </a:xfrm>
          <a:prstGeom prst="rightArrow">
            <a:avLst/>
          </a:prstGeom>
          <a:solidFill>
            <a:schemeClr val="tx1">
              <a:lumMod val="65000"/>
              <a:lumOff val="3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343" name="TextBox 8"/>
          <p:cNvSpPr txBox="1">
            <a:spLocks noChangeArrowheads="1"/>
          </p:cNvSpPr>
          <p:nvPr/>
        </p:nvSpPr>
        <p:spPr bwMode="auto">
          <a:xfrm>
            <a:off x="6629400" y="4038600"/>
            <a:ext cx="595313" cy="369888"/>
          </a:xfrm>
          <a:prstGeom prst="rect">
            <a:avLst/>
          </a:prstGeom>
          <a:noFill/>
          <a:ln w="9525">
            <a:noFill/>
            <a:miter lim="800000"/>
            <a:headEnd/>
            <a:tailEnd/>
          </a:ln>
        </p:spPr>
        <p:txBody>
          <a:bodyPr wrap="none">
            <a:spAutoFit/>
          </a:bodyPr>
          <a:lstStyle/>
          <a:p>
            <a:r>
              <a:rPr lang="en-US"/>
              <a:t>rear</a:t>
            </a:r>
          </a:p>
        </p:txBody>
      </p:sp>
      <p:sp>
        <p:nvSpPr>
          <p:cNvPr id="14344" name="TextBox 10"/>
          <p:cNvSpPr txBox="1">
            <a:spLocks noChangeArrowheads="1"/>
          </p:cNvSpPr>
          <p:nvPr/>
        </p:nvSpPr>
        <p:spPr bwMode="auto">
          <a:xfrm>
            <a:off x="1792288" y="4038600"/>
            <a:ext cx="646112" cy="369888"/>
          </a:xfrm>
          <a:prstGeom prst="rect">
            <a:avLst/>
          </a:prstGeom>
          <a:noFill/>
          <a:ln w="9525">
            <a:noFill/>
            <a:miter lim="800000"/>
            <a:headEnd/>
            <a:tailEnd/>
          </a:ln>
        </p:spPr>
        <p:txBody>
          <a:bodyPr wrap="none">
            <a:spAutoFit/>
          </a:bodyPr>
          <a:lstStyle/>
          <a:p>
            <a:r>
              <a:rPr lang="en-US"/>
              <a:t>front</a:t>
            </a:r>
          </a:p>
        </p:txBody>
      </p:sp>
      <p:pic>
        <p:nvPicPr>
          <p:cNvPr id="14345" name="Picture 11" descr="spec"/>
          <p:cNvPicPr>
            <a:picLocks noChangeAspect="1" noChangeArrowheads="1"/>
          </p:cNvPicPr>
          <p:nvPr/>
        </p:nvPicPr>
        <p:blipFill>
          <a:blip r:embed="rId3"/>
          <a:srcRect/>
          <a:stretch>
            <a:fillRect/>
          </a:stretch>
        </p:blipFill>
        <p:spPr bwMode="auto">
          <a:xfrm>
            <a:off x="152400" y="6324600"/>
            <a:ext cx="1060450" cy="355600"/>
          </a:xfrm>
          <a:prstGeom prst="rect">
            <a:avLst/>
          </a:prstGeom>
          <a:noFill/>
          <a:ln w="9525">
            <a:noFill/>
            <a:miter lim="800000"/>
            <a:headEnd/>
            <a:tailEnd/>
          </a:ln>
        </p:spPr>
      </p:pic>
    </p:spTree>
    <p:extLst>
      <p:ext uri="{BB962C8B-B14F-4D97-AF65-F5344CB8AC3E}">
        <p14:creationId xmlns:p14="http://schemas.microsoft.com/office/powerpoint/2010/main" val="2337827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
            <a:ext cx="8229600" cy="609600"/>
          </a:xfrm>
          <a:prstGeom prst="rect">
            <a:avLst/>
          </a:prstGeom>
        </p:spPr>
        <p:txBody>
          <a:bodyPr/>
          <a:lstStyle/>
          <a:p>
            <a:pPr algn="ctr" fontAlgn="auto">
              <a:spcBef>
                <a:spcPts val="0"/>
              </a:spcBef>
              <a:spcAft>
                <a:spcPts val="0"/>
              </a:spcAft>
              <a:defRPr/>
            </a:pPr>
            <a:r>
              <a:rPr lang="en-US" sz="3200" dirty="0">
                <a:ea typeface="+mj-ea"/>
                <a:cs typeface="Arial" pitchFamily="34" charset="0"/>
              </a:rPr>
              <a:t>Operations on Double Ended Queue</a:t>
            </a:r>
          </a:p>
        </p:txBody>
      </p:sp>
      <p:sp>
        <p:nvSpPr>
          <p:cNvPr id="14339" name="Content Placeholder 4"/>
          <p:cNvSpPr txBox="1">
            <a:spLocks/>
          </p:cNvSpPr>
          <p:nvPr/>
        </p:nvSpPr>
        <p:spPr bwMode="auto">
          <a:xfrm>
            <a:off x="457200" y="1600200"/>
            <a:ext cx="8153400" cy="1219200"/>
          </a:xfrm>
          <a:prstGeom prst="rect">
            <a:avLst/>
          </a:prstGeom>
          <a:noFill/>
          <a:ln w="9525">
            <a:noFill/>
            <a:miter lim="800000"/>
            <a:headEnd/>
            <a:tailEnd/>
          </a:ln>
        </p:spPr>
        <p:txBody>
          <a:bodyPr/>
          <a:lstStyle/>
          <a:p>
            <a:pPr marL="457200" indent="-457200" algn="just">
              <a:lnSpc>
                <a:spcPct val="150000"/>
              </a:lnSpc>
              <a:spcBef>
                <a:spcPct val="20000"/>
              </a:spcBef>
              <a:buFont typeface="Arial" charset="0"/>
              <a:buChar char="•"/>
              <a:defRPr/>
            </a:pPr>
            <a:r>
              <a:rPr lang="en-US" sz="2400" dirty="0">
                <a:latin typeface="Arial" charset="0"/>
                <a:cs typeface="Arial" charset="0"/>
              </a:rPr>
              <a:t>Example: To insert 10, 20, 30 &amp; 40 in the doubly queue from rear end.</a:t>
            </a:r>
            <a:endParaRPr lang="en-US" sz="2400" dirty="0">
              <a:latin typeface="Calibri" pitchFamily="34" charset="0"/>
            </a:endParaRPr>
          </a:p>
          <a:p>
            <a:pPr marL="342900" indent="-342900" algn="just">
              <a:lnSpc>
                <a:spcPct val="150000"/>
              </a:lnSpc>
              <a:spcBef>
                <a:spcPct val="20000"/>
              </a:spcBef>
              <a:defRPr/>
            </a:pPr>
            <a:endParaRPr lang="en-US" sz="2400" dirty="0">
              <a:latin typeface="Calibri" pitchFamily="34" charset="0"/>
            </a:endParaRPr>
          </a:p>
          <a:p>
            <a:pPr marL="342900" indent="-342900" algn="just">
              <a:lnSpc>
                <a:spcPct val="150000"/>
              </a:lnSpc>
              <a:spcBef>
                <a:spcPct val="20000"/>
              </a:spcBef>
              <a:defRPr/>
            </a:pPr>
            <a:r>
              <a:rPr lang="en-US" sz="2400" dirty="0">
                <a:latin typeface="Calibri" pitchFamily="34" charset="0"/>
              </a:rPr>
              <a:t>			</a:t>
            </a:r>
          </a:p>
        </p:txBody>
      </p:sp>
      <p:pic>
        <p:nvPicPr>
          <p:cNvPr id="15364" name="Picture 2" descr="F:\CognifrontDev\Suparna's Work\00003-Data Structures\Animation\queues and stack\PNG_Que\a11839.png"/>
          <p:cNvPicPr>
            <a:picLocks noChangeAspect="1" noChangeArrowheads="1"/>
          </p:cNvPicPr>
          <p:nvPr/>
        </p:nvPicPr>
        <p:blipFill>
          <a:blip r:embed="rId3"/>
          <a:srcRect l="14999" t="41667" r="14999" b="43333"/>
          <a:stretch>
            <a:fillRect/>
          </a:stretch>
        </p:blipFill>
        <p:spPr bwMode="auto">
          <a:xfrm>
            <a:off x="152400" y="3505200"/>
            <a:ext cx="4267200" cy="685800"/>
          </a:xfrm>
          <a:prstGeom prst="rect">
            <a:avLst/>
          </a:prstGeom>
          <a:noFill/>
          <a:ln w="9525">
            <a:noFill/>
            <a:miter lim="800000"/>
            <a:headEnd/>
            <a:tailEnd/>
          </a:ln>
        </p:spPr>
      </p:pic>
      <p:sp>
        <p:nvSpPr>
          <p:cNvPr id="6" name="Down Arrow 5"/>
          <p:cNvSpPr/>
          <p:nvPr/>
        </p:nvSpPr>
        <p:spPr>
          <a:xfrm flipV="1">
            <a:off x="762000" y="4191000"/>
            <a:ext cx="76200" cy="609600"/>
          </a:xfrm>
          <a:prstGeom prst="downArrow">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66" name="TextBox 6"/>
          <p:cNvSpPr txBox="1">
            <a:spLocks noChangeArrowheads="1"/>
          </p:cNvSpPr>
          <p:nvPr/>
        </p:nvSpPr>
        <p:spPr bwMode="auto">
          <a:xfrm>
            <a:off x="457200" y="4876800"/>
            <a:ext cx="595313" cy="369888"/>
          </a:xfrm>
          <a:prstGeom prst="rect">
            <a:avLst/>
          </a:prstGeom>
          <a:noFill/>
          <a:ln w="9525">
            <a:noFill/>
            <a:miter lim="800000"/>
            <a:headEnd/>
            <a:tailEnd/>
          </a:ln>
        </p:spPr>
        <p:txBody>
          <a:bodyPr wrap="none">
            <a:spAutoFit/>
          </a:bodyPr>
          <a:lstStyle/>
          <a:p>
            <a:r>
              <a:rPr lang="en-US"/>
              <a:t>rear</a:t>
            </a:r>
          </a:p>
        </p:txBody>
      </p:sp>
      <p:sp>
        <p:nvSpPr>
          <p:cNvPr id="15367" name="TextBox 7"/>
          <p:cNvSpPr txBox="1">
            <a:spLocks noChangeArrowheads="1"/>
          </p:cNvSpPr>
          <p:nvPr/>
        </p:nvSpPr>
        <p:spPr bwMode="auto">
          <a:xfrm>
            <a:off x="152400" y="3200400"/>
            <a:ext cx="646113" cy="369888"/>
          </a:xfrm>
          <a:prstGeom prst="rect">
            <a:avLst/>
          </a:prstGeom>
          <a:noFill/>
          <a:ln w="9525">
            <a:noFill/>
            <a:miter lim="800000"/>
            <a:headEnd/>
            <a:tailEnd/>
          </a:ln>
        </p:spPr>
        <p:txBody>
          <a:bodyPr wrap="none">
            <a:spAutoFit/>
          </a:bodyPr>
          <a:lstStyle/>
          <a:p>
            <a:r>
              <a:rPr lang="en-US"/>
              <a:t>front</a:t>
            </a:r>
          </a:p>
        </p:txBody>
      </p:sp>
      <p:pic>
        <p:nvPicPr>
          <p:cNvPr id="15368" name="Picture 3" descr="F:\CognifrontDev\Suparna's Work\00003-Data Structures\Animation\queues and stack\PNG_Que\a11902.png"/>
          <p:cNvPicPr>
            <a:picLocks noChangeAspect="1" noChangeArrowheads="1"/>
          </p:cNvPicPr>
          <p:nvPr/>
        </p:nvPicPr>
        <p:blipFill>
          <a:blip r:embed="rId4"/>
          <a:srcRect l="14999" t="41667" r="14999" b="43333"/>
          <a:stretch>
            <a:fillRect/>
          </a:stretch>
        </p:blipFill>
        <p:spPr bwMode="auto">
          <a:xfrm>
            <a:off x="4876800" y="3505200"/>
            <a:ext cx="4267200" cy="685800"/>
          </a:xfrm>
          <a:prstGeom prst="rect">
            <a:avLst/>
          </a:prstGeom>
          <a:noFill/>
          <a:ln w="9525">
            <a:noFill/>
            <a:miter lim="800000"/>
            <a:headEnd/>
            <a:tailEnd/>
          </a:ln>
        </p:spPr>
      </p:pic>
      <p:sp>
        <p:nvSpPr>
          <p:cNvPr id="12" name="Down Arrow 11"/>
          <p:cNvSpPr/>
          <p:nvPr/>
        </p:nvSpPr>
        <p:spPr>
          <a:xfrm flipV="1">
            <a:off x="6262688" y="4191000"/>
            <a:ext cx="76200" cy="609600"/>
          </a:xfrm>
          <a:prstGeom prst="downArrow">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370" name="TextBox 12"/>
          <p:cNvSpPr txBox="1">
            <a:spLocks noChangeArrowheads="1"/>
          </p:cNvSpPr>
          <p:nvPr/>
        </p:nvSpPr>
        <p:spPr bwMode="auto">
          <a:xfrm>
            <a:off x="5957888" y="4876800"/>
            <a:ext cx="595312" cy="369888"/>
          </a:xfrm>
          <a:prstGeom prst="rect">
            <a:avLst/>
          </a:prstGeom>
          <a:noFill/>
          <a:ln w="9525">
            <a:noFill/>
            <a:miter lim="800000"/>
            <a:headEnd/>
            <a:tailEnd/>
          </a:ln>
        </p:spPr>
        <p:txBody>
          <a:bodyPr wrap="none">
            <a:spAutoFit/>
          </a:bodyPr>
          <a:lstStyle/>
          <a:p>
            <a:r>
              <a:rPr lang="en-US"/>
              <a:t>rear</a:t>
            </a:r>
          </a:p>
        </p:txBody>
      </p:sp>
      <p:sp>
        <p:nvSpPr>
          <p:cNvPr id="15371" name="TextBox 13"/>
          <p:cNvSpPr txBox="1">
            <a:spLocks noChangeArrowheads="1"/>
          </p:cNvSpPr>
          <p:nvPr/>
        </p:nvSpPr>
        <p:spPr bwMode="auto">
          <a:xfrm>
            <a:off x="4876800" y="3211513"/>
            <a:ext cx="646113" cy="369887"/>
          </a:xfrm>
          <a:prstGeom prst="rect">
            <a:avLst/>
          </a:prstGeom>
          <a:noFill/>
          <a:ln w="9525">
            <a:noFill/>
            <a:miter lim="800000"/>
            <a:headEnd/>
            <a:tailEnd/>
          </a:ln>
        </p:spPr>
        <p:txBody>
          <a:bodyPr wrap="none">
            <a:spAutoFit/>
          </a:bodyPr>
          <a:lstStyle/>
          <a:p>
            <a:r>
              <a:rPr lang="en-US"/>
              <a:t>front</a:t>
            </a:r>
          </a:p>
        </p:txBody>
      </p:sp>
      <p:pic>
        <p:nvPicPr>
          <p:cNvPr id="15372" name="Picture 16" descr="spec"/>
          <p:cNvPicPr>
            <a:picLocks noChangeAspect="1" noChangeArrowheads="1"/>
          </p:cNvPicPr>
          <p:nvPr/>
        </p:nvPicPr>
        <p:blipFill>
          <a:blip r:embed="rId5"/>
          <a:srcRect/>
          <a:stretch>
            <a:fillRect/>
          </a:stretch>
        </p:blipFill>
        <p:spPr bwMode="auto">
          <a:xfrm>
            <a:off x="152400" y="6324600"/>
            <a:ext cx="1060450" cy="355600"/>
          </a:xfrm>
          <a:prstGeom prst="rect">
            <a:avLst/>
          </a:prstGeom>
          <a:noFill/>
          <a:ln w="9525">
            <a:noFill/>
            <a:miter lim="800000"/>
            <a:headEnd/>
            <a:tailEnd/>
          </a:ln>
        </p:spPr>
      </p:pic>
      <p:sp>
        <p:nvSpPr>
          <p:cNvPr id="16" name="Oval 15"/>
          <p:cNvSpPr/>
          <p:nvPr/>
        </p:nvSpPr>
        <p:spPr>
          <a:xfrm>
            <a:off x="2438400" y="541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1</a:t>
            </a:r>
          </a:p>
        </p:txBody>
      </p:sp>
      <p:sp>
        <p:nvSpPr>
          <p:cNvPr id="17" name="Oval 16"/>
          <p:cNvSpPr/>
          <p:nvPr/>
        </p:nvSpPr>
        <p:spPr>
          <a:xfrm>
            <a:off x="7010400" y="541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2</a:t>
            </a:r>
          </a:p>
        </p:txBody>
      </p:sp>
    </p:spTree>
    <p:extLst>
      <p:ext uri="{BB962C8B-B14F-4D97-AF65-F5344CB8AC3E}">
        <p14:creationId xmlns:p14="http://schemas.microsoft.com/office/powerpoint/2010/main" val="41914170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F:\CognifrontDev\Suparna's Work\00003-Data Structures\Animation\queues and stack\PNG_Que\a11988.png"/>
          <p:cNvPicPr>
            <a:picLocks noChangeAspect="1" noChangeArrowheads="1"/>
          </p:cNvPicPr>
          <p:nvPr/>
        </p:nvPicPr>
        <p:blipFill>
          <a:blip r:embed="rId2"/>
          <a:srcRect l="14999" t="41667" r="14999" b="43333"/>
          <a:stretch>
            <a:fillRect/>
          </a:stretch>
        </p:blipFill>
        <p:spPr bwMode="auto">
          <a:xfrm>
            <a:off x="152400" y="3502025"/>
            <a:ext cx="4267200" cy="685800"/>
          </a:xfrm>
          <a:prstGeom prst="rect">
            <a:avLst/>
          </a:prstGeom>
          <a:noFill/>
          <a:ln w="9525">
            <a:noFill/>
            <a:miter lim="800000"/>
            <a:headEnd/>
            <a:tailEnd/>
          </a:ln>
        </p:spPr>
      </p:pic>
      <p:pic>
        <p:nvPicPr>
          <p:cNvPr id="16387" name="Picture 3" descr="F:\CognifrontDev\Suparna's Work\00003-Data Structures\Animation\queues and stack\PNG_Que\a12099.png"/>
          <p:cNvPicPr>
            <a:picLocks noChangeAspect="1" noChangeArrowheads="1"/>
          </p:cNvPicPr>
          <p:nvPr/>
        </p:nvPicPr>
        <p:blipFill>
          <a:blip r:embed="rId3"/>
          <a:srcRect l="14999" t="41667" r="14999" b="43333"/>
          <a:stretch>
            <a:fillRect/>
          </a:stretch>
        </p:blipFill>
        <p:spPr bwMode="auto">
          <a:xfrm>
            <a:off x="4873625" y="3502025"/>
            <a:ext cx="4267200" cy="685800"/>
          </a:xfrm>
          <a:prstGeom prst="rect">
            <a:avLst/>
          </a:prstGeom>
          <a:noFill/>
          <a:ln w="9525">
            <a:noFill/>
            <a:miter lim="800000"/>
            <a:headEnd/>
            <a:tailEnd/>
          </a:ln>
        </p:spPr>
      </p:pic>
      <p:sp>
        <p:nvSpPr>
          <p:cNvPr id="4" name="Down Arrow 3"/>
          <p:cNvSpPr/>
          <p:nvPr/>
        </p:nvSpPr>
        <p:spPr>
          <a:xfrm flipV="1">
            <a:off x="2209800" y="4187825"/>
            <a:ext cx="76200" cy="609600"/>
          </a:xfrm>
          <a:prstGeom prst="downArrow">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89" name="TextBox 4"/>
          <p:cNvSpPr txBox="1">
            <a:spLocks noChangeArrowheads="1"/>
          </p:cNvSpPr>
          <p:nvPr/>
        </p:nvSpPr>
        <p:spPr bwMode="auto">
          <a:xfrm>
            <a:off x="1905000" y="4873625"/>
            <a:ext cx="595313" cy="369888"/>
          </a:xfrm>
          <a:prstGeom prst="rect">
            <a:avLst/>
          </a:prstGeom>
          <a:noFill/>
          <a:ln w="9525">
            <a:noFill/>
            <a:miter lim="800000"/>
            <a:headEnd/>
            <a:tailEnd/>
          </a:ln>
        </p:spPr>
        <p:txBody>
          <a:bodyPr wrap="none">
            <a:spAutoFit/>
          </a:bodyPr>
          <a:lstStyle/>
          <a:p>
            <a:r>
              <a:rPr lang="en-US"/>
              <a:t>rear</a:t>
            </a:r>
          </a:p>
        </p:txBody>
      </p:sp>
      <p:sp>
        <p:nvSpPr>
          <p:cNvPr id="6" name="Down Arrow 5"/>
          <p:cNvSpPr/>
          <p:nvPr/>
        </p:nvSpPr>
        <p:spPr>
          <a:xfrm flipV="1">
            <a:off x="7634288" y="4187825"/>
            <a:ext cx="76200" cy="609600"/>
          </a:xfrm>
          <a:prstGeom prst="downArrow">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391" name="TextBox 6"/>
          <p:cNvSpPr txBox="1">
            <a:spLocks noChangeArrowheads="1"/>
          </p:cNvSpPr>
          <p:nvPr/>
        </p:nvSpPr>
        <p:spPr bwMode="auto">
          <a:xfrm>
            <a:off x="7329488" y="4873625"/>
            <a:ext cx="595312" cy="369888"/>
          </a:xfrm>
          <a:prstGeom prst="rect">
            <a:avLst/>
          </a:prstGeom>
          <a:noFill/>
          <a:ln w="9525">
            <a:noFill/>
            <a:miter lim="800000"/>
            <a:headEnd/>
            <a:tailEnd/>
          </a:ln>
        </p:spPr>
        <p:txBody>
          <a:bodyPr wrap="none">
            <a:spAutoFit/>
          </a:bodyPr>
          <a:lstStyle/>
          <a:p>
            <a:r>
              <a:rPr lang="en-US"/>
              <a:t>rear</a:t>
            </a:r>
          </a:p>
        </p:txBody>
      </p:sp>
      <p:sp>
        <p:nvSpPr>
          <p:cNvPr id="16392" name="TextBox 7"/>
          <p:cNvSpPr txBox="1">
            <a:spLocks noChangeArrowheads="1"/>
          </p:cNvSpPr>
          <p:nvPr/>
        </p:nvSpPr>
        <p:spPr bwMode="auto">
          <a:xfrm>
            <a:off x="152400" y="3200400"/>
            <a:ext cx="646113" cy="369888"/>
          </a:xfrm>
          <a:prstGeom prst="rect">
            <a:avLst/>
          </a:prstGeom>
          <a:noFill/>
          <a:ln w="9525">
            <a:noFill/>
            <a:miter lim="800000"/>
            <a:headEnd/>
            <a:tailEnd/>
          </a:ln>
        </p:spPr>
        <p:txBody>
          <a:bodyPr wrap="none">
            <a:spAutoFit/>
          </a:bodyPr>
          <a:lstStyle/>
          <a:p>
            <a:r>
              <a:rPr lang="en-US"/>
              <a:t>front</a:t>
            </a:r>
          </a:p>
        </p:txBody>
      </p:sp>
      <p:sp>
        <p:nvSpPr>
          <p:cNvPr id="16393" name="TextBox 8"/>
          <p:cNvSpPr txBox="1">
            <a:spLocks noChangeArrowheads="1"/>
          </p:cNvSpPr>
          <p:nvPr/>
        </p:nvSpPr>
        <p:spPr bwMode="auto">
          <a:xfrm>
            <a:off x="4873625" y="3209925"/>
            <a:ext cx="646113" cy="368300"/>
          </a:xfrm>
          <a:prstGeom prst="rect">
            <a:avLst/>
          </a:prstGeom>
          <a:noFill/>
          <a:ln w="9525">
            <a:noFill/>
            <a:miter lim="800000"/>
            <a:headEnd/>
            <a:tailEnd/>
          </a:ln>
        </p:spPr>
        <p:txBody>
          <a:bodyPr wrap="none">
            <a:spAutoFit/>
          </a:bodyPr>
          <a:lstStyle/>
          <a:p>
            <a:r>
              <a:rPr lang="en-US"/>
              <a:t>front</a:t>
            </a:r>
          </a:p>
        </p:txBody>
      </p:sp>
      <p:sp>
        <p:nvSpPr>
          <p:cNvPr id="12" name="Title 1"/>
          <p:cNvSpPr txBox="1">
            <a:spLocks/>
          </p:cNvSpPr>
          <p:nvPr/>
        </p:nvSpPr>
        <p:spPr>
          <a:xfrm>
            <a:off x="457200" y="533400"/>
            <a:ext cx="8229600" cy="609600"/>
          </a:xfrm>
          <a:prstGeom prst="rect">
            <a:avLst/>
          </a:prstGeom>
        </p:spPr>
        <p:txBody>
          <a:bodyPr/>
          <a:lstStyle/>
          <a:p>
            <a:pPr algn="ctr" fontAlgn="auto">
              <a:spcBef>
                <a:spcPts val="0"/>
              </a:spcBef>
              <a:spcAft>
                <a:spcPts val="0"/>
              </a:spcAft>
              <a:defRPr/>
            </a:pPr>
            <a:r>
              <a:rPr lang="en-US" sz="3200" dirty="0">
                <a:ea typeface="+mj-ea"/>
                <a:cs typeface="Arial" pitchFamily="34" charset="0"/>
              </a:rPr>
              <a:t>Operations on Double Ended Queue</a:t>
            </a:r>
          </a:p>
        </p:txBody>
      </p:sp>
      <p:sp>
        <p:nvSpPr>
          <p:cNvPr id="16395" name="Text Box 14"/>
          <p:cNvSpPr txBox="1">
            <a:spLocks noChangeArrowheads="1"/>
          </p:cNvSpPr>
          <p:nvPr/>
        </p:nvSpPr>
        <p:spPr bwMode="auto">
          <a:xfrm>
            <a:off x="6245225" y="6172200"/>
            <a:ext cx="2898775" cy="323850"/>
          </a:xfrm>
          <a:prstGeom prst="rect">
            <a:avLst/>
          </a:prstGeom>
          <a:solidFill>
            <a:srgbClr val="FF952B"/>
          </a:solidFill>
          <a:ln w="9525">
            <a:noFill/>
            <a:miter lim="800000"/>
            <a:headEnd/>
            <a:tailEnd/>
          </a:ln>
        </p:spPr>
        <p:txBody>
          <a:bodyPr wrap="none">
            <a:spAutoFit/>
          </a:bodyPr>
          <a:lstStyle/>
          <a:p>
            <a:pPr algn="r"/>
            <a:r>
              <a:rPr lang="en-US" sz="1500" b="1">
                <a:solidFill>
                  <a:schemeClr val="bg1"/>
                </a:solidFill>
                <a:latin typeface="Century Gothic" pitchFamily="34" charset="0"/>
              </a:rPr>
              <a:t>Play Queues Video from DVD</a:t>
            </a:r>
          </a:p>
        </p:txBody>
      </p:sp>
      <p:pic>
        <p:nvPicPr>
          <p:cNvPr id="16396" name="Picture 16" descr="spec"/>
          <p:cNvPicPr>
            <a:picLocks noChangeAspect="1" noChangeArrowheads="1"/>
          </p:cNvPicPr>
          <p:nvPr/>
        </p:nvPicPr>
        <p:blipFill>
          <a:blip r:embed="rId4"/>
          <a:srcRect/>
          <a:stretch>
            <a:fillRect/>
          </a:stretch>
        </p:blipFill>
        <p:spPr bwMode="auto">
          <a:xfrm>
            <a:off x="152400" y="6324600"/>
            <a:ext cx="1060450" cy="355600"/>
          </a:xfrm>
          <a:prstGeom prst="rect">
            <a:avLst/>
          </a:prstGeom>
          <a:noFill/>
          <a:ln w="9525">
            <a:noFill/>
            <a:miter lim="800000"/>
            <a:headEnd/>
            <a:tailEnd/>
          </a:ln>
        </p:spPr>
      </p:pic>
      <p:sp>
        <p:nvSpPr>
          <p:cNvPr id="16" name="Oval 15"/>
          <p:cNvSpPr/>
          <p:nvPr/>
        </p:nvSpPr>
        <p:spPr>
          <a:xfrm>
            <a:off x="2438400" y="541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3</a:t>
            </a:r>
          </a:p>
        </p:txBody>
      </p:sp>
      <p:sp>
        <p:nvSpPr>
          <p:cNvPr id="17" name="Oval 16"/>
          <p:cNvSpPr/>
          <p:nvPr/>
        </p:nvSpPr>
        <p:spPr>
          <a:xfrm>
            <a:off x="7010400" y="541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4</a:t>
            </a:r>
          </a:p>
        </p:txBody>
      </p:sp>
    </p:spTree>
    <p:extLst>
      <p:ext uri="{BB962C8B-B14F-4D97-AF65-F5344CB8AC3E}">
        <p14:creationId xmlns:p14="http://schemas.microsoft.com/office/powerpoint/2010/main" val="1155345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
            <a:ext cx="8229600" cy="609600"/>
          </a:xfrm>
          <a:prstGeom prst="rect">
            <a:avLst/>
          </a:prstGeom>
        </p:spPr>
        <p:txBody>
          <a:bodyPr/>
          <a:lstStyle/>
          <a:p>
            <a:pPr algn="ctr" fontAlgn="auto">
              <a:spcBef>
                <a:spcPts val="0"/>
              </a:spcBef>
              <a:spcAft>
                <a:spcPts val="0"/>
              </a:spcAft>
              <a:defRPr/>
            </a:pPr>
            <a:r>
              <a:rPr lang="en-US" sz="3200" dirty="0">
                <a:ea typeface="+mj-ea"/>
                <a:cs typeface="Arial" pitchFamily="34" charset="0"/>
              </a:rPr>
              <a:t>Operations on Double Ended Queue</a:t>
            </a:r>
          </a:p>
        </p:txBody>
      </p:sp>
      <p:sp>
        <p:nvSpPr>
          <p:cNvPr id="16387" name="Content Placeholder 4"/>
          <p:cNvSpPr txBox="1">
            <a:spLocks/>
          </p:cNvSpPr>
          <p:nvPr/>
        </p:nvSpPr>
        <p:spPr bwMode="auto">
          <a:xfrm>
            <a:off x="457200" y="1600200"/>
            <a:ext cx="8153400" cy="1219200"/>
          </a:xfrm>
          <a:prstGeom prst="rect">
            <a:avLst/>
          </a:prstGeom>
          <a:noFill/>
          <a:ln w="9525">
            <a:noFill/>
            <a:miter lim="800000"/>
            <a:headEnd/>
            <a:tailEnd/>
          </a:ln>
        </p:spPr>
        <p:txBody>
          <a:bodyPr/>
          <a:lstStyle/>
          <a:p>
            <a:pPr marL="457200" indent="-457200" algn="just">
              <a:lnSpc>
                <a:spcPct val="150000"/>
              </a:lnSpc>
              <a:spcBef>
                <a:spcPct val="20000"/>
              </a:spcBef>
              <a:buFont typeface="Arial" charset="0"/>
              <a:buChar char="•"/>
              <a:defRPr/>
            </a:pPr>
            <a:r>
              <a:rPr lang="en-US" sz="2400" dirty="0">
                <a:latin typeface="Arial" charset="0"/>
                <a:cs typeface="Arial" charset="0"/>
              </a:rPr>
              <a:t>Example: To insert 50 in the doubly queue from front end.</a:t>
            </a:r>
            <a:endParaRPr lang="en-US" sz="2400" dirty="0">
              <a:latin typeface="Calibri" pitchFamily="34" charset="0"/>
            </a:endParaRPr>
          </a:p>
          <a:p>
            <a:pPr marL="342900" indent="-342900" algn="just">
              <a:lnSpc>
                <a:spcPct val="150000"/>
              </a:lnSpc>
              <a:spcBef>
                <a:spcPct val="20000"/>
              </a:spcBef>
              <a:defRPr/>
            </a:pPr>
            <a:endParaRPr lang="en-US" sz="2400" dirty="0">
              <a:latin typeface="Calibri" pitchFamily="34" charset="0"/>
            </a:endParaRPr>
          </a:p>
          <a:p>
            <a:pPr marL="342900" indent="-342900" algn="just">
              <a:lnSpc>
                <a:spcPct val="150000"/>
              </a:lnSpc>
              <a:spcBef>
                <a:spcPct val="20000"/>
              </a:spcBef>
              <a:defRPr/>
            </a:pPr>
            <a:r>
              <a:rPr lang="en-US" sz="2400" dirty="0">
                <a:latin typeface="Calibri" pitchFamily="34" charset="0"/>
              </a:rPr>
              <a:t>			</a:t>
            </a:r>
          </a:p>
        </p:txBody>
      </p:sp>
      <p:pic>
        <p:nvPicPr>
          <p:cNvPr id="17412" name="Picture 2" descr="F:\CognifrontDev\Suparna's Work\00003-Data Structures\Animation\queues and stack\PNG_Que\a12593.png"/>
          <p:cNvPicPr>
            <a:picLocks noChangeAspect="1" noChangeArrowheads="1"/>
          </p:cNvPicPr>
          <p:nvPr/>
        </p:nvPicPr>
        <p:blipFill>
          <a:blip r:embed="rId2"/>
          <a:srcRect l="14999" t="41667" r="14999" b="43333"/>
          <a:stretch>
            <a:fillRect/>
          </a:stretch>
        </p:blipFill>
        <p:spPr bwMode="auto">
          <a:xfrm>
            <a:off x="155575" y="3502025"/>
            <a:ext cx="4267200" cy="685800"/>
          </a:xfrm>
          <a:prstGeom prst="rect">
            <a:avLst/>
          </a:prstGeom>
          <a:noFill/>
          <a:ln w="9525">
            <a:noFill/>
            <a:miter lim="800000"/>
            <a:headEnd/>
            <a:tailEnd/>
          </a:ln>
        </p:spPr>
      </p:pic>
      <p:sp>
        <p:nvSpPr>
          <p:cNvPr id="5" name="Down Arrow 4"/>
          <p:cNvSpPr/>
          <p:nvPr/>
        </p:nvSpPr>
        <p:spPr>
          <a:xfrm flipV="1">
            <a:off x="3657600" y="4187825"/>
            <a:ext cx="76200" cy="609600"/>
          </a:xfrm>
          <a:prstGeom prst="downArrow">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4" name="TextBox 5"/>
          <p:cNvSpPr txBox="1">
            <a:spLocks noChangeArrowheads="1"/>
          </p:cNvSpPr>
          <p:nvPr/>
        </p:nvSpPr>
        <p:spPr bwMode="auto">
          <a:xfrm>
            <a:off x="3403600" y="4873625"/>
            <a:ext cx="595313" cy="369888"/>
          </a:xfrm>
          <a:prstGeom prst="rect">
            <a:avLst/>
          </a:prstGeom>
          <a:noFill/>
          <a:ln w="9525">
            <a:noFill/>
            <a:miter lim="800000"/>
            <a:headEnd/>
            <a:tailEnd/>
          </a:ln>
        </p:spPr>
        <p:txBody>
          <a:bodyPr wrap="none">
            <a:spAutoFit/>
          </a:bodyPr>
          <a:lstStyle/>
          <a:p>
            <a:r>
              <a:rPr lang="en-US"/>
              <a:t>rear</a:t>
            </a:r>
          </a:p>
        </p:txBody>
      </p:sp>
      <p:pic>
        <p:nvPicPr>
          <p:cNvPr id="17415" name="Picture 3" descr="F:\CognifrontDev\Suparna's Work\00003-Data Structures\Animation\queues and stack\PNG_Que\a12755.png"/>
          <p:cNvPicPr>
            <a:picLocks noChangeAspect="1" noChangeArrowheads="1"/>
          </p:cNvPicPr>
          <p:nvPr/>
        </p:nvPicPr>
        <p:blipFill>
          <a:blip r:embed="rId3"/>
          <a:srcRect l="13750" t="43333" r="14999" b="43333"/>
          <a:stretch>
            <a:fillRect/>
          </a:stretch>
        </p:blipFill>
        <p:spPr bwMode="auto">
          <a:xfrm>
            <a:off x="4800600" y="3581400"/>
            <a:ext cx="4343400" cy="609600"/>
          </a:xfrm>
          <a:prstGeom prst="rect">
            <a:avLst/>
          </a:prstGeom>
          <a:noFill/>
          <a:ln w="9525">
            <a:noFill/>
            <a:miter lim="800000"/>
            <a:headEnd/>
            <a:tailEnd/>
          </a:ln>
        </p:spPr>
      </p:pic>
      <p:sp>
        <p:nvSpPr>
          <p:cNvPr id="9" name="Down Arrow 8"/>
          <p:cNvSpPr/>
          <p:nvPr/>
        </p:nvSpPr>
        <p:spPr>
          <a:xfrm flipV="1">
            <a:off x="8345488" y="4187825"/>
            <a:ext cx="76200" cy="609600"/>
          </a:xfrm>
          <a:prstGeom prst="downArrow">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7" name="TextBox 9"/>
          <p:cNvSpPr txBox="1">
            <a:spLocks noChangeArrowheads="1"/>
          </p:cNvSpPr>
          <p:nvPr/>
        </p:nvSpPr>
        <p:spPr bwMode="auto">
          <a:xfrm>
            <a:off x="8077200" y="4873625"/>
            <a:ext cx="595313" cy="369888"/>
          </a:xfrm>
          <a:prstGeom prst="rect">
            <a:avLst/>
          </a:prstGeom>
          <a:noFill/>
          <a:ln w="9525">
            <a:noFill/>
            <a:miter lim="800000"/>
            <a:headEnd/>
            <a:tailEnd/>
          </a:ln>
        </p:spPr>
        <p:txBody>
          <a:bodyPr wrap="none">
            <a:spAutoFit/>
          </a:bodyPr>
          <a:lstStyle/>
          <a:p>
            <a:r>
              <a:rPr lang="en-US"/>
              <a:t>rear</a:t>
            </a:r>
          </a:p>
        </p:txBody>
      </p:sp>
      <p:sp>
        <p:nvSpPr>
          <p:cNvPr id="12" name="Down Arrow 11"/>
          <p:cNvSpPr/>
          <p:nvPr/>
        </p:nvSpPr>
        <p:spPr>
          <a:xfrm flipV="1">
            <a:off x="5449888" y="4187825"/>
            <a:ext cx="76200" cy="609600"/>
          </a:xfrm>
          <a:prstGeom prst="downArrow">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19" name="TextBox 12"/>
          <p:cNvSpPr txBox="1">
            <a:spLocks noChangeArrowheads="1"/>
          </p:cNvSpPr>
          <p:nvPr/>
        </p:nvSpPr>
        <p:spPr bwMode="auto">
          <a:xfrm>
            <a:off x="5195888" y="4873625"/>
            <a:ext cx="646112" cy="369888"/>
          </a:xfrm>
          <a:prstGeom prst="rect">
            <a:avLst/>
          </a:prstGeom>
          <a:noFill/>
          <a:ln w="9525">
            <a:noFill/>
            <a:miter lim="800000"/>
            <a:headEnd/>
            <a:tailEnd/>
          </a:ln>
        </p:spPr>
        <p:txBody>
          <a:bodyPr wrap="none">
            <a:spAutoFit/>
          </a:bodyPr>
          <a:lstStyle/>
          <a:p>
            <a:r>
              <a:rPr lang="en-US"/>
              <a:t>front</a:t>
            </a:r>
          </a:p>
        </p:txBody>
      </p:sp>
      <p:sp>
        <p:nvSpPr>
          <p:cNvPr id="17420" name="TextBox 13"/>
          <p:cNvSpPr txBox="1">
            <a:spLocks noChangeArrowheads="1"/>
          </p:cNvSpPr>
          <p:nvPr/>
        </p:nvSpPr>
        <p:spPr bwMode="auto">
          <a:xfrm>
            <a:off x="155575" y="3200400"/>
            <a:ext cx="646113" cy="369888"/>
          </a:xfrm>
          <a:prstGeom prst="rect">
            <a:avLst/>
          </a:prstGeom>
          <a:noFill/>
          <a:ln w="9525">
            <a:noFill/>
            <a:miter lim="800000"/>
            <a:headEnd/>
            <a:tailEnd/>
          </a:ln>
        </p:spPr>
        <p:txBody>
          <a:bodyPr wrap="none">
            <a:spAutoFit/>
          </a:bodyPr>
          <a:lstStyle/>
          <a:p>
            <a:r>
              <a:rPr lang="en-US"/>
              <a:t>front</a:t>
            </a:r>
          </a:p>
        </p:txBody>
      </p:sp>
      <p:sp>
        <p:nvSpPr>
          <p:cNvPr id="17421" name="Text Box 14"/>
          <p:cNvSpPr txBox="1">
            <a:spLocks noChangeArrowheads="1"/>
          </p:cNvSpPr>
          <p:nvPr/>
        </p:nvSpPr>
        <p:spPr bwMode="auto">
          <a:xfrm>
            <a:off x="6245225" y="6172200"/>
            <a:ext cx="2898775" cy="323850"/>
          </a:xfrm>
          <a:prstGeom prst="rect">
            <a:avLst/>
          </a:prstGeom>
          <a:solidFill>
            <a:srgbClr val="FF952B"/>
          </a:solidFill>
          <a:ln w="9525">
            <a:noFill/>
            <a:miter lim="800000"/>
            <a:headEnd/>
            <a:tailEnd/>
          </a:ln>
        </p:spPr>
        <p:txBody>
          <a:bodyPr wrap="none">
            <a:spAutoFit/>
          </a:bodyPr>
          <a:lstStyle/>
          <a:p>
            <a:pPr algn="r"/>
            <a:r>
              <a:rPr lang="en-US" sz="1500" b="1">
                <a:solidFill>
                  <a:schemeClr val="bg1"/>
                </a:solidFill>
                <a:latin typeface="Century Gothic" pitchFamily="34" charset="0"/>
              </a:rPr>
              <a:t>Play Queues Video from DVD</a:t>
            </a:r>
          </a:p>
        </p:txBody>
      </p:sp>
      <p:pic>
        <p:nvPicPr>
          <p:cNvPr id="17422" name="Picture 18" descr="spec"/>
          <p:cNvPicPr>
            <a:picLocks noChangeAspect="1" noChangeArrowheads="1"/>
          </p:cNvPicPr>
          <p:nvPr/>
        </p:nvPicPr>
        <p:blipFill>
          <a:blip r:embed="rId4"/>
          <a:srcRect/>
          <a:stretch>
            <a:fillRect/>
          </a:stretch>
        </p:blipFill>
        <p:spPr bwMode="auto">
          <a:xfrm>
            <a:off x="152400" y="6324600"/>
            <a:ext cx="1060450" cy="355600"/>
          </a:xfrm>
          <a:prstGeom prst="rect">
            <a:avLst/>
          </a:prstGeom>
          <a:noFill/>
          <a:ln w="9525">
            <a:noFill/>
            <a:miter lim="800000"/>
            <a:headEnd/>
            <a:tailEnd/>
          </a:ln>
        </p:spPr>
      </p:pic>
      <p:sp>
        <p:nvSpPr>
          <p:cNvPr id="18" name="Oval 17"/>
          <p:cNvSpPr/>
          <p:nvPr/>
        </p:nvSpPr>
        <p:spPr>
          <a:xfrm>
            <a:off x="2438400" y="541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1</a:t>
            </a:r>
          </a:p>
        </p:txBody>
      </p:sp>
      <p:sp>
        <p:nvSpPr>
          <p:cNvPr id="19" name="Oval 18"/>
          <p:cNvSpPr/>
          <p:nvPr/>
        </p:nvSpPr>
        <p:spPr>
          <a:xfrm>
            <a:off x="7010400" y="541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2</a:t>
            </a:r>
          </a:p>
        </p:txBody>
      </p:sp>
    </p:spTree>
    <p:extLst>
      <p:ext uri="{BB962C8B-B14F-4D97-AF65-F5344CB8AC3E}">
        <p14:creationId xmlns:p14="http://schemas.microsoft.com/office/powerpoint/2010/main" val="11568391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33400"/>
            <a:ext cx="8229600" cy="609600"/>
          </a:xfrm>
          <a:prstGeom prst="rect">
            <a:avLst/>
          </a:prstGeom>
        </p:spPr>
        <p:txBody>
          <a:bodyPr/>
          <a:lstStyle/>
          <a:p>
            <a:pPr algn="ctr" fontAlgn="auto">
              <a:spcBef>
                <a:spcPts val="0"/>
              </a:spcBef>
              <a:spcAft>
                <a:spcPts val="0"/>
              </a:spcAft>
              <a:defRPr/>
            </a:pPr>
            <a:r>
              <a:rPr lang="en-US" sz="3200" dirty="0">
                <a:ea typeface="+mj-ea"/>
                <a:cs typeface="Arial" pitchFamily="34" charset="0"/>
              </a:rPr>
              <a:t>Operations on Double Ended Queue</a:t>
            </a:r>
          </a:p>
        </p:txBody>
      </p:sp>
      <p:pic>
        <p:nvPicPr>
          <p:cNvPr id="18435" name="Picture 2" descr="F:\CognifrontDev\Suparna's Work\00003-Data Structures\Animation\queues and stack\PNG_Que\a13230.png"/>
          <p:cNvPicPr>
            <a:picLocks noChangeAspect="1" noChangeArrowheads="1"/>
          </p:cNvPicPr>
          <p:nvPr/>
        </p:nvPicPr>
        <p:blipFill>
          <a:blip r:embed="rId2"/>
          <a:srcRect l="14999" t="41667" r="14999" b="43333"/>
          <a:stretch>
            <a:fillRect/>
          </a:stretch>
        </p:blipFill>
        <p:spPr bwMode="auto">
          <a:xfrm>
            <a:off x="4876800" y="3502025"/>
            <a:ext cx="4267200" cy="685800"/>
          </a:xfrm>
          <a:prstGeom prst="rect">
            <a:avLst/>
          </a:prstGeom>
          <a:noFill/>
          <a:ln w="9525">
            <a:noFill/>
            <a:miter lim="800000"/>
            <a:headEnd/>
            <a:tailEnd/>
          </a:ln>
        </p:spPr>
      </p:pic>
      <p:sp>
        <p:nvSpPr>
          <p:cNvPr id="17412" name="Content Placeholder 4"/>
          <p:cNvSpPr txBox="1">
            <a:spLocks/>
          </p:cNvSpPr>
          <p:nvPr/>
        </p:nvSpPr>
        <p:spPr bwMode="auto">
          <a:xfrm>
            <a:off x="457200" y="1600200"/>
            <a:ext cx="8153400" cy="1219200"/>
          </a:xfrm>
          <a:prstGeom prst="rect">
            <a:avLst/>
          </a:prstGeom>
          <a:noFill/>
          <a:ln w="9525">
            <a:noFill/>
            <a:miter lim="800000"/>
            <a:headEnd/>
            <a:tailEnd/>
          </a:ln>
        </p:spPr>
        <p:txBody>
          <a:bodyPr/>
          <a:lstStyle/>
          <a:p>
            <a:pPr marL="457200" indent="-457200" algn="just">
              <a:lnSpc>
                <a:spcPct val="150000"/>
              </a:lnSpc>
              <a:spcBef>
                <a:spcPct val="20000"/>
              </a:spcBef>
              <a:buFont typeface="Arial" charset="0"/>
              <a:buChar char="•"/>
              <a:defRPr/>
            </a:pPr>
            <a:r>
              <a:rPr lang="en-US" sz="2400" dirty="0">
                <a:latin typeface="Arial" charset="0"/>
                <a:cs typeface="Arial" charset="0"/>
              </a:rPr>
              <a:t>Example: To delete an element from the doubly queue from rear end.</a:t>
            </a:r>
            <a:endParaRPr lang="en-US" sz="2400" dirty="0">
              <a:latin typeface="Calibri" pitchFamily="34" charset="0"/>
            </a:endParaRPr>
          </a:p>
          <a:p>
            <a:pPr marL="342900" indent="-342900" algn="just">
              <a:lnSpc>
                <a:spcPct val="150000"/>
              </a:lnSpc>
              <a:spcBef>
                <a:spcPct val="20000"/>
              </a:spcBef>
              <a:defRPr/>
            </a:pPr>
            <a:endParaRPr lang="en-US" sz="2400" dirty="0">
              <a:latin typeface="Calibri" pitchFamily="34" charset="0"/>
            </a:endParaRPr>
          </a:p>
          <a:p>
            <a:pPr marL="342900" indent="-342900" algn="just">
              <a:lnSpc>
                <a:spcPct val="150000"/>
              </a:lnSpc>
              <a:spcBef>
                <a:spcPct val="20000"/>
              </a:spcBef>
              <a:defRPr/>
            </a:pPr>
            <a:r>
              <a:rPr lang="en-US" sz="2400" dirty="0">
                <a:latin typeface="Calibri" pitchFamily="34" charset="0"/>
              </a:rPr>
              <a:t>			</a:t>
            </a:r>
          </a:p>
        </p:txBody>
      </p:sp>
      <p:sp>
        <p:nvSpPr>
          <p:cNvPr id="5" name="Down Arrow 4"/>
          <p:cNvSpPr/>
          <p:nvPr/>
        </p:nvSpPr>
        <p:spPr>
          <a:xfrm flipV="1">
            <a:off x="7735888" y="4187825"/>
            <a:ext cx="76200" cy="609600"/>
          </a:xfrm>
          <a:prstGeom prst="downArrow">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38" name="TextBox 5"/>
          <p:cNvSpPr txBox="1">
            <a:spLocks noChangeArrowheads="1"/>
          </p:cNvSpPr>
          <p:nvPr/>
        </p:nvSpPr>
        <p:spPr bwMode="auto">
          <a:xfrm>
            <a:off x="7481888" y="4873625"/>
            <a:ext cx="595312" cy="369888"/>
          </a:xfrm>
          <a:prstGeom prst="rect">
            <a:avLst/>
          </a:prstGeom>
          <a:noFill/>
          <a:ln w="9525">
            <a:noFill/>
            <a:miter lim="800000"/>
            <a:headEnd/>
            <a:tailEnd/>
          </a:ln>
        </p:spPr>
        <p:txBody>
          <a:bodyPr wrap="none">
            <a:spAutoFit/>
          </a:bodyPr>
          <a:lstStyle/>
          <a:p>
            <a:r>
              <a:rPr lang="en-US"/>
              <a:t>rear</a:t>
            </a:r>
          </a:p>
        </p:txBody>
      </p:sp>
      <p:sp>
        <p:nvSpPr>
          <p:cNvPr id="8" name="Down Arrow 7"/>
          <p:cNvSpPr/>
          <p:nvPr/>
        </p:nvSpPr>
        <p:spPr>
          <a:xfrm flipV="1">
            <a:off x="5449888" y="4187825"/>
            <a:ext cx="76200" cy="609600"/>
          </a:xfrm>
          <a:prstGeom prst="downArrow">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40" name="TextBox 8"/>
          <p:cNvSpPr txBox="1">
            <a:spLocks noChangeArrowheads="1"/>
          </p:cNvSpPr>
          <p:nvPr/>
        </p:nvSpPr>
        <p:spPr bwMode="auto">
          <a:xfrm>
            <a:off x="5194300" y="4873625"/>
            <a:ext cx="646113" cy="369888"/>
          </a:xfrm>
          <a:prstGeom prst="rect">
            <a:avLst/>
          </a:prstGeom>
          <a:noFill/>
          <a:ln w="9525">
            <a:noFill/>
            <a:miter lim="800000"/>
            <a:headEnd/>
            <a:tailEnd/>
          </a:ln>
        </p:spPr>
        <p:txBody>
          <a:bodyPr wrap="none">
            <a:spAutoFit/>
          </a:bodyPr>
          <a:lstStyle/>
          <a:p>
            <a:r>
              <a:rPr lang="en-US"/>
              <a:t>front</a:t>
            </a:r>
          </a:p>
        </p:txBody>
      </p:sp>
      <p:pic>
        <p:nvPicPr>
          <p:cNvPr id="18441" name="Picture 2" descr="F:\CognifrontDev\Suparna's Work\00003-Data Structures\Animation\queues and stack\PNG_Que\a13230.png"/>
          <p:cNvPicPr>
            <a:picLocks noChangeAspect="1" noChangeArrowheads="1"/>
          </p:cNvPicPr>
          <p:nvPr/>
        </p:nvPicPr>
        <p:blipFill>
          <a:blip r:embed="rId2"/>
          <a:srcRect l="14999" t="41667" r="14999" b="43333"/>
          <a:stretch>
            <a:fillRect/>
          </a:stretch>
        </p:blipFill>
        <p:spPr bwMode="auto">
          <a:xfrm>
            <a:off x="152400" y="3502025"/>
            <a:ext cx="4267200" cy="685800"/>
          </a:xfrm>
          <a:prstGeom prst="rect">
            <a:avLst/>
          </a:prstGeom>
          <a:noFill/>
          <a:ln w="9525">
            <a:noFill/>
            <a:miter lim="800000"/>
            <a:headEnd/>
            <a:tailEnd/>
          </a:ln>
        </p:spPr>
      </p:pic>
      <p:sp>
        <p:nvSpPr>
          <p:cNvPr id="11" name="Down Arrow 10"/>
          <p:cNvSpPr/>
          <p:nvPr/>
        </p:nvSpPr>
        <p:spPr>
          <a:xfrm flipV="1">
            <a:off x="3657600" y="4187825"/>
            <a:ext cx="76200" cy="609600"/>
          </a:xfrm>
          <a:prstGeom prst="downArrow">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43" name="TextBox 11"/>
          <p:cNvSpPr txBox="1">
            <a:spLocks noChangeArrowheads="1"/>
          </p:cNvSpPr>
          <p:nvPr/>
        </p:nvSpPr>
        <p:spPr bwMode="auto">
          <a:xfrm>
            <a:off x="3402013" y="4873625"/>
            <a:ext cx="595312" cy="369888"/>
          </a:xfrm>
          <a:prstGeom prst="rect">
            <a:avLst/>
          </a:prstGeom>
          <a:noFill/>
          <a:ln w="9525">
            <a:noFill/>
            <a:miter lim="800000"/>
            <a:headEnd/>
            <a:tailEnd/>
          </a:ln>
        </p:spPr>
        <p:txBody>
          <a:bodyPr wrap="none">
            <a:spAutoFit/>
          </a:bodyPr>
          <a:lstStyle/>
          <a:p>
            <a:r>
              <a:rPr lang="en-US"/>
              <a:t>rear</a:t>
            </a:r>
          </a:p>
        </p:txBody>
      </p:sp>
      <p:sp>
        <p:nvSpPr>
          <p:cNvPr id="13" name="Down Arrow 12"/>
          <p:cNvSpPr/>
          <p:nvPr/>
        </p:nvSpPr>
        <p:spPr>
          <a:xfrm flipV="1">
            <a:off x="801688" y="4187825"/>
            <a:ext cx="76200" cy="609600"/>
          </a:xfrm>
          <a:prstGeom prst="downArrow">
            <a:avLst/>
          </a:prstGeom>
          <a:solidFill>
            <a:schemeClr val="tx1">
              <a:lumMod val="65000"/>
              <a:lumOff val="3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45" name="TextBox 13"/>
          <p:cNvSpPr txBox="1">
            <a:spLocks noChangeArrowheads="1"/>
          </p:cNvSpPr>
          <p:nvPr/>
        </p:nvSpPr>
        <p:spPr bwMode="auto">
          <a:xfrm>
            <a:off x="547688" y="4873625"/>
            <a:ext cx="646112" cy="369888"/>
          </a:xfrm>
          <a:prstGeom prst="rect">
            <a:avLst/>
          </a:prstGeom>
          <a:noFill/>
          <a:ln w="9525">
            <a:noFill/>
            <a:miter lim="800000"/>
            <a:headEnd/>
            <a:tailEnd/>
          </a:ln>
        </p:spPr>
        <p:txBody>
          <a:bodyPr wrap="none">
            <a:spAutoFit/>
          </a:bodyPr>
          <a:lstStyle/>
          <a:p>
            <a:r>
              <a:rPr lang="en-US"/>
              <a:t>front</a:t>
            </a:r>
          </a:p>
        </p:txBody>
      </p:sp>
      <p:sp>
        <p:nvSpPr>
          <p:cNvPr id="18446" name="Text Box 14"/>
          <p:cNvSpPr txBox="1">
            <a:spLocks noChangeArrowheads="1"/>
          </p:cNvSpPr>
          <p:nvPr/>
        </p:nvSpPr>
        <p:spPr bwMode="auto">
          <a:xfrm>
            <a:off x="6245225" y="6172200"/>
            <a:ext cx="2898775" cy="323850"/>
          </a:xfrm>
          <a:prstGeom prst="rect">
            <a:avLst/>
          </a:prstGeom>
          <a:solidFill>
            <a:srgbClr val="FF952B"/>
          </a:solidFill>
          <a:ln w="9525">
            <a:noFill/>
            <a:miter lim="800000"/>
            <a:headEnd/>
            <a:tailEnd/>
          </a:ln>
        </p:spPr>
        <p:txBody>
          <a:bodyPr wrap="none">
            <a:spAutoFit/>
          </a:bodyPr>
          <a:lstStyle/>
          <a:p>
            <a:pPr algn="r"/>
            <a:r>
              <a:rPr lang="en-US" sz="1500" b="1">
                <a:solidFill>
                  <a:schemeClr val="bg1"/>
                </a:solidFill>
                <a:latin typeface="Century Gothic" pitchFamily="34" charset="0"/>
              </a:rPr>
              <a:t>Play Queues Video from DVD</a:t>
            </a:r>
          </a:p>
        </p:txBody>
      </p:sp>
      <p:pic>
        <p:nvPicPr>
          <p:cNvPr id="18447" name="Picture 19" descr="spec"/>
          <p:cNvPicPr>
            <a:picLocks noChangeAspect="1" noChangeArrowheads="1"/>
          </p:cNvPicPr>
          <p:nvPr/>
        </p:nvPicPr>
        <p:blipFill>
          <a:blip r:embed="rId3"/>
          <a:srcRect/>
          <a:stretch>
            <a:fillRect/>
          </a:stretch>
        </p:blipFill>
        <p:spPr bwMode="auto">
          <a:xfrm>
            <a:off x="152400" y="6324600"/>
            <a:ext cx="1060450" cy="355600"/>
          </a:xfrm>
          <a:prstGeom prst="rect">
            <a:avLst/>
          </a:prstGeom>
          <a:noFill/>
          <a:ln w="9525">
            <a:noFill/>
            <a:miter lim="800000"/>
            <a:headEnd/>
            <a:tailEnd/>
          </a:ln>
        </p:spPr>
      </p:pic>
      <p:sp>
        <p:nvSpPr>
          <p:cNvPr id="19" name="Oval 18"/>
          <p:cNvSpPr/>
          <p:nvPr/>
        </p:nvSpPr>
        <p:spPr>
          <a:xfrm>
            <a:off x="2438400" y="541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1</a:t>
            </a:r>
          </a:p>
        </p:txBody>
      </p:sp>
      <p:sp>
        <p:nvSpPr>
          <p:cNvPr id="20" name="Oval 19"/>
          <p:cNvSpPr/>
          <p:nvPr/>
        </p:nvSpPr>
        <p:spPr>
          <a:xfrm>
            <a:off x="7010400" y="5410200"/>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t>2</a:t>
            </a:r>
          </a:p>
        </p:txBody>
      </p:sp>
    </p:spTree>
    <p:extLst>
      <p:ext uri="{BB962C8B-B14F-4D97-AF65-F5344CB8AC3E}">
        <p14:creationId xmlns:p14="http://schemas.microsoft.com/office/powerpoint/2010/main" val="3012285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Priority Queues</a:t>
            </a:r>
            <a:endParaRPr lang="en-US" dirty="0">
              <a:solidFill>
                <a:schemeClr val="accent6">
                  <a:lumMod val="75000"/>
                </a:schemeClr>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283163" y="1447800"/>
            <a:ext cx="8784637" cy="4267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228600" y="1828800"/>
            <a:ext cx="8719591" cy="3657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685800" y="174048"/>
            <a:ext cx="8153400" cy="635826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t="2941"/>
          <a:stretch>
            <a:fillRect/>
          </a:stretch>
        </p:blipFill>
        <p:spPr bwMode="auto">
          <a:xfrm>
            <a:off x="990600" y="2286000"/>
            <a:ext cx="7162800" cy="2317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533400" y="762000"/>
            <a:ext cx="8191500" cy="51816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accent6">
                    <a:lumMod val="75000"/>
                  </a:schemeClr>
                </a:solidFill>
              </a:rPr>
              <a:t>ARRAY REPRESENTATION OF QUEUEs</a:t>
            </a:r>
            <a:endParaRPr lang="en-US" dirty="0">
              <a:solidFill>
                <a:schemeClr val="accent6">
                  <a:lumMod val="75000"/>
                </a:schemeClr>
              </a:solidFill>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591972" y="1676400"/>
            <a:ext cx="8552028" cy="4114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t="289"/>
          <a:stretch>
            <a:fillRect/>
          </a:stretch>
        </p:blipFill>
        <p:spPr bwMode="auto">
          <a:xfrm>
            <a:off x="381000" y="1143000"/>
            <a:ext cx="8540587" cy="3733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Multiple Queues</a:t>
            </a:r>
            <a:endParaRPr lang="en-US" dirty="0">
              <a:solidFill>
                <a:schemeClr val="accent6">
                  <a:lumMod val="75000"/>
                </a:schemeClr>
              </a:solidFill>
            </a:endParaRPr>
          </a:p>
        </p:txBody>
      </p:sp>
      <p:pic>
        <p:nvPicPr>
          <p:cNvPr id="8194" name="Picture 2"/>
          <p:cNvPicPr>
            <a:picLocks noGrp="1" noChangeAspect="1" noChangeArrowheads="1"/>
          </p:cNvPicPr>
          <p:nvPr>
            <p:ph idx="1"/>
          </p:nvPr>
        </p:nvPicPr>
        <p:blipFill>
          <a:blip r:embed="rId2" cstate="print"/>
          <a:srcRect/>
          <a:stretch>
            <a:fillRect/>
          </a:stretch>
        </p:blipFill>
        <p:spPr bwMode="auto">
          <a:xfrm>
            <a:off x="76200" y="1676399"/>
            <a:ext cx="8839200" cy="488416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6">
                    <a:lumMod val="75000"/>
                  </a:schemeClr>
                </a:solidFill>
              </a:rPr>
              <a:t>APPLICATIONs OF QUEUES</a:t>
            </a:r>
            <a:endParaRPr lang="en-US" dirty="0">
              <a:solidFill>
                <a:schemeClr val="accent6">
                  <a:lumMod val="75000"/>
                </a:schemeClr>
              </a:solidFill>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228600" y="2286000"/>
            <a:ext cx="8763000" cy="282756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a:xfrm>
            <a:off x="457200" y="503238"/>
            <a:ext cx="8229600" cy="563562"/>
          </a:xfrm>
          <a:prstGeom prst="rect">
            <a:avLst/>
          </a:prstGeom>
        </p:spPr>
        <p:txBody>
          <a:bodyPr/>
          <a:lstStyle/>
          <a:p>
            <a:pPr algn="ctr" eaLnBrk="0" hangingPunct="0">
              <a:defRPr/>
            </a:pPr>
            <a:r>
              <a:rPr lang="en-US" sz="3200" dirty="0">
                <a:ea typeface="+mj-ea"/>
                <a:cs typeface="Arial" pitchFamily="34" charset="0"/>
              </a:rPr>
              <a:t>Applications of Queue</a:t>
            </a:r>
          </a:p>
        </p:txBody>
      </p:sp>
      <p:sp>
        <p:nvSpPr>
          <p:cNvPr id="19459" name="Content Placeholder 4"/>
          <p:cNvSpPr txBox="1">
            <a:spLocks/>
          </p:cNvSpPr>
          <p:nvPr/>
        </p:nvSpPr>
        <p:spPr bwMode="auto">
          <a:xfrm>
            <a:off x="457200" y="1600200"/>
            <a:ext cx="8153400" cy="4953000"/>
          </a:xfrm>
          <a:prstGeom prst="rect">
            <a:avLst/>
          </a:prstGeom>
          <a:noFill/>
          <a:ln w="9525">
            <a:noFill/>
            <a:miter lim="800000"/>
            <a:headEnd/>
            <a:tailEnd/>
          </a:ln>
        </p:spPr>
        <p:txBody>
          <a:bodyPr/>
          <a:lstStyle/>
          <a:p>
            <a:pPr marL="404813" indent="-404813" algn="just">
              <a:lnSpc>
                <a:spcPct val="150000"/>
              </a:lnSpc>
              <a:spcBef>
                <a:spcPct val="20000"/>
              </a:spcBef>
              <a:buFont typeface="Arial" charset="0"/>
              <a:buChar char="•"/>
              <a:defRPr/>
            </a:pPr>
            <a:r>
              <a:rPr lang="en-US" sz="2400" dirty="0">
                <a:latin typeface="Arial" charset="0"/>
              </a:rPr>
              <a:t>Scheduling of processes.</a:t>
            </a:r>
          </a:p>
          <a:p>
            <a:pPr marL="404813" indent="-404813" algn="just">
              <a:lnSpc>
                <a:spcPct val="150000"/>
              </a:lnSpc>
              <a:spcBef>
                <a:spcPct val="20000"/>
              </a:spcBef>
              <a:buFont typeface="Arial" charset="0"/>
              <a:buChar char="•"/>
              <a:defRPr/>
            </a:pPr>
            <a:r>
              <a:rPr lang="en-US" sz="2400" dirty="0">
                <a:latin typeface="Arial" charset="0"/>
                <a:cs typeface="Arial" charset="0"/>
              </a:rPr>
              <a:t>Spooling i.e. to maintain a queue of jobs to be printed. </a:t>
            </a:r>
          </a:p>
          <a:p>
            <a:pPr marL="404813" indent="-404813" algn="just">
              <a:lnSpc>
                <a:spcPct val="150000"/>
              </a:lnSpc>
              <a:spcBef>
                <a:spcPct val="20000"/>
              </a:spcBef>
              <a:buFont typeface="Arial" charset="0"/>
              <a:buChar char="•"/>
              <a:defRPr/>
            </a:pPr>
            <a:r>
              <a:rPr lang="en-US" sz="2400" dirty="0">
                <a:latin typeface="Arial" charset="0"/>
                <a:cs typeface="Arial" charset="0"/>
              </a:rPr>
              <a:t>A queue of client processes waiting to receive the service from the server process. </a:t>
            </a:r>
          </a:p>
          <a:p>
            <a:pPr marL="404813" indent="-404813" algn="just">
              <a:lnSpc>
                <a:spcPct val="150000"/>
              </a:lnSpc>
              <a:spcBef>
                <a:spcPct val="20000"/>
              </a:spcBef>
              <a:buFont typeface="Arial" charset="0"/>
              <a:buChar char="•"/>
              <a:defRPr/>
            </a:pPr>
            <a:r>
              <a:rPr lang="en-US" sz="2400" dirty="0">
                <a:latin typeface="Arial" charset="0"/>
                <a:cs typeface="Arial" charset="0"/>
              </a:rPr>
              <a:t>Various application software using non-linear data structure tree or graph requires a queue for breadth first traversal.</a:t>
            </a:r>
          </a:p>
          <a:p>
            <a:pPr marL="404813" indent="-404813" algn="just">
              <a:lnSpc>
                <a:spcPct val="150000"/>
              </a:lnSpc>
              <a:spcBef>
                <a:spcPct val="20000"/>
              </a:spcBef>
              <a:buFont typeface="Arial" charset="0"/>
              <a:buChar char="•"/>
              <a:defRPr/>
            </a:pPr>
            <a:r>
              <a:rPr lang="en-US" sz="2400" dirty="0">
                <a:latin typeface="Arial" charset="0"/>
                <a:cs typeface="Arial" charset="0"/>
              </a:rPr>
              <a:t>Simulation of real life problem.</a:t>
            </a:r>
          </a:p>
          <a:p>
            <a:pPr marL="342900" indent="-342900" algn="just">
              <a:lnSpc>
                <a:spcPct val="150000"/>
              </a:lnSpc>
              <a:spcBef>
                <a:spcPct val="20000"/>
              </a:spcBef>
              <a:defRPr/>
            </a:pPr>
            <a:endParaRPr lang="en-US" sz="2400" dirty="0">
              <a:latin typeface="Calibri" pitchFamily="34" charset="0"/>
            </a:endParaRPr>
          </a:p>
          <a:p>
            <a:pPr marL="342900" indent="-342900" algn="just">
              <a:lnSpc>
                <a:spcPct val="150000"/>
              </a:lnSpc>
              <a:spcBef>
                <a:spcPct val="20000"/>
              </a:spcBef>
              <a:defRPr/>
            </a:pPr>
            <a:endParaRPr lang="en-US" sz="2400" dirty="0">
              <a:latin typeface="Calibri" pitchFamily="34" charset="0"/>
            </a:endParaRPr>
          </a:p>
          <a:p>
            <a:pPr marL="342900" indent="-342900" algn="just">
              <a:lnSpc>
                <a:spcPct val="150000"/>
              </a:lnSpc>
              <a:spcBef>
                <a:spcPct val="20000"/>
              </a:spcBef>
              <a:defRPr/>
            </a:pPr>
            <a:r>
              <a:rPr lang="en-US" sz="2400" dirty="0">
                <a:latin typeface="Calibri" pitchFamily="34" charset="0"/>
              </a:rPr>
              <a:t>			</a:t>
            </a:r>
          </a:p>
        </p:txBody>
      </p:sp>
      <p:pic>
        <p:nvPicPr>
          <p:cNvPr id="20484" name="Picture 6" descr="spec"/>
          <p:cNvPicPr>
            <a:picLocks noChangeAspect="1" noChangeArrowheads="1"/>
          </p:cNvPicPr>
          <p:nvPr/>
        </p:nvPicPr>
        <p:blipFill>
          <a:blip r:embed="rId2"/>
          <a:srcRect/>
          <a:stretch>
            <a:fillRect/>
          </a:stretch>
        </p:blipFill>
        <p:spPr bwMode="auto">
          <a:xfrm>
            <a:off x="7931150" y="6172200"/>
            <a:ext cx="1060450" cy="355600"/>
          </a:xfrm>
          <a:prstGeom prst="rect">
            <a:avLst/>
          </a:prstGeom>
          <a:noFill/>
          <a:ln w="9525">
            <a:noFill/>
            <a:miter lim="800000"/>
            <a:headEnd/>
            <a:tailEnd/>
          </a:ln>
        </p:spPr>
      </p:pic>
    </p:spTree>
    <p:extLst>
      <p:ext uri="{BB962C8B-B14F-4D97-AF65-F5344CB8AC3E}">
        <p14:creationId xmlns:p14="http://schemas.microsoft.com/office/powerpoint/2010/main" val="2783842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of Queue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CREATEQ(</a:t>
            </a:r>
            <a:r>
              <a:rPr lang="en-US" i="1" dirty="0" smtClean="0"/>
              <a:t>Q</a:t>
            </a:r>
            <a:r>
              <a:rPr lang="en-US" dirty="0" smtClean="0"/>
              <a:t>) which creates </a:t>
            </a:r>
            <a:r>
              <a:rPr lang="en-US" i="1" dirty="0" smtClean="0"/>
              <a:t>Q</a:t>
            </a:r>
            <a:r>
              <a:rPr lang="en-US" dirty="0" smtClean="0"/>
              <a:t> as an empty queue; </a:t>
            </a:r>
          </a:p>
          <a:p>
            <a:r>
              <a:rPr lang="en-US" dirty="0" smtClean="0"/>
              <a:t>ADDQ(</a:t>
            </a:r>
            <a:r>
              <a:rPr lang="en-US" i="1" dirty="0" err="1" smtClean="0"/>
              <a:t>i</a:t>
            </a:r>
            <a:r>
              <a:rPr lang="en-US" dirty="0" err="1" smtClean="0"/>
              <a:t>,</a:t>
            </a:r>
            <a:r>
              <a:rPr lang="en-US" i="1" dirty="0" err="1" smtClean="0"/>
              <a:t>Q</a:t>
            </a:r>
            <a:r>
              <a:rPr lang="en-US" dirty="0" smtClean="0"/>
              <a:t>) which adds the element </a:t>
            </a:r>
            <a:r>
              <a:rPr lang="en-US" i="1" dirty="0" err="1" smtClean="0"/>
              <a:t>i</a:t>
            </a:r>
            <a:r>
              <a:rPr lang="en-US" dirty="0" smtClean="0"/>
              <a:t> to the rear of a queue and returns the new queue; </a:t>
            </a:r>
          </a:p>
          <a:p>
            <a:r>
              <a:rPr lang="en-US" dirty="0" smtClean="0"/>
              <a:t>DELETEQ(</a:t>
            </a:r>
            <a:r>
              <a:rPr lang="en-US" i="1" dirty="0" smtClean="0"/>
              <a:t>Q</a:t>
            </a:r>
            <a:r>
              <a:rPr lang="en-US" dirty="0" smtClean="0"/>
              <a:t>) which removes the front element from the queue </a:t>
            </a:r>
            <a:r>
              <a:rPr lang="en-US" i="1" dirty="0" smtClean="0"/>
              <a:t>Q</a:t>
            </a:r>
            <a:r>
              <a:rPr lang="en-US" dirty="0" smtClean="0"/>
              <a:t> and returns the resulting queue; </a:t>
            </a:r>
          </a:p>
          <a:p>
            <a:r>
              <a:rPr lang="en-US" dirty="0" smtClean="0"/>
              <a:t>FRONT(</a:t>
            </a:r>
            <a:r>
              <a:rPr lang="en-US" i="1" dirty="0" smtClean="0"/>
              <a:t>Q</a:t>
            </a:r>
            <a:r>
              <a:rPr lang="en-US" dirty="0" smtClean="0"/>
              <a:t>) which returns the front element of </a:t>
            </a:r>
            <a:r>
              <a:rPr lang="en-US" i="1" dirty="0" smtClean="0"/>
              <a:t>Q</a:t>
            </a:r>
            <a:r>
              <a:rPr lang="en-US" dirty="0" smtClean="0"/>
              <a:t>; </a:t>
            </a:r>
          </a:p>
          <a:p>
            <a:r>
              <a:rPr lang="en-US" dirty="0" smtClean="0"/>
              <a:t>ISEMTQ(</a:t>
            </a:r>
            <a:r>
              <a:rPr lang="en-US" i="1" dirty="0" smtClean="0"/>
              <a:t>Q</a:t>
            </a:r>
            <a:r>
              <a:rPr lang="en-US" dirty="0" smtClean="0"/>
              <a:t>) which returns true if </a:t>
            </a:r>
            <a:r>
              <a:rPr lang="en-US" i="1" dirty="0" smtClean="0"/>
              <a:t>Q</a:t>
            </a:r>
            <a:r>
              <a:rPr lang="en-US" dirty="0" smtClean="0"/>
              <a:t> is empty else false.</a:t>
            </a:r>
          </a:p>
          <a:p>
            <a:endParaRPr lang="en-US" dirty="0"/>
          </a:p>
        </p:txBody>
      </p:sp>
    </p:spTree>
    <p:extLst>
      <p:ext uri="{BB962C8B-B14F-4D97-AF65-F5344CB8AC3E}">
        <p14:creationId xmlns:p14="http://schemas.microsoft.com/office/powerpoint/2010/main" val="390396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tretch>
            <a:fillRect/>
          </a:stretch>
        </p:blipFill>
        <p:spPr bwMode="auto">
          <a:xfrm>
            <a:off x="609600" y="152400"/>
            <a:ext cx="7696200" cy="6248400"/>
          </a:xfrm>
          <a:prstGeom prst="rect">
            <a:avLst/>
          </a:prstGeom>
          <a:noFill/>
          <a:ln w="9525">
            <a:noFill/>
            <a:miter lim="800000"/>
            <a:headEnd/>
            <a:tailEnd/>
          </a:ln>
          <a:effectLst/>
        </p:spPr>
      </p:pic>
    </p:spTree>
    <p:extLst>
      <p:ext uri="{BB962C8B-B14F-4D97-AF65-F5344CB8AC3E}">
        <p14:creationId xmlns:p14="http://schemas.microsoft.com/office/powerpoint/2010/main" val="388818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tretch>
            <a:fillRect/>
          </a:stretch>
        </p:blipFill>
        <p:spPr bwMode="auto">
          <a:xfrm>
            <a:off x="685800" y="457200"/>
            <a:ext cx="7848600" cy="5943600"/>
          </a:xfrm>
          <a:prstGeom prst="rect">
            <a:avLst/>
          </a:prstGeom>
          <a:noFill/>
          <a:ln w="9525">
            <a:noFill/>
            <a:miter lim="800000"/>
            <a:headEnd/>
            <a:tailEnd/>
          </a:ln>
          <a:effectLst/>
        </p:spPr>
      </p:pic>
    </p:spTree>
    <p:extLst>
      <p:ext uri="{BB962C8B-B14F-4D97-AF65-F5344CB8AC3E}">
        <p14:creationId xmlns:p14="http://schemas.microsoft.com/office/powerpoint/2010/main" val="422590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a:stretch>
            <a:fillRect/>
          </a:stretch>
        </p:blipFill>
        <p:spPr bwMode="auto">
          <a:xfrm>
            <a:off x="304800" y="0"/>
            <a:ext cx="4724400" cy="3877449"/>
          </a:xfrm>
          <a:prstGeom prst="rect">
            <a:avLst/>
          </a:prstGeom>
          <a:ln>
            <a:noFill/>
          </a:ln>
          <a:effectLst>
            <a:outerShdw blurRad="292100" dist="139700" dir="2700000" algn="tl" rotWithShape="0">
              <a:srgbClr val="333333">
                <a:alpha val="65000"/>
              </a:srgbClr>
            </a:outerShdw>
          </a:effectLst>
        </p:spPr>
      </p:pic>
      <p:pic>
        <p:nvPicPr>
          <p:cNvPr id="3075" name="Picture 3"/>
          <p:cNvPicPr>
            <a:picLocks noChangeAspect="1" noChangeArrowheads="1"/>
          </p:cNvPicPr>
          <p:nvPr/>
        </p:nvPicPr>
        <p:blipFill>
          <a:blip r:embed="rId3" cstate="print"/>
          <a:srcRect/>
          <a:stretch>
            <a:fillRect/>
          </a:stretch>
        </p:blipFill>
        <p:spPr bwMode="auto">
          <a:xfrm>
            <a:off x="3581400" y="3733800"/>
            <a:ext cx="5562600" cy="3124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b="1" dirty="0" smtClean="0">
                <a:solidFill>
                  <a:schemeClr val="accent6">
                    <a:lumMod val="75000"/>
                  </a:schemeClr>
                </a:solidFill>
              </a:rPr>
              <a:t>LINKED REPRESENTATION OF QUEUES</a:t>
            </a:r>
            <a:endParaRPr lang="en-US" dirty="0">
              <a:solidFill>
                <a:schemeClr val="accent6">
                  <a:lumMod val="75000"/>
                </a:schemeClr>
              </a:solidFill>
            </a:endParaRPr>
          </a:p>
        </p:txBody>
      </p:sp>
      <p:sp>
        <p:nvSpPr>
          <p:cNvPr id="3" name="Content Placeholder 2"/>
          <p:cNvSpPr>
            <a:spLocks noGrp="1"/>
          </p:cNvSpPr>
          <p:nvPr>
            <p:ph idx="1"/>
          </p:nvPr>
        </p:nvSpPr>
        <p:spPr>
          <a:xfrm>
            <a:off x="304800" y="914400"/>
            <a:ext cx="8534400" cy="4906963"/>
          </a:xfrm>
        </p:spPr>
        <p:txBody>
          <a:bodyPr>
            <a:noAutofit/>
          </a:bodyPr>
          <a:lstStyle/>
          <a:p>
            <a:pPr algn="just"/>
            <a:r>
              <a:rPr lang="en-US" sz="1800" dirty="0" smtClean="0">
                <a:latin typeface="Cambria" pitchFamily="18" charset="0"/>
              </a:rPr>
              <a:t>We have seen how a queue is created using an array. Although this technique of creating a queue, is easy, its drawback is that the array must be declared to have some fixed size. If we allocate space for 50 elements in the queue and it hardly uses 20–25 locations, then half of the space will be wasted. And in case we allocate less memory locations for a queue that might end up growing large and large, then a lot of re-allocations will have to be done, thereby creating a lot of overhead and consuming a lot of time. In case the queue is a very small one or its maximum size is known in advance, then the array implementation of the queue gives an efficient implementation. But if the array size cannot be determined in advance, the other alternative, i.e., the linked representation is used. The storage requirement of linked representation of a queue with n elements is O(n) and the typical time requirement for operations is O(1). In a linked queue, every element has two parts, one that stores the data and another that stores the address of the next element. The START pointer of the linked list is used as FRONT. Here, we will also use another pointer called REAR, which will store the address of the last element in the queue.</a:t>
            </a:r>
          </a:p>
          <a:p>
            <a:pPr algn="just">
              <a:buNone/>
            </a:pPr>
            <a:r>
              <a:rPr lang="en-US" sz="1800" dirty="0" smtClean="0">
                <a:latin typeface="Cambria" pitchFamily="18" charset="0"/>
              </a:rPr>
              <a:t>All insertions will be done at the rear end and all the deletions will be done at the front end. If</a:t>
            </a:r>
          </a:p>
          <a:p>
            <a:pPr algn="just">
              <a:buNone/>
            </a:pPr>
            <a:r>
              <a:rPr lang="en-US" sz="1800" dirty="0" smtClean="0">
                <a:latin typeface="Cambria" pitchFamily="18" charset="0"/>
              </a:rPr>
              <a:t>FRONT = REAR = NULL, then it indicates that the queue is empty. The linked representation of a queue is shown in Fig.</a:t>
            </a:r>
            <a:endParaRPr lang="en-US" sz="1800" dirty="0">
              <a:latin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183133" y="1828800"/>
            <a:ext cx="8960867" cy="28194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581</Words>
  <Application>Microsoft Office PowerPoint</Application>
  <PresentationFormat>On-screen Show (4:3)</PresentationFormat>
  <Paragraphs>75</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Cambria</vt:lpstr>
      <vt:lpstr>Century Gothic</vt:lpstr>
      <vt:lpstr>Office Theme</vt:lpstr>
      <vt:lpstr>Unit-IV</vt:lpstr>
      <vt:lpstr>INTRODUCTION</vt:lpstr>
      <vt:lpstr>ARRAY REPRESENTATION OF QUEUEs</vt:lpstr>
      <vt:lpstr>Data Structure of Queue</vt:lpstr>
      <vt:lpstr>PowerPoint Presentation</vt:lpstr>
      <vt:lpstr>PowerPoint Presentation</vt:lpstr>
      <vt:lpstr>PowerPoint Presentation</vt:lpstr>
      <vt:lpstr>LINKED REPRESENTATION OF QUEUES</vt:lpstr>
      <vt:lpstr>PowerPoint Presentation</vt:lpstr>
      <vt:lpstr>PowerPoint Presentation</vt:lpstr>
      <vt:lpstr>PowerPoint Presentation</vt:lpstr>
      <vt:lpstr>PowerPoint Presentation</vt:lpstr>
      <vt:lpstr>TYPES OF QUEUES</vt:lpstr>
      <vt:lpstr>PowerPoint Presentation</vt:lpstr>
      <vt:lpstr>PowerPoint Presentation</vt:lpstr>
      <vt:lpstr>PowerPoint Presentation</vt:lpstr>
      <vt:lpstr>PowerPoint Presentation</vt:lpstr>
      <vt:lpstr>PowerPoint Presentation</vt:lpstr>
      <vt:lpstr>Deques</vt:lpstr>
      <vt:lpstr>PowerPoint Presentation</vt:lpstr>
      <vt:lpstr>PowerPoint Presentation</vt:lpstr>
      <vt:lpstr>PowerPoint Presentation</vt:lpstr>
      <vt:lpstr>PowerPoint Presentation</vt:lpstr>
      <vt:lpstr>PowerPoint Presentation</vt:lpstr>
      <vt:lpstr>Priority Queues</vt:lpstr>
      <vt:lpstr>PowerPoint Presentation</vt:lpstr>
      <vt:lpstr>PowerPoint Presentation</vt:lpstr>
      <vt:lpstr>PowerPoint Presentation</vt:lpstr>
      <vt:lpstr>PowerPoint Presentation</vt:lpstr>
      <vt:lpstr>PowerPoint Presentation</vt:lpstr>
      <vt:lpstr>Multiple Queues</vt:lpstr>
      <vt:lpstr>APPLICATIONs OF QUEUES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Unit-IV</dc:title>
  <dc:creator>admin</dc:creator>
  <cp:lastModifiedBy>Manoj</cp:lastModifiedBy>
  <cp:revision>29</cp:revision>
  <dcterms:created xsi:type="dcterms:W3CDTF">2006-08-16T00:00:00Z</dcterms:created>
  <dcterms:modified xsi:type="dcterms:W3CDTF">2022-10-13T10:43:59Z</dcterms:modified>
</cp:coreProperties>
</file>