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1" r:id="rId3"/>
    <p:sldId id="266" r:id="rId4"/>
    <p:sldId id="292" r:id="rId5"/>
    <p:sldId id="294" r:id="rId6"/>
    <p:sldId id="265" r:id="rId7"/>
    <p:sldId id="268" r:id="rId8"/>
    <p:sldId id="290" r:id="rId9"/>
    <p:sldId id="267" r:id="rId10"/>
    <p:sldId id="277" r:id="rId11"/>
    <p:sldId id="280" r:id="rId12"/>
    <p:sldId id="295" r:id="rId13"/>
    <p:sldId id="296" r:id="rId14"/>
    <p:sldId id="279" r:id="rId15"/>
    <p:sldId id="298" r:id="rId16"/>
    <p:sldId id="302" r:id="rId17"/>
    <p:sldId id="303" r:id="rId18"/>
    <p:sldId id="301" r:id="rId19"/>
    <p:sldId id="293" r:id="rId20"/>
    <p:sldId id="278" r:id="rId21"/>
    <p:sldId id="314" r:id="rId22"/>
    <p:sldId id="315" r:id="rId23"/>
    <p:sldId id="305" r:id="rId24"/>
    <p:sldId id="306" r:id="rId25"/>
    <p:sldId id="307" r:id="rId26"/>
    <p:sldId id="309" r:id="rId27"/>
    <p:sldId id="308" r:id="rId28"/>
    <p:sldId id="269" r:id="rId29"/>
    <p:sldId id="270" r:id="rId30"/>
    <p:sldId id="271" r:id="rId31"/>
    <p:sldId id="276" r:id="rId32"/>
    <p:sldId id="304" r:id="rId33"/>
    <p:sldId id="275" r:id="rId34"/>
    <p:sldId id="274" r:id="rId35"/>
    <p:sldId id="272" r:id="rId36"/>
    <p:sldId id="273" r:id="rId37"/>
    <p:sldId id="284" r:id="rId38"/>
    <p:sldId id="283" r:id="rId39"/>
    <p:sldId id="282" r:id="rId40"/>
    <p:sldId id="281" r:id="rId41"/>
    <p:sldId id="285" r:id="rId42"/>
    <p:sldId id="311" r:id="rId43"/>
    <p:sldId id="287" r:id="rId44"/>
    <p:sldId id="313" r:id="rId45"/>
    <p:sldId id="288"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666"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8E91E46-5365-46D9-A5AD-FB847830B5DC}" type="datetimeFigureOut">
              <a:rPr lang="en-US" smtClean="0"/>
              <a:t>12/29/2022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04DD2A-73AF-4246-97E3-B7985BA04C71}" type="slidenum">
              <a:rPr lang="en-US" smtClean="0"/>
              <a:t>‹#›</a:t>
            </a:fld>
            <a:endParaRPr lang="en-US"/>
          </a:p>
        </p:txBody>
      </p:sp>
    </p:spTree>
    <p:extLst>
      <p:ext uri="{BB962C8B-B14F-4D97-AF65-F5344CB8AC3E}">
        <p14:creationId xmlns:p14="http://schemas.microsoft.com/office/powerpoint/2010/main" val="1277608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E91E46-5365-46D9-A5AD-FB847830B5DC}" type="datetimeFigureOut">
              <a:rPr lang="en-US" smtClean="0"/>
              <a:t>12/29/2022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04DD2A-73AF-4246-97E3-B7985BA04C71}" type="slidenum">
              <a:rPr lang="en-US" smtClean="0"/>
              <a:t>‹#›</a:t>
            </a:fld>
            <a:endParaRPr lang="en-US"/>
          </a:p>
        </p:txBody>
      </p:sp>
    </p:spTree>
    <p:extLst>
      <p:ext uri="{BB962C8B-B14F-4D97-AF65-F5344CB8AC3E}">
        <p14:creationId xmlns:p14="http://schemas.microsoft.com/office/powerpoint/2010/main" val="4140669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E91E46-5365-46D9-A5AD-FB847830B5DC}" type="datetimeFigureOut">
              <a:rPr lang="en-US" smtClean="0"/>
              <a:t>12/29/2022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04DD2A-73AF-4246-97E3-B7985BA04C71}" type="slidenum">
              <a:rPr lang="en-US" smtClean="0"/>
              <a:t>‹#›</a:t>
            </a:fld>
            <a:endParaRPr lang="en-US"/>
          </a:p>
        </p:txBody>
      </p:sp>
    </p:spTree>
    <p:extLst>
      <p:ext uri="{BB962C8B-B14F-4D97-AF65-F5344CB8AC3E}">
        <p14:creationId xmlns:p14="http://schemas.microsoft.com/office/powerpoint/2010/main" val="632087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E91E46-5365-46D9-A5AD-FB847830B5DC}" type="datetimeFigureOut">
              <a:rPr lang="en-US" smtClean="0"/>
              <a:t>12/29/2022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04DD2A-73AF-4246-97E3-B7985BA04C71}" type="slidenum">
              <a:rPr lang="en-US" smtClean="0"/>
              <a:t>‹#›</a:t>
            </a:fld>
            <a:endParaRPr lang="en-US"/>
          </a:p>
        </p:txBody>
      </p:sp>
    </p:spTree>
    <p:extLst>
      <p:ext uri="{BB962C8B-B14F-4D97-AF65-F5344CB8AC3E}">
        <p14:creationId xmlns:p14="http://schemas.microsoft.com/office/powerpoint/2010/main" val="2092121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8E91E46-5365-46D9-A5AD-FB847830B5DC}" type="datetimeFigureOut">
              <a:rPr lang="en-US" smtClean="0"/>
              <a:t>12/29/2022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04DD2A-73AF-4246-97E3-B7985BA04C71}" type="slidenum">
              <a:rPr lang="en-US" smtClean="0"/>
              <a:t>‹#›</a:t>
            </a:fld>
            <a:endParaRPr lang="en-US"/>
          </a:p>
        </p:txBody>
      </p:sp>
    </p:spTree>
    <p:extLst>
      <p:ext uri="{BB962C8B-B14F-4D97-AF65-F5344CB8AC3E}">
        <p14:creationId xmlns:p14="http://schemas.microsoft.com/office/powerpoint/2010/main" val="3809487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8E91E46-5365-46D9-A5AD-FB847830B5DC}" type="datetimeFigureOut">
              <a:rPr lang="en-US" smtClean="0"/>
              <a:t>12/29/2022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04DD2A-73AF-4246-97E3-B7985BA04C71}" type="slidenum">
              <a:rPr lang="en-US" smtClean="0"/>
              <a:t>‹#›</a:t>
            </a:fld>
            <a:endParaRPr lang="en-US"/>
          </a:p>
        </p:txBody>
      </p:sp>
    </p:spTree>
    <p:extLst>
      <p:ext uri="{BB962C8B-B14F-4D97-AF65-F5344CB8AC3E}">
        <p14:creationId xmlns:p14="http://schemas.microsoft.com/office/powerpoint/2010/main" val="4157070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8E91E46-5365-46D9-A5AD-FB847830B5DC}" type="datetimeFigureOut">
              <a:rPr lang="en-US" smtClean="0"/>
              <a:t>12/29/2022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04DD2A-73AF-4246-97E3-B7985BA04C71}" type="slidenum">
              <a:rPr lang="en-US" smtClean="0"/>
              <a:t>‹#›</a:t>
            </a:fld>
            <a:endParaRPr lang="en-US"/>
          </a:p>
        </p:txBody>
      </p:sp>
    </p:spTree>
    <p:extLst>
      <p:ext uri="{BB962C8B-B14F-4D97-AF65-F5344CB8AC3E}">
        <p14:creationId xmlns:p14="http://schemas.microsoft.com/office/powerpoint/2010/main" val="4111602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8E91E46-5365-46D9-A5AD-FB847830B5DC}" type="datetimeFigureOut">
              <a:rPr lang="en-US" smtClean="0"/>
              <a:t>12/29/2022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04DD2A-73AF-4246-97E3-B7985BA04C71}" type="slidenum">
              <a:rPr lang="en-US" smtClean="0"/>
              <a:t>‹#›</a:t>
            </a:fld>
            <a:endParaRPr lang="en-US"/>
          </a:p>
        </p:txBody>
      </p:sp>
    </p:spTree>
    <p:extLst>
      <p:ext uri="{BB962C8B-B14F-4D97-AF65-F5344CB8AC3E}">
        <p14:creationId xmlns:p14="http://schemas.microsoft.com/office/powerpoint/2010/main" val="3752924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E91E46-5365-46D9-A5AD-FB847830B5DC}" type="datetimeFigureOut">
              <a:rPr lang="en-US" smtClean="0"/>
              <a:t>12/29/2022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04DD2A-73AF-4246-97E3-B7985BA04C71}" type="slidenum">
              <a:rPr lang="en-US" smtClean="0"/>
              <a:t>‹#›</a:t>
            </a:fld>
            <a:endParaRPr lang="en-US"/>
          </a:p>
        </p:txBody>
      </p:sp>
    </p:spTree>
    <p:extLst>
      <p:ext uri="{BB962C8B-B14F-4D97-AF65-F5344CB8AC3E}">
        <p14:creationId xmlns:p14="http://schemas.microsoft.com/office/powerpoint/2010/main" val="3160890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E91E46-5365-46D9-A5AD-FB847830B5DC}" type="datetimeFigureOut">
              <a:rPr lang="en-US" smtClean="0"/>
              <a:t>12/29/2022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04DD2A-73AF-4246-97E3-B7985BA04C71}" type="slidenum">
              <a:rPr lang="en-US" smtClean="0"/>
              <a:t>‹#›</a:t>
            </a:fld>
            <a:endParaRPr lang="en-US"/>
          </a:p>
        </p:txBody>
      </p:sp>
    </p:spTree>
    <p:extLst>
      <p:ext uri="{BB962C8B-B14F-4D97-AF65-F5344CB8AC3E}">
        <p14:creationId xmlns:p14="http://schemas.microsoft.com/office/powerpoint/2010/main" val="4100215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E91E46-5365-46D9-A5AD-FB847830B5DC}" type="datetimeFigureOut">
              <a:rPr lang="en-US" smtClean="0"/>
              <a:t>12/29/2022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04DD2A-73AF-4246-97E3-B7985BA04C71}" type="slidenum">
              <a:rPr lang="en-US" smtClean="0"/>
              <a:t>‹#›</a:t>
            </a:fld>
            <a:endParaRPr lang="en-US"/>
          </a:p>
        </p:txBody>
      </p:sp>
    </p:spTree>
    <p:extLst>
      <p:ext uri="{BB962C8B-B14F-4D97-AF65-F5344CB8AC3E}">
        <p14:creationId xmlns:p14="http://schemas.microsoft.com/office/powerpoint/2010/main" val="3768094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E91E46-5365-46D9-A5AD-FB847830B5DC}" type="datetimeFigureOut">
              <a:rPr lang="en-US" smtClean="0"/>
              <a:t>12/29/2022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04DD2A-73AF-4246-97E3-B7985BA04C71}" type="slidenum">
              <a:rPr lang="en-US" smtClean="0"/>
              <a:t>‹#›</a:t>
            </a:fld>
            <a:endParaRPr lang="en-US"/>
          </a:p>
        </p:txBody>
      </p:sp>
    </p:spTree>
    <p:extLst>
      <p:ext uri="{BB962C8B-B14F-4D97-AF65-F5344CB8AC3E}">
        <p14:creationId xmlns:p14="http://schemas.microsoft.com/office/powerpoint/2010/main" val="28429044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0082" y="264404"/>
            <a:ext cx="11281272" cy="2018694"/>
          </a:xfrm>
          <a:prstGeom prst="rect">
            <a:avLst/>
          </a:prstGeom>
          <a:noFill/>
        </p:spPr>
        <p:txBody>
          <a:bodyPr wrap="square" rtlCol="0">
            <a:spAutoFit/>
          </a:bodyPr>
          <a:lstStyle/>
          <a:p>
            <a:pPr algn="ctr">
              <a:lnSpc>
                <a:spcPct val="150000"/>
              </a:lnSpc>
            </a:pPr>
            <a:r>
              <a:rPr lang="en-US" sz="4400" b="1" dirty="0" smtClean="0"/>
              <a:t>Unit-VI</a:t>
            </a:r>
          </a:p>
          <a:p>
            <a:pPr algn="ctr">
              <a:lnSpc>
                <a:spcPct val="150000"/>
              </a:lnSpc>
            </a:pPr>
            <a:r>
              <a:rPr lang="en-US" sz="4400" b="1" dirty="0"/>
              <a:t>Distributed </a:t>
            </a:r>
            <a:r>
              <a:rPr lang="en-US" sz="4400" b="1" dirty="0" smtClean="0"/>
              <a:t>Database</a:t>
            </a:r>
            <a:endParaRPr lang="en-US" sz="4400" dirty="0"/>
          </a:p>
        </p:txBody>
      </p:sp>
      <p:sp>
        <p:nvSpPr>
          <p:cNvPr id="5" name="TextBox 4"/>
          <p:cNvSpPr txBox="1"/>
          <p:nvPr/>
        </p:nvSpPr>
        <p:spPr>
          <a:xfrm>
            <a:off x="176270" y="2644048"/>
            <a:ext cx="11688896" cy="3416320"/>
          </a:xfrm>
          <a:prstGeom prst="rect">
            <a:avLst/>
          </a:prstGeom>
          <a:noFill/>
        </p:spPr>
        <p:txBody>
          <a:bodyPr wrap="square" rtlCol="0">
            <a:spAutoFit/>
          </a:bodyPr>
          <a:lstStyle/>
          <a:p>
            <a:pPr algn="just">
              <a:lnSpc>
                <a:spcPct val="150000"/>
              </a:lnSpc>
            </a:pPr>
            <a:r>
              <a:rPr lang="en-US" sz="2500" b="1" dirty="0" smtClean="0"/>
              <a:t>Contents:</a:t>
            </a:r>
          </a:p>
          <a:p>
            <a:pPr algn="just">
              <a:lnSpc>
                <a:spcPct val="150000"/>
              </a:lnSpc>
            </a:pPr>
            <a:r>
              <a:rPr lang="en-IN" sz="2400" dirty="0"/>
              <a:t>Introduction to Distributed Database, Features of DDBS, Design Issues in DDBS, Distributed Database </a:t>
            </a:r>
            <a:r>
              <a:rPr lang="en-US" sz="2400" dirty="0"/>
              <a:t>Design Concept, Objectives, Data Fragmentation, Transparencies in Distributed Database Design.</a:t>
            </a:r>
          </a:p>
          <a:p>
            <a:pPr algn="just">
              <a:lnSpc>
                <a:spcPct val="150000"/>
              </a:lnSpc>
            </a:pPr>
            <a:r>
              <a:rPr lang="en-US" sz="2500" b="1" dirty="0" smtClean="0"/>
              <a:t>Course Outcome: </a:t>
            </a:r>
          </a:p>
          <a:p>
            <a:pPr algn="just">
              <a:lnSpc>
                <a:spcPct val="150000"/>
              </a:lnSpc>
            </a:pPr>
            <a:r>
              <a:rPr lang="en-US" sz="2200" dirty="0" smtClean="0"/>
              <a:t>Summarize the concepts of Distributed Database.</a:t>
            </a:r>
            <a:endParaRPr lang="en-US" sz="2200" dirty="0"/>
          </a:p>
        </p:txBody>
      </p:sp>
    </p:spTree>
    <p:extLst>
      <p:ext uri="{BB962C8B-B14F-4D97-AF65-F5344CB8AC3E}">
        <p14:creationId xmlns:p14="http://schemas.microsoft.com/office/powerpoint/2010/main" val="4184481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5252" y="127145"/>
            <a:ext cx="11876183" cy="6463308"/>
          </a:xfrm>
          <a:prstGeom prst="rect">
            <a:avLst/>
          </a:prstGeom>
        </p:spPr>
        <p:txBody>
          <a:bodyPr wrap="square">
            <a:spAutoFit/>
          </a:bodyPr>
          <a:lstStyle/>
          <a:p>
            <a:pPr>
              <a:lnSpc>
                <a:spcPct val="150000"/>
              </a:lnSpc>
            </a:pPr>
            <a:r>
              <a:rPr lang="en-US" sz="2400" b="1" dirty="0">
                <a:solidFill>
                  <a:srgbClr val="000000"/>
                </a:solidFill>
              </a:rPr>
              <a:t>Advantages of Distributed Databases</a:t>
            </a:r>
          </a:p>
          <a:p>
            <a:pPr algn="just">
              <a:lnSpc>
                <a:spcPct val="150000"/>
              </a:lnSpc>
            </a:pPr>
            <a:r>
              <a:rPr lang="en-US" dirty="0">
                <a:solidFill>
                  <a:srgbClr val="000000"/>
                </a:solidFill>
              </a:rPr>
              <a:t>Following are the advantages of distributed databases over centralized databases.</a:t>
            </a:r>
          </a:p>
          <a:p>
            <a:pPr marL="285750" indent="-285750" algn="just">
              <a:lnSpc>
                <a:spcPct val="150000"/>
              </a:lnSpc>
              <a:buFont typeface="Arial" panose="020B0604020202020204" pitchFamily="34" charset="0"/>
              <a:buChar char="•"/>
            </a:pPr>
            <a:r>
              <a:rPr lang="en-US" b="1" dirty="0">
                <a:solidFill>
                  <a:srgbClr val="000000"/>
                </a:solidFill>
              </a:rPr>
              <a:t>Modular Development</a:t>
            </a:r>
            <a:r>
              <a:rPr lang="en-US" dirty="0">
                <a:solidFill>
                  <a:srgbClr val="000000"/>
                </a:solidFill>
              </a:rPr>
              <a:t> − If the system needs to be expanded to new locations or new units, in centralized database systems, the action requires substantial efforts and disruption in the existing functioning. However, in distributed databases, the work simply requires adding new computers and local data to the new site and finally connecting them to the distributed system, with no interruption in current functions. </a:t>
            </a:r>
            <a:r>
              <a:rPr lang="en-US" b="1" dirty="0">
                <a:solidFill>
                  <a:srgbClr val="000000"/>
                </a:solidFill>
              </a:rPr>
              <a:t>(</a:t>
            </a:r>
            <a:r>
              <a:rPr lang="en-US" b="1" dirty="0" smtClean="0">
                <a:solidFill>
                  <a:srgbClr val="000000"/>
                </a:solidFill>
              </a:rPr>
              <a:t>Easier and more economical system expansion)</a:t>
            </a:r>
            <a:endParaRPr lang="en-US" b="1" dirty="0">
              <a:solidFill>
                <a:srgbClr val="000000"/>
              </a:solidFill>
            </a:endParaRPr>
          </a:p>
          <a:p>
            <a:pPr marL="285750" indent="-285750" algn="just">
              <a:lnSpc>
                <a:spcPct val="150000"/>
              </a:lnSpc>
              <a:buFont typeface="Arial" panose="020B0604020202020204" pitchFamily="34" charset="0"/>
              <a:buChar char="•"/>
            </a:pPr>
            <a:r>
              <a:rPr lang="en-US" b="1" dirty="0">
                <a:solidFill>
                  <a:srgbClr val="000000"/>
                </a:solidFill>
              </a:rPr>
              <a:t>More Reliable</a:t>
            </a:r>
            <a:r>
              <a:rPr lang="en-US" dirty="0">
                <a:solidFill>
                  <a:srgbClr val="000000"/>
                </a:solidFill>
              </a:rPr>
              <a:t> − In case of database failures, the total system of centralized databases comes to a halt. However, in distributed systems, when a component fails, the functioning of the system continues may be at a reduced performance. Hence DDBMS is more reliable.</a:t>
            </a:r>
          </a:p>
          <a:p>
            <a:pPr marL="285750" indent="-285750" algn="just">
              <a:lnSpc>
                <a:spcPct val="150000"/>
              </a:lnSpc>
              <a:buFont typeface="Arial" panose="020B0604020202020204" pitchFamily="34" charset="0"/>
              <a:buChar char="•"/>
            </a:pPr>
            <a:r>
              <a:rPr lang="en-US" b="1" dirty="0">
                <a:solidFill>
                  <a:srgbClr val="000000"/>
                </a:solidFill>
              </a:rPr>
              <a:t>Better Response</a:t>
            </a:r>
            <a:r>
              <a:rPr lang="en-US" dirty="0">
                <a:solidFill>
                  <a:srgbClr val="000000"/>
                </a:solidFill>
              </a:rPr>
              <a:t> − If data is distributed in an efficient manner, then user requests can be met from local data itself, thus providing faster response. On the other hand, in centralized systems, all queries have to pass through the central computer for processing, which increases the response time.</a:t>
            </a:r>
          </a:p>
          <a:p>
            <a:pPr marL="285750" indent="-285750" algn="just">
              <a:lnSpc>
                <a:spcPct val="150000"/>
              </a:lnSpc>
              <a:buFont typeface="Arial" panose="020B0604020202020204" pitchFamily="34" charset="0"/>
              <a:buChar char="•"/>
            </a:pPr>
            <a:r>
              <a:rPr lang="en-US" b="1" dirty="0">
                <a:solidFill>
                  <a:srgbClr val="000000"/>
                </a:solidFill>
              </a:rPr>
              <a:t>Lower Communication Cost</a:t>
            </a:r>
            <a:r>
              <a:rPr lang="en-US" dirty="0">
                <a:solidFill>
                  <a:srgbClr val="000000"/>
                </a:solidFill>
              </a:rPr>
              <a:t> − In distributed database systems, if data is located locally where it is mostly used, then the communication costs for data manipulation can be minimized. This is not feasible in centralized systems</a:t>
            </a:r>
            <a:r>
              <a:rPr lang="en-US" dirty="0" smtClean="0">
                <a:solidFill>
                  <a:srgbClr val="000000"/>
                </a:solidFill>
              </a:rPr>
              <a:t>.</a:t>
            </a:r>
          </a:p>
          <a:p>
            <a:pPr marL="285750" indent="-285750" algn="just">
              <a:lnSpc>
                <a:spcPct val="150000"/>
              </a:lnSpc>
              <a:buFont typeface="Arial" panose="020B0604020202020204" pitchFamily="34" charset="0"/>
              <a:buChar char="•"/>
            </a:pPr>
            <a:r>
              <a:rPr lang="en-US" b="1" dirty="0" smtClean="0">
                <a:solidFill>
                  <a:srgbClr val="000000"/>
                </a:solidFill>
              </a:rPr>
              <a:t>No more bottle-neck (improved performance)</a:t>
            </a:r>
          </a:p>
        </p:txBody>
      </p:sp>
    </p:spTree>
    <p:extLst>
      <p:ext uri="{BB962C8B-B14F-4D97-AF65-F5344CB8AC3E}">
        <p14:creationId xmlns:p14="http://schemas.microsoft.com/office/powerpoint/2010/main" val="1242322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0563" y="87190"/>
            <a:ext cx="11780704" cy="6255559"/>
          </a:xfrm>
          <a:prstGeom prst="rect">
            <a:avLst/>
          </a:prstGeom>
        </p:spPr>
        <p:txBody>
          <a:bodyPr wrap="square">
            <a:spAutoFit/>
          </a:bodyPr>
          <a:lstStyle/>
          <a:p>
            <a:pPr>
              <a:lnSpc>
                <a:spcPct val="150000"/>
              </a:lnSpc>
            </a:pPr>
            <a:r>
              <a:rPr lang="en-US" sz="2200" b="1" dirty="0" smtClean="0">
                <a:solidFill>
                  <a:srgbClr val="000000"/>
                </a:solidFill>
              </a:rPr>
              <a:t>Disadvantages / Adversities </a:t>
            </a:r>
            <a:r>
              <a:rPr lang="en-US" sz="2200" b="1" dirty="0">
                <a:solidFill>
                  <a:srgbClr val="000000"/>
                </a:solidFill>
              </a:rPr>
              <a:t>of Distributed Databases</a:t>
            </a:r>
          </a:p>
          <a:p>
            <a:pPr marL="342900" indent="-342900" algn="just">
              <a:lnSpc>
                <a:spcPct val="150000"/>
              </a:lnSpc>
              <a:buFont typeface="Arial" panose="020B0604020202020204" pitchFamily="34" charset="0"/>
              <a:buChar char="•"/>
            </a:pPr>
            <a:r>
              <a:rPr lang="en-US" sz="1900" b="1" dirty="0" smtClean="0">
                <a:solidFill>
                  <a:srgbClr val="000000"/>
                </a:solidFill>
              </a:rPr>
              <a:t>Need </a:t>
            </a:r>
            <a:r>
              <a:rPr lang="en-US" sz="1900" b="1" dirty="0">
                <a:solidFill>
                  <a:srgbClr val="000000"/>
                </a:solidFill>
              </a:rPr>
              <a:t>for complex and expensive software</a:t>
            </a:r>
            <a:r>
              <a:rPr lang="en-US" sz="1900" dirty="0">
                <a:solidFill>
                  <a:srgbClr val="000000"/>
                </a:solidFill>
              </a:rPr>
              <a:t> − DDBMS demands </a:t>
            </a:r>
            <a:r>
              <a:rPr lang="en-US" sz="1900" dirty="0" smtClean="0">
                <a:solidFill>
                  <a:srgbClr val="000000"/>
                </a:solidFill>
              </a:rPr>
              <a:t>complex (</a:t>
            </a:r>
            <a:r>
              <a:rPr lang="en-US" sz="1900" dirty="0"/>
              <a:t>proper coordination among the sites</a:t>
            </a:r>
            <a:r>
              <a:rPr lang="en-US" sz="1900" dirty="0" smtClean="0">
                <a:solidFill>
                  <a:srgbClr val="000000"/>
                </a:solidFill>
              </a:rPr>
              <a:t>) </a:t>
            </a:r>
            <a:r>
              <a:rPr lang="en-US" sz="1900" dirty="0">
                <a:solidFill>
                  <a:srgbClr val="000000"/>
                </a:solidFill>
              </a:rPr>
              <a:t>and often </a:t>
            </a:r>
            <a:r>
              <a:rPr lang="en-US" sz="1900" dirty="0" smtClean="0">
                <a:solidFill>
                  <a:srgbClr val="000000"/>
                </a:solidFill>
              </a:rPr>
              <a:t>expensive software </a:t>
            </a:r>
            <a:r>
              <a:rPr lang="en-US" sz="1900" dirty="0">
                <a:solidFill>
                  <a:srgbClr val="000000"/>
                </a:solidFill>
              </a:rPr>
              <a:t>to provide data transparency and co-ordination across the several sites</a:t>
            </a:r>
            <a:r>
              <a:rPr lang="en-US" sz="1900" dirty="0" smtClean="0">
                <a:solidFill>
                  <a:srgbClr val="000000"/>
                </a:solidFill>
              </a:rPr>
              <a:t>. (</a:t>
            </a:r>
            <a:r>
              <a:rPr lang="en-US" sz="1900" dirty="0"/>
              <a:t>more difficult to implement a distributed database system</a:t>
            </a:r>
            <a:r>
              <a:rPr lang="en-US" sz="1900" dirty="0" smtClean="0">
                <a:solidFill>
                  <a:srgbClr val="000000"/>
                </a:solidFill>
              </a:rPr>
              <a:t>)</a:t>
            </a:r>
          </a:p>
          <a:p>
            <a:pPr marL="342900" indent="-342900" algn="just">
              <a:lnSpc>
                <a:spcPct val="150000"/>
              </a:lnSpc>
              <a:buFont typeface="Arial" panose="020B0604020202020204" pitchFamily="34" charset="0"/>
              <a:buChar char="•"/>
            </a:pPr>
            <a:r>
              <a:rPr lang="en-US" sz="1900" b="1" dirty="0" smtClean="0">
                <a:solidFill>
                  <a:srgbClr val="000000"/>
                </a:solidFill>
              </a:rPr>
              <a:t>Increased Processing </a:t>
            </a:r>
            <a:r>
              <a:rPr lang="en-US" sz="1900" b="1" dirty="0">
                <a:solidFill>
                  <a:srgbClr val="000000"/>
                </a:solidFill>
              </a:rPr>
              <a:t>overhead</a:t>
            </a:r>
            <a:r>
              <a:rPr lang="en-US" sz="1900" dirty="0">
                <a:solidFill>
                  <a:srgbClr val="000000"/>
                </a:solidFill>
              </a:rPr>
              <a:t> − Even simple operations may require a large number of communications and additional calculations to provide uniformity in data across the sites</a:t>
            </a:r>
            <a:r>
              <a:rPr lang="en-US" sz="1900" dirty="0" smtClean="0">
                <a:solidFill>
                  <a:srgbClr val="000000"/>
                </a:solidFill>
              </a:rPr>
              <a:t>. </a:t>
            </a:r>
            <a:r>
              <a:rPr lang="en-US" sz="1900" dirty="0"/>
              <a:t>The exchange of messages and the additional computation required to achieve inter-site coordination are a form of overhead that does not arise in centralized systems.</a:t>
            </a:r>
            <a:endParaRPr lang="en-US" sz="1900" dirty="0">
              <a:solidFill>
                <a:srgbClr val="000000"/>
              </a:solidFill>
            </a:endParaRPr>
          </a:p>
          <a:p>
            <a:pPr marL="342900" indent="-342900" algn="just">
              <a:lnSpc>
                <a:spcPct val="150000"/>
              </a:lnSpc>
              <a:buFont typeface="Arial" panose="020B0604020202020204" pitchFamily="34" charset="0"/>
              <a:buChar char="•"/>
            </a:pPr>
            <a:r>
              <a:rPr lang="en-US" sz="1900" b="1" dirty="0" smtClean="0">
                <a:solidFill>
                  <a:srgbClr val="000000"/>
                </a:solidFill>
              </a:rPr>
              <a:t>Data </a:t>
            </a:r>
            <a:r>
              <a:rPr lang="en-US" sz="1900" b="1" dirty="0">
                <a:solidFill>
                  <a:srgbClr val="000000"/>
                </a:solidFill>
              </a:rPr>
              <a:t>integrity</a:t>
            </a:r>
            <a:r>
              <a:rPr lang="en-US" sz="1900" dirty="0">
                <a:solidFill>
                  <a:srgbClr val="000000"/>
                </a:solidFill>
              </a:rPr>
              <a:t> − The need for updating data in multiple sites pose problems of data integrity.</a:t>
            </a:r>
          </a:p>
          <a:p>
            <a:pPr marL="342900" indent="-342900" algn="just">
              <a:lnSpc>
                <a:spcPct val="150000"/>
              </a:lnSpc>
              <a:buFont typeface="Arial" panose="020B0604020202020204" pitchFamily="34" charset="0"/>
              <a:buChar char="•"/>
            </a:pPr>
            <a:r>
              <a:rPr lang="en-US" sz="1900" b="1" dirty="0" smtClean="0">
                <a:solidFill>
                  <a:srgbClr val="000000"/>
                </a:solidFill>
              </a:rPr>
              <a:t>Overheads </a:t>
            </a:r>
            <a:r>
              <a:rPr lang="en-US" sz="1900" b="1" dirty="0">
                <a:solidFill>
                  <a:srgbClr val="000000"/>
                </a:solidFill>
              </a:rPr>
              <a:t>for improper data distribution</a:t>
            </a:r>
            <a:r>
              <a:rPr lang="en-US" sz="1900" dirty="0">
                <a:solidFill>
                  <a:srgbClr val="000000"/>
                </a:solidFill>
              </a:rPr>
              <a:t> − Responsiveness of queries is largely dependent upon proper data distribution. Improper data distribution often leads to very slow response to user requests</a:t>
            </a:r>
            <a:r>
              <a:rPr lang="en-US" sz="1900" dirty="0" smtClean="0">
                <a:solidFill>
                  <a:srgbClr val="000000"/>
                </a:solidFill>
              </a:rPr>
              <a:t>.</a:t>
            </a:r>
          </a:p>
          <a:p>
            <a:pPr marL="342900" indent="-342900" algn="just">
              <a:lnSpc>
                <a:spcPct val="150000"/>
              </a:lnSpc>
              <a:buFont typeface="Arial" panose="020B0604020202020204" pitchFamily="34" charset="0"/>
              <a:buChar char="•"/>
            </a:pPr>
            <a:r>
              <a:rPr lang="en-US" sz="1900" b="1" dirty="0" smtClean="0"/>
              <a:t>Greater </a:t>
            </a:r>
            <a:r>
              <a:rPr lang="en-US" sz="1900" b="1" dirty="0"/>
              <a:t>potential for bugs</a:t>
            </a:r>
            <a:r>
              <a:rPr lang="en-US" sz="1900" dirty="0"/>
              <a:t>. Since the sites that constitute the distributed system operate in parallel, it is harder to ensure the correctness of algorithms, especially operation during failures of part of the system, and recovery from failures. The potential exists for extremely subtle bugs. </a:t>
            </a:r>
            <a:endParaRPr lang="en-US" sz="1900" dirty="0" smtClean="0"/>
          </a:p>
        </p:txBody>
      </p:sp>
    </p:spTree>
    <p:extLst>
      <p:ext uri="{BB962C8B-B14F-4D97-AF65-F5344CB8AC3E}">
        <p14:creationId xmlns:p14="http://schemas.microsoft.com/office/powerpoint/2010/main" val="3597574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4236" y="110776"/>
            <a:ext cx="11788048" cy="4293483"/>
          </a:xfrm>
          <a:prstGeom prst="rect">
            <a:avLst/>
          </a:prstGeom>
        </p:spPr>
        <p:txBody>
          <a:bodyPr wrap="square">
            <a:spAutoFit/>
          </a:bodyPr>
          <a:lstStyle/>
          <a:p>
            <a:pPr algn="just">
              <a:lnSpc>
                <a:spcPct val="150000"/>
              </a:lnSpc>
            </a:pPr>
            <a:r>
              <a:rPr lang="en-US" sz="2400" b="1" dirty="0"/>
              <a:t>Additional Functions of Distributed Databases Distribution </a:t>
            </a:r>
            <a:r>
              <a:rPr lang="en-US" dirty="0"/>
              <a:t>leads to increased complexity in the system design and </a:t>
            </a:r>
            <a:r>
              <a:rPr lang="en-US" dirty="0" smtClean="0"/>
              <a:t>implementation. </a:t>
            </a:r>
          </a:p>
          <a:p>
            <a:pPr marL="285750" indent="-285750" algn="just">
              <a:lnSpc>
                <a:spcPct val="150000"/>
              </a:lnSpc>
              <a:buFont typeface="Arial" panose="020B0604020202020204" pitchFamily="34" charset="0"/>
              <a:buChar char="•"/>
            </a:pPr>
            <a:r>
              <a:rPr lang="en-US" sz="2000" b="1" dirty="0" smtClean="0"/>
              <a:t>Keeping </a:t>
            </a:r>
            <a:r>
              <a:rPr lang="en-US" sz="2000" b="1" dirty="0"/>
              <a:t>track of data distribution</a:t>
            </a:r>
            <a:r>
              <a:rPr lang="en-US" sz="2000" dirty="0"/>
              <a:t>. The ability to keep track of the data </a:t>
            </a:r>
            <a:r>
              <a:rPr lang="en-US" sz="2000" dirty="0" smtClean="0"/>
              <a:t>distribution, </a:t>
            </a:r>
            <a:r>
              <a:rPr lang="en-US" sz="2000" dirty="0"/>
              <a:t>fragmentation, and replication by expanding the DDBMS catalog. </a:t>
            </a:r>
            <a:endParaRPr lang="en-US" sz="2000" dirty="0" smtClean="0"/>
          </a:p>
          <a:p>
            <a:pPr marL="285750" indent="-285750" algn="just">
              <a:lnSpc>
                <a:spcPct val="150000"/>
              </a:lnSpc>
              <a:buFont typeface="Arial" panose="020B0604020202020204" pitchFamily="34" charset="0"/>
              <a:buChar char="•"/>
            </a:pPr>
            <a:r>
              <a:rPr lang="en-US" sz="2000" b="1" dirty="0" smtClean="0"/>
              <a:t>Distributed </a:t>
            </a:r>
            <a:r>
              <a:rPr lang="en-US" sz="2000" b="1" dirty="0"/>
              <a:t>query processing</a:t>
            </a:r>
            <a:r>
              <a:rPr lang="en-US" sz="2000" dirty="0"/>
              <a:t>. The ability to access remote sites and </a:t>
            </a:r>
            <a:r>
              <a:rPr lang="en-US" sz="2000" dirty="0" smtClean="0"/>
              <a:t>transmit </a:t>
            </a:r>
            <a:r>
              <a:rPr lang="en-US" sz="2000" dirty="0"/>
              <a:t>queries and data among the various sites via a communication network. </a:t>
            </a:r>
            <a:endParaRPr lang="en-US" sz="2000" dirty="0" smtClean="0"/>
          </a:p>
          <a:p>
            <a:pPr marL="285750" indent="-285750" algn="just">
              <a:lnSpc>
                <a:spcPct val="150000"/>
              </a:lnSpc>
              <a:buFont typeface="Arial" panose="020B0604020202020204" pitchFamily="34" charset="0"/>
              <a:buChar char="•"/>
            </a:pPr>
            <a:r>
              <a:rPr lang="en-US" sz="2000" b="1" dirty="0" smtClean="0"/>
              <a:t>Distributed </a:t>
            </a:r>
            <a:r>
              <a:rPr lang="en-US" sz="2000" b="1" dirty="0"/>
              <a:t>transaction management</a:t>
            </a:r>
            <a:r>
              <a:rPr lang="en-US" sz="2000" dirty="0"/>
              <a:t>. The ability to devise execution strategies for queries and transactions that access data from more than one site and to synchronize the access to distributed data and maintain the integrity of the overall database. </a:t>
            </a:r>
            <a:endParaRPr lang="en-US" sz="2000" dirty="0" smtClean="0"/>
          </a:p>
        </p:txBody>
      </p:sp>
    </p:spTree>
    <p:extLst>
      <p:ext uri="{BB962C8B-B14F-4D97-AF65-F5344CB8AC3E}">
        <p14:creationId xmlns:p14="http://schemas.microsoft.com/office/powerpoint/2010/main" val="3710433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4236" y="110776"/>
            <a:ext cx="11788048" cy="5216813"/>
          </a:xfrm>
          <a:prstGeom prst="rect">
            <a:avLst/>
          </a:prstGeom>
        </p:spPr>
        <p:txBody>
          <a:bodyPr wrap="square">
            <a:spAutoFit/>
          </a:bodyPr>
          <a:lstStyle/>
          <a:p>
            <a:pPr algn="just">
              <a:lnSpc>
                <a:spcPct val="150000"/>
              </a:lnSpc>
            </a:pPr>
            <a:r>
              <a:rPr lang="en-US" sz="2400" b="1" dirty="0"/>
              <a:t>Additional Functions of Distributed Databases Distribution </a:t>
            </a:r>
            <a:r>
              <a:rPr lang="en-US" dirty="0"/>
              <a:t>leads to increased complexity in the system design and </a:t>
            </a:r>
            <a:r>
              <a:rPr lang="en-US" dirty="0" smtClean="0"/>
              <a:t>implementation. </a:t>
            </a:r>
          </a:p>
          <a:p>
            <a:pPr marL="285750" indent="-285750" algn="just">
              <a:lnSpc>
                <a:spcPct val="150000"/>
              </a:lnSpc>
              <a:buFont typeface="Arial" panose="020B0604020202020204" pitchFamily="34" charset="0"/>
              <a:buChar char="•"/>
            </a:pPr>
            <a:r>
              <a:rPr lang="en-US" sz="2000" b="1" dirty="0" smtClean="0"/>
              <a:t>Replicated </a:t>
            </a:r>
            <a:r>
              <a:rPr lang="en-US" sz="2000" b="1" dirty="0"/>
              <a:t>data management</a:t>
            </a:r>
            <a:r>
              <a:rPr lang="en-US" sz="2000" dirty="0"/>
              <a:t>. The ability to decide which copy of a </a:t>
            </a:r>
            <a:r>
              <a:rPr lang="en-US" sz="2000" dirty="0" smtClean="0"/>
              <a:t>replicated </a:t>
            </a:r>
            <a:r>
              <a:rPr lang="en-US" sz="2000" dirty="0"/>
              <a:t>data item to access and to maintain the consistency of copies of a </a:t>
            </a:r>
            <a:r>
              <a:rPr lang="en-US" sz="2000" dirty="0" smtClean="0"/>
              <a:t>replicated </a:t>
            </a:r>
            <a:r>
              <a:rPr lang="en-US" sz="2000" dirty="0"/>
              <a:t>data item. </a:t>
            </a:r>
            <a:endParaRPr lang="en-US" sz="2000" dirty="0" smtClean="0"/>
          </a:p>
          <a:p>
            <a:pPr marL="285750" indent="-285750" algn="just">
              <a:lnSpc>
                <a:spcPct val="150000"/>
              </a:lnSpc>
              <a:buFont typeface="Arial" panose="020B0604020202020204" pitchFamily="34" charset="0"/>
              <a:buChar char="•"/>
            </a:pPr>
            <a:r>
              <a:rPr lang="en-US" sz="2000" b="1" dirty="0" smtClean="0"/>
              <a:t>Distributed </a:t>
            </a:r>
            <a:r>
              <a:rPr lang="en-US" sz="2000" b="1" dirty="0"/>
              <a:t>database recovery</a:t>
            </a:r>
            <a:r>
              <a:rPr lang="en-US" sz="2000" dirty="0"/>
              <a:t>. The ability to recover from individual site crashes and from new types of failures, such as the failure of communication links. </a:t>
            </a:r>
            <a:endParaRPr lang="en-US" sz="2000" dirty="0" smtClean="0"/>
          </a:p>
          <a:p>
            <a:pPr marL="285750" indent="-285750" algn="just">
              <a:lnSpc>
                <a:spcPct val="150000"/>
              </a:lnSpc>
              <a:buFont typeface="Arial" panose="020B0604020202020204" pitchFamily="34" charset="0"/>
              <a:buChar char="•"/>
            </a:pPr>
            <a:r>
              <a:rPr lang="en-US" sz="2000" b="1" dirty="0" smtClean="0"/>
              <a:t>Security</a:t>
            </a:r>
            <a:r>
              <a:rPr lang="en-US" sz="2000" dirty="0"/>
              <a:t>. Distributed transactions must be executed with the proper </a:t>
            </a:r>
            <a:r>
              <a:rPr lang="en-US" sz="2000" dirty="0" smtClean="0"/>
              <a:t>management </a:t>
            </a:r>
            <a:r>
              <a:rPr lang="en-US" sz="2000" dirty="0"/>
              <a:t>of the security of the data and the authorization/access privileges of users. </a:t>
            </a:r>
            <a:endParaRPr lang="en-US" sz="2000" dirty="0" smtClean="0"/>
          </a:p>
          <a:p>
            <a:pPr marL="285750" indent="-285750" algn="just">
              <a:lnSpc>
                <a:spcPct val="150000"/>
              </a:lnSpc>
              <a:buFont typeface="Arial" panose="020B0604020202020204" pitchFamily="34" charset="0"/>
              <a:buChar char="•"/>
            </a:pPr>
            <a:r>
              <a:rPr lang="en-US" sz="2000" b="1" dirty="0" smtClean="0"/>
              <a:t>Distributed </a:t>
            </a:r>
            <a:r>
              <a:rPr lang="en-US" sz="2000" b="1" dirty="0"/>
              <a:t>directory (catalog) management</a:t>
            </a:r>
            <a:r>
              <a:rPr lang="en-US" sz="2000" dirty="0"/>
              <a:t>. A directory contains </a:t>
            </a:r>
            <a:r>
              <a:rPr lang="en-US" sz="2000" dirty="0" smtClean="0"/>
              <a:t>information </a:t>
            </a:r>
            <a:r>
              <a:rPr lang="en-US" sz="2000" dirty="0"/>
              <a:t>(metadata) about data in the database. The directory may be global for the entire DDB, or local for each site. The placement and distribution of the directory are design and policy issues. These functions themselves increase the </a:t>
            </a:r>
            <a:r>
              <a:rPr lang="en-US" sz="2000" dirty="0" smtClean="0"/>
              <a:t>complexity.</a:t>
            </a:r>
            <a:endParaRPr lang="en-US" sz="2000" dirty="0"/>
          </a:p>
        </p:txBody>
      </p:sp>
    </p:spTree>
    <p:extLst>
      <p:ext uri="{BB962C8B-B14F-4D97-AF65-F5344CB8AC3E}">
        <p14:creationId xmlns:p14="http://schemas.microsoft.com/office/powerpoint/2010/main" val="87901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165" y="77118"/>
            <a:ext cx="11817102" cy="6878806"/>
          </a:xfrm>
          <a:prstGeom prst="rect">
            <a:avLst/>
          </a:prstGeom>
        </p:spPr>
        <p:txBody>
          <a:bodyPr wrap="square">
            <a:spAutoFit/>
          </a:bodyPr>
          <a:lstStyle/>
          <a:p>
            <a:pPr algn="just" fontAlgn="base">
              <a:lnSpc>
                <a:spcPct val="150000"/>
              </a:lnSpc>
            </a:pPr>
            <a:r>
              <a:rPr lang="en-US" sz="2400" b="1" dirty="0">
                <a:solidFill>
                  <a:srgbClr val="273239"/>
                </a:solidFill>
              </a:rPr>
              <a:t>Design Issues of Distributed </a:t>
            </a:r>
            <a:r>
              <a:rPr lang="en-US" sz="2400" b="1" dirty="0" smtClean="0">
                <a:solidFill>
                  <a:srgbClr val="273239"/>
                </a:solidFill>
              </a:rPr>
              <a:t>System</a:t>
            </a:r>
          </a:p>
          <a:p>
            <a:pPr algn="just" fontAlgn="base">
              <a:lnSpc>
                <a:spcPct val="150000"/>
              </a:lnSpc>
            </a:pPr>
            <a:r>
              <a:rPr lang="en-US" dirty="0" smtClean="0">
                <a:solidFill>
                  <a:srgbClr val="273239"/>
                </a:solidFill>
              </a:rPr>
              <a:t>The challenges that are faced by a DDB are it’s design issues</a:t>
            </a:r>
          </a:p>
          <a:p>
            <a:pPr marL="342900" indent="-342900" algn="just" fontAlgn="base">
              <a:lnSpc>
                <a:spcPct val="150000"/>
              </a:lnSpc>
              <a:buAutoNum type="arabicPeriod"/>
            </a:pPr>
            <a:r>
              <a:rPr lang="en-US" b="1" dirty="0" smtClean="0">
                <a:solidFill>
                  <a:srgbClr val="273239"/>
                </a:solidFill>
              </a:rPr>
              <a:t>Distributed Database System: </a:t>
            </a:r>
          </a:p>
          <a:p>
            <a:pPr algn="just" fontAlgn="base">
              <a:lnSpc>
                <a:spcPct val="150000"/>
              </a:lnSpc>
            </a:pPr>
            <a:r>
              <a:rPr lang="en-US" b="1" dirty="0" smtClean="0">
                <a:solidFill>
                  <a:srgbClr val="273239"/>
                </a:solidFill>
              </a:rPr>
              <a:t>	</a:t>
            </a:r>
            <a:r>
              <a:rPr lang="en-US" dirty="0" smtClean="0">
                <a:solidFill>
                  <a:srgbClr val="273239"/>
                </a:solidFill>
              </a:rPr>
              <a:t>There are two alternate designs</a:t>
            </a:r>
          </a:p>
          <a:p>
            <a:pPr algn="just" fontAlgn="base">
              <a:lnSpc>
                <a:spcPct val="150000"/>
              </a:lnSpc>
            </a:pPr>
            <a:r>
              <a:rPr lang="en-US" dirty="0">
                <a:solidFill>
                  <a:srgbClr val="273239"/>
                </a:solidFill>
              </a:rPr>
              <a:t>	</a:t>
            </a:r>
            <a:r>
              <a:rPr lang="en-US" dirty="0" smtClean="0">
                <a:solidFill>
                  <a:srgbClr val="273239"/>
                </a:solidFill>
              </a:rPr>
              <a:t>	- Partitioned database</a:t>
            </a:r>
          </a:p>
          <a:p>
            <a:pPr algn="just" fontAlgn="base">
              <a:lnSpc>
                <a:spcPct val="150000"/>
              </a:lnSpc>
            </a:pPr>
            <a:r>
              <a:rPr lang="en-US" dirty="0">
                <a:solidFill>
                  <a:srgbClr val="273239"/>
                </a:solidFill>
              </a:rPr>
              <a:t>	</a:t>
            </a:r>
            <a:r>
              <a:rPr lang="en-US" dirty="0" smtClean="0">
                <a:solidFill>
                  <a:srgbClr val="273239"/>
                </a:solidFill>
              </a:rPr>
              <a:t>	- Replicated database (Fully replicated</a:t>
            </a:r>
            <a:r>
              <a:rPr lang="en-US" dirty="0">
                <a:solidFill>
                  <a:srgbClr val="273239"/>
                </a:solidFill>
              </a:rPr>
              <a:t>, </a:t>
            </a:r>
            <a:r>
              <a:rPr lang="en-US" dirty="0" smtClean="0">
                <a:solidFill>
                  <a:srgbClr val="273239"/>
                </a:solidFill>
              </a:rPr>
              <a:t>Partially replicated)</a:t>
            </a:r>
          </a:p>
          <a:p>
            <a:pPr algn="just" fontAlgn="base">
              <a:lnSpc>
                <a:spcPct val="150000"/>
              </a:lnSpc>
            </a:pPr>
            <a:r>
              <a:rPr lang="en-US" dirty="0">
                <a:solidFill>
                  <a:srgbClr val="273239"/>
                </a:solidFill>
              </a:rPr>
              <a:t>	</a:t>
            </a:r>
            <a:r>
              <a:rPr lang="en-US" dirty="0" smtClean="0">
                <a:solidFill>
                  <a:srgbClr val="273239"/>
                </a:solidFill>
              </a:rPr>
              <a:t>Fundamental design issues</a:t>
            </a:r>
          </a:p>
          <a:p>
            <a:pPr algn="just" fontAlgn="base">
              <a:lnSpc>
                <a:spcPct val="150000"/>
              </a:lnSpc>
            </a:pPr>
            <a:r>
              <a:rPr lang="en-US" dirty="0">
                <a:solidFill>
                  <a:srgbClr val="273239"/>
                </a:solidFill>
              </a:rPr>
              <a:t>	</a:t>
            </a:r>
            <a:r>
              <a:rPr lang="en-US" dirty="0" smtClean="0">
                <a:solidFill>
                  <a:srgbClr val="273239"/>
                </a:solidFill>
              </a:rPr>
              <a:t>	- locality of reference (data should be available where it is required)</a:t>
            </a:r>
          </a:p>
          <a:p>
            <a:pPr algn="just" fontAlgn="base">
              <a:lnSpc>
                <a:spcPct val="150000"/>
              </a:lnSpc>
            </a:pPr>
            <a:r>
              <a:rPr lang="en-US" dirty="0">
                <a:solidFill>
                  <a:srgbClr val="273239"/>
                </a:solidFill>
              </a:rPr>
              <a:t>	</a:t>
            </a:r>
            <a:r>
              <a:rPr lang="en-US" dirty="0" smtClean="0">
                <a:solidFill>
                  <a:srgbClr val="273239"/>
                </a:solidFill>
              </a:rPr>
              <a:t>	- reliability and availability</a:t>
            </a:r>
          </a:p>
          <a:p>
            <a:pPr algn="just" fontAlgn="base">
              <a:lnSpc>
                <a:spcPct val="150000"/>
              </a:lnSpc>
            </a:pPr>
            <a:r>
              <a:rPr lang="en-US" dirty="0">
                <a:solidFill>
                  <a:srgbClr val="273239"/>
                </a:solidFill>
              </a:rPr>
              <a:t>	</a:t>
            </a:r>
            <a:r>
              <a:rPr lang="en-US" dirty="0" smtClean="0">
                <a:solidFill>
                  <a:srgbClr val="273239"/>
                </a:solidFill>
              </a:rPr>
              <a:t>	- performance (more)</a:t>
            </a:r>
          </a:p>
          <a:p>
            <a:pPr algn="just" fontAlgn="base">
              <a:lnSpc>
                <a:spcPct val="150000"/>
              </a:lnSpc>
            </a:pPr>
            <a:r>
              <a:rPr lang="en-US" dirty="0">
                <a:solidFill>
                  <a:srgbClr val="273239"/>
                </a:solidFill>
              </a:rPr>
              <a:t>	</a:t>
            </a:r>
            <a:r>
              <a:rPr lang="en-US" dirty="0" smtClean="0">
                <a:solidFill>
                  <a:srgbClr val="273239"/>
                </a:solidFill>
              </a:rPr>
              <a:t>	- communication cost (should be less)</a:t>
            </a:r>
          </a:p>
          <a:p>
            <a:pPr algn="just" fontAlgn="base">
              <a:lnSpc>
                <a:spcPct val="150000"/>
              </a:lnSpc>
            </a:pPr>
            <a:r>
              <a:rPr lang="en-US" dirty="0">
                <a:solidFill>
                  <a:srgbClr val="273239"/>
                </a:solidFill>
              </a:rPr>
              <a:t>	O</a:t>
            </a:r>
            <a:r>
              <a:rPr lang="en-US" dirty="0" smtClean="0">
                <a:solidFill>
                  <a:srgbClr val="273239"/>
                </a:solidFill>
              </a:rPr>
              <a:t>ptical design parameters (cost to be minimized)</a:t>
            </a:r>
          </a:p>
          <a:p>
            <a:pPr algn="just" fontAlgn="base">
              <a:lnSpc>
                <a:spcPct val="150000"/>
              </a:lnSpc>
            </a:pPr>
            <a:r>
              <a:rPr lang="en-US" dirty="0">
                <a:solidFill>
                  <a:srgbClr val="273239"/>
                </a:solidFill>
              </a:rPr>
              <a:t>	</a:t>
            </a:r>
            <a:r>
              <a:rPr lang="en-US" dirty="0" smtClean="0">
                <a:solidFill>
                  <a:srgbClr val="273239"/>
                </a:solidFill>
              </a:rPr>
              <a:t>	- database storage</a:t>
            </a:r>
          </a:p>
          <a:p>
            <a:pPr algn="just" fontAlgn="base">
              <a:lnSpc>
                <a:spcPct val="150000"/>
              </a:lnSpc>
            </a:pPr>
            <a:r>
              <a:rPr lang="en-US" dirty="0">
                <a:solidFill>
                  <a:srgbClr val="273239"/>
                </a:solidFill>
              </a:rPr>
              <a:t>	</a:t>
            </a:r>
            <a:r>
              <a:rPr lang="en-US" dirty="0" smtClean="0">
                <a:solidFill>
                  <a:srgbClr val="273239"/>
                </a:solidFill>
              </a:rPr>
              <a:t>	- processing transactions running on it</a:t>
            </a:r>
          </a:p>
          <a:p>
            <a:pPr algn="just" fontAlgn="base">
              <a:lnSpc>
                <a:spcPct val="150000"/>
              </a:lnSpc>
            </a:pPr>
            <a:r>
              <a:rPr lang="en-US" dirty="0">
                <a:solidFill>
                  <a:srgbClr val="273239"/>
                </a:solidFill>
              </a:rPr>
              <a:t>	</a:t>
            </a:r>
            <a:r>
              <a:rPr lang="en-US" dirty="0" smtClean="0">
                <a:solidFill>
                  <a:srgbClr val="273239"/>
                </a:solidFill>
              </a:rPr>
              <a:t>	- message communication among sites</a:t>
            </a:r>
          </a:p>
          <a:p>
            <a:pPr algn="just" fontAlgn="base">
              <a:lnSpc>
                <a:spcPct val="150000"/>
              </a:lnSpc>
            </a:pPr>
            <a:endParaRPr lang="en-US" dirty="0" smtClean="0">
              <a:solidFill>
                <a:srgbClr val="273239"/>
              </a:solidFill>
            </a:endParaRPr>
          </a:p>
        </p:txBody>
      </p:sp>
    </p:spTree>
    <p:extLst>
      <p:ext uri="{BB962C8B-B14F-4D97-AF65-F5344CB8AC3E}">
        <p14:creationId xmlns:p14="http://schemas.microsoft.com/office/powerpoint/2010/main" val="15159183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2371" y="253388"/>
            <a:ext cx="10906699" cy="5170646"/>
          </a:xfrm>
          <a:prstGeom prst="rect">
            <a:avLst/>
          </a:prstGeom>
          <a:noFill/>
        </p:spPr>
        <p:txBody>
          <a:bodyPr wrap="square" rtlCol="0">
            <a:spAutoFit/>
          </a:bodyPr>
          <a:lstStyle/>
          <a:p>
            <a:pPr>
              <a:lnSpc>
                <a:spcPct val="150000"/>
              </a:lnSpc>
            </a:pPr>
            <a:r>
              <a:rPr lang="en-US" sz="2000" b="1" dirty="0" smtClean="0"/>
              <a:t>2. Distributed Query Processing</a:t>
            </a:r>
          </a:p>
          <a:p>
            <a:pPr>
              <a:lnSpc>
                <a:spcPct val="150000"/>
              </a:lnSpc>
            </a:pPr>
            <a:r>
              <a:rPr lang="en-US" sz="2000" dirty="0"/>
              <a:t>	</a:t>
            </a:r>
            <a:r>
              <a:rPr lang="en-US" sz="2000" dirty="0" smtClean="0"/>
              <a:t>Query Processor- Designing algorithms (optimized)</a:t>
            </a:r>
          </a:p>
          <a:p>
            <a:pPr>
              <a:lnSpc>
                <a:spcPct val="150000"/>
              </a:lnSpc>
            </a:pPr>
            <a:r>
              <a:rPr lang="en-US" sz="2000" dirty="0"/>
              <a:t>	</a:t>
            </a:r>
            <a:r>
              <a:rPr lang="en-US" sz="2000" dirty="0" smtClean="0"/>
              <a:t>factors to be considered</a:t>
            </a:r>
          </a:p>
          <a:p>
            <a:pPr>
              <a:lnSpc>
                <a:spcPct val="150000"/>
              </a:lnSpc>
            </a:pPr>
            <a:r>
              <a:rPr lang="en-US" sz="2000" dirty="0"/>
              <a:t>	</a:t>
            </a:r>
            <a:r>
              <a:rPr lang="en-US" sz="2000" dirty="0" smtClean="0"/>
              <a:t>	- distribution of data (minimum hops)</a:t>
            </a:r>
          </a:p>
          <a:p>
            <a:pPr>
              <a:lnSpc>
                <a:spcPct val="150000"/>
              </a:lnSpc>
            </a:pPr>
            <a:r>
              <a:rPr lang="en-US" sz="2000" dirty="0"/>
              <a:t>	</a:t>
            </a:r>
            <a:r>
              <a:rPr lang="en-US" sz="2000" dirty="0" smtClean="0"/>
              <a:t>	- lack of sufficient locally available info</a:t>
            </a:r>
          </a:p>
          <a:p>
            <a:pPr>
              <a:lnSpc>
                <a:spcPct val="150000"/>
              </a:lnSpc>
            </a:pPr>
            <a:r>
              <a:rPr lang="en-US" sz="2000" dirty="0" smtClean="0"/>
              <a:t>	Min cost = {data transmission + local Processing}</a:t>
            </a:r>
          </a:p>
          <a:p>
            <a:pPr>
              <a:lnSpc>
                <a:spcPct val="150000"/>
              </a:lnSpc>
            </a:pPr>
            <a:endParaRPr lang="en-US" sz="2000" dirty="0" smtClean="0"/>
          </a:p>
          <a:p>
            <a:pPr>
              <a:lnSpc>
                <a:spcPct val="150000"/>
              </a:lnSpc>
            </a:pPr>
            <a:r>
              <a:rPr lang="en-US" sz="2000" b="1" dirty="0" smtClean="0"/>
              <a:t>3. Distributed Directory Management</a:t>
            </a:r>
          </a:p>
          <a:p>
            <a:pPr>
              <a:lnSpc>
                <a:spcPct val="150000"/>
              </a:lnSpc>
            </a:pPr>
            <a:r>
              <a:rPr lang="en-US" sz="2000" dirty="0" smtClean="0"/>
              <a:t>Directory (data items) – information of data + location </a:t>
            </a:r>
            <a:r>
              <a:rPr lang="en-US" sz="2000" dirty="0"/>
              <a:t>of data </a:t>
            </a:r>
            <a:endParaRPr lang="en-US" sz="2000" dirty="0" smtClean="0"/>
          </a:p>
          <a:p>
            <a:pPr marL="285750" indent="-285750">
              <a:lnSpc>
                <a:spcPct val="150000"/>
              </a:lnSpc>
              <a:buFontTx/>
              <a:buChar char="-"/>
            </a:pPr>
            <a:r>
              <a:rPr lang="en-US" sz="2000" dirty="0" smtClean="0"/>
              <a:t>Directory can be - local to each site</a:t>
            </a:r>
          </a:p>
          <a:p>
            <a:pPr marL="285750" indent="-285750">
              <a:lnSpc>
                <a:spcPct val="150000"/>
              </a:lnSpc>
              <a:buFontTx/>
              <a:buChar char="-"/>
            </a:pPr>
            <a:r>
              <a:rPr lang="en-US" sz="2000" dirty="0"/>
              <a:t>Directory can be - </a:t>
            </a:r>
            <a:r>
              <a:rPr lang="en-US" sz="2000" dirty="0" smtClean="0"/>
              <a:t>Global to entire DDB</a:t>
            </a:r>
            <a:endParaRPr lang="en-US" sz="2000" dirty="0"/>
          </a:p>
        </p:txBody>
      </p:sp>
    </p:spTree>
    <p:extLst>
      <p:ext uri="{BB962C8B-B14F-4D97-AF65-F5344CB8AC3E}">
        <p14:creationId xmlns:p14="http://schemas.microsoft.com/office/powerpoint/2010/main" val="28429151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2371" y="253388"/>
            <a:ext cx="10906699" cy="5632311"/>
          </a:xfrm>
          <a:prstGeom prst="rect">
            <a:avLst/>
          </a:prstGeom>
          <a:noFill/>
        </p:spPr>
        <p:txBody>
          <a:bodyPr wrap="square" rtlCol="0">
            <a:spAutoFit/>
          </a:bodyPr>
          <a:lstStyle/>
          <a:p>
            <a:pPr>
              <a:lnSpc>
                <a:spcPct val="150000"/>
              </a:lnSpc>
            </a:pPr>
            <a:r>
              <a:rPr lang="en-US" sz="2000" b="1" dirty="0"/>
              <a:t>4</a:t>
            </a:r>
            <a:r>
              <a:rPr lang="en-US" sz="2000" b="1" dirty="0" smtClean="0"/>
              <a:t>. Distributed Concurrency Control</a:t>
            </a:r>
          </a:p>
          <a:p>
            <a:pPr>
              <a:lnSpc>
                <a:spcPct val="150000"/>
              </a:lnSpc>
            </a:pPr>
            <a:r>
              <a:rPr lang="en-US" sz="2000" dirty="0" smtClean="0"/>
              <a:t>Main aim- maintain the integrity (completeness, accuracy)</a:t>
            </a:r>
          </a:p>
          <a:p>
            <a:pPr>
              <a:lnSpc>
                <a:spcPct val="150000"/>
              </a:lnSpc>
            </a:pPr>
            <a:r>
              <a:rPr lang="en-US" sz="2000" dirty="0" smtClean="0"/>
              <a:t>Integrity check is to be done across all replicas</a:t>
            </a:r>
          </a:p>
          <a:p>
            <a:pPr>
              <a:lnSpc>
                <a:spcPct val="150000"/>
              </a:lnSpc>
            </a:pPr>
            <a:r>
              <a:rPr lang="en-US" sz="2000" dirty="0" smtClean="0"/>
              <a:t>All replicas must maintain same values</a:t>
            </a:r>
          </a:p>
          <a:p>
            <a:pPr>
              <a:lnSpc>
                <a:spcPct val="150000"/>
              </a:lnSpc>
            </a:pPr>
            <a:r>
              <a:rPr lang="en-US" sz="2000" dirty="0" smtClean="0"/>
              <a:t>2 approaches for concurrency</a:t>
            </a:r>
          </a:p>
          <a:p>
            <a:pPr>
              <a:lnSpc>
                <a:spcPct val="150000"/>
              </a:lnSpc>
            </a:pPr>
            <a:r>
              <a:rPr lang="en-US" sz="2000" dirty="0"/>
              <a:t>	- pessimistic </a:t>
            </a:r>
            <a:r>
              <a:rPr lang="en-US" dirty="0"/>
              <a:t>(it locks a given resource early in the data access transaction and does not release it until </a:t>
            </a:r>
            <a:r>
              <a:rPr lang="en-US" dirty="0" smtClean="0"/>
              <a:t>			the </a:t>
            </a:r>
            <a:r>
              <a:rPr lang="en-US" dirty="0"/>
              <a:t>transaction is closed</a:t>
            </a:r>
            <a:r>
              <a:rPr lang="en-US" dirty="0" smtClean="0"/>
              <a:t>)- synchronize before execution starts</a:t>
            </a:r>
          </a:p>
          <a:p>
            <a:pPr>
              <a:lnSpc>
                <a:spcPct val="150000"/>
              </a:lnSpc>
            </a:pPr>
            <a:r>
              <a:rPr lang="en-US" sz="2000" dirty="0"/>
              <a:t>	</a:t>
            </a:r>
            <a:r>
              <a:rPr lang="en-US" sz="2000" dirty="0" smtClean="0"/>
              <a:t>- optimistic- </a:t>
            </a:r>
            <a:r>
              <a:rPr lang="en-US" dirty="0" smtClean="0"/>
              <a:t>after execution check whether integrity is maintained or not</a:t>
            </a:r>
          </a:p>
          <a:p>
            <a:pPr>
              <a:lnSpc>
                <a:spcPct val="150000"/>
              </a:lnSpc>
            </a:pPr>
            <a:r>
              <a:rPr lang="en-US" sz="2000" dirty="0" smtClean="0"/>
              <a:t>Fundamental Primitives (methods)</a:t>
            </a:r>
          </a:p>
          <a:p>
            <a:pPr>
              <a:lnSpc>
                <a:spcPct val="150000"/>
              </a:lnSpc>
            </a:pPr>
            <a:r>
              <a:rPr lang="en-US" sz="2000" dirty="0"/>
              <a:t>	</a:t>
            </a:r>
            <a:r>
              <a:rPr lang="en-US" sz="2000" dirty="0" smtClean="0"/>
              <a:t>- locking (at a time only 1 transaction on 1 data item)</a:t>
            </a:r>
          </a:p>
          <a:p>
            <a:pPr>
              <a:lnSpc>
                <a:spcPct val="150000"/>
              </a:lnSpc>
            </a:pPr>
            <a:r>
              <a:rPr lang="en-US" sz="2000" dirty="0"/>
              <a:t>	</a:t>
            </a:r>
            <a:r>
              <a:rPr lang="en-US" sz="2000" dirty="0" smtClean="0"/>
              <a:t>- timestamp (to synchronize the transactions)</a:t>
            </a:r>
          </a:p>
          <a:p>
            <a:pPr>
              <a:lnSpc>
                <a:spcPct val="150000"/>
              </a:lnSpc>
            </a:pPr>
            <a:r>
              <a:rPr lang="en-US" sz="2000" dirty="0"/>
              <a:t>	</a:t>
            </a:r>
          </a:p>
        </p:txBody>
      </p:sp>
    </p:spTree>
    <p:extLst>
      <p:ext uri="{BB962C8B-B14F-4D97-AF65-F5344CB8AC3E}">
        <p14:creationId xmlns:p14="http://schemas.microsoft.com/office/powerpoint/2010/main" val="29752662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6270" y="143220"/>
            <a:ext cx="10906699" cy="6555641"/>
          </a:xfrm>
          <a:prstGeom prst="rect">
            <a:avLst/>
          </a:prstGeom>
          <a:noFill/>
        </p:spPr>
        <p:txBody>
          <a:bodyPr wrap="square" rtlCol="0">
            <a:spAutoFit/>
          </a:bodyPr>
          <a:lstStyle/>
          <a:p>
            <a:pPr>
              <a:lnSpc>
                <a:spcPct val="150000"/>
              </a:lnSpc>
            </a:pPr>
            <a:r>
              <a:rPr lang="en-US" sz="2000" b="1" dirty="0"/>
              <a:t>5</a:t>
            </a:r>
            <a:r>
              <a:rPr lang="en-US" sz="2000" b="1" dirty="0" smtClean="0"/>
              <a:t>. Distributed Deadlock Management</a:t>
            </a:r>
          </a:p>
          <a:p>
            <a:pPr>
              <a:lnSpc>
                <a:spcPct val="150000"/>
              </a:lnSpc>
            </a:pPr>
            <a:r>
              <a:rPr lang="en-US" sz="2000" dirty="0" smtClean="0"/>
              <a:t>Deadlock Primitives – Prevention</a:t>
            </a:r>
          </a:p>
          <a:p>
            <a:pPr>
              <a:lnSpc>
                <a:spcPct val="150000"/>
              </a:lnSpc>
            </a:pPr>
            <a:r>
              <a:rPr lang="en-US" sz="2000" dirty="0"/>
              <a:t>	</a:t>
            </a:r>
            <a:r>
              <a:rPr lang="en-US" sz="2000" dirty="0" smtClean="0"/>
              <a:t>	- avoidance</a:t>
            </a:r>
          </a:p>
          <a:p>
            <a:pPr>
              <a:lnSpc>
                <a:spcPct val="150000"/>
              </a:lnSpc>
            </a:pPr>
            <a:r>
              <a:rPr lang="en-US" sz="2000" dirty="0"/>
              <a:t>	</a:t>
            </a:r>
            <a:r>
              <a:rPr lang="en-US" sz="2000" dirty="0" smtClean="0"/>
              <a:t>	- detection</a:t>
            </a:r>
          </a:p>
          <a:p>
            <a:pPr>
              <a:lnSpc>
                <a:spcPct val="150000"/>
              </a:lnSpc>
            </a:pPr>
            <a:r>
              <a:rPr lang="en-US" sz="2000" dirty="0"/>
              <a:t>	</a:t>
            </a:r>
            <a:r>
              <a:rPr lang="en-US" sz="2000" dirty="0" smtClean="0"/>
              <a:t>	- recovery</a:t>
            </a:r>
          </a:p>
          <a:p>
            <a:pPr>
              <a:lnSpc>
                <a:spcPct val="150000"/>
              </a:lnSpc>
            </a:pPr>
            <a:r>
              <a:rPr lang="en-US" sz="2000" b="1" dirty="0" smtClean="0"/>
              <a:t>6. Reliability</a:t>
            </a:r>
          </a:p>
          <a:p>
            <a:pPr>
              <a:lnSpc>
                <a:spcPct val="150000"/>
              </a:lnSpc>
            </a:pPr>
            <a:r>
              <a:rPr lang="en-US" sz="2000" dirty="0"/>
              <a:t>	</a:t>
            </a:r>
            <a:r>
              <a:rPr lang="en-US" sz="2000" dirty="0" smtClean="0"/>
              <a:t>- main aim- to ensure the consistency of the databases (regularity)</a:t>
            </a:r>
          </a:p>
          <a:p>
            <a:pPr>
              <a:lnSpc>
                <a:spcPct val="150000"/>
              </a:lnSpc>
            </a:pPr>
            <a:r>
              <a:rPr lang="en-US" sz="2000" dirty="0" smtClean="0"/>
              <a:t>	- In case of failure, the consistent state must be achieved</a:t>
            </a:r>
          </a:p>
          <a:p>
            <a:pPr>
              <a:lnSpc>
                <a:spcPct val="150000"/>
              </a:lnSpc>
            </a:pPr>
            <a:endParaRPr lang="en-US" sz="2000" dirty="0"/>
          </a:p>
          <a:p>
            <a:pPr>
              <a:lnSpc>
                <a:spcPct val="150000"/>
              </a:lnSpc>
            </a:pPr>
            <a:r>
              <a:rPr lang="en-US" sz="2000" b="1" dirty="0" smtClean="0"/>
              <a:t>7. Replication</a:t>
            </a:r>
          </a:p>
          <a:p>
            <a:pPr>
              <a:lnSpc>
                <a:spcPct val="150000"/>
              </a:lnSpc>
            </a:pPr>
            <a:r>
              <a:rPr lang="en-US" sz="2000" b="1" dirty="0"/>
              <a:t>	</a:t>
            </a:r>
            <a:r>
              <a:rPr lang="en-US" sz="2000" b="1" dirty="0" smtClean="0"/>
              <a:t>Types	</a:t>
            </a:r>
            <a:r>
              <a:rPr lang="en-US" sz="2000" dirty="0" smtClean="0"/>
              <a:t>- Partial</a:t>
            </a:r>
          </a:p>
          <a:p>
            <a:pPr>
              <a:lnSpc>
                <a:spcPct val="150000"/>
              </a:lnSpc>
            </a:pPr>
            <a:r>
              <a:rPr lang="en-US" sz="2000" dirty="0"/>
              <a:t>	</a:t>
            </a:r>
            <a:r>
              <a:rPr lang="en-US" sz="2000" dirty="0" smtClean="0"/>
              <a:t>	- complete</a:t>
            </a:r>
          </a:p>
          <a:p>
            <a:pPr>
              <a:lnSpc>
                <a:spcPct val="150000"/>
              </a:lnSpc>
            </a:pPr>
            <a:r>
              <a:rPr lang="en-US" sz="2000" dirty="0" smtClean="0"/>
              <a:t>The protocols can follow one of the two approaches-</a:t>
            </a:r>
          </a:p>
          <a:p>
            <a:pPr>
              <a:lnSpc>
                <a:spcPct val="150000"/>
              </a:lnSpc>
            </a:pPr>
            <a:r>
              <a:rPr lang="en-US" sz="2000" dirty="0" smtClean="0"/>
              <a:t>1. Eager (before commit update all replicas)			2. Lazy (update only in master replica)</a:t>
            </a:r>
            <a:endParaRPr lang="en-US" sz="2000" dirty="0"/>
          </a:p>
        </p:txBody>
      </p:sp>
    </p:spTree>
    <p:extLst>
      <p:ext uri="{BB962C8B-B14F-4D97-AF65-F5344CB8AC3E}">
        <p14:creationId xmlns:p14="http://schemas.microsoft.com/office/powerpoint/2010/main" val="19423724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362504" y="180109"/>
            <a:ext cx="9125154" cy="6431905"/>
          </a:xfrm>
          <a:prstGeom prst="rect">
            <a:avLst/>
          </a:prstGeom>
        </p:spPr>
      </p:pic>
    </p:spTree>
    <p:extLst>
      <p:ext uri="{BB962C8B-B14F-4D97-AF65-F5344CB8AC3E}">
        <p14:creationId xmlns:p14="http://schemas.microsoft.com/office/powerpoint/2010/main" val="23342934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165" y="77118"/>
            <a:ext cx="11817102" cy="7848302"/>
          </a:xfrm>
          <a:prstGeom prst="rect">
            <a:avLst/>
          </a:prstGeom>
        </p:spPr>
        <p:txBody>
          <a:bodyPr wrap="square">
            <a:spAutoFit/>
          </a:bodyPr>
          <a:lstStyle/>
          <a:p>
            <a:pPr algn="just" fontAlgn="base"/>
            <a:r>
              <a:rPr lang="en-US" b="1" dirty="0">
                <a:solidFill>
                  <a:srgbClr val="273239"/>
                </a:solidFill>
                <a:latin typeface="sofia-pro"/>
              </a:rPr>
              <a:t>Design Issues of Distributed </a:t>
            </a:r>
            <a:r>
              <a:rPr lang="en-US" b="1" dirty="0" smtClean="0">
                <a:solidFill>
                  <a:srgbClr val="273239"/>
                </a:solidFill>
                <a:latin typeface="sofia-pro"/>
              </a:rPr>
              <a:t>System</a:t>
            </a:r>
          </a:p>
          <a:p>
            <a:pPr algn="just" fontAlgn="base"/>
            <a:r>
              <a:rPr lang="en-US" dirty="0"/>
              <a:t>The distributed information system is defined as “a number of interdependent computers linked by a network for sharing information among them”. A distributed information system consists of multiple autonomous computers that communicate or exchange information through a computer network. </a:t>
            </a:r>
            <a:endParaRPr lang="en-US" dirty="0" smtClean="0"/>
          </a:p>
          <a:p>
            <a:pPr algn="just" fontAlgn="base"/>
            <a:r>
              <a:rPr lang="en-US" b="1" dirty="0" smtClean="0"/>
              <a:t>Design </a:t>
            </a:r>
            <a:r>
              <a:rPr lang="en-US" b="1" dirty="0"/>
              <a:t>issues of distributed system –</a:t>
            </a:r>
            <a:endParaRPr lang="en-US" dirty="0"/>
          </a:p>
          <a:p>
            <a:pPr algn="just" fontAlgn="base"/>
            <a:r>
              <a:rPr lang="en-US" b="1" dirty="0"/>
              <a:t>Heterogeneity </a:t>
            </a:r>
            <a:r>
              <a:rPr lang="en-US" dirty="0"/>
              <a:t>: Heterogeneity is applied to the network, computer hardware, operating system and implementation of different developers. A key component of the heterogeneous distributed system client-server environment is middleware. Middleware is a set of services that enables application and end-user to interacts with each other across a heterogeneous distributed system.</a:t>
            </a:r>
          </a:p>
          <a:p>
            <a:pPr algn="just" fontAlgn="base"/>
            <a:r>
              <a:rPr lang="en-US" b="1" dirty="0"/>
              <a:t>Openness</a:t>
            </a:r>
            <a:r>
              <a:rPr lang="en-US" dirty="0"/>
              <a:t>: The openness of the distributed system is determined primarily by the degree to which new resource-sharing services can be made available to the users. Open systems are characterized by the fact that their key interfaces are published. It is based on a uniform communication mechanism and published interface for access to shared resources. It can be constructed from heterogeneous hardware and software.</a:t>
            </a:r>
          </a:p>
          <a:p>
            <a:pPr algn="just" fontAlgn="base"/>
            <a:r>
              <a:rPr lang="en-US" b="1" dirty="0"/>
              <a:t>Scalability</a:t>
            </a:r>
            <a:r>
              <a:rPr lang="en-US" dirty="0"/>
              <a:t>: Scalability of the system should remain efficient even with a significant increase in the number of users and resources connected.</a:t>
            </a:r>
          </a:p>
          <a:p>
            <a:pPr algn="just" fontAlgn="base"/>
            <a:r>
              <a:rPr lang="en-US" b="1" dirty="0"/>
              <a:t>Security</a:t>
            </a:r>
            <a:r>
              <a:rPr lang="en-US" dirty="0"/>
              <a:t> : Security of information system has three components Confidentially, integrity and availability. Encryption protects shared resources, keeps sensitive information secrets when transmitted.</a:t>
            </a:r>
          </a:p>
          <a:p>
            <a:pPr algn="just" fontAlgn="base"/>
            <a:r>
              <a:rPr lang="en-US" b="1" dirty="0"/>
              <a:t>Failure Handling</a:t>
            </a:r>
            <a:r>
              <a:rPr lang="en-US" dirty="0"/>
              <a:t>: When some faults occur in hardware and the software program, it may produce incorrect results or they may stop before they have completed the intended computation so corrective measures should to implemented to handle this case. Failure handling is difficult in distributed systems because the failure is partial </a:t>
            </a:r>
            <a:r>
              <a:rPr lang="en-US" dirty="0" err="1"/>
              <a:t>i</a:t>
            </a:r>
            <a:r>
              <a:rPr lang="en-US" dirty="0"/>
              <a:t>, e, some components fail while others continue to function.</a:t>
            </a:r>
          </a:p>
          <a:p>
            <a:pPr algn="just" fontAlgn="base"/>
            <a:r>
              <a:rPr lang="en-US" b="1" dirty="0"/>
              <a:t>Concurrency</a:t>
            </a:r>
            <a:r>
              <a:rPr lang="en-US" dirty="0"/>
              <a:t>: There is a possibility that several clients will attempt to access a shared resource at the same time. Multiple users make requests on the same resources, </a:t>
            </a:r>
            <a:r>
              <a:rPr lang="en-US" dirty="0" err="1"/>
              <a:t>i.e</a:t>
            </a:r>
            <a:r>
              <a:rPr lang="en-US" dirty="0"/>
              <a:t> read, write, and update. Each resource must be safe in a concurrent environment. Any object that represents a shared resource in a distributed system must ensure that it operates correctly in a concurrent environment.</a:t>
            </a:r>
          </a:p>
          <a:p>
            <a:pPr algn="just" fontAlgn="base"/>
            <a:r>
              <a:rPr lang="en-US" b="1" dirty="0"/>
              <a:t>Transparency </a:t>
            </a:r>
            <a:r>
              <a:rPr lang="en-US" dirty="0"/>
              <a:t>: Transparency ensures that the distributes system should be perceived as a single entity by the users or the application programmers rather than the collection of autonomous systems, which is cooperating. The user should be unaware of where the services are located and the transferring from a local machine to a remote one should be transparent</a:t>
            </a:r>
            <a:r>
              <a:rPr lang="en-US" dirty="0" smtClean="0"/>
              <a:t>.</a:t>
            </a:r>
            <a:endParaRPr lang="en-US" dirty="0"/>
          </a:p>
        </p:txBody>
      </p:sp>
    </p:spTree>
    <p:extLst>
      <p:ext uri="{BB962C8B-B14F-4D97-AF65-F5344CB8AC3E}">
        <p14:creationId xmlns:p14="http://schemas.microsoft.com/office/powerpoint/2010/main" val="1494610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42175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186" y="-3360182"/>
            <a:ext cx="11865166" cy="10218182"/>
          </a:xfrm>
          <a:prstGeom prst="rect">
            <a:avLst/>
          </a:prstGeom>
        </p:spPr>
        <p:txBody>
          <a:bodyPr wrap="square">
            <a:spAutoFit/>
          </a:bodyPr>
          <a:lstStyle/>
          <a:p>
            <a:pPr algn="just"/>
            <a:r>
              <a:rPr lang="en-US" sz="1400" b="1" dirty="0">
                <a:solidFill>
                  <a:srgbClr val="333333"/>
                </a:solidFill>
              </a:rPr>
              <a:t>The design issues of Distributed Database</a:t>
            </a:r>
            <a:endParaRPr lang="en-US" sz="1400" dirty="0">
              <a:solidFill>
                <a:srgbClr val="333333"/>
              </a:solidFill>
            </a:endParaRPr>
          </a:p>
          <a:p>
            <a:pPr algn="just">
              <a:buFont typeface="+mj-lt"/>
              <a:buAutoNum type="arabicPeriod"/>
            </a:pPr>
            <a:r>
              <a:rPr lang="en-US" sz="1400" dirty="0">
                <a:solidFill>
                  <a:srgbClr val="333333"/>
                </a:solidFill>
              </a:rPr>
              <a:t>Distributed Database Design</a:t>
            </a:r>
          </a:p>
          <a:p>
            <a:pPr algn="just">
              <a:buFont typeface="+mj-lt"/>
              <a:buAutoNum type="arabicPeriod"/>
            </a:pPr>
            <a:r>
              <a:rPr lang="en-US" sz="1400" dirty="0">
                <a:solidFill>
                  <a:srgbClr val="333333"/>
                </a:solidFill>
              </a:rPr>
              <a:t>• One of the main questions that is being addressed is how database and the applications that run against it should be placed across the sites.</a:t>
            </a:r>
          </a:p>
          <a:p>
            <a:pPr algn="just">
              <a:buFont typeface="+mj-lt"/>
              <a:buAutoNum type="arabicPeriod"/>
            </a:pPr>
            <a:r>
              <a:rPr lang="en-US" sz="1400" dirty="0">
                <a:solidFill>
                  <a:srgbClr val="333333"/>
                </a:solidFill>
              </a:rPr>
              <a:t>• There are two basic alternatives to placing data: partitioned (or no-replicated) and replicated.</a:t>
            </a:r>
          </a:p>
          <a:p>
            <a:pPr algn="just">
              <a:buFont typeface="+mj-lt"/>
              <a:buAutoNum type="arabicPeriod"/>
            </a:pPr>
            <a:r>
              <a:rPr lang="en-US" sz="1400" dirty="0">
                <a:solidFill>
                  <a:srgbClr val="333333"/>
                </a:solidFill>
              </a:rPr>
              <a:t>• In the partitioned scheme the database is divided into a number of disjoint partitions each of which is placed at different site. Replicated designs can be either fully replicated (also called fully duplicated) where entire database is stored at each site, or partially replicated (or partially duplicated) where each partition of the database is stored at more than one site, but not at all the sites.</a:t>
            </a:r>
          </a:p>
          <a:p>
            <a:pPr algn="just">
              <a:buFont typeface="+mj-lt"/>
              <a:buAutoNum type="arabicPeriod"/>
            </a:pPr>
            <a:r>
              <a:rPr lang="en-US" sz="1400" dirty="0">
                <a:solidFill>
                  <a:srgbClr val="333333"/>
                </a:solidFill>
              </a:rPr>
              <a:t>• The two fundamental design issues are fragmentation, the separation of the database into partitions called fragments, and distribution, the optimum distribution of fragments. The research in this area mostly involve mathematical programming in order to minimize the combined cost of storing the database, processing transactions against it, and message communication among site.</a:t>
            </a:r>
          </a:p>
          <a:p>
            <a:pPr algn="just">
              <a:buFont typeface="+mj-lt"/>
              <a:buAutoNum type="arabicPeriod"/>
            </a:pPr>
            <a:r>
              <a:rPr lang="en-US" sz="1400" dirty="0">
                <a:solidFill>
                  <a:srgbClr val="333333"/>
                </a:solidFill>
              </a:rPr>
              <a:t>Distributed Directory Management</a:t>
            </a:r>
          </a:p>
          <a:p>
            <a:pPr algn="just">
              <a:buFont typeface="+mj-lt"/>
              <a:buAutoNum type="arabicPeriod"/>
            </a:pPr>
            <a:r>
              <a:rPr lang="en-US" sz="1400" dirty="0">
                <a:solidFill>
                  <a:srgbClr val="333333"/>
                </a:solidFill>
              </a:rPr>
              <a:t>• A directory contains information (such as descriptions and locations) about data items in the database. Problems related to directory management are similar in nature to the database placement problem discussed in the preceding section.</a:t>
            </a:r>
          </a:p>
          <a:p>
            <a:pPr algn="just">
              <a:buFont typeface="+mj-lt"/>
              <a:buAutoNum type="arabicPeriod"/>
            </a:pPr>
            <a:r>
              <a:rPr lang="en-US" sz="1400" dirty="0">
                <a:solidFill>
                  <a:srgbClr val="333333"/>
                </a:solidFill>
              </a:rPr>
              <a:t>• A directory may be global to the entire DDBS or local to each site; it can be centralized at one site or distributed over several sites; there can be a single copy or multiple copies.</a:t>
            </a:r>
          </a:p>
          <a:p>
            <a:pPr algn="just">
              <a:buFont typeface="+mj-lt"/>
              <a:buAutoNum type="arabicPeriod"/>
            </a:pPr>
            <a:r>
              <a:rPr lang="en-US" sz="1400" dirty="0">
                <a:solidFill>
                  <a:srgbClr val="333333"/>
                </a:solidFill>
              </a:rPr>
              <a:t>Distributed Query Processing</a:t>
            </a:r>
          </a:p>
          <a:p>
            <a:pPr algn="just">
              <a:buFont typeface="+mj-lt"/>
              <a:buAutoNum type="arabicPeriod"/>
            </a:pPr>
            <a:r>
              <a:rPr lang="en-US" sz="1400" dirty="0">
                <a:solidFill>
                  <a:srgbClr val="333333"/>
                </a:solidFill>
              </a:rPr>
              <a:t>• Query processing deals with designing algorithms that analyze queries and convert them into a series of data manipulation operations. The problem is how to decide on a strategy for executing each query over the network in the most cost-effective way, however cost is defined.</a:t>
            </a:r>
          </a:p>
          <a:p>
            <a:pPr algn="just">
              <a:buFont typeface="+mj-lt"/>
              <a:buAutoNum type="arabicPeriod"/>
            </a:pPr>
            <a:r>
              <a:rPr lang="en-US" sz="1400" dirty="0">
                <a:solidFill>
                  <a:srgbClr val="333333"/>
                </a:solidFill>
              </a:rPr>
              <a:t>• The factors to be considered are the distribution of data, communication cost, and lack of sufficient locally-available information. The objective is to optimize where the inherent parallelism is used to improve the performance of executing the transaction, subject to the abovementioned constraints.</a:t>
            </a:r>
          </a:p>
          <a:p>
            <a:pPr algn="just">
              <a:buFont typeface="+mj-lt"/>
              <a:buAutoNum type="arabicPeriod"/>
            </a:pPr>
            <a:r>
              <a:rPr lang="en-US" sz="1400" dirty="0">
                <a:solidFill>
                  <a:srgbClr val="333333"/>
                </a:solidFill>
              </a:rPr>
              <a:t>Distributed Concurrency Control</a:t>
            </a:r>
          </a:p>
          <a:p>
            <a:pPr algn="just">
              <a:buFont typeface="+mj-lt"/>
              <a:buAutoNum type="arabicPeriod"/>
            </a:pPr>
            <a:r>
              <a:rPr lang="en-US" sz="1400" dirty="0">
                <a:solidFill>
                  <a:srgbClr val="333333"/>
                </a:solidFill>
              </a:rPr>
              <a:t>• Concurrency control involves the synchronization of access to the distributed database, such that the integrity of the database is maintained. It is, without any doubt, one of the most extensively studied problems in the DDBS field.</a:t>
            </a:r>
          </a:p>
          <a:p>
            <a:pPr algn="just">
              <a:buFont typeface="+mj-lt"/>
              <a:buAutoNum type="arabicPeriod"/>
            </a:pPr>
            <a:r>
              <a:rPr lang="en-US" sz="1400" dirty="0">
                <a:solidFill>
                  <a:srgbClr val="333333"/>
                </a:solidFill>
              </a:rPr>
              <a:t>• The concurrency control problem in a distributed context is somewhat different that in a centralized framework. One not only has to worry about the integrity of a single database, but also about the consistency of multiple copies of the database. The condition that requires all values of multiple copies of every data item to converge to the same value is called mutual consistency.</a:t>
            </a:r>
          </a:p>
          <a:p>
            <a:pPr algn="just">
              <a:buFont typeface="+mj-lt"/>
              <a:buAutoNum type="arabicPeriod"/>
            </a:pPr>
            <a:r>
              <a:rPr lang="en-US" sz="1400" dirty="0">
                <a:solidFill>
                  <a:srgbClr val="333333"/>
                </a:solidFill>
              </a:rPr>
              <a:t>• Let us only mention that the two general classes are pessimistic, synchronizing the execution of the user request before the execution starts, and optimistic, executing requests and then checking if the execution has compromised the consistency of the database.</a:t>
            </a:r>
          </a:p>
          <a:p>
            <a:pPr algn="just">
              <a:buFont typeface="+mj-lt"/>
              <a:buAutoNum type="arabicPeriod"/>
            </a:pPr>
            <a:r>
              <a:rPr lang="en-US" sz="1400" dirty="0">
                <a:solidFill>
                  <a:srgbClr val="333333"/>
                </a:solidFill>
              </a:rPr>
              <a:t>• Two fundamental primitives that can be used with both approaches are locking, which is based on the mutual exclusion of access to data items, and time-stamping, where transactions executions are ordered based on timestamps.</a:t>
            </a:r>
          </a:p>
          <a:p>
            <a:pPr algn="just">
              <a:buFont typeface="+mj-lt"/>
              <a:buAutoNum type="arabicPeriod"/>
            </a:pPr>
            <a:r>
              <a:rPr lang="en-US" sz="1400" dirty="0">
                <a:solidFill>
                  <a:srgbClr val="333333"/>
                </a:solidFill>
              </a:rPr>
              <a:t>• There are variations of these schemes as well as hybrid algorithms that attempt to combine the two basic mechanisms.</a:t>
            </a:r>
          </a:p>
          <a:p>
            <a:pPr algn="just">
              <a:buFont typeface="+mj-lt"/>
              <a:buAutoNum type="arabicPeriod"/>
            </a:pPr>
            <a:r>
              <a:rPr lang="en-US" sz="1400" dirty="0">
                <a:solidFill>
                  <a:srgbClr val="333333"/>
                </a:solidFill>
              </a:rPr>
              <a:t>Distributed Deadlock Management</a:t>
            </a:r>
          </a:p>
          <a:p>
            <a:pPr algn="just">
              <a:buFont typeface="+mj-lt"/>
              <a:buAutoNum type="arabicPeriod"/>
            </a:pPr>
            <a:r>
              <a:rPr lang="en-US" sz="1400" dirty="0">
                <a:solidFill>
                  <a:srgbClr val="333333"/>
                </a:solidFill>
              </a:rPr>
              <a:t>• The deadlock problem in DDBSs is similar in nature to that encountered in operating systems.</a:t>
            </a:r>
          </a:p>
          <a:p>
            <a:pPr algn="just">
              <a:buFont typeface="+mj-lt"/>
              <a:buAutoNum type="arabicPeriod"/>
            </a:pPr>
            <a:r>
              <a:rPr lang="en-US" sz="1400" dirty="0">
                <a:solidFill>
                  <a:srgbClr val="333333"/>
                </a:solidFill>
              </a:rPr>
              <a:t>• The competition among users for access to a set of resources (data, in this case) can result in a deadlock if the synchronization mechanism is based on locking. The well-known alternatives of prevention, avoidance, and detection/recovery also apply to DDBSs.</a:t>
            </a:r>
          </a:p>
          <a:p>
            <a:pPr algn="just">
              <a:buFont typeface="+mj-lt"/>
              <a:buAutoNum type="arabicPeriod"/>
            </a:pPr>
            <a:r>
              <a:rPr lang="en-US" sz="1400" dirty="0">
                <a:solidFill>
                  <a:srgbClr val="333333"/>
                </a:solidFill>
              </a:rPr>
              <a:t>Reliability of Distributed DBMS</a:t>
            </a:r>
          </a:p>
          <a:p>
            <a:pPr algn="just">
              <a:buFont typeface="+mj-lt"/>
              <a:buAutoNum type="arabicPeriod"/>
            </a:pPr>
            <a:r>
              <a:rPr lang="en-US" sz="1400" dirty="0">
                <a:solidFill>
                  <a:srgbClr val="333333"/>
                </a:solidFill>
              </a:rPr>
              <a:t>• It is important that mechanisms be provided to ensure the consistency of the database as well as to detect failures and recover from them. The implication for DDBSs is that when a failure occurs and various sites become either inoperable or inaccessible, the databases at the operational sites remain consistent and up to date.</a:t>
            </a:r>
          </a:p>
          <a:p>
            <a:pPr algn="just">
              <a:buFont typeface="+mj-lt"/>
              <a:buAutoNum type="arabicPeriod"/>
            </a:pPr>
            <a:r>
              <a:rPr lang="en-US" sz="1400" dirty="0">
                <a:solidFill>
                  <a:srgbClr val="333333"/>
                </a:solidFill>
              </a:rPr>
              <a:t>• Furthermore, when the computer system or network recovers from the failure, the DDBSs should be able to recover and bring the databases at the failed sites up-to date. This may be especially difficult in the case of network partitioning, where the sites are divided into two or more groups with no communication among them.</a:t>
            </a:r>
          </a:p>
          <a:p>
            <a:pPr algn="just">
              <a:buFont typeface="+mj-lt"/>
              <a:buAutoNum type="arabicPeriod"/>
            </a:pPr>
            <a:r>
              <a:rPr lang="en-US" sz="1400" dirty="0">
                <a:solidFill>
                  <a:srgbClr val="333333"/>
                </a:solidFill>
              </a:rPr>
              <a:t>Replication</a:t>
            </a:r>
          </a:p>
          <a:p>
            <a:pPr algn="just">
              <a:buFont typeface="+mj-lt"/>
              <a:buAutoNum type="arabicPeriod"/>
            </a:pPr>
            <a:r>
              <a:rPr lang="en-US" sz="1400" dirty="0">
                <a:solidFill>
                  <a:srgbClr val="333333"/>
                </a:solidFill>
              </a:rPr>
              <a:t>• If the distributed database is (partially or fully) replicated, it is necessary to implement protocols that ensure the consistency of the replicas, i.e. copies of the same data item have the same value.</a:t>
            </a:r>
          </a:p>
          <a:p>
            <a:pPr algn="just">
              <a:buFont typeface="+mj-lt"/>
              <a:buAutoNum type="arabicPeriod"/>
            </a:pPr>
            <a:r>
              <a:rPr lang="en-US" sz="1400" dirty="0">
                <a:solidFill>
                  <a:srgbClr val="333333"/>
                </a:solidFill>
              </a:rPr>
              <a:t>• These protocols can be eager in that they force the updates to be applied to all the replicas before the transactions completes, or they may be lazy so that the transactions updates one copy (called the master) from which updates are propagated to the others after the transaction completes.</a:t>
            </a:r>
            <a:endParaRPr lang="en-US" sz="1400" b="0" i="0" dirty="0">
              <a:solidFill>
                <a:srgbClr val="333333"/>
              </a:solidFill>
              <a:effectLst/>
            </a:endParaRPr>
          </a:p>
        </p:txBody>
      </p:sp>
    </p:spTree>
    <p:extLst>
      <p:ext uri="{BB962C8B-B14F-4D97-AF65-F5344CB8AC3E}">
        <p14:creationId xmlns:p14="http://schemas.microsoft.com/office/powerpoint/2010/main" val="22042864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4630" y="194228"/>
            <a:ext cx="11769687" cy="4524315"/>
          </a:xfrm>
          <a:prstGeom prst="rect">
            <a:avLst/>
          </a:prstGeom>
        </p:spPr>
        <p:txBody>
          <a:bodyPr wrap="square">
            <a:spAutoFit/>
          </a:bodyPr>
          <a:lstStyle/>
          <a:p>
            <a:pPr algn="just">
              <a:lnSpc>
                <a:spcPct val="150000"/>
              </a:lnSpc>
            </a:pPr>
            <a:r>
              <a:rPr lang="en-US" sz="2400" b="1" dirty="0" smtClean="0"/>
              <a:t>Homogeneous Distributed Database System</a:t>
            </a:r>
          </a:p>
          <a:p>
            <a:pPr marL="342900" indent="-342900" algn="just">
              <a:lnSpc>
                <a:spcPct val="150000"/>
              </a:lnSpc>
              <a:buFont typeface="Arial" panose="020B0604020202020204" pitchFamily="34" charset="0"/>
              <a:buChar char="•"/>
            </a:pPr>
            <a:r>
              <a:rPr lang="en-US" sz="2400" dirty="0" smtClean="0"/>
              <a:t>In </a:t>
            </a:r>
            <a:r>
              <a:rPr lang="en-US" sz="2400" dirty="0"/>
              <a:t>a homogeneous distributed database system, </a:t>
            </a:r>
            <a:r>
              <a:rPr lang="en-US" sz="2400" b="1" dirty="0"/>
              <a:t>all sites have identical </a:t>
            </a:r>
            <a:r>
              <a:rPr lang="en-US" sz="2400" b="1" dirty="0" smtClean="0"/>
              <a:t>database management </a:t>
            </a:r>
            <a:r>
              <a:rPr lang="en-US" sz="2400" b="1" dirty="0"/>
              <a:t>system software, are aware of one another, and agree to cooperate in processing users’ requests. </a:t>
            </a:r>
            <a:endParaRPr lang="en-US" sz="2400" b="1" dirty="0" smtClean="0"/>
          </a:p>
          <a:p>
            <a:pPr marL="342900" indent="-342900" algn="just">
              <a:lnSpc>
                <a:spcPct val="150000"/>
              </a:lnSpc>
              <a:buFont typeface="Arial" panose="020B0604020202020204" pitchFamily="34" charset="0"/>
              <a:buChar char="•"/>
            </a:pPr>
            <a:r>
              <a:rPr lang="en-US" sz="2400" dirty="0" smtClean="0"/>
              <a:t>In </a:t>
            </a:r>
            <a:r>
              <a:rPr lang="en-US" sz="2400" dirty="0"/>
              <a:t>such a system, local sites surrender a portion of their autonomy in terms of their right to change schemas or </a:t>
            </a:r>
            <a:r>
              <a:rPr lang="en-US" sz="2400" dirty="0" smtClean="0"/>
              <a:t>database-management system </a:t>
            </a:r>
            <a:r>
              <a:rPr lang="en-US" sz="2400" dirty="0"/>
              <a:t>software. </a:t>
            </a:r>
            <a:endParaRPr lang="en-US" sz="2400" dirty="0" smtClean="0"/>
          </a:p>
          <a:p>
            <a:pPr marL="342900" indent="-342900" algn="just">
              <a:lnSpc>
                <a:spcPct val="150000"/>
              </a:lnSpc>
              <a:buFont typeface="Arial" panose="020B0604020202020204" pitchFamily="34" charset="0"/>
              <a:buChar char="•"/>
            </a:pPr>
            <a:r>
              <a:rPr lang="en-US" sz="2400" dirty="0" smtClean="0"/>
              <a:t>That </a:t>
            </a:r>
            <a:r>
              <a:rPr lang="en-US" sz="2400" dirty="0"/>
              <a:t>software must also cooperate with other sites in exchanging information about transactions, to make transaction processing possible across multiple sites.</a:t>
            </a:r>
          </a:p>
        </p:txBody>
      </p:sp>
    </p:spTree>
    <p:extLst>
      <p:ext uri="{BB962C8B-B14F-4D97-AF65-F5344CB8AC3E}">
        <p14:creationId xmlns:p14="http://schemas.microsoft.com/office/powerpoint/2010/main" val="3630420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5817" y="324851"/>
            <a:ext cx="11582400" cy="4524315"/>
          </a:xfrm>
          <a:prstGeom prst="rect">
            <a:avLst/>
          </a:prstGeom>
        </p:spPr>
        <p:txBody>
          <a:bodyPr wrap="square">
            <a:spAutoFit/>
          </a:bodyPr>
          <a:lstStyle/>
          <a:p>
            <a:pPr algn="just">
              <a:lnSpc>
                <a:spcPct val="150000"/>
              </a:lnSpc>
            </a:pPr>
            <a:r>
              <a:rPr lang="en-US" sz="2400" b="1" dirty="0" smtClean="0"/>
              <a:t>Heterogeneous Distributed Database</a:t>
            </a:r>
          </a:p>
          <a:p>
            <a:pPr marL="342900" indent="-342900" algn="just">
              <a:lnSpc>
                <a:spcPct val="150000"/>
              </a:lnSpc>
              <a:buFont typeface="Arial" panose="020B0604020202020204" pitchFamily="34" charset="0"/>
              <a:buChar char="•"/>
            </a:pPr>
            <a:r>
              <a:rPr lang="en-US" sz="2400" dirty="0" smtClean="0"/>
              <a:t>In </a:t>
            </a:r>
            <a:r>
              <a:rPr lang="en-US" sz="2400" dirty="0"/>
              <a:t>contrast, in a heterogeneous distributed database, </a:t>
            </a:r>
            <a:r>
              <a:rPr lang="en-US" sz="2400" b="1" dirty="0"/>
              <a:t>different sites may use different schemas, and different database-management system software</a:t>
            </a:r>
            <a:r>
              <a:rPr lang="en-US" sz="2400" dirty="0"/>
              <a:t>. </a:t>
            </a:r>
            <a:endParaRPr lang="en-US" sz="2400" dirty="0" smtClean="0"/>
          </a:p>
          <a:p>
            <a:pPr marL="342900" indent="-342900" algn="just">
              <a:lnSpc>
                <a:spcPct val="150000"/>
              </a:lnSpc>
              <a:buFont typeface="Arial" panose="020B0604020202020204" pitchFamily="34" charset="0"/>
              <a:buChar char="•"/>
            </a:pPr>
            <a:r>
              <a:rPr lang="en-US" sz="2400" dirty="0" smtClean="0"/>
              <a:t>The </a:t>
            </a:r>
            <a:r>
              <a:rPr lang="en-US" sz="2400" b="1" dirty="0"/>
              <a:t>sites may not be aware of one another</a:t>
            </a:r>
            <a:r>
              <a:rPr lang="en-US" sz="2400" dirty="0"/>
              <a:t>, and they may provide only limited facilities for cooperation in transaction processing. </a:t>
            </a:r>
            <a:endParaRPr lang="en-US" sz="2400" dirty="0" smtClean="0"/>
          </a:p>
          <a:p>
            <a:pPr marL="342900" indent="-342900" algn="just">
              <a:lnSpc>
                <a:spcPct val="150000"/>
              </a:lnSpc>
              <a:buFont typeface="Arial" panose="020B0604020202020204" pitchFamily="34" charset="0"/>
              <a:buChar char="•"/>
            </a:pPr>
            <a:r>
              <a:rPr lang="en-US" sz="2400" dirty="0" smtClean="0"/>
              <a:t>The </a:t>
            </a:r>
            <a:r>
              <a:rPr lang="en-US" sz="2400" b="1" dirty="0"/>
              <a:t>differences in schemas are often a major problem for query processing</a:t>
            </a:r>
            <a:r>
              <a:rPr lang="en-US" sz="2400" dirty="0"/>
              <a:t>, while the divergence in software becomes a hindrance for processing transactions that access multiple sites</a:t>
            </a:r>
          </a:p>
        </p:txBody>
      </p:sp>
    </p:spTree>
    <p:extLst>
      <p:ext uri="{BB962C8B-B14F-4D97-AF65-F5344CB8AC3E}">
        <p14:creationId xmlns:p14="http://schemas.microsoft.com/office/powerpoint/2010/main" val="37851843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473725" y="144239"/>
            <a:ext cx="9342304" cy="6426795"/>
          </a:xfrm>
          <a:prstGeom prst="rect">
            <a:avLst/>
          </a:prstGeom>
        </p:spPr>
      </p:pic>
    </p:spTree>
    <p:extLst>
      <p:ext uri="{BB962C8B-B14F-4D97-AF65-F5344CB8AC3E}">
        <p14:creationId xmlns:p14="http://schemas.microsoft.com/office/powerpoint/2010/main" val="33811566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67018" y="220338"/>
            <a:ext cx="11928672" cy="5453349"/>
          </a:xfrm>
          <a:prstGeom prst="rect">
            <a:avLst/>
          </a:prstGeom>
        </p:spPr>
      </p:pic>
    </p:spTree>
    <p:extLst>
      <p:ext uri="{BB962C8B-B14F-4D97-AF65-F5344CB8AC3E}">
        <p14:creationId xmlns:p14="http://schemas.microsoft.com/office/powerpoint/2010/main" val="18689869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9884" y="247732"/>
            <a:ext cx="11582400" cy="4755148"/>
          </a:xfrm>
          <a:prstGeom prst="rect">
            <a:avLst/>
          </a:prstGeom>
        </p:spPr>
        <p:txBody>
          <a:bodyPr wrap="square">
            <a:spAutoFit/>
          </a:bodyPr>
          <a:lstStyle/>
          <a:p>
            <a:pPr algn="just">
              <a:lnSpc>
                <a:spcPct val="150000"/>
              </a:lnSpc>
            </a:pPr>
            <a:r>
              <a:rPr lang="en-US" sz="2400" b="1" dirty="0"/>
              <a:t>Distributed Data Storage </a:t>
            </a:r>
            <a:endParaRPr lang="en-US" sz="2400" b="1" dirty="0" smtClean="0"/>
          </a:p>
          <a:p>
            <a:pPr algn="just">
              <a:lnSpc>
                <a:spcPct val="150000"/>
              </a:lnSpc>
            </a:pPr>
            <a:r>
              <a:rPr lang="en-US" sz="2200" dirty="0" smtClean="0"/>
              <a:t>Consider </a:t>
            </a:r>
            <a:r>
              <a:rPr lang="en-US" sz="2200" dirty="0"/>
              <a:t>a relation r that is to be stored in the database. There are two approaches to storing this relation in the distributed database: </a:t>
            </a:r>
            <a:endParaRPr lang="en-US" sz="2200" dirty="0" smtClean="0"/>
          </a:p>
          <a:p>
            <a:pPr marL="342900" indent="-342900" algn="just">
              <a:lnSpc>
                <a:spcPct val="150000"/>
              </a:lnSpc>
              <a:buFont typeface="Arial" panose="020B0604020202020204" pitchFamily="34" charset="0"/>
              <a:buChar char="•"/>
            </a:pPr>
            <a:r>
              <a:rPr lang="en-US" sz="2400" b="1" dirty="0" smtClean="0"/>
              <a:t>Replication</a:t>
            </a:r>
            <a:r>
              <a:rPr lang="en-US" sz="2200" dirty="0"/>
              <a:t>. The system maintains several identical replicas (copies) of the relation, and stores each replica at a different site. The alternative to </a:t>
            </a:r>
            <a:r>
              <a:rPr lang="en-US" sz="2200" dirty="0" smtClean="0"/>
              <a:t>replication </a:t>
            </a:r>
            <a:r>
              <a:rPr lang="en-US" sz="2200" dirty="0"/>
              <a:t>is to store only one copy of relation </a:t>
            </a:r>
            <a:r>
              <a:rPr lang="en-US" sz="2200" dirty="0" smtClean="0"/>
              <a:t>r.</a:t>
            </a:r>
          </a:p>
          <a:p>
            <a:pPr marL="342900" indent="-342900" algn="just">
              <a:lnSpc>
                <a:spcPct val="150000"/>
              </a:lnSpc>
              <a:buFont typeface="Arial" panose="020B0604020202020204" pitchFamily="34" charset="0"/>
              <a:buChar char="•"/>
            </a:pPr>
            <a:r>
              <a:rPr lang="en-US" sz="2400" b="1" dirty="0" smtClean="0"/>
              <a:t>Fragmentation</a:t>
            </a:r>
            <a:r>
              <a:rPr lang="en-US" sz="2400" dirty="0"/>
              <a:t>.</a:t>
            </a:r>
            <a:r>
              <a:rPr lang="en-US" sz="2200" dirty="0"/>
              <a:t> The system partitions the relation into several fragments, and stores each fragment at a different </a:t>
            </a:r>
            <a:r>
              <a:rPr lang="en-US" sz="2200" dirty="0" smtClean="0"/>
              <a:t>site.</a:t>
            </a:r>
          </a:p>
          <a:p>
            <a:pPr marL="342900" indent="-342900" algn="just">
              <a:lnSpc>
                <a:spcPct val="150000"/>
              </a:lnSpc>
              <a:buFont typeface="Arial" panose="020B0604020202020204" pitchFamily="34" charset="0"/>
              <a:buChar char="•"/>
            </a:pPr>
            <a:r>
              <a:rPr lang="en-US" sz="2200" dirty="0"/>
              <a:t>Fragmentation and replication can be combined: A relation can be partitioned into several fragments and there may be several replicas of each </a:t>
            </a:r>
            <a:r>
              <a:rPr lang="en-US" sz="2200" dirty="0" smtClean="0"/>
              <a:t>fragment.</a:t>
            </a:r>
            <a:endParaRPr lang="en-US" sz="2200" dirty="0"/>
          </a:p>
        </p:txBody>
      </p:sp>
    </p:spTree>
    <p:extLst>
      <p:ext uri="{BB962C8B-B14F-4D97-AF65-F5344CB8AC3E}">
        <p14:creationId xmlns:p14="http://schemas.microsoft.com/office/powerpoint/2010/main" val="28123108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0338" y="0"/>
            <a:ext cx="11677879" cy="5978560"/>
          </a:xfrm>
          <a:prstGeom prst="rect">
            <a:avLst/>
          </a:prstGeom>
        </p:spPr>
        <p:txBody>
          <a:bodyPr wrap="square">
            <a:spAutoFit/>
          </a:bodyPr>
          <a:lstStyle/>
          <a:p>
            <a:pPr algn="just">
              <a:lnSpc>
                <a:spcPct val="150000"/>
              </a:lnSpc>
            </a:pPr>
            <a:r>
              <a:rPr lang="en-US" sz="2400" b="1" dirty="0" smtClean="0"/>
              <a:t>Data </a:t>
            </a:r>
            <a:r>
              <a:rPr lang="en-US" sz="2400" b="1" dirty="0"/>
              <a:t>Replication </a:t>
            </a:r>
            <a:endParaRPr lang="en-US" sz="2400" b="1" dirty="0" smtClean="0"/>
          </a:p>
          <a:p>
            <a:pPr algn="just">
              <a:lnSpc>
                <a:spcPct val="150000"/>
              </a:lnSpc>
            </a:pPr>
            <a:r>
              <a:rPr lang="en-US" sz="2100" dirty="0" smtClean="0"/>
              <a:t>If </a:t>
            </a:r>
            <a:r>
              <a:rPr lang="en-US" sz="2100" dirty="0"/>
              <a:t>relation r is replicated, a copy of relation r is stored in two or more sites. In the most extreme case, we have full replication, in which a copy is stored in every site in the system. </a:t>
            </a:r>
            <a:endParaRPr lang="en-US" sz="2100" dirty="0" smtClean="0"/>
          </a:p>
          <a:p>
            <a:pPr algn="just">
              <a:lnSpc>
                <a:spcPct val="150000"/>
              </a:lnSpc>
            </a:pPr>
            <a:r>
              <a:rPr lang="en-US" sz="2100" dirty="0" smtClean="0"/>
              <a:t>There </a:t>
            </a:r>
            <a:r>
              <a:rPr lang="en-US" sz="2100" dirty="0"/>
              <a:t>are a number of advantages and disadvantages to replication. </a:t>
            </a:r>
            <a:endParaRPr lang="en-US" sz="2100" dirty="0" smtClean="0"/>
          </a:p>
          <a:p>
            <a:pPr algn="just">
              <a:lnSpc>
                <a:spcPct val="150000"/>
              </a:lnSpc>
            </a:pPr>
            <a:endParaRPr lang="en-US" sz="2100" dirty="0" smtClean="0"/>
          </a:p>
          <a:p>
            <a:pPr algn="just">
              <a:lnSpc>
                <a:spcPct val="150000"/>
              </a:lnSpc>
            </a:pPr>
            <a:r>
              <a:rPr lang="en-US" sz="2100" dirty="0" smtClean="0"/>
              <a:t>• </a:t>
            </a:r>
            <a:r>
              <a:rPr lang="en-US" sz="2100" b="1" dirty="0"/>
              <a:t>Availability</a:t>
            </a:r>
            <a:r>
              <a:rPr lang="en-US" sz="2100" dirty="0"/>
              <a:t>. If one of the sites containing relation r fails, then the relation r can be found in another site. Thus, the system can continue to process queries involving r, despite the failure of one site. </a:t>
            </a:r>
            <a:endParaRPr lang="en-US" sz="2100" dirty="0" smtClean="0"/>
          </a:p>
          <a:p>
            <a:pPr algn="just">
              <a:lnSpc>
                <a:spcPct val="150000"/>
              </a:lnSpc>
            </a:pPr>
            <a:endParaRPr lang="en-US" sz="2100" dirty="0" smtClean="0"/>
          </a:p>
          <a:p>
            <a:pPr algn="just">
              <a:lnSpc>
                <a:spcPct val="150000"/>
              </a:lnSpc>
            </a:pPr>
            <a:r>
              <a:rPr lang="en-US" sz="2100" dirty="0" smtClean="0"/>
              <a:t>• </a:t>
            </a:r>
            <a:r>
              <a:rPr lang="en-US" sz="2100" b="1" dirty="0"/>
              <a:t>Increased parallelism</a:t>
            </a:r>
            <a:r>
              <a:rPr lang="en-US" sz="2100" dirty="0"/>
              <a:t>. In the case where the majority of accesses to the </a:t>
            </a:r>
            <a:r>
              <a:rPr lang="en-US" sz="2100" dirty="0" smtClean="0"/>
              <a:t>relation </a:t>
            </a:r>
            <a:r>
              <a:rPr lang="en-US" sz="2100" dirty="0"/>
              <a:t>r result in only the reading of the relation, then several sites can process queries involving r in parallel. The more replicas of r there are, the greater the chance that the needed data will be found in the site where the transaction is executing. Hence, </a:t>
            </a:r>
            <a:r>
              <a:rPr lang="en-US" sz="2100" b="1" dirty="0"/>
              <a:t>data replication minimizes movement of data between sites</a:t>
            </a:r>
            <a:r>
              <a:rPr lang="en-US" sz="2100" dirty="0"/>
              <a:t>. </a:t>
            </a:r>
            <a:endParaRPr lang="en-US" sz="2100" dirty="0" smtClean="0"/>
          </a:p>
        </p:txBody>
      </p:sp>
    </p:spTree>
    <p:extLst>
      <p:ext uri="{BB962C8B-B14F-4D97-AF65-F5344CB8AC3E}">
        <p14:creationId xmlns:p14="http://schemas.microsoft.com/office/powerpoint/2010/main" val="7224008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7681" y="192650"/>
            <a:ext cx="11670535" cy="5724644"/>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200" b="1" dirty="0" smtClean="0"/>
              <a:t>Increased </a:t>
            </a:r>
            <a:r>
              <a:rPr lang="en-US" sz="2200" b="1" dirty="0"/>
              <a:t>overhead on update</a:t>
            </a:r>
            <a:r>
              <a:rPr lang="en-US" sz="2200" dirty="0"/>
              <a:t>. The system must ensure that all replicas of a relation r are consistent; otherwise, erroneous computations may result. Thus, whenever r is updated, the update must be propagated to all sites containing replicas. The result is increased overhead. For example, in a banking system, where account information is replicated in various sites, it is necessary to ensure that the balance in a particular account agrees in all sites</a:t>
            </a:r>
            <a:r>
              <a:rPr lang="en-US" sz="2200" dirty="0" smtClean="0"/>
              <a:t>.</a:t>
            </a:r>
          </a:p>
          <a:p>
            <a:pPr marL="342900" indent="-342900" algn="just">
              <a:lnSpc>
                <a:spcPct val="150000"/>
              </a:lnSpc>
              <a:buFont typeface="Arial" panose="020B0604020202020204" pitchFamily="34" charset="0"/>
              <a:buChar char="•"/>
            </a:pPr>
            <a:r>
              <a:rPr lang="en-US" sz="2200" dirty="0" smtClean="0"/>
              <a:t>In </a:t>
            </a:r>
            <a:r>
              <a:rPr lang="en-US" sz="2200" dirty="0"/>
              <a:t>general, replication </a:t>
            </a:r>
            <a:r>
              <a:rPr lang="en-US" sz="2200" b="1" dirty="0"/>
              <a:t>enhances the performance of read operations </a:t>
            </a:r>
            <a:r>
              <a:rPr lang="en-US" sz="2200" dirty="0"/>
              <a:t>and </a:t>
            </a:r>
            <a:r>
              <a:rPr lang="en-US" sz="2200" dirty="0" smtClean="0"/>
              <a:t>increases </a:t>
            </a:r>
            <a:r>
              <a:rPr lang="en-US" sz="2200" dirty="0"/>
              <a:t>the availability of data to read-only transactions. </a:t>
            </a:r>
            <a:endParaRPr lang="en-US" sz="2200" dirty="0" smtClean="0"/>
          </a:p>
          <a:p>
            <a:pPr marL="342900" indent="-342900" algn="just">
              <a:lnSpc>
                <a:spcPct val="150000"/>
              </a:lnSpc>
              <a:buFont typeface="Arial" panose="020B0604020202020204" pitchFamily="34" charset="0"/>
              <a:buChar char="•"/>
            </a:pPr>
            <a:r>
              <a:rPr lang="en-US" sz="2200" dirty="0" smtClean="0"/>
              <a:t>However</a:t>
            </a:r>
            <a:r>
              <a:rPr lang="en-US" sz="2200" dirty="0"/>
              <a:t>, </a:t>
            </a:r>
            <a:r>
              <a:rPr lang="en-US" sz="2200" b="1" dirty="0"/>
              <a:t>update </a:t>
            </a:r>
            <a:r>
              <a:rPr lang="en-US" sz="2200" b="1" dirty="0" smtClean="0"/>
              <a:t>transactions </a:t>
            </a:r>
            <a:r>
              <a:rPr lang="en-US" sz="2200" b="1" dirty="0"/>
              <a:t>incur greater overhead</a:t>
            </a:r>
            <a:r>
              <a:rPr lang="en-US" sz="2200" dirty="0"/>
              <a:t>. Controlling concurrent updates by several </a:t>
            </a:r>
            <a:r>
              <a:rPr lang="en-US" sz="2200" dirty="0" smtClean="0"/>
              <a:t>transactions </a:t>
            </a:r>
            <a:r>
              <a:rPr lang="en-US" sz="2200" dirty="0"/>
              <a:t>to replicated data is more complex than in centralized </a:t>
            </a:r>
            <a:r>
              <a:rPr lang="en-US" sz="2200" dirty="0" smtClean="0"/>
              <a:t>systems.</a:t>
            </a:r>
            <a:endParaRPr lang="en-US" sz="2200" dirty="0"/>
          </a:p>
          <a:p>
            <a:pPr marL="342900" indent="-342900" algn="just">
              <a:lnSpc>
                <a:spcPct val="150000"/>
              </a:lnSpc>
              <a:buFont typeface="Arial" panose="020B0604020202020204" pitchFamily="34" charset="0"/>
              <a:buChar char="•"/>
            </a:pPr>
            <a:r>
              <a:rPr lang="en-US" sz="2200" dirty="0" smtClean="0"/>
              <a:t>We </a:t>
            </a:r>
            <a:r>
              <a:rPr lang="en-US" sz="2200" dirty="0"/>
              <a:t>can simplify the management of replicas of relation r by </a:t>
            </a:r>
            <a:r>
              <a:rPr lang="en-US" sz="2200" b="1" dirty="0"/>
              <a:t>choosing one of them as the primary copy of r.</a:t>
            </a:r>
          </a:p>
        </p:txBody>
      </p:sp>
    </p:spTree>
    <p:extLst>
      <p:ext uri="{BB962C8B-B14F-4D97-AF65-F5344CB8AC3E}">
        <p14:creationId xmlns:p14="http://schemas.microsoft.com/office/powerpoint/2010/main" val="10899226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5516" y="0"/>
            <a:ext cx="11842869" cy="5978560"/>
          </a:xfrm>
          <a:prstGeom prst="rect">
            <a:avLst/>
          </a:prstGeom>
        </p:spPr>
        <p:txBody>
          <a:bodyPr wrap="square">
            <a:spAutoFit/>
          </a:bodyPr>
          <a:lstStyle/>
          <a:p>
            <a:pPr>
              <a:lnSpc>
                <a:spcPct val="150000"/>
              </a:lnSpc>
            </a:pPr>
            <a:r>
              <a:rPr lang="en-US" sz="2400" b="1" dirty="0" smtClean="0"/>
              <a:t>Data </a:t>
            </a:r>
            <a:r>
              <a:rPr lang="en-US" sz="2400" b="1" dirty="0"/>
              <a:t>Fragmentation</a:t>
            </a:r>
          </a:p>
          <a:p>
            <a:pPr marL="285750" indent="-285750" algn="just">
              <a:lnSpc>
                <a:spcPct val="150000"/>
              </a:lnSpc>
              <a:buFont typeface="Arial" panose="020B0604020202020204" pitchFamily="34" charset="0"/>
              <a:buChar char="•"/>
            </a:pPr>
            <a:r>
              <a:rPr lang="en-US" sz="2100" dirty="0"/>
              <a:t>Fragmentation is a process of </a:t>
            </a:r>
            <a:r>
              <a:rPr lang="en-US" sz="2100" b="1" dirty="0"/>
              <a:t>dividing the whole or full database into various sub tables</a:t>
            </a:r>
            <a:r>
              <a:rPr lang="en-US" sz="2100" dirty="0"/>
              <a:t> or sub relations so that data can be stored in different systems. The small pieces of sub relations or sub tables are called </a:t>
            </a:r>
            <a:r>
              <a:rPr lang="en-US" sz="2100" i="1" dirty="0"/>
              <a:t>fragments</a:t>
            </a:r>
            <a:r>
              <a:rPr lang="en-US" sz="2100" dirty="0"/>
              <a:t>. </a:t>
            </a:r>
          </a:p>
          <a:p>
            <a:pPr marL="285750" indent="-285750" algn="just">
              <a:lnSpc>
                <a:spcPct val="150000"/>
              </a:lnSpc>
              <a:buFont typeface="Arial" panose="020B0604020202020204" pitchFamily="34" charset="0"/>
              <a:buChar char="•"/>
            </a:pPr>
            <a:r>
              <a:rPr lang="en-US" sz="2100" dirty="0" smtClean="0"/>
              <a:t>These </a:t>
            </a:r>
            <a:r>
              <a:rPr lang="en-US" sz="2100" dirty="0"/>
              <a:t>fragments are called </a:t>
            </a:r>
            <a:r>
              <a:rPr lang="en-US" sz="2100" b="1" dirty="0"/>
              <a:t>logical data units </a:t>
            </a:r>
            <a:r>
              <a:rPr lang="en-US" sz="2100" dirty="0"/>
              <a:t>and are stored at various sites. It must be made sure that the </a:t>
            </a:r>
            <a:r>
              <a:rPr lang="en-US" sz="2100" b="1" dirty="0"/>
              <a:t>fragments are such that they can be used to reconstruct the original relation </a:t>
            </a:r>
            <a:r>
              <a:rPr lang="en-US" sz="2100" dirty="0" smtClean="0"/>
              <a:t>(there </a:t>
            </a:r>
            <a:r>
              <a:rPr lang="en-US" sz="2100" dirty="0"/>
              <a:t>isn’t any loss of data). </a:t>
            </a:r>
          </a:p>
          <a:p>
            <a:pPr marL="285750" indent="-285750" algn="just">
              <a:lnSpc>
                <a:spcPct val="150000"/>
              </a:lnSpc>
              <a:buFont typeface="Arial" panose="020B0604020202020204" pitchFamily="34" charset="0"/>
              <a:buChar char="•"/>
            </a:pPr>
            <a:r>
              <a:rPr lang="en-US" sz="2100" dirty="0"/>
              <a:t>In the fragmentation </a:t>
            </a:r>
            <a:r>
              <a:rPr lang="en-US" sz="2100" dirty="0" smtClean="0"/>
              <a:t>process, </a:t>
            </a:r>
            <a:r>
              <a:rPr lang="en-US" sz="2100" dirty="0"/>
              <a:t>If a table T is fragmented and is divided into a number of fragments say T1, T2, T3….TN. The fragments contain sufficient information to allow the restoration of the original table T.</a:t>
            </a:r>
            <a:endParaRPr lang="en-US" sz="2100" b="1" dirty="0"/>
          </a:p>
          <a:p>
            <a:pPr marL="285750" indent="-285750" algn="just">
              <a:lnSpc>
                <a:spcPct val="150000"/>
              </a:lnSpc>
              <a:buFont typeface="Arial" panose="020B0604020202020204" pitchFamily="34" charset="0"/>
              <a:buChar char="•"/>
            </a:pPr>
            <a:r>
              <a:rPr lang="en-US" sz="2100" dirty="0"/>
              <a:t>This </a:t>
            </a:r>
            <a:r>
              <a:rPr lang="en-US" sz="2100" b="1" dirty="0"/>
              <a:t>restoration can be done by the use of UNION or JOIN </a:t>
            </a:r>
            <a:r>
              <a:rPr lang="en-US" sz="2100" dirty="0"/>
              <a:t>operation on various fragments. This process is called </a:t>
            </a:r>
            <a:r>
              <a:rPr lang="en-US" sz="2100" b="1" i="1" dirty="0"/>
              <a:t>data fragmentation</a:t>
            </a:r>
            <a:r>
              <a:rPr lang="en-US" sz="2100" dirty="0"/>
              <a:t>. All of these fragments are independent which means these fragments can not be derived from others.</a:t>
            </a:r>
          </a:p>
        </p:txBody>
      </p:sp>
    </p:spTree>
    <p:extLst>
      <p:ext uri="{BB962C8B-B14F-4D97-AF65-F5344CB8AC3E}">
        <p14:creationId xmlns:p14="http://schemas.microsoft.com/office/powerpoint/2010/main" val="18312111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591" y="137577"/>
            <a:ext cx="11908828" cy="3046988"/>
          </a:xfrm>
          <a:prstGeom prst="rect">
            <a:avLst/>
          </a:prstGeom>
        </p:spPr>
        <p:txBody>
          <a:bodyPr wrap="square">
            <a:spAutoFit/>
          </a:bodyPr>
          <a:lstStyle/>
          <a:p>
            <a:pPr>
              <a:lnSpc>
                <a:spcPct val="150000"/>
              </a:lnSpc>
            </a:pPr>
            <a:r>
              <a:rPr lang="en-US" sz="3200" b="1" dirty="0"/>
              <a:t>Three methods for data fragmenting of a </a:t>
            </a:r>
            <a:r>
              <a:rPr lang="en-US" sz="3200" b="1" dirty="0" smtClean="0"/>
              <a:t>table</a:t>
            </a:r>
          </a:p>
          <a:p>
            <a:pPr marL="285750" indent="-285750" fontAlgn="base">
              <a:lnSpc>
                <a:spcPct val="150000"/>
              </a:lnSpc>
              <a:buFont typeface="Arial" panose="020B0604020202020204" pitchFamily="34" charset="0"/>
              <a:buChar char="•"/>
            </a:pPr>
            <a:r>
              <a:rPr lang="en-US" sz="2800" dirty="0"/>
              <a:t>Horizontal fragmentation</a:t>
            </a:r>
          </a:p>
          <a:p>
            <a:pPr marL="285750" indent="-285750" fontAlgn="base">
              <a:lnSpc>
                <a:spcPct val="150000"/>
              </a:lnSpc>
              <a:buFont typeface="Arial" panose="020B0604020202020204" pitchFamily="34" charset="0"/>
              <a:buChar char="•"/>
            </a:pPr>
            <a:r>
              <a:rPr lang="en-US" sz="2800" dirty="0"/>
              <a:t>Vertical fragmentation</a:t>
            </a:r>
          </a:p>
          <a:p>
            <a:pPr marL="285750" indent="-285750" fontAlgn="base">
              <a:lnSpc>
                <a:spcPct val="150000"/>
              </a:lnSpc>
              <a:buFont typeface="Arial" panose="020B0604020202020204" pitchFamily="34" charset="0"/>
              <a:buChar char="•"/>
            </a:pPr>
            <a:r>
              <a:rPr lang="en-US" sz="2800" dirty="0"/>
              <a:t>Mixed or Hybrid fragmentation</a:t>
            </a:r>
          </a:p>
          <a:p>
            <a:endParaRPr lang="en-US" dirty="0"/>
          </a:p>
        </p:txBody>
      </p:sp>
    </p:spTree>
    <p:extLst>
      <p:ext uri="{BB962C8B-B14F-4D97-AF65-F5344CB8AC3E}">
        <p14:creationId xmlns:p14="http://schemas.microsoft.com/office/powerpoint/2010/main" val="2626049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33041" y="358167"/>
            <a:ext cx="9086715" cy="5576944"/>
          </a:xfrm>
          <a:prstGeom prst="rect">
            <a:avLst/>
          </a:prstGeom>
        </p:spPr>
      </p:pic>
    </p:spTree>
    <p:extLst>
      <p:ext uri="{BB962C8B-B14F-4D97-AF65-F5344CB8AC3E}">
        <p14:creationId xmlns:p14="http://schemas.microsoft.com/office/powerpoint/2010/main" val="14837735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236" y="0"/>
            <a:ext cx="11830756" cy="4847481"/>
          </a:xfrm>
          <a:prstGeom prst="rect">
            <a:avLst/>
          </a:prstGeom>
        </p:spPr>
        <p:txBody>
          <a:bodyPr wrap="square">
            <a:spAutoFit/>
          </a:bodyPr>
          <a:lstStyle/>
          <a:p>
            <a:pPr>
              <a:lnSpc>
                <a:spcPct val="150000"/>
              </a:lnSpc>
            </a:pPr>
            <a:r>
              <a:rPr lang="en-US" sz="2800" b="1" dirty="0"/>
              <a:t>Horizontal </a:t>
            </a:r>
            <a:r>
              <a:rPr lang="en-US" sz="2800" b="1" dirty="0" smtClean="0"/>
              <a:t>fragmentation</a:t>
            </a:r>
          </a:p>
          <a:p>
            <a:pPr marL="285750" indent="-285750" algn="just">
              <a:lnSpc>
                <a:spcPct val="150000"/>
              </a:lnSpc>
              <a:buFont typeface="Arial" panose="020B0604020202020204" pitchFamily="34" charset="0"/>
              <a:buChar char="•"/>
            </a:pPr>
            <a:r>
              <a:rPr lang="en-US" sz="2200" dirty="0"/>
              <a:t>Horizontal fragmentation refers to the process of </a:t>
            </a:r>
            <a:r>
              <a:rPr lang="en-US" sz="2200" b="1" dirty="0"/>
              <a:t>dividing a table horizontally by assigning each row or (a group of rows) of relation to one or more fragments</a:t>
            </a:r>
            <a:r>
              <a:rPr lang="en-US" sz="2200" dirty="0"/>
              <a:t>. </a:t>
            </a:r>
            <a:endParaRPr lang="en-US" sz="2200" dirty="0" smtClean="0"/>
          </a:p>
          <a:p>
            <a:pPr marL="285750" indent="-285750" algn="just">
              <a:lnSpc>
                <a:spcPct val="150000"/>
              </a:lnSpc>
              <a:buFont typeface="Arial" panose="020B0604020202020204" pitchFamily="34" charset="0"/>
              <a:buChar char="•"/>
            </a:pPr>
            <a:r>
              <a:rPr lang="en-US" sz="2200" dirty="0" smtClean="0"/>
              <a:t>These </a:t>
            </a:r>
            <a:r>
              <a:rPr lang="en-US" sz="2200" dirty="0"/>
              <a:t>fragments are then be assigned to different sides in the distributed system. </a:t>
            </a:r>
          </a:p>
          <a:p>
            <a:pPr marL="285750" indent="-285750" algn="just">
              <a:lnSpc>
                <a:spcPct val="150000"/>
              </a:lnSpc>
              <a:buFont typeface="Arial" panose="020B0604020202020204" pitchFamily="34" charset="0"/>
              <a:buChar char="•"/>
            </a:pPr>
            <a:r>
              <a:rPr lang="en-US" sz="2200" dirty="0" smtClean="0"/>
              <a:t>Some </a:t>
            </a:r>
            <a:r>
              <a:rPr lang="en-US" sz="2200" dirty="0"/>
              <a:t>of the rows or tuples of the table are placed in one system and the rest are placed in other systems. </a:t>
            </a:r>
            <a:endParaRPr lang="en-US" sz="2200" dirty="0" smtClean="0"/>
          </a:p>
          <a:p>
            <a:pPr marL="285750" indent="-285750" algn="just">
              <a:lnSpc>
                <a:spcPct val="150000"/>
              </a:lnSpc>
              <a:buFont typeface="Arial" panose="020B0604020202020204" pitchFamily="34" charset="0"/>
              <a:buChar char="•"/>
            </a:pPr>
            <a:r>
              <a:rPr lang="en-US" sz="2200" dirty="0" smtClean="0"/>
              <a:t>The </a:t>
            </a:r>
            <a:r>
              <a:rPr lang="en-US" sz="2200" dirty="0"/>
              <a:t>rows that belong to the horizontal fragments are specified by a condition on one or more attributes of the relation. </a:t>
            </a:r>
          </a:p>
          <a:p>
            <a:pPr>
              <a:lnSpc>
                <a:spcPct val="150000"/>
              </a:lnSpc>
            </a:pPr>
            <a:endParaRPr lang="en-US" sz="2400" dirty="0"/>
          </a:p>
        </p:txBody>
      </p:sp>
      <p:pic>
        <p:nvPicPr>
          <p:cNvPr id="3" name="Picture 2"/>
          <p:cNvPicPr>
            <a:picLocks noChangeAspect="1"/>
          </p:cNvPicPr>
          <p:nvPr/>
        </p:nvPicPr>
        <p:blipFill>
          <a:blip r:embed="rId2"/>
          <a:stretch>
            <a:fillRect/>
          </a:stretch>
        </p:blipFill>
        <p:spPr>
          <a:xfrm>
            <a:off x="1735432" y="4362923"/>
            <a:ext cx="8668364" cy="2418018"/>
          </a:xfrm>
          <a:prstGeom prst="rect">
            <a:avLst/>
          </a:prstGeom>
        </p:spPr>
      </p:pic>
    </p:spTree>
    <p:extLst>
      <p:ext uri="{BB962C8B-B14F-4D97-AF65-F5344CB8AC3E}">
        <p14:creationId xmlns:p14="http://schemas.microsoft.com/office/powerpoint/2010/main" val="29746445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2598" y="0"/>
            <a:ext cx="11791720" cy="5816977"/>
          </a:xfrm>
          <a:prstGeom prst="rect">
            <a:avLst/>
          </a:prstGeom>
        </p:spPr>
        <p:txBody>
          <a:bodyPr wrap="square">
            <a:spAutoFit/>
          </a:bodyPr>
          <a:lstStyle/>
          <a:p>
            <a:pPr algn="just">
              <a:lnSpc>
                <a:spcPct val="150000"/>
              </a:lnSpc>
            </a:pPr>
            <a:r>
              <a:rPr lang="en-US" sz="2800" b="1" dirty="0"/>
              <a:t>Vertical Fragmentation</a:t>
            </a:r>
            <a:endParaRPr lang="en-US" sz="2800" dirty="0" smtClean="0"/>
          </a:p>
          <a:p>
            <a:pPr marL="342900" indent="-342900" algn="just">
              <a:lnSpc>
                <a:spcPct val="150000"/>
              </a:lnSpc>
              <a:buFont typeface="Arial" panose="020B0604020202020204" pitchFamily="34" charset="0"/>
              <a:buChar char="•"/>
            </a:pPr>
            <a:r>
              <a:rPr lang="en-US" sz="2200" dirty="0" smtClean="0"/>
              <a:t>Vertical </a:t>
            </a:r>
            <a:r>
              <a:rPr lang="en-US" sz="2200" dirty="0"/>
              <a:t>fragmentation refers to the process of decomposing a table </a:t>
            </a:r>
            <a:r>
              <a:rPr lang="en-US" sz="2200" b="1" dirty="0"/>
              <a:t>vertically by attributes </a:t>
            </a:r>
            <a:r>
              <a:rPr lang="en-US" sz="2200" dirty="0"/>
              <a:t>are columns. In this fragmentation, some of the attributes are stored in one system and the rest are stored in other systems.  </a:t>
            </a:r>
          </a:p>
          <a:p>
            <a:pPr marL="342900" indent="-342900" algn="just">
              <a:lnSpc>
                <a:spcPct val="150000"/>
              </a:lnSpc>
              <a:buFont typeface="Arial" panose="020B0604020202020204" pitchFamily="34" charset="0"/>
              <a:buChar char="•"/>
            </a:pPr>
            <a:r>
              <a:rPr lang="en-US" sz="2200" dirty="0"/>
              <a:t>This is because each site may not need all columns of a table.  In order to take care of restoration, each fragment must contain the primary key field(s) in a table. </a:t>
            </a:r>
          </a:p>
          <a:p>
            <a:pPr marL="342900" indent="-342900" algn="just">
              <a:lnSpc>
                <a:spcPct val="150000"/>
              </a:lnSpc>
              <a:buFont typeface="Arial" panose="020B0604020202020204" pitchFamily="34" charset="0"/>
              <a:buChar char="•"/>
            </a:pPr>
            <a:r>
              <a:rPr lang="en-US" sz="2200" dirty="0"/>
              <a:t>The fragmentation should be in such a manner that we can rebuild a table from the fragment by taking the natural JOIN operation and to make it possible we need to include a special attribute called </a:t>
            </a:r>
            <a:r>
              <a:rPr lang="en-US" sz="2200" b="1" i="1" dirty="0"/>
              <a:t>Tuple-id</a:t>
            </a:r>
            <a:r>
              <a:rPr lang="en-US" sz="2200" dirty="0"/>
              <a:t> to the schema.  </a:t>
            </a:r>
          </a:p>
          <a:p>
            <a:pPr marL="342900" indent="-342900" algn="just">
              <a:lnSpc>
                <a:spcPct val="150000"/>
              </a:lnSpc>
              <a:buFont typeface="Arial" panose="020B0604020202020204" pitchFamily="34" charset="0"/>
              <a:buChar char="•"/>
            </a:pPr>
            <a:r>
              <a:rPr lang="en-US" sz="2200" dirty="0"/>
              <a:t>For this purpose, a user can use any super key. And by this, the tuples or rows can be linked together.</a:t>
            </a:r>
          </a:p>
        </p:txBody>
      </p:sp>
    </p:spTree>
    <p:extLst>
      <p:ext uri="{BB962C8B-B14F-4D97-AF65-F5344CB8AC3E}">
        <p14:creationId xmlns:p14="http://schemas.microsoft.com/office/powerpoint/2010/main" val="3840640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97050" y="841872"/>
            <a:ext cx="9714623" cy="2870812"/>
          </a:xfrm>
          <a:prstGeom prst="rect">
            <a:avLst/>
          </a:prstGeom>
        </p:spPr>
      </p:pic>
    </p:spTree>
    <p:extLst>
      <p:ext uri="{BB962C8B-B14F-4D97-AF65-F5344CB8AC3E}">
        <p14:creationId xmlns:p14="http://schemas.microsoft.com/office/powerpoint/2010/main" val="6159382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9546" y="109236"/>
            <a:ext cx="11868839" cy="4708981"/>
          </a:xfrm>
          <a:prstGeom prst="rect">
            <a:avLst/>
          </a:prstGeom>
        </p:spPr>
        <p:txBody>
          <a:bodyPr wrap="square">
            <a:spAutoFit/>
          </a:bodyPr>
          <a:lstStyle/>
          <a:p>
            <a:pPr algn="just">
              <a:lnSpc>
                <a:spcPct val="150000"/>
              </a:lnSpc>
            </a:pPr>
            <a:r>
              <a:rPr lang="en-US" sz="3200" b="1" dirty="0"/>
              <a:t>Mixed Fragmentation</a:t>
            </a:r>
            <a:endParaRPr lang="en-US" sz="3200" dirty="0" smtClean="0"/>
          </a:p>
          <a:p>
            <a:pPr marL="342900" indent="-342900" algn="just">
              <a:lnSpc>
                <a:spcPct val="150000"/>
              </a:lnSpc>
              <a:buFont typeface="Arial" panose="020B0604020202020204" pitchFamily="34" charset="0"/>
              <a:buChar char="•"/>
            </a:pPr>
            <a:r>
              <a:rPr lang="en-US" sz="2400" dirty="0" smtClean="0"/>
              <a:t>The </a:t>
            </a:r>
            <a:r>
              <a:rPr lang="en-US" sz="2400" dirty="0"/>
              <a:t>combination of vertical fragmentation of a table followed by further horizontal fragmentation of some fragments is called </a:t>
            </a:r>
            <a:r>
              <a:rPr lang="en-US" sz="2400" b="1" dirty="0"/>
              <a:t>mixed or hybrid fragmentation</a:t>
            </a:r>
            <a:r>
              <a:rPr lang="en-US" sz="2400" dirty="0"/>
              <a:t>.</a:t>
            </a:r>
          </a:p>
          <a:p>
            <a:pPr marL="342900" indent="-342900" algn="just">
              <a:lnSpc>
                <a:spcPct val="150000"/>
              </a:lnSpc>
              <a:buFont typeface="Arial" panose="020B0604020202020204" pitchFamily="34" charset="0"/>
              <a:buChar char="•"/>
            </a:pPr>
            <a:r>
              <a:rPr lang="en-US" sz="2400" dirty="0"/>
              <a:t> For defining this type of fragmentation we use the SELECT and the PROJECT operations of relational algebra. </a:t>
            </a:r>
          </a:p>
          <a:p>
            <a:pPr marL="342900" indent="-342900" algn="just">
              <a:lnSpc>
                <a:spcPct val="150000"/>
              </a:lnSpc>
              <a:buFont typeface="Arial" panose="020B0604020202020204" pitchFamily="34" charset="0"/>
              <a:buChar char="•"/>
            </a:pPr>
            <a:r>
              <a:rPr lang="en-US" sz="2400" dirty="0"/>
              <a:t>In some situations, the horizontal and the vertical fragmentation isn’t enough to distribute data for some applications and in that conditions, we need a fragmentation called a mixed fragmentation. </a:t>
            </a:r>
          </a:p>
        </p:txBody>
      </p:sp>
    </p:spTree>
    <p:extLst>
      <p:ext uri="{BB962C8B-B14F-4D97-AF65-F5344CB8AC3E}">
        <p14:creationId xmlns:p14="http://schemas.microsoft.com/office/powerpoint/2010/main" val="27161811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a:spLocks noGrp="1"/>
          </p:cNvSpPr>
          <p:nvPr>
            <p:ph idx="1"/>
          </p:nvPr>
        </p:nvSpPr>
        <p:spPr>
          <a:xfrm>
            <a:off x="154236" y="165253"/>
            <a:ext cx="11810082" cy="6555035"/>
          </a:xfrm>
        </p:spPr>
        <p:txBody>
          <a:bodyPr>
            <a:normAutofit/>
          </a:bodyPr>
          <a:lstStyle/>
          <a:p>
            <a:pPr marL="0" indent="0" algn="just" fontAlgn="base">
              <a:lnSpc>
                <a:spcPct val="150000"/>
              </a:lnSpc>
              <a:buNone/>
            </a:pPr>
            <a:r>
              <a:rPr lang="en-US" b="1" dirty="0"/>
              <a:t>Advantages </a:t>
            </a:r>
            <a:r>
              <a:rPr lang="en-US" b="1" dirty="0" smtClean="0"/>
              <a:t>of Fragmentation:</a:t>
            </a:r>
            <a:endParaRPr lang="en-US" b="1" dirty="0"/>
          </a:p>
          <a:p>
            <a:pPr algn="just" fontAlgn="base">
              <a:lnSpc>
                <a:spcPct val="150000"/>
              </a:lnSpc>
            </a:pPr>
            <a:r>
              <a:rPr lang="en-US" sz="2400" dirty="0"/>
              <a:t>As the data is stored close to the usage site, the efficiency of the database system will increase</a:t>
            </a:r>
          </a:p>
          <a:p>
            <a:pPr algn="just" fontAlgn="base">
              <a:lnSpc>
                <a:spcPct val="150000"/>
              </a:lnSpc>
            </a:pPr>
            <a:r>
              <a:rPr lang="en-US" sz="2400" dirty="0"/>
              <a:t>Local query optimization methods are sufficient for some queries as the data is available locally</a:t>
            </a:r>
          </a:p>
          <a:p>
            <a:pPr algn="just" fontAlgn="base">
              <a:lnSpc>
                <a:spcPct val="150000"/>
              </a:lnSpc>
            </a:pPr>
            <a:r>
              <a:rPr lang="en-US" sz="2400" dirty="0"/>
              <a:t>In order to maintain the security and privacy of the database system, fragmentation is advantageous</a:t>
            </a:r>
          </a:p>
          <a:p>
            <a:pPr marL="0" indent="0" algn="just" fontAlgn="base">
              <a:lnSpc>
                <a:spcPct val="150000"/>
              </a:lnSpc>
              <a:buNone/>
            </a:pPr>
            <a:r>
              <a:rPr lang="en-US" b="1" dirty="0" smtClean="0"/>
              <a:t>Disadvantages </a:t>
            </a:r>
            <a:r>
              <a:rPr lang="en-US" b="1" dirty="0"/>
              <a:t>of Fragmentation :</a:t>
            </a:r>
          </a:p>
          <a:p>
            <a:pPr algn="just" fontAlgn="base">
              <a:lnSpc>
                <a:spcPct val="150000"/>
              </a:lnSpc>
            </a:pPr>
            <a:r>
              <a:rPr lang="en-US" sz="2400" dirty="0"/>
              <a:t>Access speeds may be very high if data from different fragments are needed</a:t>
            </a:r>
          </a:p>
          <a:p>
            <a:pPr algn="just" fontAlgn="base">
              <a:lnSpc>
                <a:spcPct val="150000"/>
              </a:lnSpc>
            </a:pPr>
            <a:r>
              <a:rPr lang="en-US" sz="2400" dirty="0"/>
              <a:t>If we are using recursive fragmentation, then it will be very expensive</a:t>
            </a:r>
          </a:p>
          <a:p>
            <a:pPr algn="just">
              <a:lnSpc>
                <a:spcPct val="150000"/>
              </a:lnSpc>
            </a:pPr>
            <a:endParaRPr lang="en-US" dirty="0"/>
          </a:p>
        </p:txBody>
      </p:sp>
    </p:spTree>
    <p:extLst>
      <p:ext uri="{BB962C8B-B14F-4D97-AF65-F5344CB8AC3E}">
        <p14:creationId xmlns:p14="http://schemas.microsoft.com/office/powerpoint/2010/main" val="7964108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0169" y="140697"/>
            <a:ext cx="11887200" cy="5309146"/>
          </a:xfrm>
          <a:prstGeom prst="rect">
            <a:avLst/>
          </a:prstGeom>
        </p:spPr>
        <p:txBody>
          <a:bodyPr wrap="square">
            <a:spAutoFit/>
          </a:bodyPr>
          <a:lstStyle/>
          <a:p>
            <a:pPr algn="just" fontAlgn="base">
              <a:lnSpc>
                <a:spcPct val="150000"/>
              </a:lnSpc>
            </a:pPr>
            <a:r>
              <a:rPr lang="en-US" sz="2800" b="1" dirty="0"/>
              <a:t>What is </a:t>
            </a:r>
            <a:r>
              <a:rPr lang="en-US" sz="2800" b="1" dirty="0" smtClean="0"/>
              <a:t>Transparency?</a:t>
            </a:r>
          </a:p>
          <a:p>
            <a:pPr marL="342900" indent="-342900" algn="just" fontAlgn="base">
              <a:lnSpc>
                <a:spcPct val="150000"/>
              </a:lnSpc>
              <a:buFont typeface="Arial" pitchFamily="34" charset="0"/>
              <a:buChar char="•"/>
            </a:pPr>
            <a:r>
              <a:rPr lang="en-US" sz="2200" dirty="0"/>
              <a:t>The user of a distributed database system should not be required to know </a:t>
            </a:r>
            <a:r>
              <a:rPr lang="en-US" sz="2200" dirty="0" smtClean="0"/>
              <a:t>where the </a:t>
            </a:r>
            <a:r>
              <a:rPr lang="en-US" sz="2200" dirty="0"/>
              <a:t>data are physically located nor how the data can be accessed at the </a:t>
            </a:r>
            <a:r>
              <a:rPr lang="en-US" sz="2200" dirty="0" smtClean="0"/>
              <a:t>specific local </a:t>
            </a:r>
            <a:r>
              <a:rPr lang="en-US" sz="2200" dirty="0"/>
              <a:t>site. This characteristic, called </a:t>
            </a:r>
            <a:r>
              <a:rPr lang="en-US" sz="2200" b="1" dirty="0" smtClean="0"/>
              <a:t>data transparency</a:t>
            </a:r>
            <a:r>
              <a:rPr lang="en-US" sz="2200" dirty="0" smtClean="0"/>
              <a:t>.</a:t>
            </a:r>
            <a:endParaRPr lang="en-US" sz="2200" dirty="0"/>
          </a:p>
          <a:p>
            <a:pPr marL="342900" indent="-342900" algn="just" fontAlgn="base">
              <a:lnSpc>
                <a:spcPct val="150000"/>
              </a:lnSpc>
              <a:buFont typeface="Arial" pitchFamily="34" charset="0"/>
              <a:buChar char="•"/>
            </a:pPr>
            <a:r>
              <a:rPr lang="en-US" sz="2200" dirty="0" smtClean="0"/>
              <a:t>Transparency </a:t>
            </a:r>
            <a:r>
              <a:rPr lang="en-US" sz="2200" dirty="0"/>
              <a:t>in DDBMS refers to the transparent distribution of information to the user from the system. It helps in hiding the information that is to be implemented by the user. </a:t>
            </a:r>
          </a:p>
          <a:p>
            <a:pPr marL="342900" indent="-342900" algn="just" fontAlgn="base">
              <a:lnSpc>
                <a:spcPct val="150000"/>
              </a:lnSpc>
              <a:buFont typeface="Arial" pitchFamily="34" charset="0"/>
              <a:buChar char="•"/>
            </a:pPr>
            <a:r>
              <a:rPr lang="en-US" sz="2200" dirty="0" smtClean="0"/>
              <a:t>For </a:t>
            </a:r>
            <a:r>
              <a:rPr lang="en-US" sz="2200" dirty="0"/>
              <a:t>example, in a normal DBMS, data independence is a form of transparency that helps in hiding changes in the definition &amp; organization of the data from the user. </a:t>
            </a:r>
            <a:endParaRPr lang="en-US" sz="2200" dirty="0" smtClean="0"/>
          </a:p>
          <a:p>
            <a:pPr marL="342900" indent="-342900" algn="just" fontAlgn="base">
              <a:lnSpc>
                <a:spcPct val="150000"/>
              </a:lnSpc>
              <a:buFont typeface="Arial" pitchFamily="34" charset="0"/>
              <a:buChar char="•"/>
            </a:pPr>
            <a:r>
              <a:rPr lang="en-US" sz="2200" dirty="0" smtClean="0"/>
              <a:t>But</a:t>
            </a:r>
            <a:r>
              <a:rPr lang="en-US" sz="2200" dirty="0"/>
              <a:t>, they all have the same overall target. That means to make use of the distributed database the same as a centralized database</a:t>
            </a:r>
            <a:r>
              <a:rPr lang="en-US" sz="2200" dirty="0" smtClean="0"/>
              <a:t>.</a:t>
            </a:r>
            <a:endParaRPr lang="en-US" sz="2200" dirty="0"/>
          </a:p>
        </p:txBody>
      </p:sp>
    </p:spTree>
    <p:extLst>
      <p:ext uri="{BB962C8B-B14F-4D97-AF65-F5344CB8AC3E}">
        <p14:creationId xmlns:p14="http://schemas.microsoft.com/office/powerpoint/2010/main" val="2691284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8606" y="1319416"/>
            <a:ext cx="6639499" cy="404406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3223286" y="335881"/>
            <a:ext cx="4527778" cy="584775"/>
          </a:xfrm>
          <a:prstGeom prst="rect">
            <a:avLst/>
          </a:prstGeom>
        </p:spPr>
        <p:txBody>
          <a:bodyPr wrap="none">
            <a:spAutoFit/>
          </a:bodyPr>
          <a:lstStyle/>
          <a:p>
            <a:pPr fontAlgn="base"/>
            <a:r>
              <a:rPr lang="en-US" sz="3200" b="1" dirty="0">
                <a:solidFill>
                  <a:srgbClr val="273239"/>
                </a:solidFill>
              </a:rPr>
              <a:t>Transparencies in DDBMS</a:t>
            </a:r>
            <a:endParaRPr lang="en-US" sz="3200" b="1" i="0" dirty="0">
              <a:solidFill>
                <a:srgbClr val="273239"/>
              </a:solidFill>
              <a:effectLst/>
            </a:endParaRPr>
          </a:p>
        </p:txBody>
      </p:sp>
      <p:sp>
        <p:nvSpPr>
          <p:cNvPr id="3" name="Rectangle 2"/>
          <p:cNvSpPr/>
          <p:nvPr/>
        </p:nvSpPr>
        <p:spPr>
          <a:xfrm>
            <a:off x="326834" y="1021831"/>
            <a:ext cx="6096000" cy="3359061"/>
          </a:xfrm>
          <a:prstGeom prst="rect">
            <a:avLst/>
          </a:prstGeom>
        </p:spPr>
        <p:txBody>
          <a:bodyPr>
            <a:spAutoFit/>
          </a:bodyPr>
          <a:lstStyle/>
          <a:p>
            <a:pPr algn="just" fontAlgn="base">
              <a:lnSpc>
                <a:spcPct val="150000"/>
              </a:lnSpc>
            </a:pPr>
            <a:r>
              <a:rPr lang="en-US" sz="2400" dirty="0"/>
              <a:t>In Distributed Database Management System, there are </a:t>
            </a:r>
            <a:r>
              <a:rPr lang="en-US" sz="2400" b="1" dirty="0"/>
              <a:t>four types of transparencies</a:t>
            </a:r>
            <a:r>
              <a:rPr lang="en-US" sz="2400" dirty="0"/>
              <a:t>, </a:t>
            </a:r>
          </a:p>
          <a:p>
            <a:pPr marL="457200" indent="-457200" algn="just" fontAlgn="base">
              <a:lnSpc>
                <a:spcPct val="150000"/>
              </a:lnSpc>
              <a:buFont typeface="+mj-lt"/>
              <a:buAutoNum type="arabicPeriod"/>
            </a:pPr>
            <a:r>
              <a:rPr lang="en-US" sz="2400" dirty="0"/>
              <a:t>Transaction transparency</a:t>
            </a:r>
          </a:p>
          <a:p>
            <a:pPr marL="457200" indent="-457200" algn="just" fontAlgn="base">
              <a:lnSpc>
                <a:spcPct val="150000"/>
              </a:lnSpc>
              <a:buFont typeface="+mj-lt"/>
              <a:buAutoNum type="arabicPeriod"/>
            </a:pPr>
            <a:r>
              <a:rPr lang="en-US" sz="2400" dirty="0"/>
              <a:t>Performance transparency</a:t>
            </a:r>
          </a:p>
          <a:p>
            <a:pPr marL="457200" indent="-457200" algn="just" fontAlgn="base">
              <a:lnSpc>
                <a:spcPct val="150000"/>
              </a:lnSpc>
              <a:buFont typeface="+mj-lt"/>
              <a:buAutoNum type="arabicPeriod"/>
            </a:pPr>
            <a:r>
              <a:rPr lang="en-US" sz="2400" dirty="0"/>
              <a:t>DBMS transparency</a:t>
            </a:r>
          </a:p>
          <a:p>
            <a:pPr marL="457200" indent="-457200" algn="just" fontAlgn="base">
              <a:lnSpc>
                <a:spcPct val="150000"/>
              </a:lnSpc>
              <a:buFont typeface="+mj-lt"/>
              <a:buAutoNum type="arabicPeriod"/>
            </a:pPr>
            <a:r>
              <a:rPr lang="en-US" sz="2400" dirty="0"/>
              <a:t>Distribution transparency</a:t>
            </a:r>
          </a:p>
        </p:txBody>
      </p:sp>
    </p:spTree>
    <p:extLst>
      <p:ext uri="{BB962C8B-B14F-4D97-AF65-F5344CB8AC3E}">
        <p14:creationId xmlns:p14="http://schemas.microsoft.com/office/powerpoint/2010/main" val="3235419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3964" y="0"/>
            <a:ext cx="11582400" cy="6140142"/>
          </a:xfrm>
          <a:prstGeom prst="rect">
            <a:avLst/>
          </a:prstGeom>
        </p:spPr>
        <p:txBody>
          <a:bodyPr wrap="square">
            <a:spAutoFit/>
          </a:bodyPr>
          <a:lstStyle/>
          <a:p>
            <a:pPr algn="just">
              <a:lnSpc>
                <a:spcPct val="150000"/>
              </a:lnSpc>
            </a:pPr>
            <a:r>
              <a:rPr lang="en-US" sz="2800" b="1" dirty="0" smtClean="0"/>
              <a:t>1. Transaction </a:t>
            </a:r>
            <a:r>
              <a:rPr lang="en-US" sz="2800" b="1" dirty="0"/>
              <a:t>transparency- </a:t>
            </a:r>
            <a:endParaRPr lang="en-US" sz="2800" dirty="0"/>
          </a:p>
          <a:p>
            <a:pPr marL="457200" indent="-457200" algn="just">
              <a:lnSpc>
                <a:spcPct val="150000"/>
              </a:lnSpc>
              <a:buFont typeface="Arial" pitchFamily="34" charset="0"/>
              <a:buChar char="•"/>
            </a:pPr>
            <a:r>
              <a:rPr lang="en-US" sz="2600" dirty="0" smtClean="0"/>
              <a:t>This </a:t>
            </a:r>
            <a:r>
              <a:rPr lang="en-US" sz="2600" dirty="0"/>
              <a:t>transparency makes sure that </a:t>
            </a:r>
            <a:r>
              <a:rPr lang="en-US" sz="2600" b="1" dirty="0"/>
              <a:t>all the transactions that are distributed preserve distributed database integrity and regularity</a:t>
            </a:r>
            <a:r>
              <a:rPr lang="en-US" sz="2600" dirty="0"/>
              <a:t>. </a:t>
            </a:r>
            <a:endParaRPr lang="en-US" sz="2600" dirty="0" smtClean="0"/>
          </a:p>
          <a:p>
            <a:pPr marL="457200" indent="-457200" algn="just">
              <a:lnSpc>
                <a:spcPct val="150000"/>
              </a:lnSpc>
              <a:buFont typeface="Arial" pitchFamily="34" charset="0"/>
              <a:buChar char="•"/>
            </a:pPr>
            <a:r>
              <a:rPr lang="en-US" sz="2600" dirty="0" smtClean="0"/>
              <a:t>Also</a:t>
            </a:r>
            <a:r>
              <a:rPr lang="en-US" sz="2600" dirty="0"/>
              <a:t>, it is to understand that distribution transaction access is the data stored at multiple locations. </a:t>
            </a:r>
            <a:endParaRPr lang="en-US" sz="2600" dirty="0" smtClean="0"/>
          </a:p>
          <a:p>
            <a:pPr marL="457200" indent="-457200" algn="just">
              <a:lnSpc>
                <a:spcPct val="150000"/>
              </a:lnSpc>
              <a:buFont typeface="Arial" pitchFamily="34" charset="0"/>
              <a:buChar char="•"/>
            </a:pPr>
            <a:r>
              <a:rPr lang="en-US" sz="2600" dirty="0" smtClean="0"/>
              <a:t>The </a:t>
            </a:r>
            <a:r>
              <a:rPr lang="en-US" sz="2600" dirty="0"/>
              <a:t>DDBMS is responsible for maintaining the atomicity of every sub-transaction (By this, we mean that either the whole transaction takes place directly or doesn’t happen in the least).  </a:t>
            </a:r>
            <a:endParaRPr lang="en-US" sz="2600" dirty="0" smtClean="0"/>
          </a:p>
          <a:p>
            <a:pPr marL="457200" indent="-457200" algn="just">
              <a:lnSpc>
                <a:spcPct val="150000"/>
              </a:lnSpc>
              <a:buFont typeface="Arial" pitchFamily="34" charset="0"/>
              <a:buChar char="•"/>
            </a:pPr>
            <a:r>
              <a:rPr lang="en-US" sz="2600" dirty="0" smtClean="0"/>
              <a:t>It </a:t>
            </a:r>
            <a:r>
              <a:rPr lang="en-US" sz="2600" dirty="0"/>
              <a:t>is very complex due to the use of fragmentation, allocation, and replication structure of DBMS.</a:t>
            </a:r>
          </a:p>
        </p:txBody>
      </p:sp>
    </p:spTree>
    <p:extLst>
      <p:ext uri="{BB962C8B-B14F-4D97-AF65-F5344CB8AC3E}">
        <p14:creationId xmlns:p14="http://schemas.microsoft.com/office/powerpoint/2010/main" val="17898828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5526" y="169085"/>
            <a:ext cx="11762509" cy="5539978"/>
          </a:xfrm>
          <a:prstGeom prst="rect">
            <a:avLst/>
          </a:prstGeom>
        </p:spPr>
        <p:txBody>
          <a:bodyPr wrap="square">
            <a:spAutoFit/>
          </a:bodyPr>
          <a:lstStyle/>
          <a:p>
            <a:pPr algn="just">
              <a:lnSpc>
                <a:spcPct val="150000"/>
              </a:lnSpc>
            </a:pPr>
            <a:r>
              <a:rPr lang="en-US" sz="2800" b="1" dirty="0" smtClean="0"/>
              <a:t>2. Performance </a:t>
            </a:r>
            <a:r>
              <a:rPr lang="en-US" sz="2800" b="1" dirty="0"/>
              <a:t>transparency- </a:t>
            </a:r>
            <a:r>
              <a:rPr lang="en-US" sz="2800" dirty="0"/>
              <a:t> </a:t>
            </a:r>
          </a:p>
          <a:p>
            <a:pPr marL="457200" indent="-457200" algn="just">
              <a:lnSpc>
                <a:spcPct val="150000"/>
              </a:lnSpc>
              <a:buFont typeface="Arial" pitchFamily="34" charset="0"/>
              <a:buChar char="•"/>
            </a:pPr>
            <a:r>
              <a:rPr lang="en-US" sz="2600" dirty="0" smtClean="0"/>
              <a:t>This </a:t>
            </a:r>
            <a:r>
              <a:rPr lang="en-US" sz="2600" dirty="0"/>
              <a:t>transparency requires a DDBMS to work in a way that if it is a centralized database management system. </a:t>
            </a:r>
            <a:endParaRPr lang="en-US" sz="2600" dirty="0" smtClean="0"/>
          </a:p>
          <a:p>
            <a:pPr marL="457200" indent="-457200" algn="just">
              <a:lnSpc>
                <a:spcPct val="150000"/>
              </a:lnSpc>
              <a:buFont typeface="Arial" pitchFamily="34" charset="0"/>
              <a:buChar char="•"/>
            </a:pPr>
            <a:r>
              <a:rPr lang="en-US" sz="2600" dirty="0" smtClean="0"/>
              <a:t>Also</a:t>
            </a:r>
            <a:r>
              <a:rPr lang="en-US" sz="2600" dirty="0"/>
              <a:t>, the system should not undergo any downs in performance as its architecture is distributed. </a:t>
            </a:r>
            <a:endParaRPr lang="en-US" sz="2600" dirty="0" smtClean="0"/>
          </a:p>
          <a:p>
            <a:pPr marL="457200" indent="-457200" algn="just">
              <a:lnSpc>
                <a:spcPct val="150000"/>
              </a:lnSpc>
              <a:buFont typeface="Arial" pitchFamily="34" charset="0"/>
              <a:buChar char="•"/>
            </a:pPr>
            <a:r>
              <a:rPr lang="en-US" sz="2600" dirty="0" smtClean="0"/>
              <a:t>Likewise</a:t>
            </a:r>
            <a:r>
              <a:rPr lang="en-US" sz="2600" dirty="0"/>
              <a:t>, a DDBMS must have a distributed query processor which can map a data request into an ordered sequence of operations on the local database. </a:t>
            </a:r>
            <a:endParaRPr lang="en-US" sz="2600" dirty="0" smtClean="0"/>
          </a:p>
          <a:p>
            <a:pPr marL="457200" indent="-457200" algn="just">
              <a:lnSpc>
                <a:spcPct val="150000"/>
              </a:lnSpc>
              <a:buFont typeface="Arial" pitchFamily="34" charset="0"/>
              <a:buChar char="•"/>
            </a:pPr>
            <a:r>
              <a:rPr lang="en-US" sz="2600" dirty="0" smtClean="0"/>
              <a:t>This </a:t>
            </a:r>
            <a:r>
              <a:rPr lang="en-US" sz="2600" dirty="0"/>
              <a:t>has another complexity to take under consideration which is the fragmentation, replication, and allocation structure of DBMS.</a:t>
            </a:r>
          </a:p>
        </p:txBody>
      </p:sp>
    </p:spTree>
    <p:extLst>
      <p:ext uri="{BB962C8B-B14F-4D97-AF65-F5344CB8AC3E}">
        <p14:creationId xmlns:p14="http://schemas.microsoft.com/office/powerpoint/2010/main" val="33079830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0218" y="337803"/>
            <a:ext cx="11471564" cy="4293483"/>
          </a:xfrm>
          <a:prstGeom prst="rect">
            <a:avLst/>
          </a:prstGeom>
        </p:spPr>
        <p:txBody>
          <a:bodyPr wrap="square">
            <a:spAutoFit/>
          </a:bodyPr>
          <a:lstStyle/>
          <a:p>
            <a:pPr algn="just">
              <a:lnSpc>
                <a:spcPct val="150000"/>
              </a:lnSpc>
            </a:pPr>
            <a:r>
              <a:rPr lang="en-US" sz="2600" b="1" dirty="0" smtClean="0"/>
              <a:t>3. DBMS </a:t>
            </a:r>
            <a:r>
              <a:rPr lang="en-US" sz="2600" b="1" dirty="0"/>
              <a:t>transparency- </a:t>
            </a:r>
            <a:endParaRPr lang="en-US" sz="2600" dirty="0"/>
          </a:p>
          <a:p>
            <a:pPr marL="457200" indent="-457200" algn="just">
              <a:lnSpc>
                <a:spcPct val="150000"/>
              </a:lnSpc>
              <a:buFont typeface="Arial" pitchFamily="34" charset="0"/>
              <a:buChar char="•"/>
            </a:pPr>
            <a:r>
              <a:rPr lang="en-US" sz="2600" dirty="0" smtClean="0"/>
              <a:t>This </a:t>
            </a:r>
            <a:r>
              <a:rPr lang="en-US" sz="2600" dirty="0"/>
              <a:t>transparency is </a:t>
            </a:r>
            <a:r>
              <a:rPr lang="en-US" sz="2600" b="1" dirty="0"/>
              <a:t>only applicable to heterogeneous types of DDBMS </a:t>
            </a:r>
            <a:r>
              <a:rPr lang="en-US" sz="2600" dirty="0"/>
              <a:t>(Databases that have different sites and use different operating systems, products, and data models) as it hides the fact that the local DBMS may be different. </a:t>
            </a:r>
            <a:endParaRPr lang="en-US" sz="2600" dirty="0" smtClean="0"/>
          </a:p>
          <a:p>
            <a:pPr marL="457200" indent="-457200" algn="just">
              <a:lnSpc>
                <a:spcPct val="150000"/>
              </a:lnSpc>
              <a:buFont typeface="Arial" pitchFamily="34" charset="0"/>
              <a:buChar char="•"/>
            </a:pPr>
            <a:r>
              <a:rPr lang="en-US" sz="2600" dirty="0" smtClean="0"/>
              <a:t>This </a:t>
            </a:r>
            <a:r>
              <a:rPr lang="en-US" sz="2600" dirty="0"/>
              <a:t>transparency is one of the most complicated transparencies to make use of as a generalization.</a:t>
            </a:r>
          </a:p>
        </p:txBody>
      </p:sp>
    </p:spTree>
    <p:extLst>
      <p:ext uri="{BB962C8B-B14F-4D97-AF65-F5344CB8AC3E}">
        <p14:creationId xmlns:p14="http://schemas.microsoft.com/office/powerpoint/2010/main" val="3877535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9659" y="473726"/>
            <a:ext cx="11358390" cy="2862322"/>
          </a:xfrm>
          <a:prstGeom prst="rect">
            <a:avLst/>
          </a:prstGeom>
          <a:noFill/>
        </p:spPr>
        <p:txBody>
          <a:bodyPr wrap="square" rtlCol="0">
            <a:spAutoFit/>
          </a:bodyPr>
          <a:lstStyle/>
          <a:p>
            <a:pPr algn="ctr">
              <a:lnSpc>
                <a:spcPct val="150000"/>
              </a:lnSpc>
            </a:pPr>
            <a:r>
              <a:rPr lang="en-US" sz="2400" b="1" dirty="0" smtClean="0"/>
              <a:t>Collection of multiple, logically related database (but physically separated) distributed over a network.</a:t>
            </a:r>
          </a:p>
          <a:p>
            <a:pPr algn="ctr">
              <a:lnSpc>
                <a:spcPct val="150000"/>
              </a:lnSpc>
            </a:pPr>
            <a:endParaRPr lang="en-US" sz="2400" b="1" dirty="0" smtClean="0"/>
          </a:p>
          <a:p>
            <a:pPr>
              <a:lnSpc>
                <a:spcPct val="150000"/>
              </a:lnSpc>
            </a:pPr>
            <a:r>
              <a:rPr lang="en-US" sz="2400" b="1" dirty="0" smtClean="0"/>
              <a:t>Fundamental Principle</a:t>
            </a:r>
            <a:r>
              <a:rPr lang="en-US" sz="2400" dirty="0" smtClean="0"/>
              <a:t>: Making database transparent to the user.</a:t>
            </a:r>
          </a:p>
          <a:p>
            <a:pPr>
              <a:lnSpc>
                <a:spcPct val="150000"/>
              </a:lnSpc>
            </a:pPr>
            <a:r>
              <a:rPr lang="en-US" sz="2400" dirty="0" smtClean="0"/>
              <a:t>(detail design of D/B is hidden from user)</a:t>
            </a:r>
            <a:endParaRPr lang="en-US" sz="2400" dirty="0"/>
          </a:p>
        </p:txBody>
      </p:sp>
      <p:pic>
        <p:nvPicPr>
          <p:cNvPr id="3" name="Picture 2"/>
          <p:cNvPicPr>
            <a:picLocks noChangeAspect="1"/>
          </p:cNvPicPr>
          <p:nvPr/>
        </p:nvPicPr>
        <p:blipFill>
          <a:blip r:embed="rId2"/>
          <a:stretch>
            <a:fillRect/>
          </a:stretch>
        </p:blipFill>
        <p:spPr>
          <a:xfrm>
            <a:off x="6272766" y="2673427"/>
            <a:ext cx="5258738" cy="4184573"/>
          </a:xfrm>
          <a:prstGeom prst="rect">
            <a:avLst/>
          </a:prstGeom>
        </p:spPr>
      </p:pic>
    </p:spTree>
    <p:extLst>
      <p:ext uri="{BB962C8B-B14F-4D97-AF65-F5344CB8AC3E}">
        <p14:creationId xmlns:p14="http://schemas.microsoft.com/office/powerpoint/2010/main" val="22537986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5648" y="198948"/>
            <a:ext cx="11780703" cy="6124754"/>
          </a:xfrm>
          <a:prstGeom prst="rect">
            <a:avLst/>
          </a:prstGeom>
        </p:spPr>
        <p:txBody>
          <a:bodyPr wrap="square">
            <a:spAutoFit/>
          </a:bodyPr>
          <a:lstStyle/>
          <a:p>
            <a:pPr algn="just"/>
            <a:r>
              <a:rPr lang="en-US" sz="2600" b="1" dirty="0" smtClean="0"/>
              <a:t>4. Distribution transparency- (</a:t>
            </a:r>
            <a:r>
              <a:rPr lang="en-IN" sz="2800" dirty="0" smtClean="0"/>
              <a:t>Data </a:t>
            </a:r>
            <a:r>
              <a:rPr lang="en-IN" sz="2800" dirty="0"/>
              <a:t>organization transparency </a:t>
            </a:r>
            <a:r>
              <a:rPr lang="en-IN" sz="2800" dirty="0" smtClean="0"/>
              <a:t>or network </a:t>
            </a:r>
            <a:r>
              <a:rPr lang="en-GB" sz="2800" dirty="0" smtClean="0"/>
              <a:t>transparency</a:t>
            </a:r>
            <a:r>
              <a:rPr lang="en-US" sz="2600" dirty="0"/>
              <a:t>)</a:t>
            </a:r>
            <a:endParaRPr lang="en-US" sz="2600" dirty="0" smtClean="0"/>
          </a:p>
          <a:p>
            <a:pPr marL="457200" indent="-457200" algn="just" fontAlgn="base">
              <a:lnSpc>
                <a:spcPct val="150000"/>
              </a:lnSpc>
              <a:buFont typeface="Arial" pitchFamily="34" charset="0"/>
              <a:buChar char="•"/>
            </a:pPr>
            <a:r>
              <a:rPr lang="en-US" sz="2600" dirty="0" smtClean="0"/>
              <a:t>Distribution </a:t>
            </a:r>
            <a:r>
              <a:rPr lang="en-US" sz="2600" dirty="0"/>
              <a:t>transparency helps the user to recognize the database as a single thing or a logical entity, and if a DDBMS displays distribution data transparency, then the </a:t>
            </a:r>
            <a:r>
              <a:rPr lang="en-US" sz="2600" dirty="0" smtClean="0"/>
              <a:t>user does </a:t>
            </a:r>
            <a:r>
              <a:rPr lang="en-US" sz="2600" dirty="0"/>
              <a:t>not need to know that the data is fragmented. </a:t>
            </a:r>
            <a:endParaRPr lang="en-US" sz="2600" dirty="0" smtClean="0"/>
          </a:p>
          <a:p>
            <a:pPr marL="457200" indent="-457200" algn="just" fontAlgn="base">
              <a:lnSpc>
                <a:spcPct val="150000"/>
              </a:lnSpc>
              <a:buFont typeface="Arial" pitchFamily="34" charset="0"/>
              <a:buChar char="•"/>
            </a:pPr>
            <a:r>
              <a:rPr lang="en-US" sz="2600" dirty="0" smtClean="0"/>
              <a:t>Distribution </a:t>
            </a:r>
            <a:r>
              <a:rPr lang="en-US" sz="2600" dirty="0"/>
              <a:t>transparency has its 5 types, </a:t>
            </a:r>
            <a:endParaRPr lang="en-US" sz="2600" dirty="0" smtClean="0"/>
          </a:p>
          <a:p>
            <a:pPr marL="1828800" lvl="3" indent="-457200" algn="just" fontAlgn="base">
              <a:lnSpc>
                <a:spcPct val="150000"/>
              </a:lnSpc>
              <a:buFont typeface="Arial" pitchFamily="34" charset="0"/>
              <a:buChar char="•"/>
            </a:pPr>
            <a:r>
              <a:rPr lang="en-US" sz="2400" dirty="0"/>
              <a:t>Fragmentation </a:t>
            </a:r>
            <a:r>
              <a:rPr lang="en-US" sz="2400" dirty="0" smtClean="0"/>
              <a:t>transparency</a:t>
            </a:r>
          </a:p>
          <a:p>
            <a:pPr marL="1828800" lvl="3" indent="-457200" algn="just" fontAlgn="base">
              <a:lnSpc>
                <a:spcPct val="150000"/>
              </a:lnSpc>
              <a:buFont typeface="Arial" pitchFamily="34" charset="0"/>
              <a:buChar char="•"/>
            </a:pPr>
            <a:r>
              <a:rPr lang="en-US" sz="2400" dirty="0"/>
              <a:t>Location </a:t>
            </a:r>
            <a:r>
              <a:rPr lang="en-US" sz="2400" dirty="0" smtClean="0"/>
              <a:t>transparency</a:t>
            </a:r>
          </a:p>
          <a:p>
            <a:pPr marL="1828800" lvl="3" indent="-457200" algn="just" fontAlgn="base">
              <a:lnSpc>
                <a:spcPct val="150000"/>
              </a:lnSpc>
              <a:buFont typeface="Arial" pitchFamily="34" charset="0"/>
              <a:buChar char="•"/>
            </a:pPr>
            <a:r>
              <a:rPr lang="en-US" sz="2400" i="0" dirty="0" smtClean="0">
                <a:effectLst/>
              </a:rPr>
              <a:t>Replication </a:t>
            </a:r>
            <a:r>
              <a:rPr lang="en-US" sz="2400" dirty="0"/>
              <a:t>transparency</a:t>
            </a:r>
          </a:p>
          <a:p>
            <a:pPr marL="1828800" lvl="3" indent="-457200" algn="just" fontAlgn="base">
              <a:lnSpc>
                <a:spcPct val="150000"/>
              </a:lnSpc>
              <a:buFont typeface="Arial" pitchFamily="34" charset="0"/>
              <a:buChar char="•"/>
            </a:pPr>
            <a:r>
              <a:rPr lang="en-US" sz="2400" dirty="0" smtClean="0"/>
              <a:t>Local mapping transparency</a:t>
            </a:r>
          </a:p>
          <a:p>
            <a:pPr marL="1828800" lvl="3" indent="-457200" algn="just" fontAlgn="base">
              <a:lnSpc>
                <a:spcPct val="150000"/>
              </a:lnSpc>
              <a:buFont typeface="Arial" pitchFamily="34" charset="0"/>
              <a:buChar char="•"/>
            </a:pPr>
            <a:r>
              <a:rPr lang="en-US" sz="2400" i="0" dirty="0" smtClean="0">
                <a:effectLst/>
              </a:rPr>
              <a:t>Naming </a:t>
            </a:r>
            <a:r>
              <a:rPr lang="en-US" sz="2400" dirty="0" smtClean="0"/>
              <a:t>transparency</a:t>
            </a:r>
            <a:endParaRPr lang="en-US" sz="2400" dirty="0"/>
          </a:p>
        </p:txBody>
      </p:sp>
    </p:spTree>
    <p:extLst>
      <p:ext uri="{BB962C8B-B14F-4D97-AF65-F5344CB8AC3E}">
        <p14:creationId xmlns:p14="http://schemas.microsoft.com/office/powerpoint/2010/main" val="2081388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5526" y="127567"/>
            <a:ext cx="11748655" cy="4455066"/>
          </a:xfrm>
          <a:prstGeom prst="rect">
            <a:avLst/>
          </a:prstGeom>
        </p:spPr>
        <p:txBody>
          <a:bodyPr wrap="square">
            <a:spAutoFit/>
          </a:bodyPr>
          <a:lstStyle/>
          <a:p>
            <a:pPr algn="just" fontAlgn="base">
              <a:lnSpc>
                <a:spcPct val="150000"/>
              </a:lnSpc>
              <a:buFont typeface="Arial" panose="020B0604020202020204" pitchFamily="34" charset="0"/>
              <a:buChar char="•"/>
            </a:pPr>
            <a:r>
              <a:rPr lang="en-US" sz="2400" b="1" dirty="0" smtClean="0"/>
              <a:t>  </a:t>
            </a:r>
            <a:r>
              <a:rPr lang="en-US" sz="2800" b="1" dirty="0" smtClean="0"/>
              <a:t>Fragmentation </a:t>
            </a:r>
            <a:r>
              <a:rPr lang="en-US" sz="2800" b="1" dirty="0"/>
              <a:t>transparency-</a:t>
            </a:r>
            <a:r>
              <a:rPr lang="en-US" sz="2800" dirty="0"/>
              <a:t> </a:t>
            </a:r>
            <a:endParaRPr lang="en-US" sz="2800" dirty="0" smtClean="0"/>
          </a:p>
          <a:p>
            <a:pPr marL="342900" indent="-342900" algn="just" fontAlgn="base">
              <a:lnSpc>
                <a:spcPct val="150000"/>
              </a:lnSpc>
              <a:buFontTx/>
              <a:buChar char="-"/>
            </a:pPr>
            <a:r>
              <a:rPr lang="en-US" sz="2300" dirty="0" smtClean="0"/>
              <a:t>Users </a:t>
            </a:r>
            <a:r>
              <a:rPr lang="en-US" sz="2300" dirty="0"/>
              <a:t>are not required to know how a relation has been </a:t>
            </a:r>
            <a:r>
              <a:rPr lang="en-US" sz="2300" dirty="0" smtClean="0"/>
              <a:t>fragmented</a:t>
            </a:r>
          </a:p>
          <a:p>
            <a:pPr marL="342900" indent="-342900" algn="just" fontAlgn="base">
              <a:lnSpc>
                <a:spcPct val="150000"/>
              </a:lnSpc>
              <a:buFontTx/>
              <a:buChar char="-"/>
            </a:pPr>
            <a:r>
              <a:rPr lang="en-US" sz="2300" dirty="0" smtClean="0"/>
              <a:t>User unaware of data fragmentation and work on global relations.</a:t>
            </a:r>
          </a:p>
          <a:p>
            <a:pPr marL="342900" indent="-342900" algn="just" fontAlgn="base">
              <a:lnSpc>
                <a:spcPct val="150000"/>
              </a:lnSpc>
              <a:buFontTx/>
              <a:buChar char="-"/>
            </a:pPr>
            <a:r>
              <a:rPr lang="en-US" sz="2300" dirty="0" smtClean="0"/>
              <a:t>Enables user to query upon any table as if its were </a:t>
            </a:r>
            <a:r>
              <a:rPr lang="en-US" sz="2300" dirty="0" err="1" smtClean="0"/>
              <a:t>unfragmented</a:t>
            </a:r>
            <a:endParaRPr lang="en-US" sz="2300" dirty="0"/>
          </a:p>
          <a:p>
            <a:pPr marL="342900" indent="-342900" algn="just" fontAlgn="base">
              <a:lnSpc>
                <a:spcPct val="150000"/>
              </a:lnSpc>
              <a:buFontTx/>
              <a:buChar char="-"/>
            </a:pPr>
            <a:r>
              <a:rPr lang="en-US" sz="2300" dirty="0" smtClean="0"/>
              <a:t>In </a:t>
            </a:r>
            <a:r>
              <a:rPr lang="en-US" sz="2300" dirty="0"/>
              <a:t>this type of transparency, </a:t>
            </a:r>
            <a:r>
              <a:rPr lang="en-US" sz="2300" b="1" dirty="0"/>
              <a:t>the user doesn’t have to know about fragmented data </a:t>
            </a:r>
            <a:r>
              <a:rPr lang="en-US" sz="2300" dirty="0"/>
              <a:t>and, due to which, it leads to the reason why database accesses are based on the global schema. </a:t>
            </a:r>
          </a:p>
          <a:p>
            <a:pPr marL="342900" indent="-342900" algn="just" fontAlgn="base">
              <a:lnSpc>
                <a:spcPct val="150000"/>
              </a:lnSpc>
              <a:buFontTx/>
              <a:buChar char="-"/>
            </a:pPr>
            <a:r>
              <a:rPr lang="en-US" sz="2300" dirty="0" smtClean="0"/>
              <a:t>This </a:t>
            </a:r>
            <a:r>
              <a:rPr lang="en-US" sz="2300" dirty="0"/>
              <a:t>is almost somewhat like users of SQL views, where the user might not know that they’re employing a view of a table rather than the table itself</a:t>
            </a:r>
            <a:r>
              <a:rPr lang="en-US" sz="2300" dirty="0" smtClean="0"/>
              <a:t>.</a:t>
            </a:r>
          </a:p>
        </p:txBody>
      </p:sp>
    </p:spTree>
    <p:extLst>
      <p:ext uri="{BB962C8B-B14F-4D97-AF65-F5344CB8AC3E}">
        <p14:creationId xmlns:p14="http://schemas.microsoft.com/office/powerpoint/2010/main" val="8742306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5526" y="155277"/>
            <a:ext cx="11748655" cy="4985980"/>
          </a:xfrm>
          <a:prstGeom prst="rect">
            <a:avLst/>
          </a:prstGeom>
        </p:spPr>
        <p:txBody>
          <a:bodyPr wrap="square">
            <a:spAutoFit/>
          </a:bodyPr>
          <a:lstStyle/>
          <a:p>
            <a:pPr algn="just" fontAlgn="base">
              <a:lnSpc>
                <a:spcPct val="150000"/>
              </a:lnSpc>
              <a:buFont typeface="Arial" panose="020B0604020202020204" pitchFamily="34" charset="0"/>
              <a:buChar char="•"/>
            </a:pPr>
            <a:r>
              <a:rPr lang="en-US" sz="2800" b="1" dirty="0" smtClean="0"/>
              <a:t> Location </a:t>
            </a:r>
            <a:r>
              <a:rPr lang="en-US" sz="2800" b="1" dirty="0"/>
              <a:t>transparency-  </a:t>
            </a:r>
            <a:endParaRPr lang="en-US" sz="2800" b="1" dirty="0" smtClean="0"/>
          </a:p>
          <a:p>
            <a:pPr marL="342900" indent="-342900" algn="just" fontAlgn="base">
              <a:lnSpc>
                <a:spcPct val="150000"/>
              </a:lnSpc>
              <a:buFontTx/>
              <a:buChar char="-"/>
            </a:pPr>
            <a:r>
              <a:rPr lang="en-US" sz="2300" b="1" dirty="0"/>
              <a:t>Users are not required to know the physical location of the data</a:t>
            </a:r>
            <a:r>
              <a:rPr lang="en-US" sz="2300" dirty="0" smtClean="0"/>
              <a:t>.</a:t>
            </a:r>
          </a:p>
          <a:p>
            <a:pPr marL="342900" indent="-342900" algn="just" fontAlgn="base">
              <a:lnSpc>
                <a:spcPct val="150000"/>
              </a:lnSpc>
              <a:buFontTx/>
              <a:buChar char="-"/>
            </a:pPr>
            <a:r>
              <a:rPr lang="en-US" sz="2300" dirty="0"/>
              <a:t>If this type of transparency is provided by DDBMS, then it is n</a:t>
            </a:r>
            <a:r>
              <a:rPr lang="en-US" sz="2300" b="1" dirty="0"/>
              <a:t>ecessary for the user to know how the data has been fragmented</a:t>
            </a:r>
            <a:r>
              <a:rPr lang="en-US" sz="2300" dirty="0"/>
              <a:t>, but knowing the location of the data is not necessary</a:t>
            </a:r>
            <a:r>
              <a:rPr lang="en-US" sz="2300" dirty="0" smtClean="0"/>
              <a:t>.</a:t>
            </a:r>
          </a:p>
          <a:p>
            <a:pPr marL="342900" indent="-342900" algn="just" fontAlgn="base">
              <a:lnSpc>
                <a:spcPct val="150000"/>
              </a:lnSpc>
              <a:buFontTx/>
              <a:buChar char="-"/>
            </a:pPr>
            <a:r>
              <a:rPr lang="en-US" sz="2300" dirty="0" smtClean="0"/>
              <a:t>The </a:t>
            </a:r>
            <a:r>
              <a:rPr lang="en-US" sz="2300" dirty="0"/>
              <a:t>distributed database system should be able to find any data as long as the data identifier is supplied by the user transaction</a:t>
            </a:r>
            <a:r>
              <a:rPr lang="en-US" sz="2300" dirty="0" smtClean="0"/>
              <a:t>.</a:t>
            </a:r>
            <a:endParaRPr lang="en-IN" sz="2300" dirty="0" smtClean="0"/>
          </a:p>
          <a:p>
            <a:pPr marL="342900" indent="-342900" algn="just" fontAlgn="base">
              <a:lnSpc>
                <a:spcPct val="150000"/>
              </a:lnSpc>
              <a:buFontTx/>
              <a:buChar char="-"/>
            </a:pPr>
            <a:r>
              <a:rPr lang="en-IN" sz="2300" dirty="0" smtClean="0"/>
              <a:t>Location </a:t>
            </a:r>
            <a:r>
              <a:rPr lang="en-IN" sz="2300" dirty="0"/>
              <a:t>transparency refers to the fact that the command used to </a:t>
            </a:r>
            <a:r>
              <a:rPr lang="en-IN" sz="2300" dirty="0" smtClean="0"/>
              <a:t>perform a </a:t>
            </a:r>
            <a:r>
              <a:rPr lang="en-IN" sz="2300" dirty="0"/>
              <a:t>task is independent of the location of the data and the location of the </a:t>
            </a:r>
            <a:r>
              <a:rPr lang="en-IN" sz="2300" dirty="0" smtClean="0"/>
              <a:t>node where </a:t>
            </a:r>
            <a:r>
              <a:rPr lang="en-IN" sz="2300" dirty="0"/>
              <a:t>the command was </a:t>
            </a:r>
            <a:r>
              <a:rPr lang="en-IN" sz="2300" dirty="0" smtClean="0"/>
              <a:t>issued.</a:t>
            </a:r>
            <a:endParaRPr lang="en-US" sz="2300" dirty="0"/>
          </a:p>
        </p:txBody>
      </p:sp>
    </p:spTree>
    <p:extLst>
      <p:ext uri="{BB962C8B-B14F-4D97-AF65-F5344CB8AC3E}">
        <p14:creationId xmlns:p14="http://schemas.microsoft.com/office/powerpoint/2010/main" val="35037545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6665" y="150148"/>
            <a:ext cx="11703586" cy="4708981"/>
          </a:xfrm>
          <a:prstGeom prst="rect">
            <a:avLst/>
          </a:prstGeom>
        </p:spPr>
        <p:txBody>
          <a:bodyPr wrap="square">
            <a:spAutoFit/>
          </a:bodyPr>
          <a:lstStyle/>
          <a:p>
            <a:pPr marL="342900" indent="-342900" algn="just" fontAlgn="base">
              <a:lnSpc>
                <a:spcPct val="150000"/>
              </a:lnSpc>
              <a:buFont typeface="Arial" panose="020B0604020202020204" pitchFamily="34" charset="0"/>
              <a:buChar char="•"/>
            </a:pPr>
            <a:r>
              <a:rPr lang="en-US" sz="2400" b="1" dirty="0"/>
              <a:t>Replication transparency- </a:t>
            </a:r>
            <a:endParaRPr lang="en-US" sz="2400" dirty="0"/>
          </a:p>
          <a:p>
            <a:pPr marL="342900" indent="-342900" algn="just" fontAlgn="base">
              <a:lnSpc>
                <a:spcPct val="150000"/>
              </a:lnSpc>
              <a:buFontTx/>
              <a:buChar char="-"/>
            </a:pPr>
            <a:r>
              <a:rPr lang="en-US" sz="2200" dirty="0" smtClean="0"/>
              <a:t>Users </a:t>
            </a:r>
            <a:r>
              <a:rPr lang="en-US" sz="2200" dirty="0"/>
              <a:t>view each data object as logically unique. The distributed system may replicate an object to </a:t>
            </a:r>
            <a:r>
              <a:rPr lang="en-US" sz="2200" b="1" dirty="0"/>
              <a:t>increase either system performance or data availability</a:t>
            </a:r>
            <a:r>
              <a:rPr lang="en-US" sz="2200" dirty="0"/>
              <a:t>. Users do not have to be concerned with what data objects have been replicated, or where replicas have been </a:t>
            </a:r>
            <a:r>
              <a:rPr lang="en-US" sz="2200" dirty="0" smtClean="0"/>
              <a:t>placed.</a:t>
            </a:r>
            <a:endParaRPr lang="en-US" sz="2200" dirty="0"/>
          </a:p>
          <a:p>
            <a:pPr marL="342900" indent="-342900" algn="just" fontAlgn="base">
              <a:lnSpc>
                <a:spcPct val="150000"/>
              </a:lnSpc>
              <a:buFontTx/>
              <a:buChar char="-"/>
            </a:pPr>
            <a:r>
              <a:rPr lang="en-US" sz="2200" dirty="0" smtClean="0"/>
              <a:t>The </a:t>
            </a:r>
            <a:r>
              <a:rPr lang="en-US" sz="2200" b="1" dirty="0"/>
              <a:t>user does not know about the copying of </a:t>
            </a:r>
            <a:r>
              <a:rPr lang="en-US" sz="2200" b="1" dirty="0" smtClean="0"/>
              <a:t>fragments </a:t>
            </a:r>
            <a:r>
              <a:rPr lang="en-US" sz="2200" dirty="0" smtClean="0"/>
              <a:t>(user unaware of existence of multiple copies of data at different sites). </a:t>
            </a:r>
          </a:p>
          <a:p>
            <a:pPr marL="342900" indent="-342900" algn="just" fontAlgn="base">
              <a:lnSpc>
                <a:spcPct val="150000"/>
              </a:lnSpc>
              <a:buFontTx/>
              <a:buChar char="-"/>
            </a:pPr>
            <a:r>
              <a:rPr lang="en-US" sz="2200" dirty="0" smtClean="0"/>
              <a:t>Replication </a:t>
            </a:r>
            <a:r>
              <a:rPr lang="en-US" sz="2200" dirty="0"/>
              <a:t>transparency is related to concurrency transparency and failure transparency. Whenever a user modifies a data item, the update is reflected altogether in the copies of the table. However, this operation shouldn’t be known to the user</a:t>
            </a:r>
            <a:r>
              <a:rPr lang="en-US" sz="2200" dirty="0" smtClean="0"/>
              <a:t>.</a:t>
            </a:r>
          </a:p>
        </p:txBody>
      </p:sp>
    </p:spTree>
    <p:extLst>
      <p:ext uri="{BB962C8B-B14F-4D97-AF65-F5344CB8AC3E}">
        <p14:creationId xmlns:p14="http://schemas.microsoft.com/office/powerpoint/2010/main" val="31078290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6665" y="150148"/>
            <a:ext cx="11703586" cy="3508653"/>
          </a:xfrm>
          <a:prstGeom prst="rect">
            <a:avLst/>
          </a:prstGeom>
        </p:spPr>
        <p:txBody>
          <a:bodyPr wrap="square">
            <a:spAutoFit/>
          </a:bodyPr>
          <a:lstStyle/>
          <a:p>
            <a:pPr marL="342900" indent="-342900" algn="just" fontAlgn="base">
              <a:lnSpc>
                <a:spcPct val="150000"/>
              </a:lnSpc>
              <a:buFont typeface="Arial" panose="020B0604020202020204" pitchFamily="34" charset="0"/>
              <a:buChar char="•"/>
            </a:pPr>
            <a:r>
              <a:rPr lang="en-US" sz="2800" b="1" dirty="0" smtClean="0"/>
              <a:t>Local </a:t>
            </a:r>
            <a:r>
              <a:rPr lang="en-US" sz="2800" b="1" dirty="0"/>
              <a:t>Mapping transparency- </a:t>
            </a:r>
            <a:endParaRPr lang="en-US" sz="2800" dirty="0"/>
          </a:p>
          <a:p>
            <a:pPr marL="342900" indent="-342900" algn="just" fontAlgn="base">
              <a:lnSpc>
                <a:spcPct val="150000"/>
              </a:lnSpc>
              <a:buFontTx/>
              <a:buChar char="-"/>
            </a:pPr>
            <a:r>
              <a:rPr lang="en-US" sz="2400" dirty="0" smtClean="0"/>
              <a:t>In </a:t>
            </a:r>
            <a:r>
              <a:rPr lang="en-US" sz="2400" dirty="0"/>
              <a:t>local mapping transparency, the </a:t>
            </a:r>
            <a:r>
              <a:rPr lang="en-US" sz="2400" b="1" dirty="0"/>
              <a:t>user needs to define both the fragment names, location of data items </a:t>
            </a:r>
            <a:r>
              <a:rPr lang="en-US" sz="2400" dirty="0"/>
              <a:t>while taking into account any duplications that may exist. </a:t>
            </a:r>
            <a:endParaRPr lang="en-US" sz="2400" dirty="0" smtClean="0"/>
          </a:p>
          <a:p>
            <a:pPr marL="342900" indent="-342900" algn="just" fontAlgn="base">
              <a:lnSpc>
                <a:spcPct val="150000"/>
              </a:lnSpc>
              <a:buFontTx/>
              <a:buChar char="-"/>
            </a:pPr>
            <a:r>
              <a:rPr lang="en-US" sz="2400" dirty="0" smtClean="0"/>
              <a:t>This </a:t>
            </a:r>
            <a:r>
              <a:rPr lang="en-US" sz="2400" dirty="0"/>
              <a:t>is a more difficult and time-taking query for the user in DDBMS transparency</a:t>
            </a:r>
            <a:r>
              <a:rPr lang="en-US" sz="2400" dirty="0" smtClean="0"/>
              <a:t>.</a:t>
            </a:r>
          </a:p>
          <a:p>
            <a:pPr marL="342900" indent="-342900" algn="just" fontAlgn="base">
              <a:lnSpc>
                <a:spcPct val="150000"/>
              </a:lnSpc>
              <a:buFontTx/>
              <a:buChar char="-"/>
            </a:pPr>
            <a:r>
              <a:rPr lang="en-US" sz="2400" b="0" i="0" dirty="0" smtClean="0">
                <a:effectLst/>
              </a:rPr>
              <a:t>It refers to the fact that user is aware of both fragment names and location of fragments, taking into account that any replication of the fragments may exists.</a:t>
            </a:r>
            <a:endParaRPr lang="en-US" sz="2400" b="0" i="0" dirty="0">
              <a:effectLst/>
            </a:endParaRPr>
          </a:p>
        </p:txBody>
      </p:sp>
    </p:spTree>
    <p:extLst>
      <p:ext uri="{BB962C8B-B14F-4D97-AF65-F5344CB8AC3E}">
        <p14:creationId xmlns:p14="http://schemas.microsoft.com/office/powerpoint/2010/main" val="9546259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0945" y="289679"/>
            <a:ext cx="11513128" cy="5078313"/>
          </a:xfrm>
          <a:prstGeom prst="rect">
            <a:avLst/>
          </a:prstGeom>
        </p:spPr>
        <p:txBody>
          <a:bodyPr wrap="square">
            <a:spAutoFit/>
          </a:bodyPr>
          <a:lstStyle/>
          <a:p>
            <a:pPr algn="just" fontAlgn="base">
              <a:lnSpc>
                <a:spcPct val="150000"/>
              </a:lnSpc>
              <a:buFont typeface="Arial" panose="020B0604020202020204" pitchFamily="34" charset="0"/>
              <a:buChar char="•"/>
            </a:pPr>
            <a:r>
              <a:rPr lang="en-US" sz="2400" b="1" dirty="0" smtClean="0"/>
              <a:t>  Naming </a:t>
            </a:r>
            <a:r>
              <a:rPr lang="en-US" sz="2400" b="1" dirty="0"/>
              <a:t>transparency- </a:t>
            </a:r>
            <a:endParaRPr lang="en-US" sz="2400" dirty="0"/>
          </a:p>
          <a:p>
            <a:pPr marL="342900" indent="-342900" algn="just" fontAlgn="base">
              <a:lnSpc>
                <a:spcPct val="150000"/>
              </a:lnSpc>
              <a:buFontTx/>
              <a:buChar char="-"/>
            </a:pPr>
            <a:r>
              <a:rPr lang="en-US" sz="2400" dirty="0" smtClean="0"/>
              <a:t>We </a:t>
            </a:r>
            <a:r>
              <a:rPr lang="en-US" sz="2400" dirty="0"/>
              <a:t>already know that DBMS and DDBMS are types of centralized database system. </a:t>
            </a:r>
          </a:p>
          <a:p>
            <a:pPr marL="342900" indent="-342900" algn="just" fontAlgn="base">
              <a:lnSpc>
                <a:spcPct val="150000"/>
              </a:lnSpc>
              <a:buFontTx/>
              <a:buChar char="-"/>
            </a:pPr>
            <a:r>
              <a:rPr lang="en-US" sz="2400" dirty="0" smtClean="0"/>
              <a:t>It </a:t>
            </a:r>
            <a:r>
              <a:rPr lang="en-US" sz="2400" dirty="0"/>
              <a:t>means that </a:t>
            </a:r>
            <a:r>
              <a:rPr lang="en-US" sz="2400" b="1" dirty="0"/>
              <a:t>each item in this </a:t>
            </a:r>
            <a:r>
              <a:rPr lang="en-US" sz="2400" b="1" dirty="0" smtClean="0"/>
              <a:t>database </a:t>
            </a:r>
            <a:r>
              <a:rPr lang="en-US" sz="2400" dirty="0" smtClean="0"/>
              <a:t>(relation, fragment, replicas) </a:t>
            </a:r>
            <a:r>
              <a:rPr lang="en-US" sz="2400" b="1" dirty="0"/>
              <a:t>must consist of a unique name. </a:t>
            </a:r>
          </a:p>
          <a:p>
            <a:pPr marL="342900" indent="-342900" algn="just" fontAlgn="base">
              <a:lnSpc>
                <a:spcPct val="150000"/>
              </a:lnSpc>
              <a:buFontTx/>
              <a:buChar char="-"/>
            </a:pPr>
            <a:r>
              <a:rPr lang="en-US" sz="2400" dirty="0" smtClean="0"/>
              <a:t>It </a:t>
            </a:r>
            <a:r>
              <a:rPr lang="en-US" sz="2400" dirty="0"/>
              <a:t>further means that DDBMS must make sure that </a:t>
            </a:r>
            <a:r>
              <a:rPr lang="en-US" sz="2400" b="1" dirty="0"/>
              <a:t>no two sites are creating a database object with the same name. </a:t>
            </a:r>
            <a:endParaRPr lang="en-US" sz="2400" b="1" dirty="0" smtClean="0"/>
          </a:p>
          <a:p>
            <a:pPr marL="342900" indent="-342900" algn="just" fontAlgn="base">
              <a:lnSpc>
                <a:spcPct val="150000"/>
              </a:lnSpc>
              <a:buFontTx/>
              <a:buChar char="-"/>
            </a:pPr>
            <a:r>
              <a:rPr lang="en-US" sz="2400" dirty="0" smtClean="0"/>
              <a:t>So </a:t>
            </a:r>
            <a:r>
              <a:rPr lang="en-US" sz="2400" dirty="0"/>
              <a:t>to solve the problem of naming transparency, there are two ways, either we can create a central name server to create the unique names of objects in the system, or, differently, is to add an object starting with the identifier of the creator site.</a:t>
            </a:r>
            <a:endParaRPr lang="en-US" sz="2400" b="0" i="0" dirty="0">
              <a:effectLst/>
            </a:endParaRPr>
          </a:p>
        </p:txBody>
      </p:sp>
    </p:spTree>
    <p:extLst>
      <p:ext uri="{BB962C8B-B14F-4D97-AF65-F5344CB8AC3E}">
        <p14:creationId xmlns:p14="http://schemas.microsoft.com/office/powerpoint/2010/main" val="3959261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1354" y="176269"/>
            <a:ext cx="11732964" cy="5978560"/>
          </a:xfrm>
          <a:prstGeom prst="rect">
            <a:avLst/>
          </a:prstGeom>
        </p:spPr>
        <p:txBody>
          <a:bodyPr wrap="square">
            <a:spAutoFit/>
          </a:bodyPr>
          <a:lstStyle/>
          <a:p>
            <a:pPr algn="just">
              <a:lnSpc>
                <a:spcPct val="150000"/>
              </a:lnSpc>
            </a:pPr>
            <a:r>
              <a:rPr lang="en-US" sz="2400" b="1" dirty="0"/>
              <a:t>An Example of a Distributed Database </a:t>
            </a:r>
            <a:endParaRPr lang="en-US" sz="2400" b="1" dirty="0" smtClean="0"/>
          </a:p>
          <a:p>
            <a:pPr marL="342900" indent="-342900" algn="just">
              <a:lnSpc>
                <a:spcPct val="150000"/>
              </a:lnSpc>
              <a:buFont typeface="Arial" panose="020B0604020202020204" pitchFamily="34" charset="0"/>
              <a:buChar char="•"/>
            </a:pPr>
            <a:r>
              <a:rPr lang="en-US" sz="2100" dirty="0" smtClean="0"/>
              <a:t>Consider </a:t>
            </a:r>
            <a:r>
              <a:rPr lang="en-US" sz="2100" dirty="0"/>
              <a:t>a banking system consisting of four branches in four different cities. </a:t>
            </a:r>
            <a:endParaRPr lang="en-US" sz="2100" dirty="0" smtClean="0"/>
          </a:p>
          <a:p>
            <a:pPr marL="342900" indent="-342900" algn="just">
              <a:lnSpc>
                <a:spcPct val="150000"/>
              </a:lnSpc>
              <a:buFont typeface="Arial" panose="020B0604020202020204" pitchFamily="34" charset="0"/>
              <a:buChar char="•"/>
            </a:pPr>
            <a:r>
              <a:rPr lang="en-US" sz="2100" dirty="0" smtClean="0"/>
              <a:t>Each </a:t>
            </a:r>
            <a:r>
              <a:rPr lang="en-US" sz="2100" dirty="0"/>
              <a:t>branch has its own computer, with a database of all the accounts maintained at that branch. Each such installation is thus a site. There also exists one single site that maintains information about all the branches of the bank. </a:t>
            </a:r>
            <a:endParaRPr lang="en-US" sz="2100" dirty="0" smtClean="0"/>
          </a:p>
          <a:p>
            <a:pPr marL="342900" indent="-342900" algn="just">
              <a:lnSpc>
                <a:spcPct val="150000"/>
              </a:lnSpc>
              <a:buFont typeface="Arial" panose="020B0604020202020204" pitchFamily="34" charset="0"/>
              <a:buChar char="•"/>
            </a:pPr>
            <a:r>
              <a:rPr lang="en-US" sz="2100" dirty="0" smtClean="0"/>
              <a:t>To </a:t>
            </a:r>
            <a:r>
              <a:rPr lang="en-US" sz="2100" dirty="0"/>
              <a:t>illustrate the difference between the </a:t>
            </a:r>
            <a:r>
              <a:rPr lang="en-US" sz="2100" b="1" dirty="0"/>
              <a:t>two types of transactions—local and global</a:t>
            </a:r>
            <a:r>
              <a:rPr lang="en-US" sz="2100" dirty="0"/>
              <a:t>—at the sites, </a:t>
            </a:r>
            <a:endParaRPr lang="en-US" sz="2100" dirty="0" smtClean="0"/>
          </a:p>
          <a:p>
            <a:pPr marL="457200" indent="-457200" algn="just">
              <a:lnSpc>
                <a:spcPct val="150000"/>
              </a:lnSpc>
              <a:buFont typeface="+mj-lt"/>
              <a:buAutoNum type="arabicPeriod"/>
            </a:pPr>
            <a:r>
              <a:rPr lang="en-US" sz="2100" dirty="0" smtClean="0"/>
              <a:t>consider </a:t>
            </a:r>
            <a:r>
              <a:rPr lang="en-US" sz="2100" dirty="0"/>
              <a:t>a transaction to add $50 to account number A-177 located at the </a:t>
            </a:r>
            <a:r>
              <a:rPr lang="en-US" sz="2100" dirty="0" err="1"/>
              <a:t>Valleyview</a:t>
            </a:r>
            <a:r>
              <a:rPr lang="en-US" sz="2100" dirty="0"/>
              <a:t> branch. If the transaction was initiated at the </a:t>
            </a:r>
            <a:r>
              <a:rPr lang="en-US" sz="2100" dirty="0" err="1"/>
              <a:t>Valleyview</a:t>
            </a:r>
            <a:r>
              <a:rPr lang="en-US" sz="2100" dirty="0"/>
              <a:t> branch, then it is considered local; otherwise, it is considered global. </a:t>
            </a:r>
            <a:endParaRPr lang="en-US" sz="2100" dirty="0" smtClean="0"/>
          </a:p>
          <a:p>
            <a:pPr marL="457200" indent="-457200" algn="just">
              <a:lnSpc>
                <a:spcPct val="150000"/>
              </a:lnSpc>
              <a:buFont typeface="+mj-lt"/>
              <a:buAutoNum type="arabicPeriod"/>
            </a:pPr>
            <a:r>
              <a:rPr lang="en-US" sz="2100" dirty="0" smtClean="0"/>
              <a:t>A </a:t>
            </a:r>
            <a:r>
              <a:rPr lang="en-US" sz="2100" dirty="0"/>
              <a:t>transaction to transfer $50 from account A-177 to account A-305, which is located at the Hillside branch, is a global transaction, since accounts in two different sites are accessed as a result of its execution.</a:t>
            </a:r>
          </a:p>
        </p:txBody>
      </p:sp>
    </p:spTree>
    <p:extLst>
      <p:ext uri="{BB962C8B-B14F-4D97-AF65-F5344CB8AC3E}">
        <p14:creationId xmlns:p14="http://schemas.microsoft.com/office/powerpoint/2010/main" val="1866587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1777" y="237780"/>
            <a:ext cx="11837625" cy="6438441"/>
          </a:xfrm>
        </p:spPr>
        <p:txBody>
          <a:bodyPr>
            <a:normAutofit lnSpcReduction="10000"/>
          </a:bodyPr>
          <a:lstStyle/>
          <a:p>
            <a:pPr marL="0" indent="0" algn="just">
              <a:buNone/>
            </a:pPr>
            <a:r>
              <a:rPr lang="en-US" sz="3200" b="1" dirty="0" smtClean="0"/>
              <a:t>Introduction</a:t>
            </a:r>
          </a:p>
          <a:p>
            <a:pPr algn="just">
              <a:lnSpc>
                <a:spcPct val="150000"/>
              </a:lnSpc>
            </a:pPr>
            <a:r>
              <a:rPr lang="en-US" sz="2400" b="1" dirty="0" smtClean="0"/>
              <a:t>Distributed </a:t>
            </a:r>
            <a:r>
              <a:rPr lang="en-US" sz="2400" b="1" dirty="0"/>
              <a:t>database</a:t>
            </a:r>
            <a:r>
              <a:rPr lang="en-US" sz="2400" dirty="0"/>
              <a:t> is a database that is not limited to one computer system. It is like a database that consists of two or more files located in different computers or sites either on the same network or on an entirely different network.</a:t>
            </a:r>
          </a:p>
          <a:p>
            <a:pPr algn="just">
              <a:lnSpc>
                <a:spcPct val="150000"/>
              </a:lnSpc>
            </a:pPr>
            <a:r>
              <a:rPr lang="en-US" sz="2400" dirty="0"/>
              <a:t>These sites do not share any physical component. Distributed databases are needed when a particular data in the database needs to be accessed by various users globally. It needs to be handled in such a way that for a user it always looks like one single database.</a:t>
            </a:r>
          </a:p>
          <a:p>
            <a:pPr algn="just">
              <a:lnSpc>
                <a:spcPct val="150000"/>
              </a:lnSpc>
            </a:pPr>
            <a:r>
              <a:rPr lang="en-US" sz="2400" dirty="0"/>
              <a:t>By contrast, a </a:t>
            </a:r>
            <a:r>
              <a:rPr lang="en-US" sz="2400" b="1" dirty="0"/>
              <a:t>Centralized database</a:t>
            </a:r>
            <a:r>
              <a:rPr lang="en-US" sz="2400" dirty="0"/>
              <a:t> consists of a single database file located at one site using a single network</a:t>
            </a:r>
            <a:r>
              <a:rPr lang="en-US" sz="2400" dirty="0" smtClean="0"/>
              <a:t>.</a:t>
            </a:r>
          </a:p>
          <a:p>
            <a:pPr algn="just">
              <a:lnSpc>
                <a:spcPct val="150000"/>
              </a:lnSpc>
            </a:pPr>
            <a:r>
              <a:rPr lang="en-US" sz="2400" dirty="0" smtClean="0"/>
              <a:t>Logically connected single database and that will be dispersed to different sites/ nodes (connected by computer communication network)</a:t>
            </a:r>
            <a:endParaRPr lang="en-US" sz="2400" dirty="0"/>
          </a:p>
        </p:txBody>
      </p:sp>
    </p:spTree>
    <p:extLst>
      <p:ext uri="{BB962C8B-B14F-4D97-AF65-F5344CB8AC3E}">
        <p14:creationId xmlns:p14="http://schemas.microsoft.com/office/powerpoint/2010/main" val="4100275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3220" y="121185"/>
            <a:ext cx="11898216" cy="5262979"/>
          </a:xfrm>
          <a:prstGeom prst="rect">
            <a:avLst/>
          </a:prstGeom>
        </p:spPr>
        <p:txBody>
          <a:bodyPr wrap="square">
            <a:spAutoFit/>
          </a:bodyPr>
          <a:lstStyle/>
          <a:p>
            <a:pPr algn="ctr">
              <a:lnSpc>
                <a:spcPct val="150000"/>
              </a:lnSpc>
            </a:pPr>
            <a:r>
              <a:rPr lang="en-US" sz="2800" b="1" dirty="0"/>
              <a:t>Features of Distributed </a:t>
            </a:r>
            <a:r>
              <a:rPr lang="en-US" sz="2800" b="1" dirty="0" smtClean="0"/>
              <a:t>Databases</a:t>
            </a:r>
          </a:p>
          <a:p>
            <a:pPr marL="342900" indent="-342900" algn="just">
              <a:lnSpc>
                <a:spcPct val="150000"/>
              </a:lnSpc>
              <a:buFont typeface="Arial" panose="020B0604020202020204" pitchFamily="34" charset="0"/>
              <a:buChar char="•"/>
            </a:pPr>
            <a:r>
              <a:rPr lang="en-US" sz="2200" dirty="0" smtClean="0"/>
              <a:t>Collection of logically related shared data</a:t>
            </a:r>
          </a:p>
          <a:p>
            <a:pPr marL="342900" indent="-342900" algn="just">
              <a:lnSpc>
                <a:spcPct val="150000"/>
              </a:lnSpc>
              <a:buFont typeface="Arial" panose="020B0604020202020204" pitchFamily="34" charset="0"/>
              <a:buChar char="•"/>
            </a:pPr>
            <a:r>
              <a:rPr lang="en-US" sz="2200" dirty="0" smtClean="0"/>
              <a:t>Data split into number of fragments.</a:t>
            </a:r>
          </a:p>
          <a:p>
            <a:pPr marL="342900" indent="-342900" algn="just">
              <a:lnSpc>
                <a:spcPct val="150000"/>
              </a:lnSpc>
              <a:buFont typeface="Arial" panose="020B0604020202020204" pitchFamily="34" charset="0"/>
              <a:buChar char="•"/>
            </a:pPr>
            <a:r>
              <a:rPr lang="en-US" sz="2200" dirty="0" smtClean="0"/>
              <a:t>Fragments can be replicated in distributed system</a:t>
            </a:r>
          </a:p>
          <a:p>
            <a:pPr marL="342900" indent="-342900" algn="just">
              <a:lnSpc>
                <a:spcPct val="150000"/>
              </a:lnSpc>
              <a:buFont typeface="Arial" panose="020B0604020202020204" pitchFamily="34" charset="0"/>
              <a:buChar char="•"/>
            </a:pPr>
            <a:r>
              <a:rPr lang="en-US" sz="2200" dirty="0" smtClean="0"/>
              <a:t>Fragments/ replicas can be allocated to different sites</a:t>
            </a:r>
          </a:p>
          <a:p>
            <a:pPr marL="342900" indent="-342900" algn="just">
              <a:lnSpc>
                <a:spcPct val="150000"/>
              </a:lnSpc>
              <a:buFont typeface="Arial" panose="020B0604020202020204" pitchFamily="34" charset="0"/>
              <a:buChar char="•"/>
            </a:pPr>
            <a:r>
              <a:rPr lang="en-US" sz="2200" dirty="0" smtClean="0"/>
              <a:t>In distributed system sites are linked by communication network</a:t>
            </a:r>
          </a:p>
          <a:p>
            <a:pPr marL="342900" indent="-342900" algn="just">
              <a:lnSpc>
                <a:spcPct val="150000"/>
              </a:lnSpc>
              <a:buFont typeface="Arial" panose="020B0604020202020204" pitchFamily="34" charset="0"/>
              <a:buChar char="•"/>
            </a:pPr>
            <a:r>
              <a:rPr lang="en-US" sz="2200" dirty="0" smtClean="0"/>
              <a:t>Data at each site is under the control of DBMS</a:t>
            </a:r>
          </a:p>
          <a:p>
            <a:pPr marL="342900" indent="-342900" algn="just">
              <a:lnSpc>
                <a:spcPct val="150000"/>
              </a:lnSpc>
              <a:buFont typeface="Arial" panose="020B0604020202020204" pitchFamily="34" charset="0"/>
              <a:buChar char="•"/>
            </a:pPr>
            <a:r>
              <a:rPr lang="en-US" sz="2200" dirty="0" smtClean="0"/>
              <a:t>DBMS at each site has its own right, </a:t>
            </a:r>
            <a:r>
              <a:rPr lang="en-US" sz="2200" dirty="0" err="1" smtClean="0"/>
              <a:t>i</a:t>
            </a:r>
            <a:r>
              <a:rPr lang="en-US" sz="2200" dirty="0" smtClean="0"/>
              <a:t>. e. it can handle its local application independently</a:t>
            </a:r>
          </a:p>
          <a:p>
            <a:pPr marL="342900" indent="-342900" algn="just">
              <a:lnSpc>
                <a:spcPct val="150000"/>
              </a:lnSpc>
              <a:buFont typeface="Arial" panose="020B0604020202020204" pitchFamily="34" charset="0"/>
              <a:buChar char="•"/>
            </a:pPr>
            <a:r>
              <a:rPr lang="en-US" sz="2200" dirty="0" smtClean="0"/>
              <a:t>Each DBMS in </a:t>
            </a:r>
            <a:r>
              <a:rPr lang="en-US" sz="2200" dirty="0"/>
              <a:t>distributed system </a:t>
            </a:r>
            <a:r>
              <a:rPr lang="en-US" sz="2200" dirty="0" smtClean="0"/>
              <a:t>must have at least one global application.</a:t>
            </a:r>
          </a:p>
          <a:p>
            <a:pPr marL="342900" indent="-342900" algn="just">
              <a:lnSpc>
                <a:spcPct val="150000"/>
              </a:lnSpc>
              <a:buFont typeface="Arial" panose="020B0604020202020204" pitchFamily="34" charset="0"/>
              <a:buChar char="•"/>
            </a:pPr>
            <a:endParaRPr lang="en-US" sz="2000" dirty="0" smtClean="0"/>
          </a:p>
        </p:txBody>
      </p:sp>
    </p:spTree>
    <p:extLst>
      <p:ext uri="{BB962C8B-B14F-4D97-AF65-F5344CB8AC3E}">
        <p14:creationId xmlns:p14="http://schemas.microsoft.com/office/powerpoint/2010/main" val="637081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3220" y="121185"/>
            <a:ext cx="11898216" cy="6440225"/>
          </a:xfrm>
          <a:prstGeom prst="rect">
            <a:avLst/>
          </a:prstGeom>
        </p:spPr>
        <p:txBody>
          <a:bodyPr wrap="square">
            <a:spAutoFit/>
          </a:bodyPr>
          <a:lstStyle/>
          <a:p>
            <a:pPr algn="ctr">
              <a:lnSpc>
                <a:spcPct val="150000"/>
              </a:lnSpc>
            </a:pPr>
            <a:r>
              <a:rPr lang="en-US" sz="2800" b="1" dirty="0"/>
              <a:t>Features of Distributed </a:t>
            </a:r>
            <a:r>
              <a:rPr lang="en-US" sz="2800" b="1" dirty="0" smtClean="0"/>
              <a:t>Databases</a:t>
            </a:r>
          </a:p>
          <a:p>
            <a:pPr>
              <a:lnSpc>
                <a:spcPct val="150000"/>
              </a:lnSpc>
            </a:pPr>
            <a:r>
              <a:rPr lang="en-US" sz="1900" dirty="0"/>
              <a:t>In general, distributed databases include the following features:</a:t>
            </a:r>
          </a:p>
          <a:p>
            <a:pPr marL="285750" indent="-285750" algn="just">
              <a:lnSpc>
                <a:spcPct val="150000"/>
              </a:lnSpc>
              <a:buFont typeface="Arial" panose="020B0604020202020204" pitchFamily="34" charset="0"/>
              <a:buChar char="•"/>
            </a:pPr>
            <a:r>
              <a:rPr lang="en-US" sz="1900" b="1" dirty="0"/>
              <a:t>Location independency</a:t>
            </a:r>
            <a:r>
              <a:rPr lang="en-US" sz="1900" dirty="0"/>
              <a:t>: Data is independently stored at multiple sites and managed by independent </a:t>
            </a:r>
            <a:r>
              <a:rPr lang="en-US" sz="1900" i="1" dirty="0"/>
              <a:t>Distributed database management systems</a:t>
            </a:r>
            <a:r>
              <a:rPr lang="en-US" sz="1900" dirty="0"/>
              <a:t> </a:t>
            </a:r>
            <a:r>
              <a:rPr lang="en-US" sz="1900" b="1" dirty="0"/>
              <a:t>(DDBMS)</a:t>
            </a:r>
            <a:r>
              <a:rPr lang="en-US" sz="1900" dirty="0"/>
              <a:t>.</a:t>
            </a:r>
          </a:p>
          <a:p>
            <a:pPr marL="285750" indent="-285750" algn="just">
              <a:lnSpc>
                <a:spcPct val="150000"/>
              </a:lnSpc>
              <a:buFont typeface="Arial" panose="020B0604020202020204" pitchFamily="34" charset="0"/>
              <a:buChar char="•"/>
            </a:pPr>
            <a:r>
              <a:rPr lang="en-US" sz="1900" b="1" dirty="0" smtClean="0"/>
              <a:t>Network </a:t>
            </a:r>
            <a:r>
              <a:rPr lang="en-US" sz="1900" b="1" dirty="0"/>
              <a:t>linking</a:t>
            </a:r>
            <a:r>
              <a:rPr lang="en-US" sz="1900" dirty="0"/>
              <a:t>: All distributed databases in a collection are </a:t>
            </a:r>
            <a:r>
              <a:rPr lang="en-US" sz="1900" i="1" dirty="0"/>
              <a:t>linked by a network</a:t>
            </a:r>
            <a:r>
              <a:rPr lang="en-US" sz="1900" dirty="0"/>
              <a:t> and communicate with each other.</a:t>
            </a:r>
          </a:p>
          <a:p>
            <a:pPr marL="285750" indent="-285750" algn="just">
              <a:lnSpc>
                <a:spcPct val="150000"/>
              </a:lnSpc>
              <a:buFont typeface="Arial" panose="020B0604020202020204" pitchFamily="34" charset="0"/>
              <a:buChar char="•"/>
            </a:pPr>
            <a:r>
              <a:rPr lang="en-US" sz="1900" b="1" dirty="0" smtClean="0"/>
              <a:t>Distributed </a:t>
            </a:r>
            <a:r>
              <a:rPr lang="en-US" sz="1900" b="1" dirty="0"/>
              <a:t>query processing</a:t>
            </a:r>
            <a:r>
              <a:rPr lang="en-US" sz="1900" dirty="0"/>
              <a:t>: Distributed query processing is the procedure of answering queries (which means mainly read operations on large data sets) in a distributed environment.</a:t>
            </a:r>
          </a:p>
          <a:p>
            <a:pPr marL="800100" lvl="1" indent="-342900" algn="just">
              <a:lnSpc>
                <a:spcPct val="150000"/>
              </a:lnSpc>
              <a:buFont typeface="+mj-lt"/>
              <a:buAutoNum type="arabicPeriod"/>
            </a:pPr>
            <a:r>
              <a:rPr lang="en-US" sz="1900" dirty="0"/>
              <a:t>Query processing involves the transformation of a </a:t>
            </a:r>
            <a:r>
              <a:rPr lang="en-US" sz="1900" b="1" dirty="0"/>
              <a:t>high-level query</a:t>
            </a:r>
            <a:r>
              <a:rPr lang="en-US" sz="1900" dirty="0"/>
              <a:t> (e.g., </a:t>
            </a:r>
            <a:r>
              <a:rPr lang="en-US" sz="1900" i="1" dirty="0"/>
              <a:t>formulated in SQL</a:t>
            </a:r>
            <a:r>
              <a:rPr lang="en-US" sz="1900" dirty="0"/>
              <a:t>) into a </a:t>
            </a:r>
            <a:r>
              <a:rPr lang="en-US" sz="1900" b="1" dirty="0"/>
              <a:t>query execution plan</a:t>
            </a:r>
            <a:r>
              <a:rPr lang="en-US" sz="1900" dirty="0"/>
              <a:t> (</a:t>
            </a:r>
            <a:r>
              <a:rPr lang="en-US" sz="1900" i="1" dirty="0"/>
              <a:t>consisting of lower-level query operators in some variation</a:t>
            </a:r>
            <a:endParaRPr lang="en-US" sz="1900" dirty="0"/>
          </a:p>
          <a:p>
            <a:pPr marL="285750" indent="-285750" algn="just">
              <a:lnSpc>
                <a:spcPct val="150000"/>
              </a:lnSpc>
              <a:buFont typeface="Arial" panose="020B0604020202020204" pitchFamily="34" charset="0"/>
              <a:buChar char="•"/>
            </a:pPr>
            <a:r>
              <a:rPr lang="en-US" sz="1900" b="1" dirty="0"/>
              <a:t>Hardware independent</a:t>
            </a:r>
            <a:r>
              <a:rPr lang="en-US" sz="1900" dirty="0"/>
              <a:t>: The different sites where data is stored are </a:t>
            </a:r>
            <a:r>
              <a:rPr lang="en-US" sz="1900" i="1" dirty="0"/>
              <a:t>hardware-independent</a:t>
            </a:r>
            <a:r>
              <a:rPr lang="en-US" sz="1900" dirty="0"/>
              <a:t>. There is no physical contact between these distributed databases which is accomplished often through virtualization.</a:t>
            </a:r>
          </a:p>
          <a:p>
            <a:pPr marL="285750" indent="-285750" algn="just">
              <a:lnSpc>
                <a:spcPct val="150000"/>
              </a:lnSpc>
              <a:buFont typeface="Arial" panose="020B0604020202020204" pitchFamily="34" charset="0"/>
              <a:buChar char="•"/>
            </a:pPr>
            <a:r>
              <a:rPr lang="en-US" sz="1900" b="1" dirty="0"/>
              <a:t>Distributed transaction management</a:t>
            </a:r>
            <a:r>
              <a:rPr lang="en-US" sz="1900" dirty="0"/>
              <a:t>: Distributed database provides a consistent distribution through </a:t>
            </a:r>
            <a:r>
              <a:rPr lang="en-US" sz="1900" i="1" dirty="0"/>
              <a:t>commit protocols</a:t>
            </a:r>
            <a:r>
              <a:rPr lang="en-US" sz="1900" dirty="0"/>
              <a:t>, </a:t>
            </a:r>
            <a:r>
              <a:rPr lang="en-US" sz="1900" i="1" dirty="0"/>
              <a:t>distributed recovery methods</a:t>
            </a:r>
            <a:r>
              <a:rPr lang="en-US" sz="1900" dirty="0"/>
              <a:t>, and </a:t>
            </a:r>
            <a:r>
              <a:rPr lang="en-US" sz="1900" i="1" dirty="0"/>
              <a:t>distributed concurrency control techniques</a:t>
            </a:r>
            <a:r>
              <a:rPr lang="en-US" sz="1900" dirty="0"/>
              <a:t> in case of many transaction failures</a:t>
            </a:r>
            <a:r>
              <a:rPr lang="en-US" sz="1900" dirty="0" smtClean="0"/>
              <a:t>.</a:t>
            </a:r>
            <a:endParaRPr lang="en-US" sz="1900" dirty="0"/>
          </a:p>
        </p:txBody>
      </p:sp>
    </p:spTree>
    <p:extLst>
      <p:ext uri="{BB962C8B-B14F-4D97-AF65-F5344CB8AC3E}">
        <p14:creationId xmlns:p14="http://schemas.microsoft.com/office/powerpoint/2010/main" val="2997447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1580" y="123405"/>
            <a:ext cx="11703585" cy="5724644"/>
          </a:xfrm>
          <a:prstGeom prst="rect">
            <a:avLst/>
          </a:prstGeom>
        </p:spPr>
        <p:txBody>
          <a:bodyPr wrap="square">
            <a:spAutoFit/>
          </a:bodyPr>
          <a:lstStyle/>
          <a:p>
            <a:pPr fontAlgn="base">
              <a:lnSpc>
                <a:spcPct val="150000"/>
              </a:lnSpc>
            </a:pPr>
            <a:r>
              <a:rPr lang="en-US" sz="2800" b="1" dirty="0"/>
              <a:t>Applications of Distributed Database:</a:t>
            </a:r>
            <a:endParaRPr lang="en-US" sz="2800" dirty="0"/>
          </a:p>
          <a:p>
            <a:pPr marL="342900" indent="-342900" fontAlgn="base">
              <a:lnSpc>
                <a:spcPct val="150000"/>
              </a:lnSpc>
              <a:buFont typeface="Arial" panose="020B0604020202020204" pitchFamily="34" charset="0"/>
              <a:buChar char="•"/>
            </a:pPr>
            <a:r>
              <a:rPr lang="en-US" sz="2400" dirty="0" smtClean="0"/>
              <a:t>It </a:t>
            </a:r>
            <a:r>
              <a:rPr lang="en-US" sz="2400" dirty="0"/>
              <a:t>is used in Corporate Management Information System.</a:t>
            </a:r>
          </a:p>
          <a:p>
            <a:pPr marL="342900" indent="-342900" fontAlgn="base">
              <a:lnSpc>
                <a:spcPct val="150000"/>
              </a:lnSpc>
              <a:buFont typeface="Arial" panose="020B0604020202020204" pitchFamily="34" charset="0"/>
              <a:buChar char="•"/>
            </a:pPr>
            <a:r>
              <a:rPr lang="en-US" sz="2400" dirty="0" smtClean="0"/>
              <a:t>It </a:t>
            </a:r>
            <a:r>
              <a:rPr lang="en-US" sz="2400" dirty="0"/>
              <a:t>is used in multimedia applications.</a:t>
            </a:r>
          </a:p>
          <a:p>
            <a:pPr marL="342900" indent="-342900" fontAlgn="base">
              <a:lnSpc>
                <a:spcPct val="150000"/>
              </a:lnSpc>
              <a:buFont typeface="Arial" panose="020B0604020202020204" pitchFamily="34" charset="0"/>
              <a:buChar char="•"/>
            </a:pPr>
            <a:r>
              <a:rPr lang="en-US" sz="2400" dirty="0" smtClean="0"/>
              <a:t>Used </a:t>
            </a:r>
            <a:r>
              <a:rPr lang="en-US" sz="2400" dirty="0"/>
              <a:t>in Military’s control system, Hotel chains etc.</a:t>
            </a:r>
          </a:p>
          <a:p>
            <a:pPr marL="342900" indent="-342900" fontAlgn="base">
              <a:lnSpc>
                <a:spcPct val="150000"/>
              </a:lnSpc>
              <a:buFont typeface="Arial" panose="020B0604020202020204" pitchFamily="34" charset="0"/>
              <a:buChar char="•"/>
            </a:pPr>
            <a:r>
              <a:rPr lang="en-US" sz="2400" dirty="0" smtClean="0"/>
              <a:t>It </a:t>
            </a:r>
            <a:r>
              <a:rPr lang="en-US" sz="2400" dirty="0"/>
              <a:t>is also used in manufacturing control system</a:t>
            </a:r>
            <a:r>
              <a:rPr lang="en-US" sz="2400" dirty="0" smtClean="0"/>
              <a:t>.</a:t>
            </a:r>
          </a:p>
          <a:p>
            <a:pPr marL="342900" indent="-342900" fontAlgn="base">
              <a:lnSpc>
                <a:spcPct val="150000"/>
              </a:lnSpc>
              <a:buFont typeface="Arial" panose="020B0604020202020204" pitchFamily="34" charset="0"/>
              <a:buChar char="•"/>
            </a:pPr>
            <a:r>
              <a:rPr lang="en-US" sz="2400" b="0" i="0" dirty="0" smtClean="0">
                <a:effectLst/>
              </a:rPr>
              <a:t>ATM system</a:t>
            </a:r>
          </a:p>
          <a:p>
            <a:pPr marL="342900" indent="-342900" fontAlgn="base">
              <a:lnSpc>
                <a:spcPct val="150000"/>
              </a:lnSpc>
              <a:buFont typeface="Arial" panose="020B0604020202020204" pitchFamily="34" charset="0"/>
              <a:buChar char="•"/>
            </a:pPr>
            <a:r>
              <a:rPr lang="en-US" sz="2400" dirty="0" smtClean="0"/>
              <a:t>Airline reservation</a:t>
            </a:r>
          </a:p>
          <a:p>
            <a:pPr marL="342900" indent="-342900" fontAlgn="base">
              <a:lnSpc>
                <a:spcPct val="150000"/>
              </a:lnSpc>
              <a:buFont typeface="Arial" panose="020B0604020202020204" pitchFamily="34" charset="0"/>
              <a:buChar char="•"/>
            </a:pPr>
            <a:r>
              <a:rPr lang="en-US" sz="2400" b="0" i="0" dirty="0" smtClean="0">
                <a:effectLst/>
              </a:rPr>
              <a:t>E-commerce management (amazon, online banking)</a:t>
            </a:r>
          </a:p>
          <a:p>
            <a:pPr marL="342900" indent="-342900" fontAlgn="base">
              <a:lnSpc>
                <a:spcPct val="150000"/>
              </a:lnSpc>
              <a:buFont typeface="Arial" panose="020B0604020202020204" pitchFamily="34" charset="0"/>
              <a:buChar char="•"/>
            </a:pPr>
            <a:r>
              <a:rPr lang="en-US" sz="2400" dirty="0" smtClean="0"/>
              <a:t>The information system (search engine, Wikipedia, social networking-twitter)</a:t>
            </a:r>
          </a:p>
          <a:p>
            <a:pPr marL="342900" indent="-342900" fontAlgn="base">
              <a:lnSpc>
                <a:spcPct val="150000"/>
              </a:lnSpc>
              <a:buFont typeface="Arial" panose="020B0604020202020204" pitchFamily="34" charset="0"/>
              <a:buChar char="•"/>
            </a:pPr>
            <a:r>
              <a:rPr lang="en-US" sz="2400" b="0" i="0" dirty="0" smtClean="0">
                <a:effectLst/>
              </a:rPr>
              <a:t>Creative industries and entertainment (online gaming, music, you tube channels)</a:t>
            </a:r>
            <a:endParaRPr lang="en-US" sz="2400" b="0" i="0" dirty="0">
              <a:effectLst/>
            </a:endParaRPr>
          </a:p>
        </p:txBody>
      </p:sp>
    </p:spTree>
    <p:extLst>
      <p:ext uri="{BB962C8B-B14F-4D97-AF65-F5344CB8AC3E}">
        <p14:creationId xmlns:p14="http://schemas.microsoft.com/office/powerpoint/2010/main" val="12110880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1146</TotalTime>
  <Words>2837</Words>
  <Application>Microsoft Office PowerPoint</Application>
  <PresentationFormat>Widescreen</PresentationFormat>
  <Paragraphs>268</Paragraphs>
  <Slides>45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Arial</vt:lpstr>
      <vt:lpstr>Calibri</vt:lpstr>
      <vt:lpstr>Calibri Light</vt:lpstr>
      <vt:lpstr>sofia-pro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RCPIT</dc:creator>
  <cp:lastModifiedBy>RCPIT</cp:lastModifiedBy>
  <cp:revision>428</cp:revision>
  <dcterms:created xsi:type="dcterms:W3CDTF">2022-11-11T05:40:52Z</dcterms:created>
  <dcterms:modified xsi:type="dcterms:W3CDTF">2022-12-29T09:33:00Z</dcterms:modified>
</cp:coreProperties>
</file>