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69" r:id="rId3"/>
    <p:sldId id="273" r:id="rId4"/>
    <p:sldId id="270" r:id="rId5"/>
    <p:sldId id="271" r:id="rId6"/>
    <p:sldId id="272" r:id="rId7"/>
    <p:sldId id="257" r:id="rId8"/>
    <p:sldId id="258" r:id="rId9"/>
    <p:sldId id="259" r:id="rId10"/>
    <p:sldId id="260" r:id="rId11"/>
    <p:sldId id="288" r:id="rId12"/>
    <p:sldId id="289" r:id="rId13"/>
    <p:sldId id="290" r:id="rId14"/>
    <p:sldId id="287" r:id="rId15"/>
    <p:sldId id="261" r:id="rId16"/>
    <p:sldId id="262" r:id="rId17"/>
    <p:sldId id="276" r:id="rId18"/>
    <p:sldId id="266" r:id="rId19"/>
    <p:sldId id="263" r:id="rId20"/>
    <p:sldId id="267" r:id="rId21"/>
    <p:sldId id="277" r:id="rId22"/>
    <p:sldId id="291" r:id="rId23"/>
    <p:sldId id="264" r:id="rId24"/>
    <p:sldId id="292" r:id="rId25"/>
    <p:sldId id="293" r:id="rId26"/>
    <p:sldId id="279" r:id="rId27"/>
    <p:sldId id="294" r:id="rId28"/>
    <p:sldId id="300" r:id="rId29"/>
    <p:sldId id="295" r:id="rId30"/>
    <p:sldId id="283" r:id="rId31"/>
    <p:sldId id="284" r:id="rId32"/>
    <p:sldId id="296" r:id="rId33"/>
    <p:sldId id="285" r:id="rId34"/>
    <p:sldId id="303" r:id="rId35"/>
    <p:sldId id="299" r:id="rId36"/>
    <p:sldId id="297" r:id="rId37"/>
    <p:sldId id="286" r:id="rId38"/>
    <p:sldId id="302" r:id="rId39"/>
    <p:sldId id="301" r:id="rId40"/>
    <p:sldId id="275" r:id="rId41"/>
    <p:sldId id="305" r:id="rId42"/>
    <p:sldId id="306" r:id="rId43"/>
    <p:sldId id="274" r:id="rId44"/>
    <p:sldId id="304"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07" r:id="rId61"/>
    <p:sldId id="325" r:id="rId62"/>
    <p:sldId id="326" r:id="rId63"/>
    <p:sldId id="329" r:id="rId64"/>
    <p:sldId id="308" r:id="rId65"/>
    <p:sldId id="327" r:id="rId66"/>
    <p:sldId id="309" r:id="rId67"/>
    <p:sldId id="328" r:id="rId68"/>
    <p:sldId id="282"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8D17E9-AC22-4D45-AF1F-E30EB8CAA07C}" v="2" dt="2023-01-23T00:24:18.5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2" autoAdjust="0"/>
    <p:restoredTop sz="94660"/>
  </p:normalViewPr>
  <p:slideViewPr>
    <p:cSldViewPr snapToGrid="0">
      <p:cViewPr varScale="1">
        <p:scale>
          <a:sx n="63" d="100"/>
          <a:sy n="63" d="100"/>
        </p:scale>
        <p:origin x="688"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arv Patil" userId="9c47998f47336ee7" providerId="LiveId" clId="{2A8D17E9-AC22-4D45-AF1F-E30EB8CAA07C}"/>
    <pc:docChg chg="modSld">
      <pc:chgData name="Atharv Patil" userId="9c47998f47336ee7" providerId="LiveId" clId="{2A8D17E9-AC22-4D45-AF1F-E30EB8CAA07C}" dt="2023-01-23T00:24:18.598" v="9" actId="27636"/>
      <pc:docMkLst>
        <pc:docMk/>
      </pc:docMkLst>
      <pc:sldChg chg="modSp mod">
        <pc:chgData name="Atharv Patil" userId="9c47998f47336ee7" providerId="LiveId" clId="{2A8D17E9-AC22-4D45-AF1F-E30EB8CAA07C}" dt="2023-01-22T03:00:51.765" v="7" actId="20577"/>
        <pc:sldMkLst>
          <pc:docMk/>
          <pc:sldMk cId="2024855145" sldId="288"/>
        </pc:sldMkLst>
        <pc:spChg chg="mod">
          <ac:chgData name="Atharv Patil" userId="9c47998f47336ee7" providerId="LiveId" clId="{2A8D17E9-AC22-4D45-AF1F-E30EB8CAA07C}" dt="2023-01-22T03:00:51.765" v="7" actId="20577"/>
          <ac:spMkLst>
            <pc:docMk/>
            <pc:sldMk cId="2024855145" sldId="288"/>
            <ac:spMk id="4" creationId="{00000000-0000-0000-0000-000000000000}"/>
          </ac:spMkLst>
        </pc:spChg>
      </pc:sldChg>
      <pc:sldChg chg="modSp mod">
        <pc:chgData name="Atharv Patil" userId="9c47998f47336ee7" providerId="LiveId" clId="{2A8D17E9-AC22-4D45-AF1F-E30EB8CAA07C}" dt="2023-01-21T11:52:05.287" v="5" actId="20577"/>
        <pc:sldMkLst>
          <pc:docMk/>
          <pc:sldMk cId="508300273" sldId="316"/>
        </pc:sldMkLst>
        <pc:spChg chg="mod">
          <ac:chgData name="Atharv Patil" userId="9c47998f47336ee7" providerId="LiveId" clId="{2A8D17E9-AC22-4D45-AF1F-E30EB8CAA07C}" dt="2023-01-21T11:52:05.287" v="5" actId="20577"/>
          <ac:spMkLst>
            <pc:docMk/>
            <pc:sldMk cId="508300273" sldId="316"/>
            <ac:spMk id="3" creationId="{00000000-0000-0000-0000-000000000000}"/>
          </ac:spMkLst>
        </pc:spChg>
      </pc:sldChg>
      <pc:sldChg chg="modSp">
        <pc:chgData name="Atharv Patil" userId="9c47998f47336ee7" providerId="LiveId" clId="{2A8D17E9-AC22-4D45-AF1F-E30EB8CAA07C}" dt="2023-01-23T00:24:18.598" v="9" actId="27636"/>
        <pc:sldMkLst>
          <pc:docMk/>
          <pc:sldMk cId="268034315" sldId="318"/>
        </pc:sldMkLst>
        <pc:picChg chg="mod">
          <ac:chgData name="Atharv Patil" userId="9c47998f47336ee7" providerId="LiveId" clId="{2A8D17E9-AC22-4D45-AF1F-E30EB8CAA07C}" dt="2023-01-23T00:24:18.598" v="9" actId="27636"/>
          <ac:picMkLst>
            <pc:docMk/>
            <pc:sldMk cId="268034315" sldId="318"/>
            <ac:picMk id="102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78438D-DD53-4500-904B-E2B2CF17AB16}" type="datetimeFigureOut">
              <a:rPr lang="en-US" smtClean="0"/>
              <a:t>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6F80D-A370-49F8-9F5E-0A88D54DCF52}" type="slidenum">
              <a:rPr lang="en-US" smtClean="0"/>
              <a:t>‹#›</a:t>
            </a:fld>
            <a:endParaRPr lang="en-US"/>
          </a:p>
        </p:txBody>
      </p:sp>
    </p:spTree>
    <p:extLst>
      <p:ext uri="{BB962C8B-B14F-4D97-AF65-F5344CB8AC3E}">
        <p14:creationId xmlns:p14="http://schemas.microsoft.com/office/powerpoint/2010/main" val="375391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0F3E77-044B-4B55-ADD7-C880C5942B5E}" type="slidenum">
              <a:rPr lang="en-US" smtClean="0"/>
              <a:pPr/>
              <a:t>59</a:t>
            </a:fld>
            <a:endParaRPr lang="en-US"/>
          </a:p>
        </p:txBody>
      </p:sp>
    </p:spTree>
    <p:extLst>
      <p:ext uri="{BB962C8B-B14F-4D97-AF65-F5344CB8AC3E}">
        <p14:creationId xmlns:p14="http://schemas.microsoft.com/office/powerpoint/2010/main" val="12385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C8D460-5272-44D4-A542-519F2D2B25BE}"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C4946-5E10-4C46-A477-E09B9D7EE202}" type="slidenum">
              <a:rPr lang="en-US" smtClean="0"/>
              <a:t>‹#›</a:t>
            </a:fld>
            <a:endParaRPr lang="en-US"/>
          </a:p>
        </p:txBody>
      </p:sp>
    </p:spTree>
    <p:extLst>
      <p:ext uri="{BB962C8B-B14F-4D97-AF65-F5344CB8AC3E}">
        <p14:creationId xmlns:p14="http://schemas.microsoft.com/office/powerpoint/2010/main" val="3066326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C8D460-5272-44D4-A542-519F2D2B25BE}"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C4946-5E10-4C46-A477-E09B9D7EE202}" type="slidenum">
              <a:rPr lang="en-US" smtClean="0"/>
              <a:t>‹#›</a:t>
            </a:fld>
            <a:endParaRPr lang="en-US"/>
          </a:p>
        </p:txBody>
      </p:sp>
    </p:spTree>
    <p:extLst>
      <p:ext uri="{BB962C8B-B14F-4D97-AF65-F5344CB8AC3E}">
        <p14:creationId xmlns:p14="http://schemas.microsoft.com/office/powerpoint/2010/main" val="4143849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C8D460-5272-44D4-A542-519F2D2B25BE}"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C4946-5E10-4C46-A477-E09B9D7EE202}" type="slidenum">
              <a:rPr lang="en-US" smtClean="0"/>
              <a:t>‹#›</a:t>
            </a:fld>
            <a:endParaRPr lang="en-US"/>
          </a:p>
        </p:txBody>
      </p:sp>
    </p:spTree>
    <p:extLst>
      <p:ext uri="{BB962C8B-B14F-4D97-AF65-F5344CB8AC3E}">
        <p14:creationId xmlns:p14="http://schemas.microsoft.com/office/powerpoint/2010/main" val="340371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C8D460-5272-44D4-A542-519F2D2B25BE}"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C4946-5E10-4C46-A477-E09B9D7EE202}" type="slidenum">
              <a:rPr lang="en-US" smtClean="0"/>
              <a:t>‹#›</a:t>
            </a:fld>
            <a:endParaRPr lang="en-US"/>
          </a:p>
        </p:txBody>
      </p:sp>
    </p:spTree>
    <p:extLst>
      <p:ext uri="{BB962C8B-B14F-4D97-AF65-F5344CB8AC3E}">
        <p14:creationId xmlns:p14="http://schemas.microsoft.com/office/powerpoint/2010/main" val="1302897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C8D460-5272-44D4-A542-519F2D2B25BE}"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C4946-5E10-4C46-A477-E09B9D7EE202}" type="slidenum">
              <a:rPr lang="en-US" smtClean="0"/>
              <a:t>‹#›</a:t>
            </a:fld>
            <a:endParaRPr lang="en-US"/>
          </a:p>
        </p:txBody>
      </p:sp>
    </p:spTree>
    <p:extLst>
      <p:ext uri="{BB962C8B-B14F-4D97-AF65-F5344CB8AC3E}">
        <p14:creationId xmlns:p14="http://schemas.microsoft.com/office/powerpoint/2010/main" val="3785972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C8D460-5272-44D4-A542-519F2D2B25BE}"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C4946-5E10-4C46-A477-E09B9D7EE202}" type="slidenum">
              <a:rPr lang="en-US" smtClean="0"/>
              <a:t>‹#›</a:t>
            </a:fld>
            <a:endParaRPr lang="en-US"/>
          </a:p>
        </p:txBody>
      </p:sp>
    </p:spTree>
    <p:extLst>
      <p:ext uri="{BB962C8B-B14F-4D97-AF65-F5344CB8AC3E}">
        <p14:creationId xmlns:p14="http://schemas.microsoft.com/office/powerpoint/2010/main" val="200713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C8D460-5272-44D4-A542-519F2D2B25BE}"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BC4946-5E10-4C46-A477-E09B9D7EE202}" type="slidenum">
              <a:rPr lang="en-US" smtClean="0"/>
              <a:t>‹#›</a:t>
            </a:fld>
            <a:endParaRPr lang="en-US"/>
          </a:p>
        </p:txBody>
      </p:sp>
    </p:spTree>
    <p:extLst>
      <p:ext uri="{BB962C8B-B14F-4D97-AF65-F5344CB8AC3E}">
        <p14:creationId xmlns:p14="http://schemas.microsoft.com/office/powerpoint/2010/main" val="331822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C8D460-5272-44D4-A542-519F2D2B25BE}"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BC4946-5E10-4C46-A477-E09B9D7EE202}" type="slidenum">
              <a:rPr lang="en-US" smtClean="0"/>
              <a:t>‹#›</a:t>
            </a:fld>
            <a:endParaRPr lang="en-US"/>
          </a:p>
        </p:txBody>
      </p:sp>
    </p:spTree>
    <p:extLst>
      <p:ext uri="{BB962C8B-B14F-4D97-AF65-F5344CB8AC3E}">
        <p14:creationId xmlns:p14="http://schemas.microsoft.com/office/powerpoint/2010/main" val="218590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8D460-5272-44D4-A542-519F2D2B25BE}"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BC4946-5E10-4C46-A477-E09B9D7EE202}" type="slidenum">
              <a:rPr lang="en-US" smtClean="0"/>
              <a:t>‹#›</a:t>
            </a:fld>
            <a:endParaRPr lang="en-US"/>
          </a:p>
        </p:txBody>
      </p:sp>
    </p:spTree>
    <p:extLst>
      <p:ext uri="{BB962C8B-B14F-4D97-AF65-F5344CB8AC3E}">
        <p14:creationId xmlns:p14="http://schemas.microsoft.com/office/powerpoint/2010/main" val="4004314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C8D460-5272-44D4-A542-519F2D2B25BE}"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C4946-5E10-4C46-A477-E09B9D7EE202}" type="slidenum">
              <a:rPr lang="en-US" smtClean="0"/>
              <a:t>‹#›</a:t>
            </a:fld>
            <a:endParaRPr lang="en-US"/>
          </a:p>
        </p:txBody>
      </p:sp>
    </p:spTree>
    <p:extLst>
      <p:ext uri="{BB962C8B-B14F-4D97-AF65-F5344CB8AC3E}">
        <p14:creationId xmlns:p14="http://schemas.microsoft.com/office/powerpoint/2010/main" val="513116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C8D460-5272-44D4-A542-519F2D2B25BE}"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C4946-5E10-4C46-A477-E09B9D7EE202}" type="slidenum">
              <a:rPr lang="en-US" smtClean="0"/>
              <a:t>‹#›</a:t>
            </a:fld>
            <a:endParaRPr lang="en-US"/>
          </a:p>
        </p:txBody>
      </p:sp>
    </p:spTree>
    <p:extLst>
      <p:ext uri="{BB962C8B-B14F-4D97-AF65-F5344CB8AC3E}">
        <p14:creationId xmlns:p14="http://schemas.microsoft.com/office/powerpoint/2010/main" val="1109069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C8D460-5272-44D4-A542-519F2D2B25BE}" type="datetimeFigureOut">
              <a:rPr lang="en-US" smtClean="0"/>
              <a:t>1/22/2023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C4946-5E10-4C46-A477-E09B9D7EE202}" type="slidenum">
              <a:rPr lang="en-US" smtClean="0"/>
              <a:t>‹#›</a:t>
            </a:fld>
            <a:endParaRPr lang="en-US"/>
          </a:p>
        </p:txBody>
      </p:sp>
    </p:spTree>
    <p:extLst>
      <p:ext uri="{BB962C8B-B14F-4D97-AF65-F5344CB8AC3E}">
        <p14:creationId xmlns:p14="http://schemas.microsoft.com/office/powerpoint/2010/main" val="1316716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dbm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data-abstraction-and-data-independe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data-abstraction-and-data-independenc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introduction-to-transaction-process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introduction-to-transaction-process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68923"/>
            <a:ext cx="10073640" cy="2387600"/>
          </a:xfrm>
        </p:spPr>
        <p:txBody>
          <a:bodyPr/>
          <a:lstStyle/>
          <a:p>
            <a:r>
              <a:rPr lang="en-US" b="1" dirty="0"/>
              <a:t>Database Management Systems    (PCCO3040T)</a:t>
            </a:r>
          </a:p>
        </p:txBody>
      </p:sp>
      <p:graphicFrame>
        <p:nvGraphicFramePr>
          <p:cNvPr id="4" name="Table 3"/>
          <p:cNvGraphicFramePr>
            <a:graphicFrameLocks noGrp="1"/>
          </p:cNvGraphicFramePr>
          <p:nvPr>
            <p:extLst>
              <p:ext uri="{D42A27DB-BD31-4B8C-83A1-F6EECF244321}">
                <p14:modId xmlns:p14="http://schemas.microsoft.com/office/powerpoint/2010/main" val="2356009849"/>
              </p:ext>
            </p:extLst>
          </p:nvPr>
        </p:nvGraphicFramePr>
        <p:xfrm>
          <a:off x="1874520" y="3186748"/>
          <a:ext cx="8473440" cy="2787330"/>
        </p:xfrm>
        <a:graphic>
          <a:graphicData uri="http://schemas.openxmlformats.org/drawingml/2006/table">
            <a:tbl>
              <a:tblPr firstRow="1" bandRow="1">
                <a:tableStyleId>{5C22544A-7EE6-4342-B048-85BDC9FD1C3A}</a:tableStyleId>
              </a:tblPr>
              <a:tblGrid>
                <a:gridCol w="3718560">
                  <a:extLst>
                    <a:ext uri="{9D8B030D-6E8A-4147-A177-3AD203B41FA5}">
                      <a16:colId xmlns:a16="http://schemas.microsoft.com/office/drawing/2014/main" val="20000"/>
                    </a:ext>
                  </a:extLst>
                </a:gridCol>
                <a:gridCol w="4754880">
                  <a:extLst>
                    <a:ext uri="{9D8B030D-6E8A-4147-A177-3AD203B41FA5}">
                      <a16:colId xmlns:a16="http://schemas.microsoft.com/office/drawing/2014/main" val="20001"/>
                    </a:ext>
                  </a:extLst>
                </a:gridCol>
              </a:tblGrid>
              <a:tr h="557466">
                <a:tc>
                  <a:txBody>
                    <a:bodyPr/>
                    <a:lstStyle/>
                    <a:p>
                      <a:pPr algn="ctr"/>
                      <a:r>
                        <a:rPr lang="en-US" sz="2400" dirty="0"/>
                        <a:t>Teaching Scheme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Examination Scheme</a:t>
                      </a:r>
                    </a:p>
                  </a:txBody>
                  <a:tcPr/>
                </a:tc>
                <a:extLst>
                  <a:ext uri="{0D108BD9-81ED-4DB2-BD59-A6C34878D82A}">
                    <a16:rowId xmlns:a16="http://schemas.microsoft.com/office/drawing/2014/main" val="10000"/>
                  </a:ext>
                </a:extLst>
              </a:tr>
              <a:tr h="557466">
                <a:tc>
                  <a:txBody>
                    <a:bodyPr/>
                    <a:lstStyle/>
                    <a:p>
                      <a:r>
                        <a:rPr lang="en-IN" sz="2400" dirty="0"/>
                        <a:t>Lectures : 03 Hrs./week</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t>Term Test : 15 Marks</a:t>
                      </a:r>
                    </a:p>
                  </a:txBody>
                  <a:tcPr/>
                </a:tc>
                <a:extLst>
                  <a:ext uri="{0D108BD9-81ED-4DB2-BD59-A6C34878D82A}">
                    <a16:rowId xmlns:a16="http://schemas.microsoft.com/office/drawing/2014/main" val="10001"/>
                  </a:ext>
                </a:extLst>
              </a:tr>
              <a:tr h="557466">
                <a:tc>
                  <a:txBody>
                    <a:bodyPr/>
                    <a:lstStyle/>
                    <a:p>
                      <a:r>
                        <a:rPr lang="en-IN" sz="2400" dirty="0"/>
                        <a:t>Credits : 03 </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t>Teacher Assessment : 20 Marks</a:t>
                      </a:r>
                    </a:p>
                  </a:txBody>
                  <a:tcPr/>
                </a:tc>
                <a:extLst>
                  <a:ext uri="{0D108BD9-81ED-4DB2-BD59-A6C34878D82A}">
                    <a16:rowId xmlns:a16="http://schemas.microsoft.com/office/drawing/2014/main" val="10002"/>
                  </a:ext>
                </a:extLst>
              </a:tr>
              <a:tr h="557466">
                <a:tc>
                  <a:txBody>
                    <a:bodyPr/>
                    <a:lstStyle/>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End </a:t>
                      </a:r>
                      <a:r>
                        <a:rPr lang="en-US" sz="2400" dirty="0" err="1"/>
                        <a:t>Sem</a:t>
                      </a:r>
                      <a:r>
                        <a:rPr lang="en-US" sz="2400" dirty="0"/>
                        <a:t> Exam : 65 Marks</a:t>
                      </a:r>
                      <a:endParaRPr lang="en-IN" sz="2400" dirty="0"/>
                    </a:p>
                  </a:txBody>
                  <a:tcPr/>
                </a:tc>
                <a:extLst>
                  <a:ext uri="{0D108BD9-81ED-4DB2-BD59-A6C34878D82A}">
                    <a16:rowId xmlns:a16="http://schemas.microsoft.com/office/drawing/2014/main" val="10003"/>
                  </a:ext>
                </a:extLst>
              </a:tr>
              <a:tr h="557466">
                <a:tc>
                  <a:txBody>
                    <a:bodyPr/>
                    <a:lstStyle/>
                    <a:p>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t>Total Marks : 100 Marks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653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750040" cy="6286500"/>
          </a:xfrm>
        </p:spPr>
        <p:txBody>
          <a:bodyPr>
            <a:normAutofit fontScale="92500"/>
          </a:bodyPr>
          <a:lstStyle/>
          <a:p>
            <a:pPr marL="0" indent="0" algn="just">
              <a:lnSpc>
                <a:spcPct val="150000"/>
              </a:lnSpc>
              <a:buNone/>
            </a:pPr>
            <a:r>
              <a:rPr lang="en-US" sz="3600" b="1" dirty="0"/>
              <a:t>Properties of Database</a:t>
            </a:r>
          </a:p>
          <a:p>
            <a:pPr marL="514350" indent="-514350" algn="just">
              <a:lnSpc>
                <a:spcPct val="150000"/>
              </a:lnSpc>
              <a:buAutoNum type="arabicPeriod"/>
            </a:pPr>
            <a:r>
              <a:rPr lang="en-US" dirty="0"/>
              <a:t>A database </a:t>
            </a:r>
            <a:r>
              <a:rPr lang="en-US" dirty="0">
                <a:solidFill>
                  <a:srgbClr val="FF0000"/>
                </a:solidFill>
              </a:rPr>
              <a:t>represents</a:t>
            </a:r>
            <a:r>
              <a:rPr lang="en-US" dirty="0"/>
              <a:t> some aspects of the </a:t>
            </a:r>
            <a:r>
              <a:rPr lang="en-US" dirty="0">
                <a:solidFill>
                  <a:srgbClr val="FF0000"/>
                </a:solidFill>
              </a:rPr>
              <a:t>real world </a:t>
            </a:r>
            <a:r>
              <a:rPr lang="en-US" dirty="0"/>
              <a:t>(</a:t>
            </a:r>
            <a:r>
              <a:rPr lang="en-US" dirty="0" err="1"/>
              <a:t>miniworld</a:t>
            </a:r>
            <a:r>
              <a:rPr lang="en-US" dirty="0"/>
              <a:t>). </a:t>
            </a:r>
          </a:p>
          <a:p>
            <a:pPr marL="0" indent="0" algn="just">
              <a:lnSpc>
                <a:spcPct val="150000"/>
              </a:lnSpc>
              <a:buNone/>
            </a:pPr>
            <a:r>
              <a:rPr lang="en-US" dirty="0"/>
              <a:t>	(object, properties, their relations can be represented by a D/B)</a:t>
            </a:r>
          </a:p>
          <a:p>
            <a:pPr marL="0" indent="0" algn="just">
              <a:lnSpc>
                <a:spcPct val="150000"/>
              </a:lnSpc>
              <a:buNone/>
            </a:pPr>
            <a:r>
              <a:rPr lang="en-US" dirty="0"/>
              <a:t>2. A database is </a:t>
            </a:r>
            <a:r>
              <a:rPr lang="en-US" dirty="0">
                <a:solidFill>
                  <a:srgbClr val="FF0000"/>
                </a:solidFill>
              </a:rPr>
              <a:t>logically coherent </a:t>
            </a:r>
            <a:r>
              <a:rPr lang="en-US" dirty="0"/>
              <a:t>collection of data with some inherent meaning.</a:t>
            </a:r>
          </a:p>
          <a:p>
            <a:pPr marL="514350" indent="-514350" algn="just">
              <a:lnSpc>
                <a:spcPct val="150000"/>
              </a:lnSpc>
              <a:buAutoNum type="arabicPeriod" startAt="3"/>
            </a:pPr>
            <a:r>
              <a:rPr lang="en-US" dirty="0"/>
              <a:t>A database is </a:t>
            </a:r>
            <a:r>
              <a:rPr lang="en-US" dirty="0">
                <a:solidFill>
                  <a:srgbClr val="FF0000"/>
                </a:solidFill>
              </a:rPr>
              <a:t>designed</a:t>
            </a:r>
            <a:r>
              <a:rPr lang="en-US" dirty="0"/>
              <a:t>, </a:t>
            </a:r>
            <a:r>
              <a:rPr lang="en-US" dirty="0">
                <a:solidFill>
                  <a:srgbClr val="FF0000"/>
                </a:solidFill>
              </a:rPr>
              <a:t>built</a:t>
            </a:r>
            <a:r>
              <a:rPr lang="en-US" dirty="0"/>
              <a:t> and </a:t>
            </a:r>
            <a:r>
              <a:rPr lang="en-US" dirty="0">
                <a:solidFill>
                  <a:srgbClr val="FF0000"/>
                </a:solidFill>
              </a:rPr>
              <a:t>populated</a:t>
            </a:r>
            <a:r>
              <a:rPr lang="en-US" dirty="0"/>
              <a:t> with data for a </a:t>
            </a:r>
            <a:r>
              <a:rPr lang="en-US" dirty="0">
                <a:solidFill>
                  <a:srgbClr val="FF0000"/>
                </a:solidFill>
              </a:rPr>
              <a:t>specific purpose</a:t>
            </a:r>
            <a:r>
              <a:rPr lang="en-US" dirty="0"/>
              <a:t>.</a:t>
            </a:r>
          </a:p>
          <a:p>
            <a:pPr marL="514350" indent="-514350" algn="just">
              <a:lnSpc>
                <a:spcPct val="150000"/>
              </a:lnSpc>
              <a:buAutoNum type="arabicPeriod" startAt="3"/>
            </a:pPr>
            <a:r>
              <a:rPr lang="en-IN" dirty="0"/>
              <a:t>A database can be of any size and of varying complexity.</a:t>
            </a:r>
          </a:p>
          <a:p>
            <a:pPr marL="0" indent="0" algn="just">
              <a:lnSpc>
                <a:spcPct val="110000"/>
              </a:lnSpc>
              <a:buNone/>
            </a:pPr>
            <a:r>
              <a:rPr lang="en-IN" sz="2000" dirty="0"/>
              <a:t>Ex: The list of names and addresses referred to earlier may consist of only a few hundred records, each with a simple structure. </a:t>
            </a:r>
            <a:endParaRPr lang="en-US" sz="2000" dirty="0"/>
          </a:p>
          <a:p>
            <a:pPr marL="0" indent="0" algn="just">
              <a:lnSpc>
                <a:spcPct val="120000"/>
              </a:lnSpc>
              <a:buNone/>
            </a:pPr>
            <a:r>
              <a:rPr lang="en-IN" sz="2400" dirty="0"/>
              <a:t>Ex: T</a:t>
            </a:r>
            <a:r>
              <a:rPr lang="en-IN" sz="2200" dirty="0"/>
              <a:t>he card </a:t>
            </a:r>
            <a:r>
              <a:rPr lang="en-IN" sz="2200" dirty="0" err="1"/>
              <a:t>catalog</a:t>
            </a:r>
            <a:r>
              <a:rPr lang="en-IN" sz="2200" dirty="0"/>
              <a:t> of a large library may contain half a million cards stored under different categories—by primary author’s last name, by subject, by book title—with each category organized in alphabetic order. </a:t>
            </a:r>
            <a:endParaRPr lang="en-US" sz="2200" dirty="0"/>
          </a:p>
        </p:txBody>
      </p:sp>
    </p:spTree>
    <p:extLst>
      <p:ext uri="{BB962C8B-B14F-4D97-AF65-F5344CB8AC3E}">
        <p14:creationId xmlns:p14="http://schemas.microsoft.com/office/powerpoint/2010/main" val="202827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900079" cy="6683048"/>
          </a:xfrm>
          <a:prstGeom prst="rect">
            <a:avLst/>
          </a:prstGeom>
        </p:spPr>
        <p:txBody>
          <a:bodyPr wrap="square">
            <a:spAutoFit/>
          </a:bodyPr>
          <a:lstStyle/>
          <a:p>
            <a:pPr algn="just">
              <a:lnSpc>
                <a:spcPct val="150000"/>
              </a:lnSpc>
            </a:pPr>
            <a:r>
              <a:rPr lang="en-US" sz="2400" b="1" dirty="0">
                <a:solidFill>
                  <a:prstClr val="black"/>
                </a:solidFill>
              </a:rPr>
              <a:t>Database-System Applications</a:t>
            </a:r>
            <a:endParaRPr lang="en-GB" sz="2400" dirty="0">
              <a:solidFill>
                <a:prstClr val="black"/>
              </a:solidFill>
            </a:endParaRPr>
          </a:p>
          <a:p>
            <a:pPr algn="just">
              <a:lnSpc>
                <a:spcPct val="150000"/>
              </a:lnSpc>
            </a:pPr>
            <a:r>
              <a:rPr lang="en-US" sz="2400" dirty="0">
                <a:solidFill>
                  <a:prstClr val="black"/>
                </a:solidFill>
              </a:rPr>
              <a:t>Databases are widely used. Here are some representative applications: </a:t>
            </a:r>
            <a:endParaRPr lang="en-GB" sz="2400" dirty="0">
              <a:solidFill>
                <a:prstClr val="black"/>
              </a:solidFill>
            </a:endParaRPr>
          </a:p>
          <a:p>
            <a:pPr algn="just">
              <a:lnSpc>
                <a:spcPct val="150000"/>
              </a:lnSpc>
            </a:pPr>
            <a:r>
              <a:rPr lang="en-US" sz="2400" b="1" dirty="0">
                <a:solidFill>
                  <a:prstClr val="black"/>
                </a:solidFill>
              </a:rPr>
              <a:t>• Enterprise Information </a:t>
            </a:r>
            <a:endParaRPr lang="en-GB" sz="2400" dirty="0">
              <a:solidFill>
                <a:prstClr val="black"/>
              </a:solidFill>
            </a:endParaRPr>
          </a:p>
          <a:p>
            <a:pPr algn="just">
              <a:lnSpc>
                <a:spcPct val="150000"/>
              </a:lnSpc>
            </a:pPr>
            <a:r>
              <a:rPr lang="en-US" sz="2400" dirty="0">
                <a:solidFill>
                  <a:prstClr val="black"/>
                </a:solidFill>
              </a:rPr>
              <a:t>◦ </a:t>
            </a:r>
            <a:r>
              <a:rPr lang="en-US" sz="2400" b="1" dirty="0">
                <a:solidFill>
                  <a:prstClr val="black"/>
                </a:solidFill>
              </a:rPr>
              <a:t>Sales</a:t>
            </a:r>
            <a:r>
              <a:rPr lang="en-US" sz="2400" dirty="0">
                <a:solidFill>
                  <a:prstClr val="black"/>
                </a:solidFill>
              </a:rPr>
              <a:t>: For customer, product, and purchase information. </a:t>
            </a:r>
            <a:endParaRPr lang="en-GB" sz="2400" dirty="0">
              <a:solidFill>
                <a:prstClr val="black"/>
              </a:solidFill>
            </a:endParaRPr>
          </a:p>
          <a:p>
            <a:pPr algn="just">
              <a:lnSpc>
                <a:spcPct val="150000"/>
              </a:lnSpc>
            </a:pPr>
            <a:r>
              <a:rPr lang="en-US" sz="2400" dirty="0">
                <a:solidFill>
                  <a:prstClr val="black"/>
                </a:solidFill>
              </a:rPr>
              <a:t>◦ </a:t>
            </a:r>
            <a:r>
              <a:rPr lang="en-US" sz="2400" b="1" dirty="0">
                <a:solidFill>
                  <a:prstClr val="black"/>
                </a:solidFill>
              </a:rPr>
              <a:t>Accounting</a:t>
            </a:r>
            <a:r>
              <a:rPr lang="en-US" sz="2400" dirty="0">
                <a:solidFill>
                  <a:prstClr val="black"/>
                </a:solidFill>
              </a:rPr>
              <a:t>: For payments, receipts, account balances, assets and other accounting information. </a:t>
            </a:r>
            <a:endParaRPr lang="en-GB" sz="2400" dirty="0">
              <a:solidFill>
                <a:prstClr val="black"/>
              </a:solidFill>
            </a:endParaRPr>
          </a:p>
          <a:p>
            <a:pPr algn="just">
              <a:lnSpc>
                <a:spcPct val="150000"/>
              </a:lnSpc>
            </a:pPr>
            <a:r>
              <a:rPr lang="en-US" sz="2400" dirty="0">
                <a:solidFill>
                  <a:prstClr val="black"/>
                </a:solidFill>
              </a:rPr>
              <a:t>◦ </a:t>
            </a:r>
            <a:r>
              <a:rPr lang="en-US" sz="2400" b="1" dirty="0">
                <a:solidFill>
                  <a:prstClr val="black"/>
                </a:solidFill>
              </a:rPr>
              <a:t>Human resources</a:t>
            </a:r>
            <a:r>
              <a:rPr lang="en-US" sz="2400" dirty="0">
                <a:solidFill>
                  <a:prstClr val="black"/>
                </a:solidFill>
              </a:rPr>
              <a:t>: For information about employees, salaries, payroll taxes, and benefits, and for generation of paychecks.</a:t>
            </a:r>
            <a:endParaRPr lang="en-GB" sz="2400" dirty="0">
              <a:solidFill>
                <a:prstClr val="black"/>
              </a:solidFill>
            </a:endParaRPr>
          </a:p>
          <a:p>
            <a:pPr algn="just">
              <a:lnSpc>
                <a:spcPct val="150000"/>
              </a:lnSpc>
            </a:pPr>
            <a:r>
              <a:rPr lang="en-US" sz="2400" dirty="0">
                <a:solidFill>
                  <a:prstClr val="black"/>
                </a:solidFill>
              </a:rPr>
              <a:t>◦ </a:t>
            </a:r>
            <a:r>
              <a:rPr lang="en-US" sz="2400" b="1" dirty="0">
                <a:solidFill>
                  <a:prstClr val="black"/>
                </a:solidFill>
              </a:rPr>
              <a:t>Manufacturing</a:t>
            </a:r>
            <a:r>
              <a:rPr lang="en-US" sz="2400" dirty="0">
                <a:solidFill>
                  <a:prstClr val="black"/>
                </a:solidFill>
              </a:rPr>
              <a:t>: For management of the supply chain and for tracking production of items in factories, inventories of items in warehouses and stores, and orders for items. </a:t>
            </a:r>
            <a:endParaRPr lang="en-GB" sz="2400" dirty="0">
              <a:solidFill>
                <a:prstClr val="black"/>
              </a:solidFill>
            </a:endParaRPr>
          </a:p>
          <a:p>
            <a:pPr algn="just">
              <a:lnSpc>
                <a:spcPct val="150000"/>
              </a:lnSpc>
            </a:pPr>
            <a:r>
              <a:rPr lang="en-US" sz="2400" dirty="0">
                <a:solidFill>
                  <a:prstClr val="black"/>
                </a:solidFill>
              </a:rPr>
              <a:t>◦ </a:t>
            </a:r>
            <a:r>
              <a:rPr lang="en-US" sz="2400" b="1" dirty="0">
                <a:solidFill>
                  <a:prstClr val="black"/>
                </a:solidFill>
              </a:rPr>
              <a:t>Online retailers</a:t>
            </a:r>
            <a:r>
              <a:rPr lang="en-US" sz="2400" dirty="0">
                <a:solidFill>
                  <a:prstClr val="black"/>
                </a:solidFill>
              </a:rPr>
              <a:t>: For sales data noted above plus online order tracking, generation of recommendation lists, and maintenance of online product evaluations. </a:t>
            </a:r>
            <a:endParaRPr lang="en-GB" sz="2400" dirty="0">
              <a:solidFill>
                <a:prstClr val="black"/>
              </a:solidFill>
            </a:endParaRPr>
          </a:p>
        </p:txBody>
      </p:sp>
    </p:spTree>
    <p:extLst>
      <p:ext uri="{BB962C8B-B14F-4D97-AF65-F5344CB8AC3E}">
        <p14:creationId xmlns:p14="http://schemas.microsoft.com/office/powerpoint/2010/main" val="202485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890" y="191630"/>
            <a:ext cx="11814220" cy="5078313"/>
          </a:xfrm>
          <a:prstGeom prst="rect">
            <a:avLst/>
          </a:prstGeom>
        </p:spPr>
        <p:txBody>
          <a:bodyPr wrap="square">
            <a:spAutoFit/>
          </a:bodyPr>
          <a:lstStyle/>
          <a:p>
            <a:pPr algn="just">
              <a:lnSpc>
                <a:spcPct val="150000"/>
              </a:lnSpc>
            </a:pPr>
            <a:r>
              <a:rPr lang="en-US" sz="2400" b="1" dirty="0">
                <a:solidFill>
                  <a:prstClr val="black"/>
                </a:solidFill>
              </a:rPr>
              <a:t>• Banking and Finance</a:t>
            </a:r>
            <a:endParaRPr lang="en-GB" sz="2400" dirty="0">
              <a:solidFill>
                <a:prstClr val="black"/>
              </a:solidFill>
            </a:endParaRPr>
          </a:p>
          <a:p>
            <a:pPr algn="just">
              <a:lnSpc>
                <a:spcPct val="150000"/>
              </a:lnSpc>
            </a:pPr>
            <a:r>
              <a:rPr lang="en-US" sz="2400" dirty="0">
                <a:solidFill>
                  <a:prstClr val="black"/>
                </a:solidFill>
              </a:rPr>
              <a:t> ◦ </a:t>
            </a:r>
            <a:r>
              <a:rPr lang="en-US" sz="2400" b="1" dirty="0">
                <a:solidFill>
                  <a:prstClr val="black"/>
                </a:solidFill>
              </a:rPr>
              <a:t>Banking</a:t>
            </a:r>
            <a:r>
              <a:rPr lang="en-US" sz="2400" dirty="0">
                <a:solidFill>
                  <a:prstClr val="black"/>
                </a:solidFill>
              </a:rPr>
              <a:t>: For customer information, accounts, loans, and banking transactions. </a:t>
            </a:r>
            <a:endParaRPr lang="en-GB" sz="2400" dirty="0">
              <a:solidFill>
                <a:prstClr val="black"/>
              </a:solidFill>
            </a:endParaRPr>
          </a:p>
          <a:p>
            <a:pPr algn="just">
              <a:lnSpc>
                <a:spcPct val="150000"/>
              </a:lnSpc>
            </a:pPr>
            <a:r>
              <a:rPr lang="en-US" sz="2400" dirty="0">
                <a:solidFill>
                  <a:prstClr val="black"/>
                </a:solidFill>
              </a:rPr>
              <a:t>◦ </a:t>
            </a:r>
            <a:r>
              <a:rPr lang="en-US" sz="2400" b="1" dirty="0">
                <a:solidFill>
                  <a:prstClr val="black"/>
                </a:solidFill>
              </a:rPr>
              <a:t>Credit card transactions</a:t>
            </a:r>
            <a:r>
              <a:rPr lang="en-US" sz="2400" dirty="0">
                <a:solidFill>
                  <a:prstClr val="black"/>
                </a:solidFill>
              </a:rPr>
              <a:t>: For purchases on credit cards and generation of monthly statements.</a:t>
            </a:r>
            <a:endParaRPr lang="en-GB" sz="2400" dirty="0">
              <a:solidFill>
                <a:prstClr val="black"/>
              </a:solidFill>
            </a:endParaRPr>
          </a:p>
          <a:p>
            <a:pPr algn="just">
              <a:lnSpc>
                <a:spcPct val="150000"/>
              </a:lnSpc>
            </a:pPr>
            <a:r>
              <a:rPr lang="en-US" sz="2400" dirty="0">
                <a:solidFill>
                  <a:prstClr val="black"/>
                </a:solidFill>
              </a:rPr>
              <a:t> ◦ </a:t>
            </a:r>
            <a:r>
              <a:rPr lang="en-US" sz="2400" b="1" dirty="0">
                <a:solidFill>
                  <a:prstClr val="black"/>
                </a:solidFill>
              </a:rPr>
              <a:t>Finance</a:t>
            </a:r>
            <a:r>
              <a:rPr lang="en-US" sz="2400" dirty="0">
                <a:solidFill>
                  <a:prstClr val="black"/>
                </a:solidFill>
              </a:rPr>
              <a:t>: For storing information about holdings, sales, and purchases of financial instruments such as stocks and bonds; also, for storing real-time market data to enable online trading by customers and automated trading by the firm.</a:t>
            </a:r>
          </a:p>
          <a:p>
            <a:pPr algn="just">
              <a:lnSpc>
                <a:spcPct val="150000"/>
              </a:lnSpc>
            </a:pPr>
            <a:r>
              <a:rPr lang="en-US" sz="2400" b="1" dirty="0">
                <a:solidFill>
                  <a:prstClr val="black"/>
                </a:solidFill>
              </a:rPr>
              <a:t>• Universities</a:t>
            </a:r>
            <a:r>
              <a:rPr lang="en-US" sz="2400" dirty="0">
                <a:solidFill>
                  <a:prstClr val="black"/>
                </a:solidFill>
              </a:rPr>
              <a:t>: For student information, course registrations, and grades (in addition to standard enterprise information such as human resources and accounting). </a:t>
            </a:r>
            <a:endParaRPr lang="en-GB" sz="2400" dirty="0">
              <a:solidFill>
                <a:prstClr val="black"/>
              </a:solidFill>
            </a:endParaRPr>
          </a:p>
        </p:txBody>
      </p:sp>
    </p:spTree>
    <p:extLst>
      <p:ext uri="{BB962C8B-B14F-4D97-AF65-F5344CB8AC3E}">
        <p14:creationId xmlns:p14="http://schemas.microsoft.com/office/powerpoint/2010/main" val="3280628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768" y="185087"/>
            <a:ext cx="11749825" cy="3913059"/>
          </a:xfrm>
          <a:prstGeom prst="rect">
            <a:avLst/>
          </a:prstGeom>
        </p:spPr>
        <p:txBody>
          <a:bodyPr wrap="square">
            <a:spAutoFit/>
          </a:bodyPr>
          <a:lstStyle/>
          <a:p>
            <a:pPr algn="just">
              <a:lnSpc>
                <a:spcPct val="150000"/>
              </a:lnSpc>
            </a:pPr>
            <a:r>
              <a:rPr lang="en-US" sz="2400" b="1" dirty="0">
                <a:solidFill>
                  <a:prstClr val="black"/>
                </a:solidFill>
              </a:rPr>
              <a:t>• Airlines:</a:t>
            </a:r>
            <a:r>
              <a:rPr lang="en-US" sz="2400" dirty="0">
                <a:solidFill>
                  <a:prstClr val="black"/>
                </a:solidFill>
              </a:rPr>
              <a:t> For reservations and schedule information. Airlines were among the first to use databases in a geographically distributed manner. </a:t>
            </a:r>
            <a:endParaRPr lang="en-GB" sz="2400" dirty="0">
              <a:solidFill>
                <a:prstClr val="black"/>
              </a:solidFill>
            </a:endParaRPr>
          </a:p>
          <a:p>
            <a:pPr algn="just">
              <a:lnSpc>
                <a:spcPct val="150000"/>
              </a:lnSpc>
            </a:pPr>
            <a:r>
              <a:rPr lang="en-US" sz="2400" b="1" dirty="0">
                <a:solidFill>
                  <a:prstClr val="black"/>
                </a:solidFill>
              </a:rPr>
              <a:t>• Telecommunication:</a:t>
            </a:r>
            <a:r>
              <a:rPr lang="en-US" sz="2400" dirty="0">
                <a:solidFill>
                  <a:prstClr val="black"/>
                </a:solidFill>
              </a:rPr>
              <a:t> For keeping records of calls made, generating monthly bills, maintaining balances on prepaid calling cards, and storing information about the communication networks.</a:t>
            </a:r>
            <a:endParaRPr lang="en-GB" sz="2400" dirty="0">
              <a:solidFill>
                <a:prstClr val="black"/>
              </a:solidFill>
            </a:endParaRPr>
          </a:p>
          <a:p>
            <a:pPr algn="just">
              <a:lnSpc>
                <a:spcPct val="150000"/>
              </a:lnSpc>
            </a:pPr>
            <a:r>
              <a:rPr lang="en-US" sz="2400" b="1" dirty="0">
                <a:solidFill>
                  <a:prstClr val="black"/>
                </a:solidFill>
              </a:rPr>
              <a:t>For example: </a:t>
            </a:r>
            <a:r>
              <a:rPr lang="en-US" sz="2400" dirty="0">
                <a:solidFill>
                  <a:prstClr val="black"/>
                </a:solidFill>
              </a:rPr>
              <a:t>The college Database organizes the data about the admin, staff, students and faculty etc. Using the database, you can easily retrieve, insert, and delete the information.</a:t>
            </a:r>
            <a:endParaRPr lang="en-GB" sz="2400" dirty="0">
              <a:solidFill>
                <a:prstClr val="black"/>
              </a:solidFill>
            </a:endParaRPr>
          </a:p>
        </p:txBody>
      </p:sp>
    </p:spTree>
    <p:extLst>
      <p:ext uri="{BB962C8B-B14F-4D97-AF65-F5344CB8AC3E}">
        <p14:creationId xmlns:p14="http://schemas.microsoft.com/office/powerpoint/2010/main" val="276413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24080" y="98680"/>
            <a:ext cx="11636692" cy="63128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400" dirty="0">
                <a:solidFill>
                  <a:prstClr val="black"/>
                </a:solidFill>
                <a:ea typeface="ＭＳ Ｐゴシック" panose="020B0600070205080204" pitchFamily="34" charset="-128"/>
              </a:rPr>
              <a:t>DBMS contains information about a particular enterprise</a:t>
            </a:r>
          </a:p>
          <a:p>
            <a:pPr lvl="1" algn="just">
              <a:lnSpc>
                <a:spcPct val="150000"/>
              </a:lnSpc>
            </a:pPr>
            <a:r>
              <a:rPr lang="en-US" sz="1800" dirty="0">
                <a:solidFill>
                  <a:prstClr val="black"/>
                </a:solidFill>
                <a:ea typeface="ＭＳ Ｐゴシック" panose="020B0600070205080204" pitchFamily="34" charset="-128"/>
              </a:rPr>
              <a:t>Collection of interrelated data                                   Set of programs to access the data </a:t>
            </a:r>
          </a:p>
          <a:p>
            <a:pPr lvl="1" algn="just">
              <a:lnSpc>
                <a:spcPct val="150000"/>
              </a:lnSpc>
            </a:pPr>
            <a:r>
              <a:rPr lang="en-US" sz="1800" dirty="0">
                <a:solidFill>
                  <a:prstClr val="black"/>
                </a:solidFill>
                <a:ea typeface="ＭＳ Ｐゴシック" panose="020B0600070205080204" pitchFamily="34" charset="-128"/>
              </a:rPr>
              <a:t>An environment that is both </a:t>
            </a:r>
            <a:r>
              <a:rPr lang="en-US" sz="1800" i="1" dirty="0">
                <a:solidFill>
                  <a:prstClr val="black"/>
                </a:solidFill>
                <a:ea typeface="ＭＳ Ｐゴシック" panose="020B0600070205080204" pitchFamily="34" charset="-128"/>
              </a:rPr>
              <a:t>convenient</a:t>
            </a:r>
            <a:r>
              <a:rPr lang="en-US" sz="1800" dirty="0">
                <a:solidFill>
                  <a:prstClr val="black"/>
                </a:solidFill>
                <a:ea typeface="ＭＳ Ｐゴシック" panose="020B0600070205080204" pitchFamily="34" charset="-128"/>
              </a:rPr>
              <a:t> and </a:t>
            </a:r>
            <a:r>
              <a:rPr lang="en-US" sz="1800" i="1" dirty="0">
                <a:solidFill>
                  <a:prstClr val="black"/>
                </a:solidFill>
                <a:ea typeface="ＭＳ Ｐゴシック" panose="020B0600070205080204" pitchFamily="34" charset="-128"/>
              </a:rPr>
              <a:t>efficient</a:t>
            </a:r>
            <a:r>
              <a:rPr lang="en-US" sz="1800" dirty="0">
                <a:solidFill>
                  <a:prstClr val="black"/>
                </a:solidFill>
                <a:ea typeface="ＭＳ Ｐゴシック" panose="020B0600070205080204" pitchFamily="34" charset="-128"/>
              </a:rPr>
              <a:t> to use</a:t>
            </a:r>
          </a:p>
          <a:p>
            <a:pPr algn="just">
              <a:lnSpc>
                <a:spcPct val="100000"/>
              </a:lnSpc>
            </a:pPr>
            <a:r>
              <a:rPr lang="en-US" sz="2400" dirty="0">
                <a:solidFill>
                  <a:prstClr val="black"/>
                </a:solidFill>
                <a:ea typeface="ＭＳ Ｐゴシック" panose="020B0600070205080204" pitchFamily="34" charset="-128"/>
              </a:rPr>
              <a:t>Database Applications:</a:t>
            </a:r>
          </a:p>
          <a:p>
            <a:pPr lvl="1" algn="just">
              <a:lnSpc>
                <a:spcPct val="150000"/>
              </a:lnSpc>
            </a:pPr>
            <a:r>
              <a:rPr lang="en-US" sz="1800" dirty="0">
                <a:solidFill>
                  <a:prstClr val="black"/>
                </a:solidFill>
                <a:ea typeface="ＭＳ Ｐゴシック" panose="020B0600070205080204" pitchFamily="34" charset="-128"/>
              </a:rPr>
              <a:t>Banking: transactions                                                Airlines: reservations, schedules</a:t>
            </a:r>
          </a:p>
          <a:p>
            <a:pPr lvl="1" algn="just">
              <a:lnSpc>
                <a:spcPct val="150000"/>
              </a:lnSpc>
            </a:pPr>
            <a:r>
              <a:rPr lang="en-US" sz="1800" dirty="0">
                <a:solidFill>
                  <a:prstClr val="black"/>
                </a:solidFill>
                <a:ea typeface="ＭＳ Ｐゴシック" panose="020B0600070205080204" pitchFamily="34" charset="-128"/>
              </a:rPr>
              <a:t>Universities:  registration, grades                           Sales: customers, products, purchases</a:t>
            </a:r>
          </a:p>
          <a:p>
            <a:pPr lvl="1" algn="just">
              <a:lnSpc>
                <a:spcPct val="150000"/>
              </a:lnSpc>
            </a:pPr>
            <a:r>
              <a:rPr lang="en-US" sz="1800" dirty="0">
                <a:solidFill>
                  <a:prstClr val="black"/>
                </a:solidFill>
                <a:ea typeface="ＭＳ Ｐゴシック" panose="020B0600070205080204" pitchFamily="34" charset="-128"/>
              </a:rPr>
              <a:t>Online retailers: order tracking, customized recommendations</a:t>
            </a:r>
          </a:p>
          <a:p>
            <a:pPr lvl="1" algn="just">
              <a:lnSpc>
                <a:spcPct val="150000"/>
              </a:lnSpc>
            </a:pPr>
            <a:r>
              <a:rPr lang="en-US" sz="1800" dirty="0">
                <a:solidFill>
                  <a:prstClr val="black"/>
                </a:solidFill>
                <a:ea typeface="ＭＳ Ｐゴシック" panose="020B0600070205080204" pitchFamily="34" charset="-128"/>
              </a:rPr>
              <a:t>Manufacturing: production, inventory, orders, supply chain</a:t>
            </a:r>
          </a:p>
          <a:p>
            <a:pPr lvl="1" algn="just">
              <a:lnSpc>
                <a:spcPct val="150000"/>
              </a:lnSpc>
            </a:pPr>
            <a:r>
              <a:rPr lang="en-US" sz="1800" dirty="0">
                <a:solidFill>
                  <a:prstClr val="black"/>
                </a:solidFill>
                <a:ea typeface="ＭＳ Ｐゴシック" panose="020B0600070205080204" pitchFamily="34" charset="-128"/>
              </a:rPr>
              <a:t>Human resources:  employee records, salaries, tax deductions</a:t>
            </a:r>
          </a:p>
          <a:p>
            <a:pPr algn="just">
              <a:lnSpc>
                <a:spcPct val="100000"/>
              </a:lnSpc>
            </a:pPr>
            <a:r>
              <a:rPr lang="en-US" sz="2400" dirty="0">
                <a:solidFill>
                  <a:prstClr val="black"/>
                </a:solidFill>
                <a:ea typeface="ＭＳ Ｐゴシック" panose="020B0600070205080204" pitchFamily="34" charset="-128"/>
              </a:rPr>
              <a:t>Databases can be very large.</a:t>
            </a:r>
          </a:p>
          <a:p>
            <a:pPr algn="just">
              <a:lnSpc>
                <a:spcPct val="100000"/>
              </a:lnSpc>
            </a:pPr>
            <a:r>
              <a:rPr lang="en-US" sz="2400" dirty="0">
                <a:solidFill>
                  <a:prstClr val="black"/>
                </a:solidFill>
                <a:ea typeface="ＭＳ Ｐゴシック" panose="020B0600070205080204" pitchFamily="34" charset="-128"/>
              </a:rPr>
              <a:t>Databases touch all aspects of our lives</a:t>
            </a:r>
          </a:p>
          <a:p>
            <a:pPr algn="just">
              <a:lnSpc>
                <a:spcPct val="150000"/>
              </a:lnSpc>
            </a:pPr>
            <a:endParaRPr lang="en-US" sz="2400" dirty="0">
              <a:solidFill>
                <a:prstClr val="black"/>
              </a:solidFill>
              <a:ea typeface="ＭＳ Ｐゴシック" panose="020B0600070205080204" pitchFamily="34" charset="-128"/>
            </a:endParaRPr>
          </a:p>
          <a:p>
            <a:pPr algn="just">
              <a:lnSpc>
                <a:spcPct val="150000"/>
              </a:lnSpc>
            </a:pPr>
            <a:endParaRPr lang="en-US" sz="2400" dirty="0">
              <a:solidFill>
                <a:prstClr val="black"/>
              </a:solidFill>
              <a:ea typeface="ＭＳ Ｐゴシック" panose="020B0600070205080204" pitchFamily="34" charset="-128"/>
            </a:endParaRPr>
          </a:p>
        </p:txBody>
      </p:sp>
    </p:spTree>
    <p:extLst>
      <p:ext uri="{BB962C8B-B14F-4D97-AF65-F5344CB8AC3E}">
        <p14:creationId xmlns:p14="http://schemas.microsoft.com/office/powerpoint/2010/main" val="391271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18623" y="1219889"/>
            <a:ext cx="5881127" cy="1972628"/>
          </a:xfrm>
          <a:prstGeom prst="rect">
            <a:avLst/>
          </a:prstGeom>
        </p:spPr>
      </p:pic>
      <p:pic>
        <p:nvPicPr>
          <p:cNvPr id="5" name="Picture 4"/>
          <p:cNvPicPr>
            <a:picLocks noChangeAspect="1"/>
          </p:cNvPicPr>
          <p:nvPr/>
        </p:nvPicPr>
        <p:blipFill>
          <a:blip r:embed="rId3"/>
          <a:stretch>
            <a:fillRect/>
          </a:stretch>
        </p:blipFill>
        <p:spPr>
          <a:xfrm>
            <a:off x="418623" y="3566159"/>
            <a:ext cx="5881127" cy="1981011"/>
          </a:xfrm>
          <a:prstGeom prst="rect">
            <a:avLst/>
          </a:prstGeom>
        </p:spPr>
      </p:pic>
      <p:pic>
        <p:nvPicPr>
          <p:cNvPr id="6" name="Picture 5"/>
          <p:cNvPicPr>
            <a:picLocks noChangeAspect="1"/>
          </p:cNvPicPr>
          <p:nvPr/>
        </p:nvPicPr>
        <p:blipFill>
          <a:blip r:embed="rId4"/>
          <a:stretch>
            <a:fillRect/>
          </a:stretch>
        </p:blipFill>
        <p:spPr>
          <a:xfrm>
            <a:off x="6722737" y="1996440"/>
            <a:ext cx="4830136" cy="2865120"/>
          </a:xfrm>
          <a:prstGeom prst="rect">
            <a:avLst/>
          </a:prstGeom>
        </p:spPr>
      </p:pic>
      <p:sp>
        <p:nvSpPr>
          <p:cNvPr id="2" name="TextBox 1"/>
          <p:cNvSpPr txBox="1"/>
          <p:nvPr/>
        </p:nvSpPr>
        <p:spPr>
          <a:xfrm>
            <a:off x="646385" y="346841"/>
            <a:ext cx="4682359" cy="523220"/>
          </a:xfrm>
          <a:prstGeom prst="rect">
            <a:avLst/>
          </a:prstGeom>
          <a:noFill/>
        </p:spPr>
        <p:txBody>
          <a:bodyPr wrap="square" rtlCol="0">
            <a:spAutoFit/>
          </a:bodyPr>
          <a:lstStyle/>
          <a:p>
            <a:r>
              <a:rPr lang="en-US" sz="2800" b="1" dirty="0">
                <a:solidFill>
                  <a:srgbClr val="FF0000"/>
                </a:solidFill>
              </a:rPr>
              <a:t>File System Approach</a:t>
            </a:r>
          </a:p>
        </p:txBody>
      </p:sp>
      <p:sp>
        <p:nvSpPr>
          <p:cNvPr id="7" name="TextBox 6"/>
          <p:cNvSpPr txBox="1"/>
          <p:nvPr/>
        </p:nvSpPr>
        <p:spPr>
          <a:xfrm>
            <a:off x="6796625" y="346841"/>
            <a:ext cx="4682359" cy="523220"/>
          </a:xfrm>
          <a:prstGeom prst="rect">
            <a:avLst/>
          </a:prstGeom>
          <a:noFill/>
        </p:spPr>
        <p:txBody>
          <a:bodyPr wrap="square" rtlCol="0">
            <a:spAutoFit/>
          </a:bodyPr>
          <a:lstStyle/>
          <a:p>
            <a:r>
              <a:rPr lang="en-US" sz="2800" b="1" dirty="0">
                <a:solidFill>
                  <a:srgbClr val="FF0000"/>
                </a:solidFill>
              </a:rPr>
              <a:t>DBMS Approach</a:t>
            </a:r>
          </a:p>
        </p:txBody>
      </p:sp>
    </p:spTree>
    <p:extLst>
      <p:ext uri="{BB962C8B-B14F-4D97-AF65-F5344CB8AC3E}">
        <p14:creationId xmlns:p14="http://schemas.microsoft.com/office/powerpoint/2010/main" val="2485814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40664"/>
            <a:ext cx="11765280" cy="6464935"/>
          </a:xfrm>
        </p:spPr>
        <p:txBody>
          <a:bodyPr>
            <a:normAutofit/>
          </a:bodyPr>
          <a:lstStyle/>
          <a:p>
            <a:pPr marL="0" indent="0" algn="just">
              <a:buNone/>
            </a:pPr>
            <a:r>
              <a:rPr lang="en-US" sz="3600" b="1" dirty="0"/>
              <a:t>Characteristics of DBMS Approach</a:t>
            </a:r>
          </a:p>
          <a:p>
            <a:pPr marL="514350" indent="-514350" algn="just">
              <a:buAutoNum type="arabicPeriod"/>
            </a:pPr>
            <a:r>
              <a:rPr lang="en-US" b="1" dirty="0"/>
              <a:t>Self-Describing Nature of a </a:t>
            </a:r>
            <a:r>
              <a:rPr lang="en-US" b="1" dirty="0">
                <a:hlinkClick r:id="rId2"/>
              </a:rPr>
              <a:t>Database System</a:t>
            </a:r>
            <a:endParaRPr lang="en-US" b="1" dirty="0"/>
          </a:p>
          <a:p>
            <a:pPr marL="0" indent="0" algn="just">
              <a:buNone/>
            </a:pPr>
            <a:r>
              <a:rPr lang="en-US" dirty="0"/>
              <a:t>Database System         Database + Metadata (Data Definition)</a:t>
            </a:r>
          </a:p>
          <a:p>
            <a:pPr marL="0" indent="0" algn="just">
              <a:buNone/>
            </a:pPr>
            <a:endParaRPr lang="en-US" dirty="0"/>
          </a:p>
          <a:p>
            <a:pPr marL="0" indent="0" algn="just">
              <a:buNone/>
            </a:pPr>
            <a:r>
              <a:rPr lang="en-US" dirty="0"/>
              <a:t>    			Stored in: DBMS Catalog (</a:t>
            </a:r>
            <a:r>
              <a:rPr lang="en-IN" sz="2000" dirty="0"/>
              <a:t>which contains information such as the structure of each file, the type and storage format of each data item, and various constraints on the data.</a:t>
            </a:r>
            <a:r>
              <a:rPr lang="en-IN" dirty="0"/>
              <a:t> </a:t>
            </a:r>
            <a:r>
              <a:rPr lang="en-US" dirty="0"/>
              <a:t>)</a:t>
            </a:r>
          </a:p>
          <a:p>
            <a:pPr marL="0" indent="0" algn="just">
              <a:buNone/>
            </a:pPr>
            <a:endParaRPr lang="en-US" dirty="0"/>
          </a:p>
          <a:p>
            <a:pPr marL="0" indent="0" algn="just">
              <a:buNone/>
            </a:pPr>
            <a:r>
              <a:rPr lang="en-US" dirty="0"/>
              <a:t>		Used by: DBMS Software and Database Users</a:t>
            </a:r>
          </a:p>
          <a:p>
            <a:pPr algn="just"/>
            <a:r>
              <a:rPr lang="en-US" dirty="0"/>
              <a:t>DBMS Software must work equally well with any number of Database Applications.</a:t>
            </a:r>
          </a:p>
          <a:p>
            <a:pPr algn="just"/>
            <a:r>
              <a:rPr lang="en-US" dirty="0"/>
              <a:t>In traditional file processing, data definition        Part of application programs         </a:t>
            </a:r>
          </a:p>
          <a:p>
            <a:pPr marL="0" indent="0" algn="just">
              <a:buNone/>
            </a:pPr>
            <a:r>
              <a:rPr lang="en-US" dirty="0"/>
              <a:t>Work with only one specific DB</a:t>
            </a:r>
          </a:p>
        </p:txBody>
      </p:sp>
      <p:cxnSp>
        <p:nvCxnSpPr>
          <p:cNvPr id="5" name="Straight Arrow Connector 4"/>
          <p:cNvCxnSpPr/>
          <p:nvPr/>
        </p:nvCxnSpPr>
        <p:spPr>
          <a:xfrm>
            <a:off x="2971800" y="1493520"/>
            <a:ext cx="411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029200" y="1752600"/>
            <a:ext cx="0"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074276" y="3270375"/>
            <a:ext cx="0"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949440" y="5419859"/>
            <a:ext cx="411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1582400" y="5419859"/>
            <a:ext cx="4114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777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0253" y="198377"/>
            <a:ext cx="11865735" cy="3416320"/>
          </a:xfrm>
          <a:prstGeom prst="rect">
            <a:avLst/>
          </a:prstGeom>
        </p:spPr>
        <p:txBody>
          <a:bodyPr wrap="square">
            <a:spAutoFit/>
          </a:bodyPr>
          <a:lstStyle/>
          <a:p>
            <a:pPr marL="285750" indent="-285750" algn="just">
              <a:lnSpc>
                <a:spcPct val="150000"/>
              </a:lnSpc>
              <a:buFont typeface="Arial" pitchFamily="34" charset="0"/>
              <a:buChar char="•"/>
            </a:pPr>
            <a:r>
              <a:rPr lang="en-IN" sz="2400" dirty="0"/>
              <a:t>Database system contains  the database itself and a complete definition or description of the database structure and constraints. </a:t>
            </a:r>
          </a:p>
          <a:p>
            <a:pPr marL="285750" indent="-285750" algn="just">
              <a:lnSpc>
                <a:spcPct val="150000"/>
              </a:lnSpc>
              <a:buFont typeface="Arial" pitchFamily="34" charset="0"/>
              <a:buChar char="•"/>
            </a:pPr>
            <a:r>
              <a:rPr lang="en-IN" sz="2400" dirty="0"/>
              <a:t>This definition is stored in the system </a:t>
            </a:r>
            <a:r>
              <a:rPr lang="en-IN" sz="2400" b="1" dirty="0" err="1"/>
              <a:t>catalog</a:t>
            </a:r>
            <a:r>
              <a:rPr lang="en-IN" sz="2400" b="1" dirty="0"/>
              <a:t>, </a:t>
            </a:r>
            <a:r>
              <a:rPr lang="en-IN" sz="2400" dirty="0"/>
              <a:t>which contains information such as the structure of each file, the type and storage format of each data item, and various constraints on the data. The information stored in the </a:t>
            </a:r>
            <a:r>
              <a:rPr lang="en-IN" sz="2400" dirty="0" err="1"/>
              <a:t>catalog</a:t>
            </a:r>
            <a:r>
              <a:rPr lang="en-IN" sz="2400" dirty="0"/>
              <a:t> is called </a:t>
            </a:r>
            <a:r>
              <a:rPr lang="en-IN" sz="2400" b="1" dirty="0"/>
              <a:t>meta-data. (</a:t>
            </a:r>
            <a:r>
              <a:rPr lang="en-IN" sz="2400" dirty="0"/>
              <a:t>describes the structure of the primary database </a:t>
            </a:r>
            <a:r>
              <a:rPr lang="en-IN" sz="2400" b="1" dirty="0"/>
              <a:t>)</a:t>
            </a:r>
            <a:endParaRPr lang="en-GB" sz="2400" dirty="0"/>
          </a:p>
        </p:txBody>
      </p:sp>
    </p:spTree>
    <p:extLst>
      <p:ext uri="{BB962C8B-B14F-4D97-AF65-F5344CB8AC3E}">
        <p14:creationId xmlns:p14="http://schemas.microsoft.com/office/powerpoint/2010/main" val="139698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2884" y="235267"/>
            <a:ext cx="6138845" cy="1913573"/>
          </a:xfrm>
          <a:prstGeom prst="rect">
            <a:avLst/>
          </a:prstGeom>
        </p:spPr>
      </p:pic>
      <p:pic>
        <p:nvPicPr>
          <p:cNvPr id="5" name="Picture 4"/>
          <p:cNvPicPr>
            <a:picLocks noChangeAspect="1"/>
          </p:cNvPicPr>
          <p:nvPr/>
        </p:nvPicPr>
        <p:blipFill>
          <a:blip r:embed="rId3"/>
          <a:stretch>
            <a:fillRect/>
          </a:stretch>
        </p:blipFill>
        <p:spPr>
          <a:xfrm>
            <a:off x="222883" y="2452687"/>
            <a:ext cx="5992173" cy="2432466"/>
          </a:xfrm>
          <a:prstGeom prst="rect">
            <a:avLst/>
          </a:prstGeom>
        </p:spPr>
      </p:pic>
      <p:pic>
        <p:nvPicPr>
          <p:cNvPr id="6" name="Picture 5"/>
          <p:cNvPicPr>
            <a:picLocks noChangeAspect="1"/>
          </p:cNvPicPr>
          <p:nvPr/>
        </p:nvPicPr>
        <p:blipFill>
          <a:blip r:embed="rId4"/>
          <a:stretch>
            <a:fillRect/>
          </a:stretch>
        </p:blipFill>
        <p:spPr>
          <a:xfrm>
            <a:off x="6394132" y="1481136"/>
            <a:ext cx="5710290" cy="2161223"/>
          </a:xfrm>
          <a:prstGeom prst="rect">
            <a:avLst/>
          </a:prstGeom>
        </p:spPr>
      </p:pic>
      <p:sp>
        <p:nvSpPr>
          <p:cNvPr id="7" name="TextBox 6"/>
          <p:cNvSpPr txBox="1"/>
          <p:nvPr/>
        </p:nvSpPr>
        <p:spPr>
          <a:xfrm>
            <a:off x="1761172" y="5562600"/>
            <a:ext cx="8175308" cy="523220"/>
          </a:xfrm>
          <a:prstGeom prst="rect">
            <a:avLst/>
          </a:prstGeom>
          <a:noFill/>
        </p:spPr>
        <p:txBody>
          <a:bodyPr wrap="square" rtlCol="0">
            <a:spAutoFit/>
          </a:bodyPr>
          <a:lstStyle/>
          <a:p>
            <a:r>
              <a:rPr lang="en-US" sz="2800" dirty="0"/>
              <a:t>A Database that stores student and Course information</a:t>
            </a:r>
          </a:p>
        </p:txBody>
      </p:sp>
    </p:spTree>
    <p:extLst>
      <p:ext uri="{BB962C8B-B14F-4D97-AF65-F5344CB8AC3E}">
        <p14:creationId xmlns:p14="http://schemas.microsoft.com/office/powerpoint/2010/main" val="1877386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40664"/>
            <a:ext cx="11765280" cy="6464935"/>
          </a:xfrm>
        </p:spPr>
        <p:txBody>
          <a:bodyPr/>
          <a:lstStyle/>
          <a:p>
            <a:pPr marL="0" indent="0" algn="just">
              <a:lnSpc>
                <a:spcPct val="150000"/>
              </a:lnSpc>
              <a:buNone/>
            </a:pPr>
            <a:r>
              <a:rPr lang="en-US" sz="3600" b="1" dirty="0"/>
              <a:t>Characteristics of DBMS Approach</a:t>
            </a:r>
          </a:p>
          <a:p>
            <a:pPr marL="0" indent="0" algn="just">
              <a:lnSpc>
                <a:spcPct val="150000"/>
              </a:lnSpc>
              <a:buNone/>
            </a:pPr>
            <a:r>
              <a:rPr lang="en-US" b="1" dirty="0"/>
              <a:t>2. Isolation between Programs and Data, and </a:t>
            </a:r>
            <a:r>
              <a:rPr lang="en-US" b="1" dirty="0">
                <a:hlinkClick r:id="rId2"/>
              </a:rPr>
              <a:t>Data Abstraction</a:t>
            </a:r>
            <a:endParaRPr lang="en-US" b="1" dirty="0"/>
          </a:p>
          <a:p>
            <a:pPr algn="just">
              <a:lnSpc>
                <a:spcPct val="150000"/>
              </a:lnSpc>
            </a:pPr>
            <a:r>
              <a:rPr lang="en-US" dirty="0"/>
              <a:t>In Traditional File processing    structure of data files is embedded in the application programs. (</a:t>
            </a:r>
            <a:r>
              <a:rPr lang="en-IN" sz="2400" dirty="0"/>
              <a:t>any changes to the structure of a file may require </a:t>
            </a:r>
            <a:r>
              <a:rPr lang="en-IN" sz="2400" i="1" dirty="0"/>
              <a:t>changing all programs </a:t>
            </a:r>
            <a:r>
              <a:rPr lang="en-IN" sz="2400" dirty="0"/>
              <a:t>that access this file. </a:t>
            </a:r>
            <a:r>
              <a:rPr lang="en-US" dirty="0"/>
              <a:t>)</a:t>
            </a:r>
          </a:p>
          <a:p>
            <a:pPr algn="just">
              <a:lnSpc>
                <a:spcPct val="150000"/>
              </a:lnSpc>
            </a:pPr>
            <a:r>
              <a:rPr lang="en-US" dirty="0"/>
              <a:t>In database approach          structure of data files is stored in the DBMS catalog </a:t>
            </a:r>
          </a:p>
          <a:p>
            <a:pPr marL="0" indent="0" algn="just">
              <a:lnSpc>
                <a:spcPct val="150000"/>
              </a:lnSpc>
              <a:buNone/>
            </a:pPr>
            <a:r>
              <a:rPr lang="en-US" dirty="0"/>
              <a:t>        separate from access programs (program- data independence)</a:t>
            </a:r>
          </a:p>
          <a:p>
            <a:pPr algn="just">
              <a:lnSpc>
                <a:spcPct val="150000"/>
              </a:lnSpc>
            </a:pPr>
            <a:endParaRPr lang="en-US" dirty="0"/>
          </a:p>
        </p:txBody>
      </p:sp>
      <p:cxnSp>
        <p:nvCxnSpPr>
          <p:cNvPr id="4" name="Straight Arrow Connector 3"/>
          <p:cNvCxnSpPr/>
          <p:nvPr/>
        </p:nvCxnSpPr>
        <p:spPr>
          <a:xfrm flipV="1">
            <a:off x="4770120" y="2392680"/>
            <a:ext cx="548640"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3777374" y="4511040"/>
            <a:ext cx="548640"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66619" y="5226462"/>
            <a:ext cx="548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3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32214"/>
            <a:ext cx="11612880" cy="5262979"/>
          </a:xfrm>
          <a:prstGeom prst="rect">
            <a:avLst/>
          </a:prstGeom>
        </p:spPr>
        <p:txBody>
          <a:bodyPr wrap="square">
            <a:spAutoFit/>
          </a:bodyPr>
          <a:lstStyle/>
          <a:p>
            <a:pPr algn="just">
              <a:lnSpc>
                <a:spcPct val="150000"/>
              </a:lnSpc>
            </a:pPr>
            <a:r>
              <a:rPr lang="en-US" sz="3200" b="1" dirty="0"/>
              <a:t>Course Objectives:</a:t>
            </a:r>
          </a:p>
          <a:p>
            <a:pPr algn="just">
              <a:lnSpc>
                <a:spcPct val="150000"/>
              </a:lnSpc>
            </a:pPr>
            <a:r>
              <a:rPr lang="en-IN" sz="2400" dirty="0"/>
              <a:t>1. To learn and practice data modelling using the entity-relationship and develop database designs.</a:t>
            </a:r>
          </a:p>
          <a:p>
            <a:pPr algn="just">
              <a:lnSpc>
                <a:spcPct val="150000"/>
              </a:lnSpc>
            </a:pPr>
            <a:r>
              <a:rPr lang="en-IN" sz="2400" dirty="0"/>
              <a:t>2. To understand the use of Structured Query Language (SQL) and learn SQL syntax.</a:t>
            </a:r>
          </a:p>
          <a:p>
            <a:pPr algn="just">
              <a:lnSpc>
                <a:spcPct val="150000"/>
              </a:lnSpc>
            </a:pPr>
            <a:r>
              <a:rPr lang="en-IN" sz="2400" dirty="0"/>
              <a:t>3. To apply normalization techniques to normalize the database.</a:t>
            </a:r>
          </a:p>
          <a:p>
            <a:pPr algn="just">
              <a:lnSpc>
                <a:spcPct val="150000"/>
              </a:lnSpc>
            </a:pPr>
            <a:r>
              <a:rPr lang="en-IN" sz="2400" dirty="0"/>
              <a:t>4. To understand the needs of database processing and learn techniques for controlling the consequences of concurrent data access.</a:t>
            </a:r>
          </a:p>
          <a:p>
            <a:pPr algn="just">
              <a:lnSpc>
                <a:spcPct val="150000"/>
              </a:lnSpc>
            </a:pPr>
            <a:r>
              <a:rPr lang="en-IN" sz="2400" dirty="0"/>
              <a:t>5. To introduce principles and foundations of distributed databases, design issues, query processing </a:t>
            </a:r>
            <a:r>
              <a:rPr lang="en-US" sz="2400" dirty="0"/>
              <a:t>and optimization.</a:t>
            </a:r>
          </a:p>
        </p:txBody>
      </p:sp>
    </p:spTree>
    <p:extLst>
      <p:ext uri="{BB962C8B-B14F-4D97-AF65-F5344CB8AC3E}">
        <p14:creationId xmlns:p14="http://schemas.microsoft.com/office/powerpoint/2010/main" val="1555062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40664"/>
            <a:ext cx="11765280" cy="6464935"/>
          </a:xfrm>
        </p:spPr>
        <p:txBody>
          <a:bodyPr/>
          <a:lstStyle/>
          <a:p>
            <a:pPr marL="0" indent="0">
              <a:lnSpc>
                <a:spcPct val="150000"/>
              </a:lnSpc>
              <a:buNone/>
            </a:pPr>
            <a:r>
              <a:rPr lang="en-US" b="1" dirty="0"/>
              <a:t>2. Isolation between Programs and Data, and </a:t>
            </a:r>
            <a:r>
              <a:rPr lang="en-US" b="1" dirty="0">
                <a:hlinkClick r:id="rId2"/>
              </a:rPr>
              <a:t>Data Abstraction</a:t>
            </a:r>
            <a:endParaRPr lang="en-US" b="1" dirty="0"/>
          </a:p>
          <a:p>
            <a:pPr>
              <a:lnSpc>
                <a:spcPct val="150000"/>
              </a:lnSpc>
            </a:pPr>
            <a:r>
              <a:rPr lang="en-US" dirty="0"/>
              <a:t>The characteristic that allows program- data independence is called data abstraction.</a:t>
            </a:r>
          </a:p>
          <a:p>
            <a:pPr>
              <a:lnSpc>
                <a:spcPct val="150000"/>
              </a:lnSpc>
            </a:pPr>
            <a:r>
              <a:rPr lang="en-US" dirty="0"/>
              <a:t>DBMS provides users with conceptual representation of data. </a:t>
            </a:r>
          </a:p>
          <a:p>
            <a:pPr>
              <a:lnSpc>
                <a:spcPct val="150000"/>
              </a:lnSpc>
            </a:pPr>
            <a:r>
              <a:rPr lang="en-US" dirty="0"/>
              <a:t>Data model 	type of data abstraction	       provides conceptual representation</a:t>
            </a:r>
          </a:p>
        </p:txBody>
      </p:sp>
      <p:cxnSp>
        <p:nvCxnSpPr>
          <p:cNvPr id="6" name="Straight Arrow Connector 5"/>
          <p:cNvCxnSpPr/>
          <p:nvPr/>
        </p:nvCxnSpPr>
        <p:spPr>
          <a:xfrm flipV="1">
            <a:off x="2404271" y="3631472"/>
            <a:ext cx="548640"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6650435" y="3646712"/>
            <a:ext cx="548640"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496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4699" y="252649"/>
            <a:ext cx="11694016" cy="5632311"/>
          </a:xfrm>
          <a:prstGeom prst="rect">
            <a:avLst/>
          </a:prstGeom>
        </p:spPr>
        <p:txBody>
          <a:bodyPr wrap="square">
            <a:spAutoFit/>
          </a:bodyPr>
          <a:lstStyle/>
          <a:p>
            <a:pPr marL="342900" indent="-342900" algn="just">
              <a:lnSpc>
                <a:spcPct val="150000"/>
              </a:lnSpc>
              <a:buFont typeface="Arial" pitchFamily="34" charset="0"/>
              <a:buChar char="•"/>
            </a:pPr>
            <a:r>
              <a:rPr lang="en-IN" sz="2400" dirty="0">
                <a:solidFill>
                  <a:prstClr val="black"/>
                </a:solidFill>
              </a:rPr>
              <a:t>The characteristic that allows program-data independence and program-operation independence is called </a:t>
            </a:r>
            <a:r>
              <a:rPr lang="en-IN" sz="2400" b="1" dirty="0">
                <a:solidFill>
                  <a:prstClr val="black"/>
                </a:solidFill>
              </a:rPr>
              <a:t>data abstraction. </a:t>
            </a:r>
          </a:p>
          <a:p>
            <a:pPr marL="342900" indent="-342900" algn="just">
              <a:lnSpc>
                <a:spcPct val="150000"/>
              </a:lnSpc>
              <a:buFont typeface="Arial" pitchFamily="34" charset="0"/>
              <a:buChar char="•"/>
            </a:pPr>
            <a:r>
              <a:rPr lang="en-IN" sz="2400" dirty="0">
                <a:solidFill>
                  <a:prstClr val="black"/>
                </a:solidFill>
              </a:rPr>
              <a:t>A DBMS provides users with a </a:t>
            </a:r>
            <a:r>
              <a:rPr lang="en-IN" sz="2400" b="1" dirty="0">
                <a:solidFill>
                  <a:prstClr val="black"/>
                </a:solidFill>
              </a:rPr>
              <a:t>conceptual representation </a:t>
            </a:r>
            <a:r>
              <a:rPr lang="en-IN" sz="2400" dirty="0">
                <a:solidFill>
                  <a:prstClr val="black"/>
                </a:solidFill>
              </a:rPr>
              <a:t>of data that does not include many of the details of how the data is stored or how the operations are implemented.</a:t>
            </a:r>
          </a:p>
          <a:p>
            <a:pPr marL="342900" indent="-342900" algn="just">
              <a:lnSpc>
                <a:spcPct val="150000"/>
              </a:lnSpc>
              <a:buFont typeface="Arial" pitchFamily="34" charset="0"/>
              <a:buChar char="•"/>
            </a:pPr>
            <a:r>
              <a:rPr lang="en-IN" sz="2400" dirty="0">
                <a:solidFill>
                  <a:prstClr val="black"/>
                </a:solidFill>
              </a:rPr>
              <a:t>Informally, a </a:t>
            </a:r>
            <a:r>
              <a:rPr lang="en-IN" sz="2400" b="1" dirty="0">
                <a:solidFill>
                  <a:prstClr val="black"/>
                </a:solidFill>
              </a:rPr>
              <a:t>data model </a:t>
            </a:r>
            <a:r>
              <a:rPr lang="en-IN" sz="2400" dirty="0">
                <a:solidFill>
                  <a:prstClr val="black"/>
                </a:solidFill>
              </a:rPr>
              <a:t>is a type of data abstraction that is used to provide this conceptual representation. </a:t>
            </a:r>
          </a:p>
          <a:p>
            <a:pPr marL="342900" indent="-342900" algn="just">
              <a:lnSpc>
                <a:spcPct val="150000"/>
              </a:lnSpc>
              <a:buFont typeface="Arial" pitchFamily="34" charset="0"/>
              <a:buChar char="•"/>
            </a:pPr>
            <a:r>
              <a:rPr lang="en-IN" sz="2400" dirty="0">
                <a:solidFill>
                  <a:prstClr val="black"/>
                </a:solidFill>
              </a:rPr>
              <a:t>The data model uses logical concepts, such as objects, their properties, and their interrelationships, that may be easier for most users to understand than computer storage concepts. Hence, the </a:t>
            </a:r>
            <a:r>
              <a:rPr lang="en-IN" sz="2400" b="1" dirty="0">
                <a:solidFill>
                  <a:srgbClr val="FF0000"/>
                </a:solidFill>
              </a:rPr>
              <a:t>data model </a:t>
            </a:r>
            <a:r>
              <a:rPr lang="en-IN" sz="2400" b="1" i="1" dirty="0">
                <a:solidFill>
                  <a:srgbClr val="FF0000"/>
                </a:solidFill>
              </a:rPr>
              <a:t>hides </a:t>
            </a:r>
            <a:r>
              <a:rPr lang="en-IN" sz="2400" b="1" dirty="0">
                <a:solidFill>
                  <a:srgbClr val="FF0000"/>
                </a:solidFill>
              </a:rPr>
              <a:t>storage and implementation details </a:t>
            </a:r>
            <a:r>
              <a:rPr lang="en-IN" sz="2400" dirty="0">
                <a:solidFill>
                  <a:prstClr val="black"/>
                </a:solidFill>
              </a:rPr>
              <a:t>that are not of interest to most database users. </a:t>
            </a:r>
            <a:endParaRPr lang="en-GB" sz="2400" dirty="0">
              <a:solidFill>
                <a:prstClr val="black"/>
              </a:solidFill>
            </a:endParaRPr>
          </a:p>
        </p:txBody>
      </p:sp>
    </p:spTree>
    <p:extLst>
      <p:ext uri="{BB962C8B-B14F-4D97-AF65-F5344CB8AC3E}">
        <p14:creationId xmlns:p14="http://schemas.microsoft.com/office/powerpoint/2010/main" val="3168916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12452" y="544730"/>
            <a:ext cx="8840920" cy="3507007"/>
          </a:xfrm>
          <a:prstGeom prst="rect">
            <a:avLst/>
          </a:prstGeom>
        </p:spPr>
      </p:pic>
      <p:sp>
        <p:nvSpPr>
          <p:cNvPr id="5" name="TextBox 4"/>
          <p:cNvSpPr txBox="1"/>
          <p:nvPr/>
        </p:nvSpPr>
        <p:spPr>
          <a:xfrm>
            <a:off x="2758965" y="4745420"/>
            <a:ext cx="7488621" cy="523220"/>
          </a:xfrm>
          <a:prstGeom prst="rect">
            <a:avLst/>
          </a:prstGeom>
          <a:noFill/>
        </p:spPr>
        <p:txBody>
          <a:bodyPr wrap="square" rtlCol="0">
            <a:spAutoFit/>
          </a:bodyPr>
          <a:lstStyle/>
          <a:p>
            <a:r>
              <a:rPr lang="en-US" sz="2800" b="1" dirty="0"/>
              <a:t>Internal Storage format of a Student Report</a:t>
            </a:r>
          </a:p>
        </p:txBody>
      </p:sp>
    </p:spTree>
    <p:extLst>
      <p:ext uri="{BB962C8B-B14F-4D97-AF65-F5344CB8AC3E}">
        <p14:creationId xmlns:p14="http://schemas.microsoft.com/office/powerpoint/2010/main" val="3057017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241" y="114540"/>
            <a:ext cx="11765280" cy="6464935"/>
          </a:xfrm>
        </p:spPr>
        <p:txBody>
          <a:bodyPr>
            <a:normAutofit/>
          </a:bodyPr>
          <a:lstStyle/>
          <a:p>
            <a:pPr marL="0" indent="0" algn="just">
              <a:lnSpc>
                <a:spcPct val="150000"/>
              </a:lnSpc>
              <a:buNone/>
            </a:pPr>
            <a:r>
              <a:rPr lang="en-US" b="1" dirty="0"/>
              <a:t>3. Support for Multiple Views of the Data </a:t>
            </a:r>
          </a:p>
          <a:p>
            <a:pPr algn="just">
              <a:lnSpc>
                <a:spcPct val="150000"/>
              </a:lnSpc>
            </a:pPr>
            <a:r>
              <a:rPr lang="en-US" dirty="0"/>
              <a:t>A database has many users, each of whom may require a different view of database</a:t>
            </a:r>
          </a:p>
          <a:p>
            <a:pPr algn="just">
              <a:lnSpc>
                <a:spcPct val="150000"/>
              </a:lnSpc>
            </a:pPr>
            <a:r>
              <a:rPr lang="en-US" dirty="0"/>
              <a:t>A </a:t>
            </a:r>
            <a:r>
              <a:rPr lang="en-US" dirty="0">
                <a:solidFill>
                  <a:srgbClr val="FF0000"/>
                </a:solidFill>
              </a:rPr>
              <a:t>View</a:t>
            </a:r>
            <a:r>
              <a:rPr lang="en-US" dirty="0"/>
              <a:t>          subset of database	         contains </a:t>
            </a:r>
            <a:r>
              <a:rPr lang="en-US" dirty="0">
                <a:solidFill>
                  <a:srgbClr val="FF0000"/>
                </a:solidFill>
              </a:rPr>
              <a:t>virtual data </a:t>
            </a:r>
            <a:r>
              <a:rPr lang="en-US" dirty="0"/>
              <a:t>derived from database  </a:t>
            </a:r>
          </a:p>
        </p:txBody>
      </p:sp>
      <p:cxnSp>
        <p:nvCxnSpPr>
          <p:cNvPr id="4" name="Straight Arrow Connector 3"/>
          <p:cNvCxnSpPr/>
          <p:nvPr/>
        </p:nvCxnSpPr>
        <p:spPr>
          <a:xfrm flipV="1">
            <a:off x="1618306" y="2705104"/>
            <a:ext cx="548640"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5452241" y="2689864"/>
            <a:ext cx="548640"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78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241" y="114540"/>
            <a:ext cx="11765280" cy="6464935"/>
          </a:xfrm>
        </p:spPr>
        <p:txBody>
          <a:bodyPr>
            <a:normAutofit/>
          </a:bodyPr>
          <a:lstStyle/>
          <a:p>
            <a:pPr marL="0" indent="0" algn="just">
              <a:lnSpc>
                <a:spcPct val="150000"/>
              </a:lnSpc>
              <a:buNone/>
            </a:pPr>
            <a:r>
              <a:rPr lang="en-US" b="1" dirty="0"/>
              <a:t>4. Sharing of knowledge and Multi-user </a:t>
            </a:r>
            <a:r>
              <a:rPr lang="en-US" b="1" dirty="0">
                <a:hlinkClick r:id="rId2"/>
              </a:rPr>
              <a:t>Transaction Processing </a:t>
            </a:r>
            <a:endParaRPr lang="en-US" b="1" dirty="0"/>
          </a:p>
          <a:p>
            <a:pPr algn="just">
              <a:lnSpc>
                <a:spcPct val="150000"/>
              </a:lnSpc>
            </a:pPr>
            <a:r>
              <a:rPr lang="en-US" dirty="0"/>
              <a:t>A multiuser DBMS allows multiple users to access the database at the same time.</a:t>
            </a:r>
          </a:p>
          <a:p>
            <a:pPr algn="just">
              <a:lnSpc>
                <a:spcPct val="150000"/>
              </a:lnSpc>
            </a:pPr>
            <a:r>
              <a:rPr lang="en-US" dirty="0"/>
              <a:t>OLTP (Online Transaction Processing)- major part of database application </a:t>
            </a:r>
          </a:p>
          <a:p>
            <a:pPr algn="just">
              <a:lnSpc>
                <a:spcPct val="150000"/>
              </a:lnSpc>
            </a:pPr>
            <a:r>
              <a:rPr lang="en-IN" sz="2200" dirty="0"/>
              <a:t>For example, when several reservation clerks try to assign a seat on an airline flight, the DBMS should ensure that each seat can be accessed by only one clerk at a time for assignment to a passenger. These types of applications are generally called </a:t>
            </a:r>
            <a:r>
              <a:rPr lang="en-IN" sz="2200" b="1" dirty="0"/>
              <a:t>on-line transaction processing (OLTP) </a:t>
            </a:r>
            <a:r>
              <a:rPr lang="en-IN" sz="2200" dirty="0"/>
              <a:t>applications. </a:t>
            </a:r>
          </a:p>
        </p:txBody>
      </p:sp>
    </p:spTree>
    <p:extLst>
      <p:ext uri="{BB962C8B-B14F-4D97-AF65-F5344CB8AC3E}">
        <p14:creationId xmlns:p14="http://schemas.microsoft.com/office/powerpoint/2010/main" val="336919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241" y="114540"/>
            <a:ext cx="11765280" cy="6464935"/>
          </a:xfrm>
        </p:spPr>
        <p:txBody>
          <a:bodyPr>
            <a:normAutofit/>
          </a:bodyPr>
          <a:lstStyle/>
          <a:p>
            <a:pPr marL="0" indent="0" algn="just">
              <a:lnSpc>
                <a:spcPct val="150000"/>
              </a:lnSpc>
              <a:buNone/>
            </a:pPr>
            <a:r>
              <a:rPr lang="en-US" b="1" dirty="0"/>
              <a:t>4. Sharing of knowledge and Multi-user </a:t>
            </a:r>
            <a:r>
              <a:rPr lang="en-US" b="1" dirty="0">
                <a:hlinkClick r:id="rId2"/>
              </a:rPr>
              <a:t>Transaction Processing </a:t>
            </a:r>
            <a:endParaRPr lang="en-US" dirty="0"/>
          </a:p>
          <a:p>
            <a:pPr algn="just">
              <a:lnSpc>
                <a:spcPct val="150000"/>
              </a:lnSpc>
            </a:pPr>
            <a:r>
              <a:rPr lang="en-US" dirty="0"/>
              <a:t>DBMS must include concurrency control.</a:t>
            </a:r>
          </a:p>
          <a:p>
            <a:pPr algn="just">
              <a:lnSpc>
                <a:spcPct val="150000"/>
              </a:lnSpc>
            </a:pPr>
            <a:r>
              <a:rPr lang="en-IN" dirty="0"/>
              <a:t>DBMS must enforce several transaction properties</a:t>
            </a:r>
            <a:r>
              <a:rPr lang="en-US" dirty="0"/>
              <a:t>: </a:t>
            </a:r>
          </a:p>
          <a:p>
            <a:pPr marL="514350" indent="-514350" algn="just">
              <a:lnSpc>
                <a:spcPct val="150000"/>
              </a:lnSpc>
              <a:buFont typeface="+mj-lt"/>
              <a:buAutoNum type="arabicPeriod"/>
            </a:pPr>
            <a:r>
              <a:rPr lang="en-US" dirty="0"/>
              <a:t>Isolation: </a:t>
            </a:r>
            <a:r>
              <a:rPr lang="en-US" sz="2000" dirty="0"/>
              <a:t>1 agent assigned a seat to passenger, then that seat is blocked and isolated from other agents.</a:t>
            </a:r>
          </a:p>
          <a:p>
            <a:pPr marL="514350" indent="-514350" algn="just">
              <a:lnSpc>
                <a:spcPct val="150000"/>
              </a:lnSpc>
              <a:buFont typeface="+mj-lt"/>
              <a:buAutoNum type="arabicPeriod"/>
            </a:pPr>
            <a:r>
              <a:rPr lang="en-US" dirty="0"/>
              <a:t>Atomicity: </a:t>
            </a:r>
            <a:r>
              <a:rPr lang="en-US" sz="2000" dirty="0"/>
              <a:t>DBMS ensures whether transaction is executed completely or none at all. If an agent has assigned a seat to passenger and transaction is struck midway or incomplete then that seat should be released for other agent for access.</a:t>
            </a:r>
            <a:endParaRPr lang="en-IN" sz="2200" dirty="0"/>
          </a:p>
        </p:txBody>
      </p:sp>
    </p:spTree>
    <p:extLst>
      <p:ext uri="{BB962C8B-B14F-4D97-AF65-F5344CB8AC3E}">
        <p14:creationId xmlns:p14="http://schemas.microsoft.com/office/powerpoint/2010/main" val="1111105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4" y="128789"/>
            <a:ext cx="11526591" cy="5632311"/>
          </a:xfrm>
          <a:prstGeom prst="rect">
            <a:avLst/>
          </a:prstGeom>
          <a:noFill/>
        </p:spPr>
        <p:txBody>
          <a:bodyPr wrap="square" rtlCol="0">
            <a:spAutoFit/>
          </a:bodyPr>
          <a:lstStyle/>
          <a:p>
            <a:pPr>
              <a:lnSpc>
                <a:spcPct val="150000"/>
              </a:lnSpc>
            </a:pPr>
            <a:r>
              <a:rPr lang="en-GB" sz="3200" b="1" dirty="0"/>
              <a:t>Users of the Database System </a:t>
            </a:r>
          </a:p>
          <a:p>
            <a:pPr marL="457200" indent="-457200">
              <a:lnSpc>
                <a:spcPct val="150000"/>
              </a:lnSpc>
              <a:buFont typeface="Arial" panose="020B0604020202020204" pitchFamily="34" charset="0"/>
              <a:buChar char="•"/>
            </a:pPr>
            <a:r>
              <a:rPr lang="en-GB" sz="2800" b="1" dirty="0"/>
              <a:t> Actors on the Scene </a:t>
            </a:r>
          </a:p>
          <a:p>
            <a:pPr>
              <a:lnSpc>
                <a:spcPct val="150000"/>
              </a:lnSpc>
            </a:pPr>
            <a:r>
              <a:rPr lang="en-IN" sz="2400" dirty="0"/>
              <a:t>( people whose jobs involve the day-to-day use of a large database )</a:t>
            </a:r>
            <a:endParaRPr lang="en-GB" sz="2400" dirty="0"/>
          </a:p>
          <a:p>
            <a:pPr marL="514350" indent="-514350">
              <a:lnSpc>
                <a:spcPct val="150000"/>
              </a:lnSpc>
              <a:buFont typeface="+mj-lt"/>
              <a:buAutoNum type="arabicPeriod"/>
            </a:pPr>
            <a:r>
              <a:rPr lang="en-IN" sz="2800" dirty="0"/>
              <a:t>Database Administrators </a:t>
            </a:r>
          </a:p>
          <a:p>
            <a:pPr marL="514350" indent="-514350">
              <a:lnSpc>
                <a:spcPct val="150000"/>
              </a:lnSpc>
              <a:buFont typeface="+mj-lt"/>
              <a:buAutoNum type="arabicPeriod"/>
            </a:pPr>
            <a:r>
              <a:rPr lang="en-IN" sz="2800" dirty="0"/>
              <a:t>Database Designers </a:t>
            </a:r>
          </a:p>
          <a:p>
            <a:pPr marL="514350" indent="-514350">
              <a:lnSpc>
                <a:spcPct val="150000"/>
              </a:lnSpc>
              <a:buFont typeface="+mj-lt"/>
              <a:buAutoNum type="arabicPeriod"/>
            </a:pPr>
            <a:r>
              <a:rPr lang="en-IN" sz="2800" dirty="0"/>
              <a:t>End Users- </a:t>
            </a:r>
            <a:r>
              <a:rPr lang="en-IN" sz="2600" dirty="0"/>
              <a:t>Casual end users</a:t>
            </a:r>
            <a:r>
              <a:rPr lang="en-IN" sz="2800" dirty="0"/>
              <a:t>, </a:t>
            </a:r>
            <a:r>
              <a:rPr lang="en-IN" sz="2600" dirty="0">
                <a:solidFill>
                  <a:prstClr val="black"/>
                </a:solidFill>
              </a:rPr>
              <a:t>Naive or parametric end users, Sophisticated End Users</a:t>
            </a:r>
            <a:endParaRPr lang="en-IN" sz="2600" dirty="0"/>
          </a:p>
          <a:p>
            <a:pPr marL="514350" indent="-514350">
              <a:lnSpc>
                <a:spcPct val="150000"/>
              </a:lnSpc>
              <a:buFont typeface="+mj-lt"/>
              <a:buAutoNum type="arabicPeriod"/>
            </a:pPr>
            <a:r>
              <a:rPr lang="en-IN" sz="2800" dirty="0"/>
              <a:t>System Analysts and Application Programmers (</a:t>
            </a:r>
            <a:r>
              <a:rPr lang="en-IN" sz="2600" dirty="0"/>
              <a:t>Software Engineers</a:t>
            </a:r>
            <a:r>
              <a:rPr lang="en-IN" sz="2800" dirty="0"/>
              <a:t>)</a:t>
            </a:r>
            <a:endParaRPr lang="en-GB" sz="2800" b="1" dirty="0"/>
          </a:p>
          <a:p>
            <a:pPr>
              <a:lnSpc>
                <a:spcPct val="150000"/>
              </a:lnSpc>
            </a:pPr>
            <a:endParaRPr lang="en-GB" dirty="0"/>
          </a:p>
        </p:txBody>
      </p:sp>
    </p:spTree>
    <p:extLst>
      <p:ext uri="{BB962C8B-B14F-4D97-AF65-F5344CB8AC3E}">
        <p14:creationId xmlns:p14="http://schemas.microsoft.com/office/powerpoint/2010/main" val="3708320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4" y="128789"/>
            <a:ext cx="11526591" cy="5032147"/>
          </a:xfrm>
          <a:prstGeom prst="rect">
            <a:avLst/>
          </a:prstGeom>
          <a:noFill/>
        </p:spPr>
        <p:txBody>
          <a:bodyPr wrap="square" rtlCol="0">
            <a:spAutoFit/>
          </a:bodyPr>
          <a:lstStyle/>
          <a:p>
            <a:pPr algn="just">
              <a:lnSpc>
                <a:spcPct val="150000"/>
              </a:lnSpc>
            </a:pPr>
            <a:r>
              <a:rPr lang="en-GB" sz="2800" b="1" dirty="0"/>
              <a:t>Users of the Database System </a:t>
            </a:r>
          </a:p>
          <a:p>
            <a:pPr marL="457200" indent="-457200" algn="just">
              <a:lnSpc>
                <a:spcPct val="150000"/>
              </a:lnSpc>
              <a:buFont typeface="Arial" panose="020B0604020202020204" pitchFamily="34" charset="0"/>
              <a:buChar char="•"/>
            </a:pPr>
            <a:r>
              <a:rPr lang="en-GB" sz="2800" b="1" dirty="0"/>
              <a:t> Workers Behind the Scene </a:t>
            </a:r>
          </a:p>
          <a:p>
            <a:pPr algn="just">
              <a:lnSpc>
                <a:spcPct val="150000"/>
              </a:lnSpc>
            </a:pPr>
            <a:r>
              <a:rPr lang="en-GB" sz="2800" dirty="0"/>
              <a:t>	</a:t>
            </a:r>
            <a:r>
              <a:rPr lang="en-GB" sz="2600" dirty="0"/>
              <a:t>- People whose job is to maintain database system environment.</a:t>
            </a:r>
          </a:p>
          <a:p>
            <a:pPr algn="just">
              <a:lnSpc>
                <a:spcPct val="150000"/>
              </a:lnSpc>
            </a:pPr>
            <a:r>
              <a:rPr lang="en-GB" sz="2600" dirty="0"/>
              <a:t>	- they are not interested in the database itself</a:t>
            </a:r>
          </a:p>
          <a:p>
            <a:pPr marL="514350" lvl="0" indent="-514350" algn="just">
              <a:lnSpc>
                <a:spcPct val="150000"/>
              </a:lnSpc>
              <a:buFont typeface="+mj-lt"/>
              <a:buAutoNum type="arabicPeriod"/>
            </a:pPr>
            <a:r>
              <a:rPr lang="en-IN" sz="2800" dirty="0">
                <a:solidFill>
                  <a:prstClr val="black"/>
                </a:solidFill>
              </a:rPr>
              <a:t>System Designers &amp; Implementers</a:t>
            </a:r>
          </a:p>
          <a:p>
            <a:pPr marL="514350" lvl="0" indent="-514350" algn="just">
              <a:lnSpc>
                <a:spcPct val="150000"/>
              </a:lnSpc>
              <a:buFont typeface="+mj-lt"/>
              <a:buAutoNum type="arabicPeriod"/>
            </a:pPr>
            <a:r>
              <a:rPr lang="en-IN" sz="2800" dirty="0">
                <a:solidFill>
                  <a:prstClr val="black"/>
                </a:solidFill>
              </a:rPr>
              <a:t>Tool Developers </a:t>
            </a:r>
          </a:p>
          <a:p>
            <a:pPr marL="514350" lvl="0" indent="-514350" algn="just">
              <a:lnSpc>
                <a:spcPct val="150000"/>
              </a:lnSpc>
              <a:buFont typeface="+mj-lt"/>
              <a:buAutoNum type="arabicPeriod"/>
            </a:pPr>
            <a:r>
              <a:rPr lang="en-IN" sz="2800" dirty="0">
                <a:solidFill>
                  <a:prstClr val="black"/>
                </a:solidFill>
              </a:rPr>
              <a:t>Operators &amp; Maintenance Personnel</a:t>
            </a:r>
          </a:p>
          <a:p>
            <a:pPr marL="342900" indent="-342900" algn="just">
              <a:lnSpc>
                <a:spcPct val="150000"/>
              </a:lnSpc>
              <a:buFont typeface="+mj-lt"/>
              <a:buAutoNum type="arabicPeriod"/>
            </a:pPr>
            <a:endParaRPr lang="en-GB" dirty="0"/>
          </a:p>
        </p:txBody>
      </p:sp>
    </p:spTree>
    <p:extLst>
      <p:ext uri="{BB962C8B-B14F-4D97-AF65-F5344CB8AC3E}">
        <p14:creationId xmlns:p14="http://schemas.microsoft.com/office/powerpoint/2010/main" val="2077207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4" y="128789"/>
            <a:ext cx="11526591" cy="6186309"/>
          </a:xfrm>
          <a:prstGeom prst="rect">
            <a:avLst/>
          </a:prstGeom>
          <a:noFill/>
        </p:spPr>
        <p:txBody>
          <a:bodyPr wrap="square" rtlCol="0">
            <a:spAutoFit/>
          </a:bodyPr>
          <a:lstStyle/>
          <a:p>
            <a:pPr>
              <a:lnSpc>
                <a:spcPct val="150000"/>
              </a:lnSpc>
            </a:pPr>
            <a:r>
              <a:rPr lang="en-GB" sz="2800" b="1" dirty="0"/>
              <a:t>Users of the Database System </a:t>
            </a:r>
          </a:p>
          <a:p>
            <a:pPr marL="457200" indent="-457200">
              <a:lnSpc>
                <a:spcPct val="150000"/>
              </a:lnSpc>
              <a:buFont typeface="Arial" panose="020B0604020202020204" pitchFamily="34" charset="0"/>
              <a:buChar char="•"/>
            </a:pPr>
            <a:r>
              <a:rPr lang="en-GB" sz="2800" b="1" dirty="0"/>
              <a:t> Actors on the Scene </a:t>
            </a:r>
          </a:p>
          <a:p>
            <a:pPr>
              <a:lnSpc>
                <a:spcPct val="150000"/>
              </a:lnSpc>
            </a:pPr>
            <a:r>
              <a:rPr lang="en-IN" sz="2400" dirty="0"/>
              <a:t>( people whose jobs involve the day-to-day use of a large database )</a:t>
            </a:r>
            <a:endParaRPr lang="en-GB" sz="2400" dirty="0"/>
          </a:p>
          <a:p>
            <a:pPr>
              <a:lnSpc>
                <a:spcPct val="150000"/>
              </a:lnSpc>
            </a:pPr>
            <a:r>
              <a:rPr lang="en-IN" sz="2400" dirty="0"/>
              <a:t>{Using large DB everyday)</a:t>
            </a:r>
          </a:p>
          <a:p>
            <a:pPr marL="514350" indent="-514350">
              <a:lnSpc>
                <a:spcPct val="150000"/>
              </a:lnSpc>
              <a:buFont typeface="+mj-lt"/>
              <a:buAutoNum type="arabicPeriod"/>
            </a:pPr>
            <a:r>
              <a:rPr lang="en-IN" sz="2800" dirty="0"/>
              <a:t>Database Administrators </a:t>
            </a:r>
          </a:p>
          <a:p>
            <a:pPr marL="514350" indent="-514350">
              <a:lnSpc>
                <a:spcPct val="150000"/>
              </a:lnSpc>
              <a:buFont typeface="+mj-lt"/>
              <a:buAutoNum type="arabicPeriod"/>
            </a:pPr>
            <a:r>
              <a:rPr lang="en-IN" sz="2800" dirty="0"/>
              <a:t>Database Designers </a:t>
            </a:r>
          </a:p>
          <a:p>
            <a:pPr marL="514350" indent="-514350">
              <a:lnSpc>
                <a:spcPct val="150000"/>
              </a:lnSpc>
              <a:buFont typeface="+mj-lt"/>
              <a:buAutoNum type="arabicPeriod"/>
            </a:pPr>
            <a:r>
              <a:rPr lang="en-IN" sz="2800" dirty="0"/>
              <a:t>End Users- </a:t>
            </a:r>
            <a:r>
              <a:rPr lang="en-IN" sz="2600" dirty="0"/>
              <a:t>Casual end users</a:t>
            </a:r>
            <a:r>
              <a:rPr lang="en-IN" sz="2800" dirty="0"/>
              <a:t>, </a:t>
            </a:r>
            <a:r>
              <a:rPr lang="en-IN" sz="2600" dirty="0">
                <a:solidFill>
                  <a:prstClr val="black"/>
                </a:solidFill>
              </a:rPr>
              <a:t>Naive or parametric end users, Sophisticated End Users</a:t>
            </a:r>
            <a:endParaRPr lang="en-IN" sz="2600" dirty="0"/>
          </a:p>
          <a:p>
            <a:pPr marL="514350" indent="-514350">
              <a:lnSpc>
                <a:spcPct val="150000"/>
              </a:lnSpc>
              <a:buFont typeface="+mj-lt"/>
              <a:buAutoNum type="arabicPeriod"/>
            </a:pPr>
            <a:r>
              <a:rPr lang="en-IN" sz="2800" dirty="0"/>
              <a:t>System Analysts and Application Programmers (</a:t>
            </a:r>
            <a:r>
              <a:rPr lang="en-IN" sz="2600" dirty="0"/>
              <a:t>Software Engineers</a:t>
            </a:r>
            <a:r>
              <a:rPr lang="en-IN" sz="2800" dirty="0"/>
              <a:t>)</a:t>
            </a:r>
            <a:endParaRPr lang="en-GB" sz="2800" b="1" dirty="0"/>
          </a:p>
          <a:p>
            <a:pPr>
              <a:lnSpc>
                <a:spcPct val="150000"/>
              </a:lnSpc>
            </a:pPr>
            <a:endParaRPr lang="en-GB" dirty="0"/>
          </a:p>
        </p:txBody>
      </p:sp>
    </p:spTree>
    <p:extLst>
      <p:ext uri="{BB962C8B-B14F-4D97-AF65-F5344CB8AC3E}">
        <p14:creationId xmlns:p14="http://schemas.microsoft.com/office/powerpoint/2010/main" val="5096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3" y="128788"/>
            <a:ext cx="11526591" cy="6647974"/>
          </a:xfrm>
          <a:prstGeom prst="rect">
            <a:avLst/>
          </a:prstGeom>
          <a:noFill/>
        </p:spPr>
        <p:txBody>
          <a:bodyPr wrap="square" rtlCol="0">
            <a:spAutoFit/>
          </a:bodyPr>
          <a:lstStyle/>
          <a:p>
            <a:pPr algn="just">
              <a:lnSpc>
                <a:spcPct val="150000"/>
              </a:lnSpc>
            </a:pPr>
            <a:r>
              <a:rPr lang="en-GB" sz="2800" b="1" dirty="0"/>
              <a:t>Users of the Database System / Actors on the Scene </a:t>
            </a:r>
          </a:p>
          <a:p>
            <a:pPr marL="514350" indent="-514350" algn="just">
              <a:lnSpc>
                <a:spcPct val="150000"/>
              </a:lnSpc>
              <a:buFont typeface="+mj-lt"/>
              <a:buAutoNum type="arabicPeriod"/>
            </a:pPr>
            <a:r>
              <a:rPr lang="en-IN" sz="3200" b="1" dirty="0"/>
              <a:t>Database Administrators</a:t>
            </a:r>
          </a:p>
          <a:p>
            <a:pPr marL="457200" indent="-457200" algn="just">
              <a:lnSpc>
                <a:spcPct val="150000"/>
              </a:lnSpc>
              <a:buFont typeface="Arial" panose="020B0604020202020204" pitchFamily="34" charset="0"/>
              <a:buChar char="•"/>
            </a:pPr>
            <a:r>
              <a:rPr lang="en-IN" sz="2800" dirty="0"/>
              <a:t>In Database Environment, Primary Resource: database</a:t>
            </a:r>
          </a:p>
          <a:p>
            <a:pPr marL="457200" indent="-457200" algn="just">
              <a:lnSpc>
                <a:spcPct val="150000"/>
              </a:lnSpc>
              <a:buFont typeface="Arial" panose="020B0604020202020204" pitchFamily="34" charset="0"/>
              <a:buChar char="•"/>
            </a:pPr>
            <a:r>
              <a:rPr lang="en-IN" sz="2800" dirty="0"/>
              <a:t>Secondary resource: DBMS &amp; related software</a:t>
            </a:r>
          </a:p>
          <a:p>
            <a:pPr marL="457200" indent="-457200" algn="just">
              <a:lnSpc>
                <a:spcPct val="150000"/>
              </a:lnSpc>
              <a:buFont typeface="Arial" panose="020B0604020202020204" pitchFamily="34" charset="0"/>
              <a:buChar char="•"/>
            </a:pPr>
            <a:r>
              <a:rPr lang="en-IN" sz="2400" b="1" dirty="0">
                <a:solidFill>
                  <a:srgbClr val="FF0000"/>
                </a:solidFill>
              </a:rPr>
              <a:t>DBA responsibilities</a:t>
            </a:r>
            <a:r>
              <a:rPr lang="en-IN" sz="2400" dirty="0"/>
              <a:t>:</a:t>
            </a:r>
          </a:p>
          <a:p>
            <a:pPr marL="457200" indent="-457200" algn="just">
              <a:lnSpc>
                <a:spcPct val="150000"/>
              </a:lnSpc>
              <a:buFont typeface="+mj-lt"/>
              <a:buAutoNum type="arabicPeriod"/>
            </a:pPr>
            <a:r>
              <a:rPr lang="en-IN" sz="2400" dirty="0"/>
              <a:t>Administering/ manage: primary / secondary resources</a:t>
            </a:r>
          </a:p>
          <a:p>
            <a:pPr marL="457200" indent="-457200" algn="just">
              <a:lnSpc>
                <a:spcPct val="150000"/>
              </a:lnSpc>
              <a:buFont typeface="+mj-lt"/>
              <a:buAutoNum type="arabicPeriod"/>
            </a:pPr>
            <a:r>
              <a:rPr lang="en-IN" sz="2400" dirty="0"/>
              <a:t>Authorizing: grant access to the database</a:t>
            </a:r>
          </a:p>
          <a:p>
            <a:pPr marL="457200" indent="-457200" algn="just">
              <a:lnSpc>
                <a:spcPct val="150000"/>
              </a:lnSpc>
              <a:buFont typeface="+mj-lt"/>
              <a:buAutoNum type="arabicPeriod"/>
            </a:pPr>
            <a:r>
              <a:rPr lang="en-IN" sz="2400" dirty="0"/>
              <a:t>Co-ordinating &amp; monitoring use of database</a:t>
            </a:r>
          </a:p>
          <a:p>
            <a:pPr marL="457200" indent="-457200" algn="just">
              <a:lnSpc>
                <a:spcPct val="150000"/>
              </a:lnSpc>
              <a:buFont typeface="+mj-lt"/>
              <a:buAutoNum type="arabicPeriod"/>
            </a:pPr>
            <a:r>
              <a:rPr lang="en-IN" sz="2400" dirty="0"/>
              <a:t>Acquiring hardware &amp; software resources as needed</a:t>
            </a:r>
          </a:p>
          <a:p>
            <a:pPr marL="457200" indent="-457200" algn="just">
              <a:lnSpc>
                <a:spcPct val="150000"/>
              </a:lnSpc>
              <a:buFont typeface="+mj-lt"/>
              <a:buAutoNum type="arabicPeriod"/>
            </a:pPr>
            <a:r>
              <a:rPr lang="en-IN" sz="2400" dirty="0"/>
              <a:t>Security issues</a:t>
            </a:r>
          </a:p>
          <a:p>
            <a:pPr marL="457200" indent="-457200" algn="just">
              <a:lnSpc>
                <a:spcPct val="150000"/>
              </a:lnSpc>
              <a:buFont typeface="+mj-lt"/>
              <a:buAutoNum type="arabicPeriod"/>
            </a:pPr>
            <a:r>
              <a:rPr lang="en-IN" sz="2400" dirty="0"/>
              <a:t>Troubleshooting </a:t>
            </a:r>
          </a:p>
        </p:txBody>
      </p:sp>
    </p:spTree>
    <p:extLst>
      <p:ext uri="{BB962C8B-B14F-4D97-AF65-F5344CB8AC3E}">
        <p14:creationId xmlns:p14="http://schemas.microsoft.com/office/powerpoint/2010/main" val="1602711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416" y="432104"/>
            <a:ext cx="11741534" cy="5663896"/>
          </a:xfrm>
          <a:prstGeom prst="rect">
            <a:avLst/>
          </a:prstGeom>
        </p:spPr>
      </p:pic>
    </p:spTree>
    <p:extLst>
      <p:ext uri="{BB962C8B-B14F-4D97-AF65-F5344CB8AC3E}">
        <p14:creationId xmlns:p14="http://schemas.microsoft.com/office/powerpoint/2010/main" val="4001488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3" y="128788"/>
            <a:ext cx="11526591" cy="5539978"/>
          </a:xfrm>
          <a:prstGeom prst="rect">
            <a:avLst/>
          </a:prstGeom>
          <a:noFill/>
        </p:spPr>
        <p:txBody>
          <a:bodyPr wrap="square" rtlCol="0">
            <a:spAutoFit/>
          </a:bodyPr>
          <a:lstStyle/>
          <a:p>
            <a:pPr algn="just">
              <a:lnSpc>
                <a:spcPct val="150000"/>
              </a:lnSpc>
            </a:pPr>
            <a:r>
              <a:rPr lang="en-GB" sz="2800" b="1" dirty="0"/>
              <a:t>Users of the Database System / Actors on the Scene </a:t>
            </a:r>
          </a:p>
          <a:p>
            <a:pPr marL="514350" indent="-514350" algn="just">
              <a:lnSpc>
                <a:spcPct val="150000"/>
              </a:lnSpc>
              <a:buFont typeface="+mj-lt"/>
              <a:buAutoNum type="arabicPeriod"/>
            </a:pPr>
            <a:r>
              <a:rPr lang="en-IN" sz="2800" dirty="0"/>
              <a:t>Database Administrators </a:t>
            </a:r>
          </a:p>
          <a:p>
            <a:pPr marL="285750" indent="-285750" algn="just">
              <a:lnSpc>
                <a:spcPct val="150000"/>
              </a:lnSpc>
              <a:buFont typeface="Arial" pitchFamily="34" charset="0"/>
              <a:buChar char="•"/>
            </a:pPr>
            <a:r>
              <a:rPr lang="en-IN" sz="2000" dirty="0"/>
              <a:t>In any organization where many persons use the same resources, there is a need for a chief administrator to oversee and manage these resources. </a:t>
            </a:r>
          </a:p>
          <a:p>
            <a:pPr marL="285750" indent="-285750" algn="just">
              <a:lnSpc>
                <a:spcPct val="150000"/>
              </a:lnSpc>
              <a:buFont typeface="Arial" pitchFamily="34" charset="0"/>
              <a:buChar char="•"/>
            </a:pPr>
            <a:r>
              <a:rPr lang="en-IN" sz="2000" dirty="0"/>
              <a:t>In a database environment, the primary resource is the database itself and the secondary resource is the DBMS and related software. Administering these resources is the responsibility of the </a:t>
            </a:r>
            <a:r>
              <a:rPr lang="en-IN" sz="2000" b="1" dirty="0"/>
              <a:t>database administrator (DBA). </a:t>
            </a:r>
          </a:p>
          <a:p>
            <a:pPr marL="285750" indent="-285750" algn="just">
              <a:lnSpc>
                <a:spcPct val="150000"/>
              </a:lnSpc>
              <a:buFont typeface="Arial" pitchFamily="34" charset="0"/>
              <a:buChar char="•"/>
            </a:pPr>
            <a:r>
              <a:rPr lang="en-IN" sz="2000" dirty="0"/>
              <a:t>The DBA is responsible for authorizing access to the database, for coordinating and monitoring its use, and for acquiring software and hardware resources as needed. </a:t>
            </a:r>
          </a:p>
          <a:p>
            <a:pPr marL="285750" indent="-285750" algn="just">
              <a:lnSpc>
                <a:spcPct val="150000"/>
              </a:lnSpc>
              <a:buFont typeface="Arial" pitchFamily="34" charset="0"/>
              <a:buChar char="•"/>
            </a:pPr>
            <a:r>
              <a:rPr lang="en-IN" sz="2000" dirty="0"/>
              <a:t>The DBA is accountable for problems such as breach of security or poor system response time. In large organizations, the DBA is assisted by a staff that helps carry out these functions. </a:t>
            </a:r>
            <a:endParaRPr lang="en-GB" sz="2000" dirty="0"/>
          </a:p>
        </p:txBody>
      </p:sp>
    </p:spTree>
    <p:extLst>
      <p:ext uri="{BB962C8B-B14F-4D97-AF65-F5344CB8AC3E}">
        <p14:creationId xmlns:p14="http://schemas.microsoft.com/office/powerpoint/2010/main" val="2116285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3" y="128788"/>
            <a:ext cx="11526591" cy="4801314"/>
          </a:xfrm>
          <a:prstGeom prst="rect">
            <a:avLst/>
          </a:prstGeom>
          <a:noFill/>
        </p:spPr>
        <p:txBody>
          <a:bodyPr wrap="square" rtlCol="0">
            <a:spAutoFit/>
          </a:bodyPr>
          <a:lstStyle/>
          <a:p>
            <a:pPr algn="just">
              <a:lnSpc>
                <a:spcPct val="150000"/>
              </a:lnSpc>
            </a:pPr>
            <a:r>
              <a:rPr lang="en-GB" sz="2800" b="1" dirty="0"/>
              <a:t>Users of the Database System / Actors on the Scene </a:t>
            </a:r>
          </a:p>
          <a:p>
            <a:pPr algn="just">
              <a:lnSpc>
                <a:spcPct val="150000"/>
              </a:lnSpc>
            </a:pPr>
            <a:r>
              <a:rPr lang="en-IN" sz="2800" b="1" dirty="0"/>
              <a:t>2. </a:t>
            </a:r>
            <a:r>
              <a:rPr lang="en-IN" sz="3200" b="1" dirty="0"/>
              <a:t>Database Designers </a:t>
            </a:r>
            <a:endParaRPr lang="en-IN" sz="2800" b="1" dirty="0"/>
          </a:p>
          <a:p>
            <a:pPr algn="just">
              <a:lnSpc>
                <a:spcPct val="150000"/>
              </a:lnSpc>
            </a:pPr>
            <a:r>
              <a:rPr lang="en-IN" sz="2400" dirty="0"/>
              <a:t>Responsible for-</a:t>
            </a:r>
          </a:p>
          <a:p>
            <a:pPr marL="342900" indent="-342900" algn="just">
              <a:lnSpc>
                <a:spcPct val="150000"/>
              </a:lnSpc>
              <a:buFont typeface="Arial" panose="020B0604020202020204" pitchFamily="34" charset="0"/>
              <a:buChar char="•"/>
            </a:pPr>
            <a:r>
              <a:rPr lang="en-IN" sz="2400" dirty="0"/>
              <a:t>Identifying the data to be stored in Database</a:t>
            </a:r>
          </a:p>
          <a:p>
            <a:pPr marL="342900" indent="-342900" algn="just">
              <a:lnSpc>
                <a:spcPct val="150000"/>
              </a:lnSpc>
              <a:buFont typeface="Arial" panose="020B0604020202020204" pitchFamily="34" charset="0"/>
              <a:buChar char="•"/>
            </a:pPr>
            <a:r>
              <a:rPr lang="en-IN" sz="2400" dirty="0"/>
              <a:t>Choosing appropriate structures to represent and store data</a:t>
            </a:r>
          </a:p>
          <a:p>
            <a:pPr marL="342900" indent="-342900" algn="just">
              <a:lnSpc>
                <a:spcPct val="150000"/>
              </a:lnSpc>
              <a:buFont typeface="Arial" panose="020B0604020202020204" pitchFamily="34" charset="0"/>
              <a:buChar char="•"/>
            </a:pPr>
            <a:r>
              <a:rPr lang="en-IN" sz="2400" dirty="0"/>
              <a:t>Communicating with database users – understand their requirements– Designs Database</a:t>
            </a:r>
          </a:p>
          <a:p>
            <a:pPr marL="342900" indent="-342900" algn="just">
              <a:lnSpc>
                <a:spcPct val="150000"/>
              </a:lnSpc>
              <a:buFont typeface="Arial" panose="020B0604020202020204" pitchFamily="34" charset="0"/>
              <a:buChar char="•"/>
            </a:pPr>
            <a:r>
              <a:rPr lang="en-IN" sz="2400" dirty="0"/>
              <a:t>Interact with each group of users and develop views for each of group users based on requirement</a:t>
            </a:r>
          </a:p>
        </p:txBody>
      </p:sp>
    </p:spTree>
    <p:extLst>
      <p:ext uri="{BB962C8B-B14F-4D97-AF65-F5344CB8AC3E}">
        <p14:creationId xmlns:p14="http://schemas.microsoft.com/office/powerpoint/2010/main" val="2235515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3" y="128788"/>
            <a:ext cx="11526591" cy="6001643"/>
          </a:xfrm>
          <a:prstGeom prst="rect">
            <a:avLst/>
          </a:prstGeom>
          <a:noFill/>
        </p:spPr>
        <p:txBody>
          <a:bodyPr wrap="square" rtlCol="0">
            <a:spAutoFit/>
          </a:bodyPr>
          <a:lstStyle/>
          <a:p>
            <a:pPr algn="just">
              <a:lnSpc>
                <a:spcPct val="150000"/>
              </a:lnSpc>
            </a:pPr>
            <a:r>
              <a:rPr lang="en-GB" sz="2800" b="1" dirty="0"/>
              <a:t>Users of the Database System / Actors on the Scene </a:t>
            </a:r>
          </a:p>
          <a:p>
            <a:pPr algn="just">
              <a:lnSpc>
                <a:spcPct val="150000"/>
              </a:lnSpc>
            </a:pPr>
            <a:r>
              <a:rPr lang="en-IN" sz="2800" b="1" dirty="0"/>
              <a:t>2. Database designers </a:t>
            </a:r>
          </a:p>
          <a:p>
            <a:pPr algn="just">
              <a:lnSpc>
                <a:spcPct val="150000"/>
              </a:lnSpc>
            </a:pPr>
            <a:r>
              <a:rPr lang="en-IN" sz="2000" b="1" dirty="0"/>
              <a:t>Database designers </a:t>
            </a:r>
            <a:r>
              <a:rPr lang="en-IN" sz="2000" dirty="0"/>
              <a:t>are responsible for </a:t>
            </a:r>
            <a:r>
              <a:rPr lang="en-IN" sz="2000" b="1" dirty="0">
                <a:solidFill>
                  <a:srgbClr val="FF0000"/>
                </a:solidFill>
              </a:rPr>
              <a:t>identifying the data </a:t>
            </a:r>
            <a:r>
              <a:rPr lang="en-IN" sz="2000" dirty="0"/>
              <a:t>to be stored in the database and for </a:t>
            </a:r>
            <a:r>
              <a:rPr lang="en-IN" sz="2000" b="1" dirty="0">
                <a:solidFill>
                  <a:srgbClr val="FF0000"/>
                </a:solidFill>
              </a:rPr>
              <a:t>choosing</a:t>
            </a:r>
            <a:r>
              <a:rPr lang="en-IN" sz="2000" dirty="0"/>
              <a:t> </a:t>
            </a:r>
            <a:r>
              <a:rPr lang="en-IN" sz="2000" b="1" dirty="0">
                <a:solidFill>
                  <a:srgbClr val="FF0000"/>
                </a:solidFill>
              </a:rPr>
              <a:t>appropriate structures </a:t>
            </a:r>
            <a:r>
              <a:rPr lang="en-IN" sz="2000" dirty="0"/>
              <a:t>to represent and store this data. These tasks are mostly undertaken before the database is actually implemented and populated with data. It is the responsibility of database designers to communicate with all prospective database users, in order to understand their requirements, and to come up with a design that meets these requirements. In many cases, the designers are on the staff of the DBA and may be assigned other staff responsibilities after the database design is completed. Database designers typically interact with each potential group of users and develop a </a:t>
            </a:r>
            <a:r>
              <a:rPr lang="en-IN" sz="2000" b="1" dirty="0"/>
              <a:t>view </a:t>
            </a:r>
            <a:r>
              <a:rPr lang="en-IN" sz="2000" dirty="0"/>
              <a:t>of the database that meets the data and processing requirements of this group. These views are then </a:t>
            </a:r>
            <a:r>
              <a:rPr lang="en-IN" sz="2000" dirty="0" err="1"/>
              <a:t>analyzed</a:t>
            </a:r>
            <a:r>
              <a:rPr lang="en-IN" sz="2000" dirty="0"/>
              <a:t> and </a:t>
            </a:r>
            <a:r>
              <a:rPr lang="en-IN" sz="2000" i="1" dirty="0"/>
              <a:t>integrated </a:t>
            </a:r>
            <a:r>
              <a:rPr lang="en-IN" sz="2000" dirty="0"/>
              <a:t>with the views of other user groups. The final database design must be capable of supporting the requirements of all user groups. </a:t>
            </a:r>
          </a:p>
        </p:txBody>
      </p:sp>
    </p:spTree>
    <p:extLst>
      <p:ext uri="{BB962C8B-B14F-4D97-AF65-F5344CB8AC3E}">
        <p14:creationId xmlns:p14="http://schemas.microsoft.com/office/powerpoint/2010/main" val="979518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3" y="128788"/>
            <a:ext cx="11526591" cy="5205720"/>
          </a:xfrm>
          <a:prstGeom prst="rect">
            <a:avLst/>
          </a:prstGeom>
          <a:noFill/>
        </p:spPr>
        <p:txBody>
          <a:bodyPr wrap="square" rtlCol="0">
            <a:spAutoFit/>
          </a:bodyPr>
          <a:lstStyle/>
          <a:p>
            <a:pPr algn="just">
              <a:lnSpc>
                <a:spcPct val="150000"/>
              </a:lnSpc>
            </a:pPr>
            <a:r>
              <a:rPr lang="en-GB" sz="2800" b="1" dirty="0"/>
              <a:t>Users of the Database System / Actors on the Scene </a:t>
            </a:r>
          </a:p>
          <a:p>
            <a:pPr algn="just">
              <a:lnSpc>
                <a:spcPct val="150000"/>
              </a:lnSpc>
            </a:pPr>
            <a:r>
              <a:rPr lang="en-GB" sz="2800" b="1" dirty="0"/>
              <a:t>3. End Users </a:t>
            </a:r>
            <a:endParaRPr lang="en-GB" sz="2800" dirty="0"/>
          </a:p>
          <a:p>
            <a:pPr marL="342900" indent="-342900" algn="just">
              <a:lnSpc>
                <a:spcPct val="150000"/>
              </a:lnSpc>
              <a:buFont typeface="Arial" panose="020B0604020202020204" pitchFamily="34" charset="0"/>
              <a:buChar char="•"/>
            </a:pPr>
            <a:r>
              <a:rPr lang="en-IN" sz="2400" dirty="0"/>
              <a:t>people whose jobs require access to the database for querying, updating, and generating reports</a:t>
            </a:r>
          </a:p>
          <a:p>
            <a:pPr marL="342900" indent="-342900" algn="just">
              <a:lnSpc>
                <a:spcPct val="150000"/>
              </a:lnSpc>
              <a:buFont typeface="Arial" panose="020B0604020202020204" pitchFamily="34" charset="0"/>
              <a:buChar char="•"/>
            </a:pPr>
            <a:r>
              <a:rPr lang="en-IN" sz="2400" dirty="0"/>
              <a:t>the database primarily exists for their use.</a:t>
            </a:r>
          </a:p>
          <a:p>
            <a:pPr algn="just">
              <a:lnSpc>
                <a:spcPct val="150000"/>
              </a:lnSpc>
            </a:pPr>
            <a:r>
              <a:rPr lang="en-IN" sz="2400" b="1" dirty="0"/>
              <a:t>A) Casual end users </a:t>
            </a:r>
          </a:p>
          <a:p>
            <a:pPr marL="342900" indent="-342900" algn="just">
              <a:lnSpc>
                <a:spcPct val="150000"/>
              </a:lnSpc>
              <a:buFontTx/>
              <a:buChar char="-"/>
            </a:pPr>
            <a:r>
              <a:rPr lang="en-IN" sz="2400" dirty="0"/>
              <a:t>occasionally access the database, but they may need different information each time.</a:t>
            </a:r>
          </a:p>
          <a:p>
            <a:pPr marL="342900" indent="-342900" algn="just">
              <a:lnSpc>
                <a:spcPct val="150000"/>
              </a:lnSpc>
              <a:buFontTx/>
              <a:buChar char="-"/>
            </a:pPr>
            <a:r>
              <a:rPr lang="en-IN" sz="2400" dirty="0"/>
              <a:t>They use a sophisticated database query language to specify their requests</a:t>
            </a:r>
          </a:p>
          <a:p>
            <a:pPr marL="342900" indent="-342900" algn="just">
              <a:lnSpc>
                <a:spcPct val="150000"/>
              </a:lnSpc>
              <a:buFontTx/>
              <a:buChar char="-"/>
            </a:pPr>
            <a:r>
              <a:rPr lang="en-IN" sz="2400" dirty="0"/>
              <a:t>are typically middle- or high-level managers or other occasional browsers. </a:t>
            </a:r>
          </a:p>
        </p:txBody>
      </p:sp>
    </p:spTree>
    <p:extLst>
      <p:ext uri="{BB962C8B-B14F-4D97-AF65-F5344CB8AC3E}">
        <p14:creationId xmlns:p14="http://schemas.microsoft.com/office/powerpoint/2010/main" val="3100964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3" y="128788"/>
            <a:ext cx="11526591" cy="6001643"/>
          </a:xfrm>
          <a:prstGeom prst="rect">
            <a:avLst/>
          </a:prstGeom>
          <a:noFill/>
        </p:spPr>
        <p:txBody>
          <a:bodyPr wrap="square" rtlCol="0">
            <a:spAutoFit/>
          </a:bodyPr>
          <a:lstStyle/>
          <a:p>
            <a:pPr algn="just">
              <a:lnSpc>
                <a:spcPct val="150000"/>
              </a:lnSpc>
            </a:pPr>
            <a:r>
              <a:rPr lang="en-GB" sz="2800" b="1" dirty="0"/>
              <a:t>Users of the Database System / Actors on the Scene </a:t>
            </a:r>
          </a:p>
          <a:p>
            <a:pPr algn="just">
              <a:lnSpc>
                <a:spcPct val="150000"/>
              </a:lnSpc>
            </a:pPr>
            <a:r>
              <a:rPr lang="en-GB" sz="2800" b="1" dirty="0"/>
              <a:t>3. End Users </a:t>
            </a:r>
            <a:endParaRPr lang="en-GB" sz="2800" dirty="0"/>
          </a:p>
          <a:p>
            <a:pPr algn="just">
              <a:lnSpc>
                <a:spcPct val="150000"/>
              </a:lnSpc>
            </a:pPr>
            <a:r>
              <a:rPr lang="en-IN" sz="2400" b="1" dirty="0"/>
              <a:t>B) </a:t>
            </a:r>
            <a:r>
              <a:rPr lang="en-IN" sz="2800" b="1" dirty="0"/>
              <a:t>Naive </a:t>
            </a:r>
            <a:r>
              <a:rPr lang="en-IN" sz="2800" dirty="0"/>
              <a:t>or </a:t>
            </a:r>
            <a:r>
              <a:rPr lang="en-IN" sz="2800" b="1" dirty="0"/>
              <a:t>parametric end users </a:t>
            </a:r>
          </a:p>
          <a:p>
            <a:pPr marL="342900" indent="-342900" algn="just">
              <a:lnSpc>
                <a:spcPct val="150000"/>
              </a:lnSpc>
              <a:buFontTx/>
              <a:buChar char="-"/>
            </a:pPr>
            <a:r>
              <a:rPr lang="en-IN" sz="2400" dirty="0"/>
              <a:t>make up a sizable portion of database end users.</a:t>
            </a:r>
          </a:p>
          <a:p>
            <a:pPr marL="342900" indent="-342900" algn="just">
              <a:lnSpc>
                <a:spcPct val="150000"/>
              </a:lnSpc>
              <a:buFontTx/>
              <a:buChar char="-"/>
            </a:pPr>
            <a:r>
              <a:rPr lang="en-IN" sz="2400" dirty="0"/>
              <a:t>Their main job function revolves around </a:t>
            </a:r>
            <a:r>
              <a:rPr lang="en-IN" sz="2400" b="1" dirty="0"/>
              <a:t>constantly querying and updating the database</a:t>
            </a:r>
            <a:r>
              <a:rPr lang="en-IN" sz="2400" dirty="0"/>
              <a:t>, using standard types of queries and updates—called </a:t>
            </a:r>
            <a:r>
              <a:rPr lang="en-IN" sz="2400" b="1" dirty="0"/>
              <a:t>canned transactions—</a:t>
            </a:r>
            <a:r>
              <a:rPr lang="en-IN" sz="2400" dirty="0"/>
              <a:t>that have been carefully programmed and tested. The tasks that such users perform are varied: </a:t>
            </a:r>
          </a:p>
          <a:p>
            <a:pPr marL="342900" indent="-342900" algn="just">
              <a:lnSpc>
                <a:spcPct val="150000"/>
              </a:lnSpc>
              <a:buFontTx/>
              <a:buChar char="-"/>
            </a:pPr>
            <a:r>
              <a:rPr lang="en-IN" sz="2400" dirty="0"/>
              <a:t>Example: Reservation agents</a:t>
            </a:r>
          </a:p>
          <a:p>
            <a:pPr algn="just">
              <a:lnSpc>
                <a:spcPct val="150000"/>
              </a:lnSpc>
            </a:pPr>
            <a:endParaRPr lang="en-IN" sz="2800" b="1" dirty="0"/>
          </a:p>
        </p:txBody>
      </p:sp>
    </p:spTree>
    <p:extLst>
      <p:ext uri="{BB962C8B-B14F-4D97-AF65-F5344CB8AC3E}">
        <p14:creationId xmlns:p14="http://schemas.microsoft.com/office/powerpoint/2010/main" val="1625816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3" y="128788"/>
            <a:ext cx="11526591" cy="6324808"/>
          </a:xfrm>
          <a:prstGeom prst="rect">
            <a:avLst/>
          </a:prstGeom>
          <a:noFill/>
        </p:spPr>
        <p:txBody>
          <a:bodyPr wrap="square" rtlCol="0">
            <a:spAutoFit/>
          </a:bodyPr>
          <a:lstStyle/>
          <a:p>
            <a:pPr algn="just">
              <a:lnSpc>
                <a:spcPct val="150000"/>
              </a:lnSpc>
            </a:pPr>
            <a:r>
              <a:rPr lang="en-GB" sz="2800" b="1" dirty="0"/>
              <a:t>Users of the Database System / Actors on the Scene </a:t>
            </a:r>
          </a:p>
          <a:p>
            <a:pPr algn="just">
              <a:lnSpc>
                <a:spcPct val="150000"/>
              </a:lnSpc>
            </a:pPr>
            <a:r>
              <a:rPr lang="en-GB" sz="2800" b="1" dirty="0"/>
              <a:t>3. End Users </a:t>
            </a:r>
            <a:endParaRPr lang="en-GB" sz="2800" dirty="0"/>
          </a:p>
          <a:p>
            <a:pPr algn="just">
              <a:lnSpc>
                <a:spcPct val="150000"/>
              </a:lnSpc>
            </a:pPr>
            <a:r>
              <a:rPr lang="en-IN" sz="2800" b="1" dirty="0"/>
              <a:t>C)	Sophisticated end users / Experts</a:t>
            </a:r>
          </a:p>
          <a:p>
            <a:pPr algn="just">
              <a:lnSpc>
                <a:spcPct val="150000"/>
              </a:lnSpc>
            </a:pPr>
            <a:r>
              <a:rPr lang="en-IN" sz="2400" dirty="0"/>
              <a:t>	</a:t>
            </a:r>
            <a:r>
              <a:rPr lang="en-IN" sz="2600" dirty="0"/>
              <a:t>- Engineers, Scientists, Business Analysts</a:t>
            </a:r>
          </a:p>
          <a:p>
            <a:pPr algn="just">
              <a:lnSpc>
                <a:spcPct val="150000"/>
              </a:lnSpc>
            </a:pPr>
            <a:r>
              <a:rPr lang="en-IN" sz="2600" dirty="0"/>
              <a:t>	- familiar with DBMS system and facilities</a:t>
            </a:r>
          </a:p>
          <a:p>
            <a:pPr algn="just">
              <a:lnSpc>
                <a:spcPct val="150000"/>
              </a:lnSpc>
            </a:pPr>
            <a:r>
              <a:rPr lang="en-IN" sz="2600" dirty="0"/>
              <a:t>	- they develop their own DB application to meet their requirements</a:t>
            </a:r>
          </a:p>
          <a:p>
            <a:pPr algn="just">
              <a:lnSpc>
                <a:spcPct val="150000"/>
              </a:lnSpc>
            </a:pPr>
            <a:r>
              <a:rPr lang="en-IN" sz="2800" b="1" dirty="0"/>
              <a:t>D)	Stand-alone users</a:t>
            </a:r>
          </a:p>
          <a:p>
            <a:pPr algn="just">
              <a:lnSpc>
                <a:spcPct val="150000"/>
              </a:lnSpc>
            </a:pPr>
            <a:r>
              <a:rPr lang="en-IN" sz="2800" dirty="0"/>
              <a:t>	</a:t>
            </a:r>
            <a:r>
              <a:rPr lang="en-IN" sz="2600" dirty="0"/>
              <a:t>- Maintains personal databases</a:t>
            </a:r>
          </a:p>
          <a:p>
            <a:pPr algn="just">
              <a:lnSpc>
                <a:spcPct val="150000"/>
              </a:lnSpc>
            </a:pPr>
            <a:r>
              <a:rPr lang="en-IN" sz="2600" dirty="0"/>
              <a:t>	- Using ready-made program packages (menu driven, graphic based)</a:t>
            </a:r>
          </a:p>
          <a:p>
            <a:pPr algn="just">
              <a:lnSpc>
                <a:spcPct val="150000"/>
              </a:lnSpc>
            </a:pPr>
            <a:r>
              <a:rPr lang="en-IN" sz="2600" dirty="0"/>
              <a:t>	- Ex: person with business maintain personal financial data for tax purposes</a:t>
            </a:r>
          </a:p>
        </p:txBody>
      </p:sp>
    </p:spTree>
    <p:extLst>
      <p:ext uri="{BB962C8B-B14F-4D97-AF65-F5344CB8AC3E}">
        <p14:creationId xmlns:p14="http://schemas.microsoft.com/office/powerpoint/2010/main" val="435894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3" y="128788"/>
            <a:ext cx="11526591" cy="5663089"/>
          </a:xfrm>
          <a:prstGeom prst="rect">
            <a:avLst/>
          </a:prstGeom>
          <a:noFill/>
        </p:spPr>
        <p:txBody>
          <a:bodyPr wrap="square" rtlCol="0">
            <a:spAutoFit/>
          </a:bodyPr>
          <a:lstStyle/>
          <a:p>
            <a:pPr algn="just">
              <a:lnSpc>
                <a:spcPct val="150000"/>
              </a:lnSpc>
            </a:pPr>
            <a:r>
              <a:rPr lang="en-GB" sz="2800" b="1" dirty="0"/>
              <a:t>Users of the Database System / Actors on the Scene </a:t>
            </a:r>
          </a:p>
          <a:p>
            <a:pPr algn="just"/>
            <a:r>
              <a:rPr lang="en-GB" sz="2800" b="1" dirty="0"/>
              <a:t>3. End Users </a:t>
            </a:r>
            <a:endParaRPr lang="en-GB" sz="2800" dirty="0"/>
          </a:p>
          <a:p>
            <a:pPr algn="just"/>
            <a:r>
              <a:rPr lang="en-IN" sz="2400" dirty="0"/>
              <a:t>End users are the people whose jobs require access to the database for querying, updating, and generating reports; the database primarily exists for their use. There are several categories of end users: </a:t>
            </a:r>
          </a:p>
          <a:p>
            <a:pPr marL="457200" indent="-457200" algn="just">
              <a:buFont typeface="Arial" pitchFamily="34" charset="0"/>
              <a:buChar char="•"/>
            </a:pPr>
            <a:r>
              <a:rPr lang="en-IN" sz="2400" b="1" dirty="0"/>
              <a:t>Casual end users </a:t>
            </a:r>
            <a:r>
              <a:rPr lang="en-IN" sz="2400" dirty="0"/>
              <a:t>occasionally access the database, but they may need different information each time. They use a sophisticated database query language to specify their requests and are typically middle- or high-level managers or other occasional browsers. </a:t>
            </a:r>
          </a:p>
          <a:p>
            <a:pPr marL="457200" indent="-457200" algn="just">
              <a:buFont typeface="Arial" pitchFamily="34" charset="0"/>
              <a:buChar char="•"/>
            </a:pPr>
            <a:r>
              <a:rPr lang="en-IN" sz="2400" b="1" dirty="0"/>
              <a:t>Naive </a:t>
            </a:r>
            <a:r>
              <a:rPr lang="en-IN" sz="2400" dirty="0"/>
              <a:t>or </a:t>
            </a:r>
            <a:r>
              <a:rPr lang="en-IN" sz="2400" b="1" dirty="0"/>
              <a:t>parametric end users </a:t>
            </a:r>
            <a:r>
              <a:rPr lang="en-IN" sz="2400" dirty="0"/>
              <a:t>make up a sizable portion of database end users. Their main job function revolves around constantly querying and updating the database, using standard types of queries and updates—called </a:t>
            </a:r>
            <a:r>
              <a:rPr lang="en-IN" sz="2400" b="1" dirty="0"/>
              <a:t>canned transactions—</a:t>
            </a:r>
            <a:r>
              <a:rPr lang="en-IN" sz="2400" dirty="0"/>
              <a:t>that have been carefully programmed and tested. The tasks that such users perform are varied: </a:t>
            </a:r>
          </a:p>
          <a:p>
            <a:pPr algn="just"/>
            <a:endParaRPr lang="en-IN" sz="2800" b="1" dirty="0"/>
          </a:p>
        </p:txBody>
      </p:sp>
    </p:spTree>
    <p:extLst>
      <p:ext uri="{BB962C8B-B14F-4D97-AF65-F5344CB8AC3E}">
        <p14:creationId xmlns:p14="http://schemas.microsoft.com/office/powerpoint/2010/main" val="3020882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3" y="128788"/>
            <a:ext cx="11526591" cy="6832640"/>
          </a:xfrm>
          <a:prstGeom prst="rect">
            <a:avLst/>
          </a:prstGeom>
          <a:noFill/>
        </p:spPr>
        <p:txBody>
          <a:bodyPr wrap="square" rtlCol="0">
            <a:spAutoFit/>
          </a:bodyPr>
          <a:lstStyle/>
          <a:p>
            <a:pPr algn="just">
              <a:lnSpc>
                <a:spcPct val="150000"/>
              </a:lnSpc>
            </a:pPr>
            <a:r>
              <a:rPr lang="en-GB" sz="2800" b="1" dirty="0"/>
              <a:t>Users of the Database System / Actors on the Scene </a:t>
            </a:r>
          </a:p>
          <a:p>
            <a:pPr>
              <a:lnSpc>
                <a:spcPct val="150000"/>
              </a:lnSpc>
            </a:pPr>
            <a:r>
              <a:rPr lang="en-IN" sz="2800" b="1" dirty="0"/>
              <a:t>4. System Analysts and Application Programmers (Software Engineers) </a:t>
            </a:r>
          </a:p>
          <a:p>
            <a:pPr>
              <a:lnSpc>
                <a:spcPct val="150000"/>
              </a:lnSpc>
            </a:pPr>
            <a:r>
              <a:rPr lang="en-IN" sz="2400" dirty="0"/>
              <a:t>- Experts of completely familiar with DBMS programs</a:t>
            </a:r>
          </a:p>
          <a:p>
            <a:pPr algn="just">
              <a:lnSpc>
                <a:spcPct val="150000"/>
              </a:lnSpc>
            </a:pPr>
            <a:r>
              <a:rPr lang="en-IN" sz="2600" b="1" dirty="0"/>
              <a:t>System analysts </a:t>
            </a:r>
          </a:p>
          <a:p>
            <a:pPr marL="457200" indent="-457200" algn="just">
              <a:lnSpc>
                <a:spcPct val="150000"/>
              </a:lnSpc>
              <a:buFontTx/>
              <a:buChar char="-"/>
            </a:pPr>
            <a:r>
              <a:rPr lang="en-IN" sz="2600" dirty="0"/>
              <a:t>determine the requirements of end users, especially naive and parametric end users</a:t>
            </a:r>
          </a:p>
          <a:p>
            <a:pPr marL="457200" indent="-457200" algn="just">
              <a:lnSpc>
                <a:spcPct val="150000"/>
              </a:lnSpc>
              <a:buFontTx/>
              <a:buChar char="-"/>
            </a:pPr>
            <a:r>
              <a:rPr lang="en-IN" sz="2600" dirty="0"/>
              <a:t>develop specifications for canned transactions that meet these requirements. </a:t>
            </a:r>
          </a:p>
          <a:p>
            <a:pPr algn="just">
              <a:lnSpc>
                <a:spcPct val="150000"/>
              </a:lnSpc>
            </a:pPr>
            <a:r>
              <a:rPr lang="en-IN" sz="2600" b="1" dirty="0"/>
              <a:t>Application programmers </a:t>
            </a:r>
          </a:p>
          <a:p>
            <a:pPr marL="457200" indent="-457200" algn="just">
              <a:lnSpc>
                <a:spcPct val="150000"/>
              </a:lnSpc>
              <a:buFontTx/>
              <a:buChar char="-"/>
            </a:pPr>
            <a:r>
              <a:rPr lang="en-IN" sz="2600" dirty="0"/>
              <a:t>test, debug, document, and maintain these canned transactions. </a:t>
            </a:r>
          </a:p>
          <a:p>
            <a:pPr marL="457200" indent="-457200" algn="just">
              <a:lnSpc>
                <a:spcPct val="150000"/>
              </a:lnSpc>
              <a:buFontTx/>
              <a:buChar char="-"/>
            </a:pPr>
            <a:r>
              <a:rPr lang="en-IN" sz="2600" dirty="0"/>
              <a:t>should be familiar with the full range of capabilities provided by the DBMS to accomplish their tasks.</a:t>
            </a:r>
            <a:endParaRPr lang="en-GB" sz="2600" b="1" dirty="0"/>
          </a:p>
        </p:txBody>
      </p:sp>
    </p:spTree>
    <p:extLst>
      <p:ext uri="{BB962C8B-B14F-4D97-AF65-F5344CB8AC3E}">
        <p14:creationId xmlns:p14="http://schemas.microsoft.com/office/powerpoint/2010/main" val="1587432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3" y="128788"/>
            <a:ext cx="11526591" cy="5586145"/>
          </a:xfrm>
          <a:prstGeom prst="rect">
            <a:avLst/>
          </a:prstGeom>
          <a:noFill/>
        </p:spPr>
        <p:txBody>
          <a:bodyPr wrap="square" rtlCol="0">
            <a:spAutoFit/>
          </a:bodyPr>
          <a:lstStyle/>
          <a:p>
            <a:pPr algn="just">
              <a:lnSpc>
                <a:spcPct val="150000"/>
              </a:lnSpc>
            </a:pPr>
            <a:r>
              <a:rPr lang="en-GB" sz="2800" b="1" dirty="0"/>
              <a:t>Users of the Database System / Actors on the Scene </a:t>
            </a:r>
          </a:p>
          <a:p>
            <a:pPr>
              <a:lnSpc>
                <a:spcPct val="150000"/>
              </a:lnSpc>
            </a:pPr>
            <a:r>
              <a:rPr lang="en-IN" sz="2800" b="1" dirty="0"/>
              <a:t>4. System Analysts and Application Programmers (Software Engineers) </a:t>
            </a:r>
            <a:endParaRPr lang="en-IN" sz="2800" dirty="0"/>
          </a:p>
          <a:p>
            <a:pPr algn="just">
              <a:lnSpc>
                <a:spcPct val="150000"/>
              </a:lnSpc>
            </a:pPr>
            <a:r>
              <a:rPr lang="en-IN" sz="2600" b="1" dirty="0"/>
              <a:t>System analysts </a:t>
            </a:r>
            <a:r>
              <a:rPr lang="en-IN" sz="2600" dirty="0"/>
              <a:t>determine the requirements of end users, especially naive and parametric end users, and develop specifications for canned transactions that meet these requirements. </a:t>
            </a:r>
          </a:p>
          <a:p>
            <a:pPr algn="just">
              <a:lnSpc>
                <a:spcPct val="150000"/>
              </a:lnSpc>
            </a:pPr>
            <a:r>
              <a:rPr lang="en-IN" sz="2600" b="1" dirty="0"/>
              <a:t>Application programmers </a:t>
            </a:r>
            <a:r>
              <a:rPr lang="en-IN" sz="2600" dirty="0"/>
              <a:t>implement these specifications as programs; then they test, debug, document, and maintain these canned transactions. Such analysts and programmers (nowadays called </a:t>
            </a:r>
            <a:r>
              <a:rPr lang="en-IN" sz="2600" b="1" dirty="0"/>
              <a:t>software engineers</a:t>
            </a:r>
            <a:r>
              <a:rPr lang="en-IN" sz="2600" dirty="0"/>
              <a:t>) should be familiar with the full range of capabilities provided by the DBMS to accomplish their tasks.</a:t>
            </a:r>
            <a:endParaRPr lang="en-GB" sz="2600" b="1" dirty="0"/>
          </a:p>
        </p:txBody>
      </p:sp>
    </p:spTree>
    <p:extLst>
      <p:ext uri="{BB962C8B-B14F-4D97-AF65-F5344CB8AC3E}">
        <p14:creationId xmlns:p14="http://schemas.microsoft.com/office/powerpoint/2010/main" val="1560897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4" y="128789"/>
            <a:ext cx="11526591" cy="5539978"/>
          </a:xfrm>
          <a:prstGeom prst="rect">
            <a:avLst/>
          </a:prstGeom>
          <a:noFill/>
        </p:spPr>
        <p:txBody>
          <a:bodyPr wrap="square" rtlCol="0">
            <a:spAutoFit/>
          </a:bodyPr>
          <a:lstStyle/>
          <a:p>
            <a:pPr algn="just">
              <a:lnSpc>
                <a:spcPct val="150000"/>
              </a:lnSpc>
            </a:pPr>
            <a:r>
              <a:rPr lang="en-GB" sz="2800" b="1" dirty="0"/>
              <a:t>Users of the Database System </a:t>
            </a:r>
          </a:p>
          <a:p>
            <a:pPr marL="457200" indent="-457200" algn="just">
              <a:lnSpc>
                <a:spcPct val="150000"/>
              </a:lnSpc>
              <a:buFont typeface="Arial" panose="020B0604020202020204" pitchFamily="34" charset="0"/>
              <a:buChar char="•"/>
            </a:pPr>
            <a:r>
              <a:rPr lang="en-GB" sz="2800" b="1" dirty="0"/>
              <a:t> Workers Behind the Scene </a:t>
            </a:r>
          </a:p>
          <a:p>
            <a:pPr marL="514350" lvl="0" indent="-514350" algn="just">
              <a:lnSpc>
                <a:spcPct val="150000"/>
              </a:lnSpc>
              <a:buFont typeface="+mj-lt"/>
              <a:buAutoNum type="arabicPeriod"/>
            </a:pPr>
            <a:r>
              <a:rPr lang="en-IN" sz="2800" b="1" dirty="0">
                <a:solidFill>
                  <a:prstClr val="black"/>
                </a:solidFill>
              </a:rPr>
              <a:t>System Designers &amp; Implementers</a:t>
            </a:r>
            <a:r>
              <a:rPr lang="en-IN" sz="2800" dirty="0">
                <a:solidFill>
                  <a:prstClr val="black"/>
                </a:solidFill>
              </a:rPr>
              <a:t>: </a:t>
            </a:r>
            <a:r>
              <a:rPr lang="en-IN" sz="2600" dirty="0">
                <a:solidFill>
                  <a:prstClr val="black"/>
                </a:solidFill>
              </a:rPr>
              <a:t>Design and Implement DBMS Modules and interfaces as a package </a:t>
            </a:r>
          </a:p>
          <a:p>
            <a:pPr marL="514350" lvl="0" indent="-514350" algn="just">
              <a:lnSpc>
                <a:spcPct val="150000"/>
              </a:lnSpc>
              <a:buFont typeface="+mj-lt"/>
              <a:buAutoNum type="arabicPeriod"/>
            </a:pPr>
            <a:r>
              <a:rPr lang="en-IN" sz="2800" b="1" dirty="0">
                <a:solidFill>
                  <a:prstClr val="black"/>
                </a:solidFill>
              </a:rPr>
              <a:t>Tool Developers</a:t>
            </a:r>
            <a:r>
              <a:rPr lang="en-IN" sz="2800" dirty="0">
                <a:solidFill>
                  <a:prstClr val="black"/>
                </a:solidFill>
              </a:rPr>
              <a:t>: </a:t>
            </a:r>
            <a:r>
              <a:rPr lang="en-IN" sz="2600" dirty="0">
                <a:solidFill>
                  <a:prstClr val="black"/>
                </a:solidFill>
              </a:rPr>
              <a:t>Persons who design and implement tools-&gt; software packages </a:t>
            </a:r>
            <a:r>
              <a:rPr lang="en-IN" sz="2400" dirty="0">
                <a:solidFill>
                  <a:prstClr val="black"/>
                </a:solidFill>
              </a:rPr>
              <a:t>(can be purchased separately to help/ improve performance of D/B system)</a:t>
            </a:r>
          </a:p>
          <a:p>
            <a:pPr marL="514350" lvl="0" indent="-514350" algn="just">
              <a:lnSpc>
                <a:spcPct val="150000"/>
              </a:lnSpc>
              <a:buFont typeface="+mj-lt"/>
              <a:buAutoNum type="arabicPeriod"/>
            </a:pPr>
            <a:r>
              <a:rPr lang="en-IN" sz="2800" b="1" dirty="0">
                <a:solidFill>
                  <a:prstClr val="black"/>
                </a:solidFill>
              </a:rPr>
              <a:t>Operators &amp; Maintenance Personnel</a:t>
            </a:r>
            <a:r>
              <a:rPr lang="en-IN" sz="2800" dirty="0">
                <a:solidFill>
                  <a:prstClr val="black"/>
                </a:solidFill>
              </a:rPr>
              <a:t>: </a:t>
            </a:r>
            <a:r>
              <a:rPr lang="en-IN" sz="2600" dirty="0">
                <a:solidFill>
                  <a:prstClr val="black"/>
                </a:solidFill>
              </a:rPr>
              <a:t>responsible for actual running and maintenance of hardware and software.</a:t>
            </a:r>
            <a:endParaRPr lang="en-IN" sz="2800" dirty="0">
              <a:solidFill>
                <a:prstClr val="black"/>
              </a:solidFill>
            </a:endParaRPr>
          </a:p>
          <a:p>
            <a:pPr marL="342900" indent="-342900" algn="just">
              <a:lnSpc>
                <a:spcPct val="150000"/>
              </a:lnSpc>
              <a:buFont typeface="+mj-lt"/>
              <a:buAutoNum type="arabicPeriod"/>
            </a:pPr>
            <a:endParaRPr lang="en-GB" dirty="0"/>
          </a:p>
        </p:txBody>
      </p:sp>
    </p:spTree>
    <p:extLst>
      <p:ext uri="{BB962C8B-B14F-4D97-AF65-F5344CB8AC3E}">
        <p14:creationId xmlns:p14="http://schemas.microsoft.com/office/powerpoint/2010/main" val="12901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 y="177135"/>
            <a:ext cx="11628120" cy="6278642"/>
          </a:xfrm>
          <a:prstGeom prst="rect">
            <a:avLst/>
          </a:prstGeom>
        </p:spPr>
        <p:txBody>
          <a:bodyPr wrap="square">
            <a:spAutoFit/>
          </a:bodyPr>
          <a:lstStyle/>
          <a:p>
            <a:pPr algn="ctr">
              <a:lnSpc>
                <a:spcPct val="150000"/>
              </a:lnSpc>
            </a:pPr>
            <a:r>
              <a:rPr lang="en-US" sz="4000" b="1" dirty="0"/>
              <a:t>Course Contents</a:t>
            </a:r>
            <a:endParaRPr lang="en-IN" sz="4000" b="1" dirty="0"/>
          </a:p>
          <a:p>
            <a:pPr algn="just">
              <a:lnSpc>
                <a:spcPct val="150000"/>
              </a:lnSpc>
            </a:pPr>
            <a:r>
              <a:rPr lang="en-IN" sz="2800" b="1" dirty="0"/>
              <a:t>Unit-I Introduction to Database Concepts                              03 Hrs.</a:t>
            </a:r>
          </a:p>
          <a:p>
            <a:pPr algn="just">
              <a:lnSpc>
                <a:spcPct val="150000"/>
              </a:lnSpc>
            </a:pPr>
            <a:r>
              <a:rPr lang="en-IN" dirty="0"/>
              <a:t>Introduction, Characteristics of Databases, File System v/s Database System, Users of Database Sys</a:t>
            </a:r>
            <a:r>
              <a:rPr lang="en-US" dirty="0"/>
              <a:t>tem, Data Independence, DBMS System Architecture, Database Administrator.</a:t>
            </a:r>
          </a:p>
          <a:p>
            <a:pPr algn="just">
              <a:lnSpc>
                <a:spcPct val="150000"/>
              </a:lnSpc>
            </a:pPr>
            <a:r>
              <a:rPr lang="en-IN" sz="2800" b="1" dirty="0"/>
              <a:t>Unit-II Entity–Relationship Data Model                                  08 Hrs.</a:t>
            </a:r>
          </a:p>
          <a:p>
            <a:pPr algn="just">
              <a:lnSpc>
                <a:spcPct val="150000"/>
              </a:lnSpc>
            </a:pPr>
            <a:r>
              <a:rPr lang="en-IN" dirty="0"/>
              <a:t>The Entity-Relationship (ER) Model: Entity Types: Weak and Strong Entity Sets, Entity Sets, Types of Attributes, Keys, Relationship Constraints: Cardinality and Participation.</a:t>
            </a:r>
          </a:p>
          <a:p>
            <a:pPr algn="just">
              <a:lnSpc>
                <a:spcPct val="150000"/>
              </a:lnSpc>
            </a:pPr>
            <a:r>
              <a:rPr lang="en-IN" dirty="0"/>
              <a:t>Extended Entity-Relationship (EER) Model: Generalization, Specialization and Aggregation.</a:t>
            </a:r>
          </a:p>
          <a:p>
            <a:pPr algn="just">
              <a:lnSpc>
                <a:spcPct val="150000"/>
              </a:lnSpc>
            </a:pPr>
            <a:r>
              <a:rPr lang="en-IN" sz="2800" b="1" dirty="0"/>
              <a:t>Unit-III Relational Model and Relational Algebra                  08 Hrs.</a:t>
            </a:r>
          </a:p>
          <a:p>
            <a:pPr algn="just">
              <a:lnSpc>
                <a:spcPct val="150000"/>
              </a:lnSpc>
            </a:pPr>
            <a:r>
              <a:rPr lang="en-IN" dirty="0"/>
              <a:t>Introduction to the Relational Model, Relational Schema and Concept of Keys, Mapping the ER and EER Model to the Relational Model.</a:t>
            </a:r>
          </a:p>
          <a:p>
            <a:pPr algn="just">
              <a:lnSpc>
                <a:spcPct val="150000"/>
              </a:lnSpc>
            </a:pPr>
            <a:r>
              <a:rPr lang="en-IN" dirty="0"/>
              <a:t>Relational Algebra: Unary and Set Operations, Relational Algebra Queries.</a:t>
            </a:r>
            <a:endParaRPr lang="en-US" dirty="0"/>
          </a:p>
        </p:txBody>
      </p:sp>
    </p:spTree>
    <p:extLst>
      <p:ext uri="{BB962C8B-B14F-4D97-AF65-F5344CB8AC3E}">
        <p14:creationId xmlns:p14="http://schemas.microsoft.com/office/powerpoint/2010/main" val="2347579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768" y="162702"/>
            <a:ext cx="11801341" cy="5170646"/>
          </a:xfrm>
          <a:prstGeom prst="rect">
            <a:avLst/>
          </a:prstGeom>
        </p:spPr>
        <p:txBody>
          <a:bodyPr wrap="square">
            <a:spAutoFit/>
          </a:bodyPr>
          <a:lstStyle/>
          <a:p>
            <a:pPr>
              <a:lnSpc>
                <a:spcPct val="150000"/>
              </a:lnSpc>
            </a:pPr>
            <a:r>
              <a:rPr lang="en-IN" sz="3200" b="1" dirty="0"/>
              <a:t>File System </a:t>
            </a:r>
            <a:r>
              <a:rPr lang="en-IN" sz="3200" b="1" dirty="0" err="1"/>
              <a:t>Vs</a:t>
            </a:r>
            <a:r>
              <a:rPr lang="en-IN" sz="3200" b="1" dirty="0"/>
              <a:t> DBMS </a:t>
            </a:r>
            <a:endParaRPr lang="en-IN" sz="3200" dirty="0"/>
          </a:p>
          <a:p>
            <a:pPr marL="457200" indent="-457200">
              <a:lnSpc>
                <a:spcPct val="150000"/>
              </a:lnSpc>
              <a:buFont typeface="+mj-lt"/>
              <a:buAutoNum type="arabicPeriod"/>
            </a:pPr>
            <a:r>
              <a:rPr lang="en-IN" sz="2400" dirty="0"/>
              <a:t>Data Redundancy </a:t>
            </a:r>
            <a:r>
              <a:rPr lang="en-IN" sz="2000" dirty="0"/>
              <a:t>(Duplication- Higher storage &amp; access cost) </a:t>
            </a:r>
            <a:r>
              <a:rPr lang="en-IN" sz="2400" dirty="0"/>
              <a:t>and inconstancy </a:t>
            </a:r>
            <a:r>
              <a:rPr lang="en-IN" sz="2000" dirty="0"/>
              <a:t>(changes at one place reflect a other place) </a:t>
            </a:r>
            <a:endParaRPr lang="en-IN" sz="2400" dirty="0"/>
          </a:p>
          <a:p>
            <a:pPr marL="457200" indent="-457200">
              <a:lnSpc>
                <a:spcPct val="150000"/>
              </a:lnSpc>
              <a:buFont typeface="+mj-lt"/>
              <a:buAutoNum type="arabicPeriod"/>
            </a:pPr>
            <a:r>
              <a:rPr lang="en-IN" sz="2400" dirty="0"/>
              <a:t>Difficulty in accessing the data </a:t>
            </a:r>
            <a:r>
              <a:rPr lang="en-IN" sz="2000" dirty="0"/>
              <a:t>(students who reside in a particular city)</a:t>
            </a:r>
          </a:p>
          <a:p>
            <a:pPr marL="457200" indent="-457200">
              <a:lnSpc>
                <a:spcPct val="150000"/>
              </a:lnSpc>
              <a:buFont typeface="+mj-lt"/>
              <a:buAutoNum type="arabicPeriod"/>
            </a:pPr>
            <a:r>
              <a:rPr lang="en-IN" sz="2400" dirty="0"/>
              <a:t>Data Isolation</a:t>
            </a:r>
          </a:p>
          <a:p>
            <a:pPr marL="457200" indent="-457200">
              <a:lnSpc>
                <a:spcPct val="150000"/>
              </a:lnSpc>
              <a:buFont typeface="+mj-lt"/>
              <a:buAutoNum type="arabicPeriod"/>
            </a:pPr>
            <a:r>
              <a:rPr lang="en-IN" sz="2400" dirty="0"/>
              <a:t>Integrity Problems </a:t>
            </a:r>
            <a:r>
              <a:rPr lang="en-IN" sz="2000" dirty="0"/>
              <a:t>(consistency problem- roll number =!0 )</a:t>
            </a:r>
          </a:p>
          <a:p>
            <a:pPr marL="457200" indent="-457200">
              <a:lnSpc>
                <a:spcPct val="150000"/>
              </a:lnSpc>
              <a:buFont typeface="+mj-lt"/>
              <a:buAutoNum type="arabicPeriod"/>
            </a:pPr>
            <a:r>
              <a:rPr lang="en-IN" sz="2400" dirty="0"/>
              <a:t>Atomicity Problems </a:t>
            </a:r>
            <a:r>
              <a:rPr lang="en-IN" sz="2000" dirty="0"/>
              <a:t>(transaction- all / none- credit, debit operation)</a:t>
            </a:r>
          </a:p>
          <a:p>
            <a:pPr marL="457200" indent="-457200">
              <a:lnSpc>
                <a:spcPct val="150000"/>
              </a:lnSpc>
              <a:buFont typeface="+mj-lt"/>
              <a:buAutoNum type="arabicPeriod"/>
            </a:pPr>
            <a:r>
              <a:rPr lang="en-IN" sz="2400" dirty="0"/>
              <a:t>Concurrent-access anomalies</a:t>
            </a:r>
          </a:p>
          <a:p>
            <a:pPr marL="457200" indent="-457200">
              <a:lnSpc>
                <a:spcPct val="150000"/>
              </a:lnSpc>
              <a:buFont typeface="+mj-lt"/>
              <a:buAutoNum type="arabicPeriod"/>
            </a:pPr>
            <a:r>
              <a:rPr lang="en-IN" sz="2400" dirty="0"/>
              <a:t>Security Problems </a:t>
            </a:r>
            <a:r>
              <a:rPr lang="en-IN" sz="2000" dirty="0"/>
              <a:t>(Authentication &amp;  Authorization)</a:t>
            </a:r>
          </a:p>
        </p:txBody>
      </p:sp>
    </p:spTree>
    <p:extLst>
      <p:ext uri="{BB962C8B-B14F-4D97-AF65-F5344CB8AC3E}">
        <p14:creationId xmlns:p14="http://schemas.microsoft.com/office/powerpoint/2010/main" val="1836702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962" y="1938056"/>
            <a:ext cx="6262559" cy="3342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20962" y="302058"/>
            <a:ext cx="8950316" cy="1235403"/>
          </a:xfrm>
          <a:prstGeom prst="rect">
            <a:avLst/>
          </a:prstGeom>
        </p:spPr>
        <p:txBody>
          <a:bodyPr wrap="square">
            <a:spAutoFit/>
          </a:bodyPr>
          <a:lstStyle/>
          <a:p>
            <a:pPr>
              <a:lnSpc>
                <a:spcPct val="150000"/>
              </a:lnSpc>
            </a:pPr>
            <a:r>
              <a:rPr lang="en-IN" sz="2800" b="1" dirty="0"/>
              <a:t>Atomicity Problems </a:t>
            </a:r>
            <a:r>
              <a:rPr lang="en-IN" sz="2800" dirty="0"/>
              <a:t>– </a:t>
            </a:r>
            <a:r>
              <a:rPr lang="en-IN" sz="2400" dirty="0"/>
              <a:t>Example</a:t>
            </a:r>
          </a:p>
          <a:p>
            <a:pPr>
              <a:lnSpc>
                <a:spcPct val="150000"/>
              </a:lnSpc>
            </a:pPr>
            <a:r>
              <a:rPr lang="en-IN" sz="2400" dirty="0"/>
              <a:t>No partial execution of any transaction</a:t>
            </a:r>
            <a:endParaRPr lang="en-GB" sz="2400" dirty="0"/>
          </a:p>
        </p:txBody>
      </p:sp>
    </p:spTree>
    <p:extLst>
      <p:ext uri="{BB962C8B-B14F-4D97-AF65-F5344CB8AC3E}">
        <p14:creationId xmlns:p14="http://schemas.microsoft.com/office/powerpoint/2010/main" val="4032398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12" y="1635617"/>
            <a:ext cx="6403734" cy="3477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3112" y="498244"/>
            <a:ext cx="10009033" cy="754694"/>
          </a:xfrm>
          <a:prstGeom prst="rect">
            <a:avLst/>
          </a:prstGeom>
        </p:spPr>
        <p:txBody>
          <a:bodyPr wrap="square">
            <a:spAutoFit/>
          </a:bodyPr>
          <a:lstStyle/>
          <a:p>
            <a:pPr>
              <a:lnSpc>
                <a:spcPct val="150000"/>
              </a:lnSpc>
            </a:pPr>
            <a:r>
              <a:rPr lang="en-IN" sz="3200" b="1" dirty="0"/>
              <a:t>Concurrent-access anomalies- </a:t>
            </a:r>
            <a:r>
              <a:rPr lang="en-IN" sz="2800" dirty="0"/>
              <a:t>Example</a:t>
            </a:r>
          </a:p>
        </p:txBody>
      </p:sp>
    </p:spTree>
    <p:extLst>
      <p:ext uri="{BB962C8B-B14F-4D97-AF65-F5344CB8AC3E}">
        <p14:creationId xmlns:p14="http://schemas.microsoft.com/office/powerpoint/2010/main" val="164102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noGrp="1"/>
          </p:cNvGraphicFramePr>
          <p:nvPr>
            <p:ph idx="1"/>
            <p:extLst>
              <p:ext uri="{D42A27DB-BD31-4B8C-83A1-F6EECF244321}">
                <p14:modId xmlns:p14="http://schemas.microsoft.com/office/powerpoint/2010/main" val="3860213857"/>
              </p:ext>
            </p:extLst>
          </p:nvPr>
        </p:nvGraphicFramePr>
        <p:xfrm>
          <a:off x="149772" y="112986"/>
          <a:ext cx="11800490" cy="6537891"/>
        </p:xfrm>
        <a:graphic>
          <a:graphicData uri="http://schemas.openxmlformats.org/drawingml/2006/table">
            <a:tbl>
              <a:tblPr firstRow="1" firstCol="1" lastRow="1" lastCol="1" bandRow="1" bandCol="1">
                <a:tableStyleId>{5940675A-B579-460E-94D1-54222C63F5DA}</a:tableStyleId>
              </a:tblPr>
              <a:tblGrid>
                <a:gridCol w="5352394">
                  <a:extLst>
                    <a:ext uri="{9D8B030D-6E8A-4147-A177-3AD203B41FA5}">
                      <a16:colId xmlns:a16="http://schemas.microsoft.com/office/drawing/2014/main" val="20000"/>
                    </a:ext>
                  </a:extLst>
                </a:gridCol>
                <a:gridCol w="6448096">
                  <a:extLst>
                    <a:ext uri="{9D8B030D-6E8A-4147-A177-3AD203B41FA5}">
                      <a16:colId xmlns:a16="http://schemas.microsoft.com/office/drawing/2014/main" val="20001"/>
                    </a:ext>
                  </a:extLst>
                </a:gridCol>
              </a:tblGrid>
              <a:tr h="568939">
                <a:tc>
                  <a:txBody>
                    <a:bodyPr/>
                    <a:lstStyle/>
                    <a:p>
                      <a:pPr marL="120015" marR="0" algn="ctr">
                        <a:spcBef>
                          <a:spcPts val="970"/>
                        </a:spcBef>
                        <a:spcAft>
                          <a:spcPts val="0"/>
                        </a:spcAft>
                      </a:pPr>
                      <a:r>
                        <a:rPr lang="en-US" sz="2800" b="1" dirty="0">
                          <a:ln>
                            <a:noFill/>
                          </a:ln>
                          <a:effectLst/>
                        </a:rPr>
                        <a:t>DBMS</a:t>
                      </a:r>
                      <a:endParaRPr lang="en-US" sz="2800" b="1"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endParaRPr>
                    </a:p>
                  </a:txBody>
                  <a:tcPr marL="0" marR="0" marT="0" marB="0"/>
                </a:tc>
                <a:tc>
                  <a:txBody>
                    <a:bodyPr/>
                    <a:lstStyle/>
                    <a:p>
                      <a:pPr marL="118745" marR="0" algn="ctr">
                        <a:spcBef>
                          <a:spcPts val="970"/>
                        </a:spcBef>
                        <a:spcAft>
                          <a:spcPts val="0"/>
                        </a:spcAft>
                      </a:pPr>
                      <a:r>
                        <a:rPr lang="en-US" sz="2800" b="1" dirty="0">
                          <a:ln>
                            <a:noFill/>
                          </a:ln>
                          <a:effectLst/>
                        </a:rPr>
                        <a:t>File</a:t>
                      </a:r>
                      <a:r>
                        <a:rPr lang="en-US" sz="2800" b="1" spc="-25" dirty="0">
                          <a:ln>
                            <a:noFill/>
                          </a:ln>
                          <a:effectLst/>
                        </a:rPr>
                        <a:t> </a:t>
                      </a:r>
                      <a:r>
                        <a:rPr lang="en-US" sz="2800" b="1" dirty="0">
                          <a:ln>
                            <a:noFill/>
                          </a:ln>
                          <a:effectLst/>
                        </a:rPr>
                        <a:t>System</a:t>
                      </a:r>
                      <a:endParaRPr lang="en-US" sz="2800" b="1"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935155">
                <a:tc>
                  <a:txBody>
                    <a:bodyPr/>
                    <a:lstStyle/>
                    <a:p>
                      <a:pPr marL="77470" marR="60325" algn="just">
                        <a:lnSpc>
                          <a:spcPct val="107000"/>
                        </a:lnSpc>
                        <a:spcBef>
                          <a:spcPts val="540"/>
                        </a:spcBef>
                        <a:spcAft>
                          <a:spcPts val="0"/>
                        </a:spcAft>
                      </a:pPr>
                      <a:r>
                        <a:rPr lang="en-US" sz="2200" dirty="0">
                          <a:ln>
                            <a:noFill/>
                          </a:ln>
                          <a:effectLst/>
                        </a:rPr>
                        <a:t>DBMS</a:t>
                      </a:r>
                      <a:r>
                        <a:rPr lang="en-US" sz="2200" spc="-5" dirty="0">
                          <a:ln>
                            <a:noFill/>
                          </a:ln>
                          <a:effectLst/>
                        </a:rPr>
                        <a:t> </a:t>
                      </a:r>
                      <a:r>
                        <a:rPr lang="en-US" sz="2200" dirty="0">
                          <a:ln>
                            <a:noFill/>
                          </a:ln>
                          <a:effectLst/>
                        </a:rPr>
                        <a:t>is</a:t>
                      </a:r>
                      <a:r>
                        <a:rPr lang="en-US" sz="2200" spc="-20" dirty="0">
                          <a:ln>
                            <a:noFill/>
                          </a:ln>
                          <a:effectLst/>
                        </a:rPr>
                        <a:t> </a:t>
                      </a:r>
                      <a:r>
                        <a:rPr lang="en-US" sz="2200" dirty="0">
                          <a:ln>
                            <a:noFill/>
                          </a:ln>
                          <a:effectLst/>
                        </a:rPr>
                        <a:t>a</a:t>
                      </a:r>
                      <a:r>
                        <a:rPr lang="en-US" sz="2200" spc="-5" dirty="0">
                          <a:ln>
                            <a:noFill/>
                          </a:ln>
                          <a:effectLst/>
                        </a:rPr>
                        <a:t> </a:t>
                      </a:r>
                      <a:r>
                        <a:rPr lang="en-US" sz="2200" dirty="0">
                          <a:ln>
                            <a:noFill/>
                          </a:ln>
                          <a:effectLst/>
                        </a:rPr>
                        <a:t>collection of</a:t>
                      </a:r>
                      <a:r>
                        <a:rPr lang="en-US" sz="2200" spc="-20" dirty="0">
                          <a:ln>
                            <a:noFill/>
                          </a:ln>
                          <a:effectLst/>
                        </a:rPr>
                        <a:t> </a:t>
                      </a:r>
                      <a:r>
                        <a:rPr lang="en-US" sz="2200" dirty="0">
                          <a:ln>
                            <a:noFill/>
                          </a:ln>
                          <a:effectLst/>
                        </a:rPr>
                        <a:t>data.</a:t>
                      </a:r>
                      <a:r>
                        <a:rPr lang="en-US" sz="2200" spc="-5" dirty="0">
                          <a:ln>
                            <a:noFill/>
                          </a:ln>
                          <a:effectLst/>
                        </a:rPr>
                        <a:t> </a:t>
                      </a:r>
                      <a:r>
                        <a:rPr lang="en-US" sz="2200" dirty="0">
                          <a:ln>
                            <a:noFill/>
                          </a:ln>
                          <a:effectLst/>
                        </a:rPr>
                        <a:t>In</a:t>
                      </a:r>
                      <a:r>
                        <a:rPr lang="en-US" sz="2200" spc="-15" dirty="0">
                          <a:ln>
                            <a:noFill/>
                          </a:ln>
                          <a:effectLst/>
                        </a:rPr>
                        <a:t> </a:t>
                      </a:r>
                      <a:r>
                        <a:rPr lang="en-US" sz="2200" dirty="0">
                          <a:ln>
                            <a:noFill/>
                          </a:ln>
                          <a:effectLst/>
                        </a:rPr>
                        <a:t>DBMS,</a:t>
                      </a:r>
                      <a:r>
                        <a:rPr lang="en-US" sz="2200" spc="-5" dirty="0">
                          <a:ln>
                            <a:noFill/>
                          </a:ln>
                          <a:effectLst/>
                        </a:rPr>
                        <a:t> </a:t>
                      </a:r>
                      <a:r>
                        <a:rPr lang="en-US" sz="2200" dirty="0">
                          <a:ln>
                            <a:noFill/>
                          </a:ln>
                          <a:effectLst/>
                        </a:rPr>
                        <a:t>the</a:t>
                      </a:r>
                      <a:r>
                        <a:rPr lang="en-US" sz="2200" spc="-10" dirty="0">
                          <a:ln>
                            <a:noFill/>
                          </a:ln>
                          <a:effectLst/>
                        </a:rPr>
                        <a:t> </a:t>
                      </a:r>
                      <a:r>
                        <a:rPr lang="en-US" sz="2200" dirty="0">
                          <a:ln>
                            <a:noFill/>
                          </a:ln>
                          <a:effectLst/>
                        </a:rPr>
                        <a:t>user</a:t>
                      </a:r>
                      <a:r>
                        <a:rPr lang="en-US" sz="2200" spc="-285" dirty="0">
                          <a:ln>
                            <a:noFill/>
                          </a:ln>
                          <a:effectLst/>
                        </a:rPr>
                        <a:t> </a:t>
                      </a:r>
                      <a:r>
                        <a:rPr lang="en-US" sz="2200" dirty="0">
                          <a:ln>
                            <a:noFill/>
                          </a:ln>
                          <a:effectLst/>
                        </a:rPr>
                        <a:t>is</a:t>
                      </a:r>
                      <a:r>
                        <a:rPr lang="en-US" sz="2200" spc="-5" dirty="0">
                          <a:ln>
                            <a:noFill/>
                          </a:ln>
                          <a:effectLst/>
                        </a:rPr>
                        <a:t> </a:t>
                      </a:r>
                      <a:r>
                        <a:rPr lang="en-US" sz="2200" dirty="0">
                          <a:ln>
                            <a:noFill/>
                          </a:ln>
                          <a:effectLst/>
                        </a:rPr>
                        <a:t>not</a:t>
                      </a:r>
                      <a:r>
                        <a:rPr lang="en-US" sz="2200" spc="-5" dirty="0">
                          <a:ln>
                            <a:noFill/>
                          </a:ln>
                          <a:effectLst/>
                        </a:rPr>
                        <a:t> </a:t>
                      </a:r>
                      <a:r>
                        <a:rPr lang="en-US" sz="2200" dirty="0">
                          <a:ln>
                            <a:noFill/>
                          </a:ln>
                          <a:effectLst/>
                        </a:rPr>
                        <a:t>required</a:t>
                      </a:r>
                      <a:r>
                        <a:rPr lang="en-US" sz="2200" spc="-5" dirty="0">
                          <a:ln>
                            <a:noFill/>
                          </a:ln>
                          <a:effectLst/>
                        </a:rPr>
                        <a:t> </a:t>
                      </a:r>
                      <a:r>
                        <a:rPr lang="en-US" sz="2200" dirty="0">
                          <a:ln>
                            <a:noFill/>
                          </a:ln>
                          <a:effectLst/>
                        </a:rPr>
                        <a:t>to write</a:t>
                      </a:r>
                      <a:r>
                        <a:rPr lang="en-US" sz="2200" spc="-5" dirty="0">
                          <a:ln>
                            <a:noFill/>
                          </a:ln>
                          <a:effectLst/>
                        </a:rPr>
                        <a:t> </a:t>
                      </a:r>
                      <a:r>
                        <a:rPr lang="en-US" sz="2200" dirty="0">
                          <a:ln>
                            <a:noFill/>
                          </a:ln>
                          <a:effectLst/>
                        </a:rPr>
                        <a:t>the</a:t>
                      </a:r>
                      <a:r>
                        <a:rPr lang="en-US" sz="2200" spc="-5" dirty="0">
                          <a:ln>
                            <a:noFill/>
                          </a:ln>
                          <a:effectLst/>
                        </a:rPr>
                        <a:t> </a:t>
                      </a:r>
                      <a:r>
                        <a:rPr lang="en-US" sz="2200" dirty="0">
                          <a:ln>
                            <a:noFill/>
                          </a:ln>
                          <a:effectLst/>
                        </a:rPr>
                        <a:t>procedures.</a:t>
                      </a:r>
                      <a:endParaRPr lang="en-US" sz="220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endParaRPr>
                    </a:p>
                  </a:txBody>
                  <a:tcPr marL="0" marR="0" marT="0" marB="0"/>
                </a:tc>
                <a:tc>
                  <a:txBody>
                    <a:bodyPr/>
                    <a:lstStyle/>
                    <a:p>
                      <a:pPr marL="75565" marR="0" algn="just">
                        <a:lnSpc>
                          <a:spcPct val="107000"/>
                        </a:lnSpc>
                        <a:spcBef>
                          <a:spcPts val="540"/>
                        </a:spcBef>
                        <a:spcAft>
                          <a:spcPts val="0"/>
                        </a:spcAft>
                      </a:pPr>
                      <a:r>
                        <a:rPr lang="en-US" sz="2200" dirty="0">
                          <a:ln>
                            <a:noFill/>
                          </a:ln>
                          <a:effectLst/>
                        </a:rPr>
                        <a:t>File</a:t>
                      </a:r>
                      <a:r>
                        <a:rPr lang="en-US" sz="2200" spc="-15" dirty="0">
                          <a:ln>
                            <a:noFill/>
                          </a:ln>
                          <a:effectLst/>
                        </a:rPr>
                        <a:t> </a:t>
                      </a:r>
                      <a:r>
                        <a:rPr lang="en-US" sz="2200" dirty="0">
                          <a:ln>
                            <a:noFill/>
                          </a:ln>
                          <a:effectLst/>
                        </a:rPr>
                        <a:t>system</a:t>
                      </a:r>
                      <a:r>
                        <a:rPr lang="en-US" sz="2200" spc="-20" dirty="0">
                          <a:ln>
                            <a:noFill/>
                          </a:ln>
                          <a:effectLst/>
                        </a:rPr>
                        <a:t> </a:t>
                      </a:r>
                      <a:r>
                        <a:rPr lang="en-US" sz="2200" dirty="0">
                          <a:ln>
                            <a:noFill/>
                          </a:ln>
                          <a:effectLst/>
                        </a:rPr>
                        <a:t>is</a:t>
                      </a:r>
                      <a:r>
                        <a:rPr lang="en-US" sz="2200" spc="-25" dirty="0">
                          <a:ln>
                            <a:noFill/>
                          </a:ln>
                          <a:effectLst/>
                        </a:rPr>
                        <a:t> </a:t>
                      </a:r>
                      <a:r>
                        <a:rPr lang="en-US" sz="2200" dirty="0">
                          <a:ln>
                            <a:noFill/>
                          </a:ln>
                          <a:effectLst/>
                        </a:rPr>
                        <a:t>a</a:t>
                      </a:r>
                      <a:r>
                        <a:rPr lang="en-US" sz="2200" spc="-10" dirty="0">
                          <a:ln>
                            <a:noFill/>
                          </a:ln>
                          <a:effectLst/>
                        </a:rPr>
                        <a:t> </a:t>
                      </a:r>
                      <a:r>
                        <a:rPr lang="en-US" sz="2200" dirty="0">
                          <a:ln>
                            <a:noFill/>
                          </a:ln>
                          <a:effectLst/>
                        </a:rPr>
                        <a:t>collection</a:t>
                      </a:r>
                      <a:r>
                        <a:rPr lang="en-US" sz="2200" spc="-5" dirty="0">
                          <a:ln>
                            <a:noFill/>
                          </a:ln>
                          <a:effectLst/>
                        </a:rPr>
                        <a:t> </a:t>
                      </a:r>
                      <a:r>
                        <a:rPr lang="en-US" sz="2200" dirty="0">
                          <a:ln>
                            <a:noFill/>
                          </a:ln>
                          <a:effectLst/>
                        </a:rPr>
                        <a:t>of</a:t>
                      </a:r>
                      <a:r>
                        <a:rPr lang="en-US" sz="2200" spc="-10" dirty="0">
                          <a:ln>
                            <a:noFill/>
                          </a:ln>
                          <a:effectLst/>
                        </a:rPr>
                        <a:t> </a:t>
                      </a:r>
                      <a:r>
                        <a:rPr lang="en-US" sz="2200" dirty="0">
                          <a:ln>
                            <a:noFill/>
                          </a:ln>
                          <a:effectLst/>
                        </a:rPr>
                        <a:t>data.</a:t>
                      </a:r>
                      <a:r>
                        <a:rPr lang="en-US" sz="2200" spc="-5" dirty="0">
                          <a:ln>
                            <a:noFill/>
                          </a:ln>
                          <a:effectLst/>
                        </a:rPr>
                        <a:t> </a:t>
                      </a:r>
                      <a:r>
                        <a:rPr lang="en-US" sz="2200" dirty="0">
                          <a:ln>
                            <a:noFill/>
                          </a:ln>
                          <a:effectLst/>
                        </a:rPr>
                        <a:t>In</a:t>
                      </a:r>
                      <a:r>
                        <a:rPr lang="en-US" sz="2200" spc="-15" dirty="0">
                          <a:ln>
                            <a:noFill/>
                          </a:ln>
                          <a:effectLst/>
                        </a:rPr>
                        <a:t> </a:t>
                      </a:r>
                      <a:r>
                        <a:rPr lang="en-US" sz="2200" dirty="0">
                          <a:ln>
                            <a:noFill/>
                          </a:ln>
                          <a:effectLst/>
                        </a:rPr>
                        <a:t>this</a:t>
                      </a:r>
                      <a:r>
                        <a:rPr lang="en-US" sz="2200" spc="-10" dirty="0">
                          <a:ln>
                            <a:noFill/>
                          </a:ln>
                          <a:effectLst/>
                        </a:rPr>
                        <a:t> </a:t>
                      </a:r>
                      <a:r>
                        <a:rPr lang="en-US" sz="2200" dirty="0">
                          <a:ln>
                            <a:noFill/>
                          </a:ln>
                          <a:effectLst/>
                        </a:rPr>
                        <a:t>system,</a:t>
                      </a:r>
                      <a:r>
                        <a:rPr lang="en-US" sz="2200" spc="-10" dirty="0">
                          <a:ln>
                            <a:noFill/>
                          </a:ln>
                          <a:effectLst/>
                        </a:rPr>
                        <a:t> </a:t>
                      </a:r>
                      <a:r>
                        <a:rPr lang="en-US" sz="2200" dirty="0">
                          <a:ln>
                            <a:noFill/>
                          </a:ln>
                          <a:effectLst/>
                        </a:rPr>
                        <a:t>the</a:t>
                      </a:r>
                      <a:r>
                        <a:rPr lang="en-US" sz="2200" spc="-15" dirty="0">
                          <a:ln>
                            <a:noFill/>
                          </a:ln>
                          <a:effectLst/>
                        </a:rPr>
                        <a:t> </a:t>
                      </a:r>
                      <a:r>
                        <a:rPr lang="en-US" sz="2200" dirty="0">
                          <a:ln>
                            <a:noFill/>
                          </a:ln>
                          <a:effectLst/>
                        </a:rPr>
                        <a:t>user</a:t>
                      </a:r>
                      <a:r>
                        <a:rPr lang="en-US" sz="2200" spc="-10" dirty="0">
                          <a:ln>
                            <a:noFill/>
                          </a:ln>
                          <a:effectLst/>
                        </a:rPr>
                        <a:t> </a:t>
                      </a:r>
                      <a:r>
                        <a:rPr lang="en-US" sz="2200" dirty="0">
                          <a:ln>
                            <a:noFill/>
                          </a:ln>
                          <a:effectLst/>
                        </a:rPr>
                        <a:t>has</a:t>
                      </a:r>
                      <a:r>
                        <a:rPr lang="en-US" sz="2200" spc="-10" dirty="0">
                          <a:ln>
                            <a:noFill/>
                          </a:ln>
                          <a:effectLst/>
                        </a:rPr>
                        <a:t> </a:t>
                      </a:r>
                      <a:r>
                        <a:rPr lang="en-US" sz="2200" dirty="0">
                          <a:ln>
                            <a:noFill/>
                          </a:ln>
                          <a:effectLst/>
                        </a:rPr>
                        <a:t>to</a:t>
                      </a:r>
                      <a:r>
                        <a:rPr lang="en-US" sz="2200" spc="-10" dirty="0">
                          <a:ln>
                            <a:noFill/>
                          </a:ln>
                          <a:effectLst/>
                        </a:rPr>
                        <a:t> </a:t>
                      </a:r>
                      <a:r>
                        <a:rPr lang="en-US" sz="2200" dirty="0">
                          <a:ln>
                            <a:noFill/>
                          </a:ln>
                          <a:effectLst/>
                        </a:rPr>
                        <a:t>write</a:t>
                      </a:r>
                      <a:r>
                        <a:rPr lang="en-US" sz="2200" spc="-290" dirty="0">
                          <a:ln>
                            <a:noFill/>
                          </a:ln>
                          <a:effectLst/>
                        </a:rPr>
                        <a:t> </a:t>
                      </a:r>
                      <a:r>
                        <a:rPr lang="en-US" sz="2200" dirty="0">
                          <a:ln>
                            <a:noFill/>
                          </a:ln>
                          <a:effectLst/>
                        </a:rPr>
                        <a:t>the</a:t>
                      </a:r>
                      <a:r>
                        <a:rPr lang="en-US" sz="2200" spc="-5" dirty="0">
                          <a:ln>
                            <a:noFill/>
                          </a:ln>
                          <a:effectLst/>
                        </a:rPr>
                        <a:t> </a:t>
                      </a:r>
                      <a:r>
                        <a:rPr lang="en-US" sz="2200" dirty="0">
                          <a:ln>
                            <a:noFill/>
                          </a:ln>
                          <a:effectLst/>
                        </a:rPr>
                        <a:t>procedures</a:t>
                      </a:r>
                      <a:r>
                        <a:rPr lang="en-US" sz="2200" spc="-5" dirty="0">
                          <a:ln>
                            <a:noFill/>
                          </a:ln>
                          <a:effectLst/>
                        </a:rPr>
                        <a:t> </a:t>
                      </a:r>
                      <a:r>
                        <a:rPr lang="en-US" sz="2200" dirty="0">
                          <a:ln>
                            <a:noFill/>
                          </a:ln>
                          <a:effectLst/>
                        </a:rPr>
                        <a:t>for managing</a:t>
                      </a:r>
                      <a:r>
                        <a:rPr lang="en-US" sz="2200" spc="-5" dirty="0">
                          <a:ln>
                            <a:noFill/>
                          </a:ln>
                          <a:effectLst/>
                        </a:rPr>
                        <a:t> </a:t>
                      </a:r>
                      <a:r>
                        <a:rPr lang="en-US" sz="2200" dirty="0">
                          <a:ln>
                            <a:noFill/>
                          </a:ln>
                          <a:effectLst/>
                        </a:rPr>
                        <a:t>the</a:t>
                      </a:r>
                      <a:r>
                        <a:rPr lang="en-US" sz="2200" spc="-5" dirty="0">
                          <a:ln>
                            <a:noFill/>
                          </a:ln>
                          <a:effectLst/>
                        </a:rPr>
                        <a:t> </a:t>
                      </a:r>
                      <a:r>
                        <a:rPr lang="en-US" sz="2200" dirty="0">
                          <a:ln>
                            <a:noFill/>
                          </a:ln>
                          <a:effectLst/>
                        </a:rPr>
                        <a:t>database.</a:t>
                      </a:r>
                      <a:endParaRPr lang="en-US" sz="220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894835">
                <a:tc>
                  <a:txBody>
                    <a:bodyPr/>
                    <a:lstStyle/>
                    <a:p>
                      <a:pPr marL="77470" marR="55880" algn="just">
                        <a:lnSpc>
                          <a:spcPct val="107000"/>
                        </a:lnSpc>
                        <a:spcBef>
                          <a:spcPts val="575"/>
                        </a:spcBef>
                        <a:spcAft>
                          <a:spcPts val="0"/>
                        </a:spcAft>
                      </a:pPr>
                      <a:r>
                        <a:rPr lang="en-US" sz="2200" dirty="0">
                          <a:ln>
                            <a:noFill/>
                          </a:ln>
                          <a:effectLst/>
                        </a:rPr>
                        <a:t>DBMS gives an abstract view of data that hides</a:t>
                      </a:r>
                      <a:r>
                        <a:rPr lang="en-US" sz="2200" spc="-290" dirty="0">
                          <a:ln>
                            <a:noFill/>
                          </a:ln>
                          <a:effectLst/>
                        </a:rPr>
                        <a:t> </a:t>
                      </a:r>
                      <a:r>
                        <a:rPr lang="en-US" sz="2200" dirty="0">
                          <a:ln>
                            <a:noFill/>
                          </a:ln>
                          <a:effectLst/>
                        </a:rPr>
                        <a:t>the</a:t>
                      </a:r>
                      <a:r>
                        <a:rPr lang="en-US" sz="2200" spc="-10" dirty="0">
                          <a:ln>
                            <a:noFill/>
                          </a:ln>
                          <a:effectLst/>
                        </a:rPr>
                        <a:t> </a:t>
                      </a:r>
                      <a:r>
                        <a:rPr lang="en-US" sz="2200" dirty="0">
                          <a:ln>
                            <a:noFill/>
                          </a:ln>
                          <a:effectLst/>
                        </a:rPr>
                        <a:t>details.</a:t>
                      </a:r>
                      <a:endParaRPr lang="en-US" sz="220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endParaRPr>
                    </a:p>
                  </a:txBody>
                  <a:tcPr marL="0" marR="0" marT="0" marB="0"/>
                </a:tc>
                <a:tc>
                  <a:txBody>
                    <a:bodyPr/>
                    <a:lstStyle/>
                    <a:p>
                      <a:pPr marL="75565" marR="0" algn="just">
                        <a:lnSpc>
                          <a:spcPct val="107000"/>
                        </a:lnSpc>
                        <a:spcBef>
                          <a:spcPts val="575"/>
                        </a:spcBef>
                        <a:spcAft>
                          <a:spcPts val="0"/>
                        </a:spcAft>
                      </a:pPr>
                      <a:r>
                        <a:rPr lang="en-US" sz="2200" dirty="0">
                          <a:ln>
                            <a:noFill/>
                          </a:ln>
                          <a:effectLst/>
                        </a:rPr>
                        <a:t>File</a:t>
                      </a:r>
                      <a:r>
                        <a:rPr lang="en-US" sz="2200" spc="-35" dirty="0">
                          <a:ln>
                            <a:noFill/>
                          </a:ln>
                          <a:effectLst/>
                        </a:rPr>
                        <a:t> </a:t>
                      </a:r>
                      <a:r>
                        <a:rPr lang="en-US" sz="2200" dirty="0">
                          <a:ln>
                            <a:noFill/>
                          </a:ln>
                          <a:effectLst/>
                        </a:rPr>
                        <a:t>system</a:t>
                      </a:r>
                      <a:r>
                        <a:rPr lang="en-US" sz="2200" spc="-35" dirty="0">
                          <a:ln>
                            <a:noFill/>
                          </a:ln>
                          <a:effectLst/>
                        </a:rPr>
                        <a:t> </a:t>
                      </a:r>
                      <a:r>
                        <a:rPr lang="en-US" sz="2200" dirty="0">
                          <a:ln>
                            <a:noFill/>
                          </a:ln>
                          <a:effectLst/>
                        </a:rPr>
                        <a:t>provides</a:t>
                      </a:r>
                      <a:r>
                        <a:rPr lang="en-US" sz="2200" spc="-30" dirty="0">
                          <a:ln>
                            <a:noFill/>
                          </a:ln>
                          <a:effectLst/>
                        </a:rPr>
                        <a:t> </a:t>
                      </a:r>
                      <a:r>
                        <a:rPr lang="en-US" sz="2200" dirty="0">
                          <a:ln>
                            <a:noFill/>
                          </a:ln>
                          <a:effectLst/>
                        </a:rPr>
                        <a:t>the</a:t>
                      </a:r>
                      <a:r>
                        <a:rPr lang="en-US" sz="2200" spc="-45" dirty="0">
                          <a:ln>
                            <a:noFill/>
                          </a:ln>
                          <a:effectLst/>
                        </a:rPr>
                        <a:t> </a:t>
                      </a:r>
                      <a:r>
                        <a:rPr lang="en-US" sz="2200" dirty="0">
                          <a:ln>
                            <a:noFill/>
                          </a:ln>
                          <a:effectLst/>
                        </a:rPr>
                        <a:t>detail</a:t>
                      </a:r>
                      <a:r>
                        <a:rPr lang="en-US" sz="2200" spc="-30" dirty="0">
                          <a:ln>
                            <a:noFill/>
                          </a:ln>
                          <a:effectLst/>
                        </a:rPr>
                        <a:t> </a:t>
                      </a:r>
                      <a:r>
                        <a:rPr lang="en-US" sz="2200" dirty="0">
                          <a:ln>
                            <a:noFill/>
                          </a:ln>
                          <a:effectLst/>
                        </a:rPr>
                        <a:t>of</a:t>
                      </a:r>
                      <a:r>
                        <a:rPr lang="en-US" sz="2200" spc="-30" dirty="0">
                          <a:ln>
                            <a:noFill/>
                          </a:ln>
                          <a:effectLst/>
                        </a:rPr>
                        <a:t> </a:t>
                      </a:r>
                      <a:r>
                        <a:rPr lang="en-US" sz="2200" dirty="0">
                          <a:ln>
                            <a:noFill/>
                          </a:ln>
                          <a:effectLst/>
                        </a:rPr>
                        <a:t>the</a:t>
                      </a:r>
                      <a:r>
                        <a:rPr lang="en-US" sz="2200" spc="-30" dirty="0">
                          <a:ln>
                            <a:noFill/>
                          </a:ln>
                          <a:effectLst/>
                        </a:rPr>
                        <a:t> </a:t>
                      </a:r>
                      <a:r>
                        <a:rPr lang="en-US" sz="2200" dirty="0">
                          <a:ln>
                            <a:noFill/>
                          </a:ln>
                          <a:effectLst/>
                        </a:rPr>
                        <a:t>data</a:t>
                      </a:r>
                      <a:r>
                        <a:rPr lang="en-US" sz="2200" spc="-45" dirty="0">
                          <a:ln>
                            <a:noFill/>
                          </a:ln>
                          <a:effectLst/>
                        </a:rPr>
                        <a:t> </a:t>
                      </a:r>
                      <a:r>
                        <a:rPr lang="en-US" sz="2200" dirty="0">
                          <a:ln>
                            <a:noFill/>
                          </a:ln>
                          <a:effectLst/>
                        </a:rPr>
                        <a:t>representation</a:t>
                      </a:r>
                      <a:r>
                        <a:rPr lang="en-US" sz="2200" spc="-30" dirty="0">
                          <a:ln>
                            <a:noFill/>
                          </a:ln>
                          <a:effectLst/>
                        </a:rPr>
                        <a:t> </a:t>
                      </a:r>
                      <a:r>
                        <a:rPr lang="en-US" sz="2200" dirty="0">
                          <a:ln>
                            <a:noFill/>
                          </a:ln>
                          <a:effectLst/>
                        </a:rPr>
                        <a:t>and</a:t>
                      </a:r>
                      <a:r>
                        <a:rPr lang="en-US" sz="2200" spc="-35" dirty="0">
                          <a:ln>
                            <a:noFill/>
                          </a:ln>
                          <a:effectLst/>
                        </a:rPr>
                        <a:t> </a:t>
                      </a:r>
                      <a:r>
                        <a:rPr lang="en-US" sz="2200" dirty="0">
                          <a:ln>
                            <a:noFill/>
                          </a:ln>
                          <a:effectLst/>
                        </a:rPr>
                        <a:t>storage</a:t>
                      </a:r>
                      <a:r>
                        <a:rPr lang="en-US" sz="2200" spc="-285" dirty="0">
                          <a:ln>
                            <a:noFill/>
                          </a:ln>
                          <a:effectLst/>
                        </a:rPr>
                        <a:t> </a:t>
                      </a:r>
                      <a:r>
                        <a:rPr lang="en-US" sz="2200" dirty="0">
                          <a:ln>
                            <a:noFill/>
                          </a:ln>
                          <a:effectLst/>
                        </a:rPr>
                        <a:t>of data.</a:t>
                      </a:r>
                      <a:endParaRPr lang="en-US" sz="220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1168836">
                <a:tc>
                  <a:txBody>
                    <a:bodyPr/>
                    <a:lstStyle/>
                    <a:p>
                      <a:pPr marL="77470" marR="65405" algn="just">
                        <a:lnSpc>
                          <a:spcPct val="107000"/>
                        </a:lnSpc>
                        <a:spcBef>
                          <a:spcPts val="575"/>
                        </a:spcBef>
                        <a:spcAft>
                          <a:spcPts val="0"/>
                        </a:spcAft>
                      </a:pPr>
                      <a:r>
                        <a:rPr lang="en-US" sz="2200" dirty="0">
                          <a:ln>
                            <a:noFill/>
                          </a:ln>
                          <a:effectLst/>
                        </a:rPr>
                        <a:t>DBMS provides a crash recovery mechanism,</a:t>
                      </a:r>
                      <a:r>
                        <a:rPr lang="en-US" sz="2200" spc="5" dirty="0">
                          <a:ln>
                            <a:noFill/>
                          </a:ln>
                          <a:effectLst/>
                        </a:rPr>
                        <a:t> </a:t>
                      </a:r>
                      <a:r>
                        <a:rPr lang="en-US" sz="2200" dirty="0">
                          <a:ln>
                            <a:noFill/>
                          </a:ln>
                          <a:effectLst/>
                        </a:rPr>
                        <a:t>i.e., DBMS protects the user from the system</a:t>
                      </a:r>
                      <a:r>
                        <a:rPr lang="en-US" sz="2200" spc="5" dirty="0">
                          <a:ln>
                            <a:noFill/>
                          </a:ln>
                          <a:effectLst/>
                        </a:rPr>
                        <a:t> </a:t>
                      </a:r>
                      <a:r>
                        <a:rPr lang="en-US" sz="2200" dirty="0">
                          <a:ln>
                            <a:noFill/>
                          </a:ln>
                          <a:effectLst/>
                        </a:rPr>
                        <a:t>failure.</a:t>
                      </a:r>
                      <a:endParaRPr lang="en-US" sz="220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endParaRPr>
                    </a:p>
                  </a:txBody>
                  <a:tcPr marL="0" marR="0" marT="0" marB="0"/>
                </a:tc>
                <a:tc>
                  <a:txBody>
                    <a:bodyPr/>
                    <a:lstStyle/>
                    <a:p>
                      <a:pPr marL="75565" marR="0" algn="just">
                        <a:lnSpc>
                          <a:spcPct val="107000"/>
                        </a:lnSpc>
                        <a:spcBef>
                          <a:spcPts val="575"/>
                        </a:spcBef>
                        <a:spcAft>
                          <a:spcPts val="0"/>
                        </a:spcAft>
                      </a:pPr>
                      <a:r>
                        <a:rPr lang="en-US" sz="2200" dirty="0">
                          <a:ln>
                            <a:noFill/>
                          </a:ln>
                          <a:effectLst/>
                        </a:rPr>
                        <a:t>File</a:t>
                      </a:r>
                      <a:r>
                        <a:rPr lang="en-US" sz="2200" spc="-35" dirty="0">
                          <a:ln>
                            <a:noFill/>
                          </a:ln>
                          <a:effectLst/>
                        </a:rPr>
                        <a:t> </a:t>
                      </a:r>
                      <a:r>
                        <a:rPr lang="en-US" sz="2200" dirty="0">
                          <a:ln>
                            <a:noFill/>
                          </a:ln>
                          <a:effectLst/>
                        </a:rPr>
                        <a:t>system</a:t>
                      </a:r>
                      <a:r>
                        <a:rPr lang="en-US" sz="2200" spc="-35" dirty="0">
                          <a:ln>
                            <a:noFill/>
                          </a:ln>
                          <a:effectLst/>
                        </a:rPr>
                        <a:t> </a:t>
                      </a:r>
                      <a:r>
                        <a:rPr lang="en-US" sz="2200" dirty="0">
                          <a:ln>
                            <a:noFill/>
                          </a:ln>
                          <a:effectLst/>
                        </a:rPr>
                        <a:t>doesn't</a:t>
                      </a:r>
                      <a:r>
                        <a:rPr lang="en-US" sz="2200" spc="-40" dirty="0">
                          <a:ln>
                            <a:noFill/>
                          </a:ln>
                          <a:effectLst/>
                        </a:rPr>
                        <a:t> </a:t>
                      </a:r>
                      <a:r>
                        <a:rPr lang="en-US" sz="2200" dirty="0">
                          <a:ln>
                            <a:noFill/>
                          </a:ln>
                          <a:effectLst/>
                        </a:rPr>
                        <a:t>have</a:t>
                      </a:r>
                      <a:r>
                        <a:rPr lang="en-US" sz="2200" spc="-60" dirty="0">
                          <a:ln>
                            <a:noFill/>
                          </a:ln>
                          <a:effectLst/>
                        </a:rPr>
                        <a:t> </a:t>
                      </a:r>
                      <a:r>
                        <a:rPr lang="en-US" sz="2200" dirty="0">
                          <a:ln>
                            <a:noFill/>
                          </a:ln>
                          <a:effectLst/>
                        </a:rPr>
                        <a:t>a</a:t>
                      </a:r>
                      <a:r>
                        <a:rPr lang="en-US" sz="2200" spc="-30" dirty="0">
                          <a:ln>
                            <a:noFill/>
                          </a:ln>
                          <a:effectLst/>
                        </a:rPr>
                        <a:t> </a:t>
                      </a:r>
                      <a:r>
                        <a:rPr lang="en-US" sz="2200" dirty="0">
                          <a:ln>
                            <a:noFill/>
                          </a:ln>
                          <a:effectLst/>
                        </a:rPr>
                        <a:t>crash</a:t>
                      </a:r>
                      <a:r>
                        <a:rPr lang="en-US" sz="2200" spc="-30" dirty="0">
                          <a:ln>
                            <a:noFill/>
                          </a:ln>
                          <a:effectLst/>
                        </a:rPr>
                        <a:t> </a:t>
                      </a:r>
                      <a:r>
                        <a:rPr lang="en-US" sz="2200" dirty="0">
                          <a:ln>
                            <a:noFill/>
                          </a:ln>
                          <a:effectLst/>
                        </a:rPr>
                        <a:t>mechanism,</a:t>
                      </a:r>
                      <a:r>
                        <a:rPr lang="en-US" sz="2200" spc="-40" dirty="0">
                          <a:ln>
                            <a:noFill/>
                          </a:ln>
                          <a:effectLst/>
                        </a:rPr>
                        <a:t> </a:t>
                      </a:r>
                      <a:r>
                        <a:rPr lang="en-US" sz="2200" dirty="0">
                          <a:ln>
                            <a:noFill/>
                          </a:ln>
                          <a:effectLst/>
                        </a:rPr>
                        <a:t>i.e.,</a:t>
                      </a:r>
                      <a:r>
                        <a:rPr lang="en-US" sz="2200" spc="-30" dirty="0">
                          <a:ln>
                            <a:noFill/>
                          </a:ln>
                          <a:effectLst/>
                        </a:rPr>
                        <a:t> </a:t>
                      </a:r>
                      <a:r>
                        <a:rPr lang="en-US" sz="2200" dirty="0">
                          <a:ln>
                            <a:noFill/>
                          </a:ln>
                          <a:effectLst/>
                        </a:rPr>
                        <a:t>if</a:t>
                      </a:r>
                      <a:r>
                        <a:rPr lang="en-US" sz="2200" spc="-45" dirty="0">
                          <a:ln>
                            <a:noFill/>
                          </a:ln>
                          <a:effectLst/>
                        </a:rPr>
                        <a:t> </a:t>
                      </a:r>
                      <a:r>
                        <a:rPr lang="en-US" sz="2200" dirty="0">
                          <a:ln>
                            <a:noFill/>
                          </a:ln>
                          <a:effectLst/>
                        </a:rPr>
                        <a:t>the</a:t>
                      </a:r>
                      <a:r>
                        <a:rPr lang="en-US" sz="2200" spc="-35" dirty="0">
                          <a:ln>
                            <a:noFill/>
                          </a:ln>
                          <a:effectLst/>
                        </a:rPr>
                        <a:t> </a:t>
                      </a:r>
                      <a:r>
                        <a:rPr lang="en-US" sz="2200" dirty="0">
                          <a:ln>
                            <a:noFill/>
                          </a:ln>
                          <a:effectLst/>
                        </a:rPr>
                        <a:t>system</a:t>
                      </a:r>
                      <a:r>
                        <a:rPr lang="en-US" sz="2200" spc="-45" dirty="0">
                          <a:ln>
                            <a:noFill/>
                          </a:ln>
                          <a:effectLst/>
                        </a:rPr>
                        <a:t> </a:t>
                      </a:r>
                      <a:r>
                        <a:rPr lang="en-US" sz="2200" dirty="0">
                          <a:ln>
                            <a:noFill/>
                          </a:ln>
                          <a:effectLst/>
                        </a:rPr>
                        <a:t>crashes</a:t>
                      </a:r>
                      <a:r>
                        <a:rPr lang="en-US" sz="2200" spc="-285" dirty="0">
                          <a:ln>
                            <a:noFill/>
                          </a:ln>
                          <a:effectLst/>
                        </a:rPr>
                        <a:t> </a:t>
                      </a:r>
                      <a:r>
                        <a:rPr lang="en-US" sz="2200" dirty="0">
                          <a:ln>
                            <a:noFill/>
                          </a:ln>
                          <a:effectLst/>
                        </a:rPr>
                        <a:t>while</a:t>
                      </a:r>
                      <a:r>
                        <a:rPr lang="en-US" sz="2200" spc="-10" dirty="0">
                          <a:ln>
                            <a:noFill/>
                          </a:ln>
                          <a:effectLst/>
                        </a:rPr>
                        <a:t> </a:t>
                      </a:r>
                      <a:r>
                        <a:rPr lang="en-US" sz="2200" dirty="0">
                          <a:ln>
                            <a:noFill/>
                          </a:ln>
                          <a:effectLst/>
                        </a:rPr>
                        <a:t>entering</a:t>
                      </a:r>
                      <a:r>
                        <a:rPr lang="en-US" sz="2200" spc="-5" dirty="0">
                          <a:ln>
                            <a:noFill/>
                          </a:ln>
                          <a:effectLst/>
                        </a:rPr>
                        <a:t> </a:t>
                      </a:r>
                      <a:r>
                        <a:rPr lang="en-US" sz="2200" dirty="0">
                          <a:ln>
                            <a:noFill/>
                          </a:ln>
                          <a:effectLst/>
                        </a:rPr>
                        <a:t>some</a:t>
                      </a:r>
                      <a:r>
                        <a:rPr lang="en-US" sz="2200" spc="-10" dirty="0">
                          <a:ln>
                            <a:noFill/>
                          </a:ln>
                          <a:effectLst/>
                        </a:rPr>
                        <a:t> </a:t>
                      </a:r>
                      <a:r>
                        <a:rPr lang="en-US" sz="2200" dirty="0">
                          <a:ln>
                            <a:noFill/>
                          </a:ln>
                          <a:effectLst/>
                        </a:rPr>
                        <a:t>data, then</a:t>
                      </a:r>
                      <a:r>
                        <a:rPr lang="en-US" sz="2200" spc="-5" dirty="0">
                          <a:ln>
                            <a:noFill/>
                          </a:ln>
                          <a:effectLst/>
                        </a:rPr>
                        <a:t> </a:t>
                      </a:r>
                      <a:r>
                        <a:rPr lang="en-US" sz="2200" dirty="0">
                          <a:ln>
                            <a:noFill/>
                          </a:ln>
                          <a:effectLst/>
                        </a:rPr>
                        <a:t>the</a:t>
                      </a:r>
                      <a:r>
                        <a:rPr lang="en-US" sz="2200" spc="-10" dirty="0">
                          <a:ln>
                            <a:noFill/>
                          </a:ln>
                          <a:effectLst/>
                        </a:rPr>
                        <a:t> </a:t>
                      </a:r>
                      <a:r>
                        <a:rPr lang="en-US" sz="2200" dirty="0">
                          <a:ln>
                            <a:noFill/>
                          </a:ln>
                          <a:effectLst/>
                        </a:rPr>
                        <a:t>content</a:t>
                      </a:r>
                      <a:r>
                        <a:rPr lang="en-US" sz="2200" spc="-5" dirty="0">
                          <a:ln>
                            <a:noFill/>
                          </a:ln>
                          <a:effectLst/>
                        </a:rPr>
                        <a:t> </a:t>
                      </a:r>
                      <a:r>
                        <a:rPr lang="en-US" sz="2200" dirty="0">
                          <a:ln>
                            <a:noFill/>
                          </a:ln>
                          <a:effectLst/>
                        </a:rPr>
                        <a:t>of the</a:t>
                      </a:r>
                      <a:r>
                        <a:rPr lang="en-US" sz="2200" spc="-25" dirty="0">
                          <a:ln>
                            <a:noFill/>
                          </a:ln>
                          <a:effectLst/>
                        </a:rPr>
                        <a:t> </a:t>
                      </a:r>
                      <a:r>
                        <a:rPr lang="en-US" sz="2200" dirty="0">
                          <a:ln>
                            <a:noFill/>
                          </a:ln>
                          <a:effectLst/>
                        </a:rPr>
                        <a:t>file</a:t>
                      </a:r>
                      <a:r>
                        <a:rPr lang="en-US" sz="2200" spc="-5" dirty="0">
                          <a:ln>
                            <a:noFill/>
                          </a:ln>
                          <a:effectLst/>
                        </a:rPr>
                        <a:t> </a:t>
                      </a:r>
                      <a:r>
                        <a:rPr lang="en-US" sz="2200" dirty="0">
                          <a:ln>
                            <a:noFill/>
                          </a:ln>
                          <a:effectLst/>
                        </a:rPr>
                        <a:t>will</a:t>
                      </a:r>
                      <a:r>
                        <a:rPr lang="en-US" sz="2200" spc="-10" dirty="0">
                          <a:ln>
                            <a:noFill/>
                          </a:ln>
                          <a:effectLst/>
                        </a:rPr>
                        <a:t> </a:t>
                      </a:r>
                      <a:r>
                        <a:rPr lang="en-US" sz="2200" dirty="0">
                          <a:ln>
                            <a:noFill/>
                          </a:ln>
                          <a:effectLst/>
                        </a:rPr>
                        <a:t>lost.</a:t>
                      </a:r>
                      <a:endParaRPr lang="en-US" sz="220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619101">
                <a:tc>
                  <a:txBody>
                    <a:bodyPr/>
                    <a:lstStyle/>
                    <a:p>
                      <a:pPr marL="77470" marR="0" algn="just">
                        <a:spcBef>
                          <a:spcPts val="575"/>
                        </a:spcBef>
                        <a:spcAft>
                          <a:spcPts val="0"/>
                        </a:spcAft>
                      </a:pPr>
                      <a:r>
                        <a:rPr lang="en-US" sz="2200" dirty="0">
                          <a:ln>
                            <a:noFill/>
                          </a:ln>
                          <a:effectLst/>
                        </a:rPr>
                        <a:t>DBMS</a:t>
                      </a:r>
                      <a:r>
                        <a:rPr lang="en-US" sz="2200" spc="-5" dirty="0">
                          <a:ln>
                            <a:noFill/>
                          </a:ln>
                          <a:effectLst/>
                        </a:rPr>
                        <a:t> </a:t>
                      </a:r>
                      <a:r>
                        <a:rPr lang="en-US" sz="2200" dirty="0">
                          <a:ln>
                            <a:noFill/>
                          </a:ln>
                          <a:effectLst/>
                        </a:rPr>
                        <a:t>provides</a:t>
                      </a:r>
                      <a:r>
                        <a:rPr lang="en-US" sz="2200" spc="-5" dirty="0">
                          <a:ln>
                            <a:noFill/>
                          </a:ln>
                          <a:effectLst/>
                        </a:rPr>
                        <a:t> </a:t>
                      </a:r>
                      <a:r>
                        <a:rPr lang="en-US" sz="2200" dirty="0">
                          <a:ln>
                            <a:noFill/>
                          </a:ln>
                          <a:effectLst/>
                        </a:rPr>
                        <a:t>a</a:t>
                      </a:r>
                      <a:r>
                        <a:rPr lang="en-US" sz="2200" spc="-5" dirty="0">
                          <a:ln>
                            <a:noFill/>
                          </a:ln>
                          <a:effectLst/>
                        </a:rPr>
                        <a:t> </a:t>
                      </a:r>
                      <a:r>
                        <a:rPr lang="en-US" sz="2200" dirty="0">
                          <a:ln>
                            <a:noFill/>
                          </a:ln>
                          <a:effectLst/>
                        </a:rPr>
                        <a:t>good</a:t>
                      </a:r>
                      <a:r>
                        <a:rPr lang="en-US" sz="2200" spc="-5" dirty="0">
                          <a:ln>
                            <a:noFill/>
                          </a:ln>
                          <a:effectLst/>
                        </a:rPr>
                        <a:t> </a:t>
                      </a:r>
                      <a:r>
                        <a:rPr lang="en-US" sz="2200" dirty="0">
                          <a:ln>
                            <a:noFill/>
                          </a:ln>
                          <a:effectLst/>
                        </a:rPr>
                        <a:t>protection</a:t>
                      </a:r>
                      <a:r>
                        <a:rPr lang="en-US" sz="2200" spc="-5" dirty="0">
                          <a:ln>
                            <a:noFill/>
                          </a:ln>
                          <a:effectLst/>
                        </a:rPr>
                        <a:t> </a:t>
                      </a:r>
                      <a:r>
                        <a:rPr lang="en-US" sz="2200" dirty="0">
                          <a:ln>
                            <a:noFill/>
                          </a:ln>
                          <a:effectLst/>
                        </a:rPr>
                        <a:t>mechanism.</a:t>
                      </a:r>
                      <a:endParaRPr lang="en-US" sz="220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endParaRPr>
                    </a:p>
                  </a:txBody>
                  <a:tcPr marL="0" marR="0" marT="0" marB="0"/>
                </a:tc>
                <a:tc>
                  <a:txBody>
                    <a:bodyPr/>
                    <a:lstStyle/>
                    <a:p>
                      <a:pPr marL="75565" marR="0" algn="just">
                        <a:spcBef>
                          <a:spcPts val="575"/>
                        </a:spcBef>
                        <a:spcAft>
                          <a:spcPts val="0"/>
                        </a:spcAft>
                      </a:pPr>
                      <a:r>
                        <a:rPr lang="en-US" sz="2200" dirty="0">
                          <a:ln>
                            <a:noFill/>
                          </a:ln>
                          <a:effectLst/>
                        </a:rPr>
                        <a:t>It</a:t>
                      </a:r>
                      <a:r>
                        <a:rPr lang="en-US" sz="2200" spc="-10" dirty="0">
                          <a:ln>
                            <a:noFill/>
                          </a:ln>
                          <a:effectLst/>
                        </a:rPr>
                        <a:t> </a:t>
                      </a:r>
                      <a:r>
                        <a:rPr lang="en-US" sz="2200" dirty="0">
                          <a:ln>
                            <a:noFill/>
                          </a:ln>
                          <a:effectLst/>
                        </a:rPr>
                        <a:t>is</a:t>
                      </a:r>
                      <a:r>
                        <a:rPr lang="en-US" sz="2200" spc="-5" dirty="0">
                          <a:ln>
                            <a:noFill/>
                          </a:ln>
                          <a:effectLst/>
                        </a:rPr>
                        <a:t> </a:t>
                      </a:r>
                      <a:r>
                        <a:rPr lang="en-US" sz="2200" dirty="0">
                          <a:ln>
                            <a:noFill/>
                          </a:ln>
                          <a:effectLst/>
                        </a:rPr>
                        <a:t>very</a:t>
                      </a:r>
                      <a:r>
                        <a:rPr lang="en-US" sz="2200" spc="-5" dirty="0">
                          <a:ln>
                            <a:noFill/>
                          </a:ln>
                          <a:effectLst/>
                        </a:rPr>
                        <a:t> </a:t>
                      </a:r>
                      <a:r>
                        <a:rPr lang="en-US" sz="2200" dirty="0">
                          <a:ln>
                            <a:noFill/>
                          </a:ln>
                          <a:effectLst/>
                        </a:rPr>
                        <a:t>difficult</a:t>
                      </a:r>
                      <a:r>
                        <a:rPr lang="en-US" sz="2200" spc="-5" dirty="0">
                          <a:ln>
                            <a:noFill/>
                          </a:ln>
                          <a:effectLst/>
                        </a:rPr>
                        <a:t> </a:t>
                      </a:r>
                      <a:r>
                        <a:rPr lang="en-US" sz="2200" dirty="0">
                          <a:ln>
                            <a:noFill/>
                          </a:ln>
                          <a:effectLst/>
                        </a:rPr>
                        <a:t>to</a:t>
                      </a:r>
                      <a:r>
                        <a:rPr lang="en-US" sz="2200" spc="-10" dirty="0">
                          <a:ln>
                            <a:noFill/>
                          </a:ln>
                          <a:effectLst/>
                        </a:rPr>
                        <a:t> </a:t>
                      </a:r>
                      <a:r>
                        <a:rPr lang="en-US" sz="2200" dirty="0">
                          <a:ln>
                            <a:noFill/>
                          </a:ln>
                          <a:effectLst/>
                        </a:rPr>
                        <a:t>protect</a:t>
                      </a:r>
                      <a:r>
                        <a:rPr lang="en-US" sz="2200" spc="-5" dirty="0">
                          <a:ln>
                            <a:noFill/>
                          </a:ln>
                          <a:effectLst/>
                        </a:rPr>
                        <a:t> </a:t>
                      </a:r>
                      <a:r>
                        <a:rPr lang="en-US" sz="2200" dirty="0">
                          <a:ln>
                            <a:noFill/>
                          </a:ln>
                          <a:effectLst/>
                        </a:rPr>
                        <a:t>a file</a:t>
                      </a:r>
                      <a:r>
                        <a:rPr lang="en-US" sz="2200" spc="-10" dirty="0">
                          <a:ln>
                            <a:noFill/>
                          </a:ln>
                          <a:effectLst/>
                        </a:rPr>
                        <a:t> </a:t>
                      </a:r>
                      <a:r>
                        <a:rPr lang="en-US" sz="2200" dirty="0">
                          <a:ln>
                            <a:noFill/>
                          </a:ln>
                          <a:effectLst/>
                        </a:rPr>
                        <a:t>under</a:t>
                      </a:r>
                      <a:r>
                        <a:rPr lang="en-US" sz="2200" spc="-5" dirty="0">
                          <a:ln>
                            <a:noFill/>
                          </a:ln>
                          <a:effectLst/>
                        </a:rPr>
                        <a:t> </a:t>
                      </a:r>
                      <a:r>
                        <a:rPr lang="en-US" sz="2200" dirty="0">
                          <a:ln>
                            <a:noFill/>
                          </a:ln>
                          <a:effectLst/>
                        </a:rPr>
                        <a:t>the</a:t>
                      </a:r>
                      <a:r>
                        <a:rPr lang="en-US" sz="2200" spc="-10" dirty="0">
                          <a:ln>
                            <a:noFill/>
                          </a:ln>
                          <a:effectLst/>
                        </a:rPr>
                        <a:t> </a:t>
                      </a:r>
                      <a:r>
                        <a:rPr lang="en-US" sz="2200" dirty="0">
                          <a:ln>
                            <a:noFill/>
                          </a:ln>
                          <a:effectLst/>
                        </a:rPr>
                        <a:t>file</a:t>
                      </a:r>
                      <a:r>
                        <a:rPr lang="en-US" sz="2200" spc="-5" dirty="0">
                          <a:ln>
                            <a:noFill/>
                          </a:ln>
                          <a:effectLst/>
                        </a:rPr>
                        <a:t> </a:t>
                      </a:r>
                      <a:r>
                        <a:rPr lang="en-US" sz="2200" dirty="0">
                          <a:ln>
                            <a:noFill/>
                          </a:ln>
                          <a:effectLst/>
                        </a:rPr>
                        <a:t>system.</a:t>
                      </a:r>
                      <a:endParaRPr lang="en-US" sz="220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935155">
                <a:tc>
                  <a:txBody>
                    <a:bodyPr/>
                    <a:lstStyle/>
                    <a:p>
                      <a:pPr marL="77470" marR="60325" algn="just">
                        <a:lnSpc>
                          <a:spcPct val="107000"/>
                        </a:lnSpc>
                        <a:spcBef>
                          <a:spcPts val="575"/>
                        </a:spcBef>
                        <a:spcAft>
                          <a:spcPts val="0"/>
                        </a:spcAft>
                      </a:pPr>
                      <a:r>
                        <a:rPr lang="en-US" sz="2200" dirty="0">
                          <a:ln>
                            <a:noFill/>
                          </a:ln>
                          <a:effectLst/>
                        </a:rPr>
                        <a:t>DBMS</a:t>
                      </a:r>
                      <a:r>
                        <a:rPr lang="en-US" sz="2200" spc="55" dirty="0">
                          <a:ln>
                            <a:noFill/>
                          </a:ln>
                          <a:effectLst/>
                        </a:rPr>
                        <a:t> </a:t>
                      </a:r>
                      <a:r>
                        <a:rPr lang="en-US" sz="2200" dirty="0">
                          <a:ln>
                            <a:noFill/>
                          </a:ln>
                          <a:effectLst/>
                        </a:rPr>
                        <a:t>contains</a:t>
                      </a:r>
                      <a:r>
                        <a:rPr lang="en-US" sz="2200" spc="55" dirty="0">
                          <a:ln>
                            <a:noFill/>
                          </a:ln>
                          <a:effectLst/>
                        </a:rPr>
                        <a:t> </a:t>
                      </a:r>
                      <a:r>
                        <a:rPr lang="en-US" sz="2200" dirty="0">
                          <a:ln>
                            <a:noFill/>
                          </a:ln>
                          <a:effectLst/>
                        </a:rPr>
                        <a:t>a</a:t>
                      </a:r>
                      <a:r>
                        <a:rPr lang="en-US" sz="2200" spc="60" dirty="0">
                          <a:ln>
                            <a:noFill/>
                          </a:ln>
                          <a:effectLst/>
                        </a:rPr>
                        <a:t> </a:t>
                      </a:r>
                      <a:r>
                        <a:rPr lang="en-US" sz="2200" dirty="0">
                          <a:ln>
                            <a:noFill/>
                          </a:ln>
                          <a:effectLst/>
                        </a:rPr>
                        <a:t>wide</a:t>
                      </a:r>
                      <a:r>
                        <a:rPr lang="en-US" sz="2200" spc="55" dirty="0">
                          <a:ln>
                            <a:noFill/>
                          </a:ln>
                          <a:effectLst/>
                        </a:rPr>
                        <a:t> </a:t>
                      </a:r>
                      <a:r>
                        <a:rPr lang="en-US" sz="2200" dirty="0">
                          <a:ln>
                            <a:noFill/>
                          </a:ln>
                          <a:effectLst/>
                        </a:rPr>
                        <a:t>variety</a:t>
                      </a:r>
                      <a:r>
                        <a:rPr lang="en-US" sz="2200" spc="55" dirty="0">
                          <a:ln>
                            <a:noFill/>
                          </a:ln>
                          <a:effectLst/>
                        </a:rPr>
                        <a:t> </a:t>
                      </a:r>
                      <a:r>
                        <a:rPr lang="en-US" sz="2200" dirty="0">
                          <a:ln>
                            <a:noFill/>
                          </a:ln>
                          <a:effectLst/>
                        </a:rPr>
                        <a:t>of</a:t>
                      </a:r>
                      <a:r>
                        <a:rPr lang="en-US" sz="2200" spc="60" dirty="0">
                          <a:ln>
                            <a:noFill/>
                          </a:ln>
                          <a:effectLst/>
                        </a:rPr>
                        <a:t> </a:t>
                      </a:r>
                      <a:r>
                        <a:rPr lang="en-US" sz="2200" dirty="0">
                          <a:ln>
                            <a:noFill/>
                          </a:ln>
                          <a:effectLst/>
                        </a:rPr>
                        <a:t>sophisticated</a:t>
                      </a:r>
                      <a:r>
                        <a:rPr lang="en-US" sz="2200" spc="-285" dirty="0">
                          <a:ln>
                            <a:noFill/>
                          </a:ln>
                          <a:effectLst/>
                        </a:rPr>
                        <a:t> </a:t>
                      </a:r>
                      <a:r>
                        <a:rPr lang="en-US" sz="2200" dirty="0">
                          <a:ln>
                            <a:noFill/>
                          </a:ln>
                          <a:effectLst/>
                        </a:rPr>
                        <a:t>techniques</a:t>
                      </a:r>
                      <a:r>
                        <a:rPr lang="en-US" sz="2200" spc="-5" dirty="0">
                          <a:ln>
                            <a:noFill/>
                          </a:ln>
                          <a:effectLst/>
                        </a:rPr>
                        <a:t> </a:t>
                      </a:r>
                      <a:r>
                        <a:rPr lang="en-US" sz="2200" dirty="0">
                          <a:ln>
                            <a:noFill/>
                          </a:ln>
                          <a:effectLst/>
                        </a:rPr>
                        <a:t>to store and</a:t>
                      </a:r>
                      <a:r>
                        <a:rPr lang="en-US" sz="2200" spc="-5" dirty="0">
                          <a:ln>
                            <a:noFill/>
                          </a:ln>
                          <a:effectLst/>
                        </a:rPr>
                        <a:t> </a:t>
                      </a:r>
                      <a:r>
                        <a:rPr lang="en-US" sz="2200" dirty="0">
                          <a:ln>
                            <a:noFill/>
                          </a:ln>
                          <a:effectLst/>
                        </a:rPr>
                        <a:t>retrieve</a:t>
                      </a:r>
                      <a:r>
                        <a:rPr lang="en-US" sz="2200" spc="-5" dirty="0">
                          <a:ln>
                            <a:noFill/>
                          </a:ln>
                          <a:effectLst/>
                        </a:rPr>
                        <a:t> </a:t>
                      </a:r>
                      <a:r>
                        <a:rPr lang="en-US" sz="2200" dirty="0">
                          <a:ln>
                            <a:noFill/>
                          </a:ln>
                          <a:effectLst/>
                        </a:rPr>
                        <a:t>the</a:t>
                      </a:r>
                      <a:r>
                        <a:rPr lang="en-US" sz="2200" spc="-5" dirty="0">
                          <a:ln>
                            <a:noFill/>
                          </a:ln>
                          <a:effectLst/>
                        </a:rPr>
                        <a:t> </a:t>
                      </a:r>
                      <a:r>
                        <a:rPr lang="en-US" sz="2200" dirty="0">
                          <a:ln>
                            <a:noFill/>
                          </a:ln>
                          <a:effectLst/>
                        </a:rPr>
                        <a:t>data.</a:t>
                      </a:r>
                      <a:endParaRPr lang="en-US" sz="220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endParaRPr>
                    </a:p>
                  </a:txBody>
                  <a:tcPr marL="0" marR="0" marT="0" marB="0"/>
                </a:tc>
                <a:tc>
                  <a:txBody>
                    <a:bodyPr/>
                    <a:lstStyle/>
                    <a:p>
                      <a:pPr marL="75565" marR="0" algn="just">
                        <a:spcBef>
                          <a:spcPts val="575"/>
                        </a:spcBef>
                        <a:spcAft>
                          <a:spcPts val="0"/>
                        </a:spcAft>
                      </a:pPr>
                      <a:r>
                        <a:rPr lang="en-US" sz="2200" dirty="0">
                          <a:ln>
                            <a:noFill/>
                          </a:ln>
                          <a:effectLst/>
                        </a:rPr>
                        <a:t>File</a:t>
                      </a:r>
                      <a:r>
                        <a:rPr lang="en-US" sz="2200" spc="-10" dirty="0">
                          <a:ln>
                            <a:noFill/>
                          </a:ln>
                          <a:effectLst/>
                        </a:rPr>
                        <a:t> </a:t>
                      </a:r>
                      <a:r>
                        <a:rPr lang="en-US" sz="2200" dirty="0">
                          <a:ln>
                            <a:noFill/>
                          </a:ln>
                          <a:effectLst/>
                        </a:rPr>
                        <a:t>system</a:t>
                      </a:r>
                      <a:r>
                        <a:rPr lang="en-US" sz="2200" spc="-15" dirty="0">
                          <a:ln>
                            <a:noFill/>
                          </a:ln>
                          <a:effectLst/>
                        </a:rPr>
                        <a:t> </a:t>
                      </a:r>
                      <a:r>
                        <a:rPr lang="en-US" sz="2200" dirty="0">
                          <a:ln>
                            <a:noFill/>
                          </a:ln>
                          <a:effectLst/>
                        </a:rPr>
                        <a:t>can't</a:t>
                      </a:r>
                      <a:r>
                        <a:rPr lang="en-US" sz="2200" spc="-5" dirty="0">
                          <a:ln>
                            <a:noFill/>
                          </a:ln>
                          <a:effectLst/>
                        </a:rPr>
                        <a:t> </a:t>
                      </a:r>
                      <a:r>
                        <a:rPr lang="en-US" sz="2200" dirty="0">
                          <a:ln>
                            <a:noFill/>
                          </a:ln>
                          <a:effectLst/>
                        </a:rPr>
                        <a:t>efficiently store</a:t>
                      </a:r>
                      <a:r>
                        <a:rPr lang="en-US" sz="2200" spc="-5" dirty="0">
                          <a:ln>
                            <a:noFill/>
                          </a:ln>
                          <a:effectLst/>
                        </a:rPr>
                        <a:t> </a:t>
                      </a:r>
                      <a:r>
                        <a:rPr lang="en-US" sz="2200" dirty="0">
                          <a:ln>
                            <a:noFill/>
                          </a:ln>
                          <a:effectLst/>
                        </a:rPr>
                        <a:t>and</a:t>
                      </a:r>
                      <a:r>
                        <a:rPr lang="en-US" sz="2200" spc="-5" dirty="0">
                          <a:ln>
                            <a:noFill/>
                          </a:ln>
                          <a:effectLst/>
                        </a:rPr>
                        <a:t> </a:t>
                      </a:r>
                      <a:r>
                        <a:rPr lang="en-US" sz="2200" dirty="0">
                          <a:ln>
                            <a:noFill/>
                          </a:ln>
                          <a:effectLst/>
                        </a:rPr>
                        <a:t>retrieve</a:t>
                      </a:r>
                      <a:r>
                        <a:rPr lang="en-US" sz="2200" spc="-10" dirty="0">
                          <a:ln>
                            <a:noFill/>
                          </a:ln>
                          <a:effectLst/>
                        </a:rPr>
                        <a:t> </a:t>
                      </a:r>
                      <a:r>
                        <a:rPr lang="en-US" sz="2200" dirty="0">
                          <a:ln>
                            <a:noFill/>
                          </a:ln>
                          <a:effectLst/>
                        </a:rPr>
                        <a:t>the</a:t>
                      </a:r>
                      <a:r>
                        <a:rPr lang="en-US" sz="2200" spc="-20" dirty="0">
                          <a:ln>
                            <a:noFill/>
                          </a:ln>
                          <a:effectLst/>
                        </a:rPr>
                        <a:t> </a:t>
                      </a:r>
                      <a:r>
                        <a:rPr lang="en-US" sz="2200" dirty="0">
                          <a:ln>
                            <a:noFill/>
                          </a:ln>
                          <a:effectLst/>
                        </a:rPr>
                        <a:t>data.</a:t>
                      </a:r>
                      <a:endParaRPr lang="en-US" sz="220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r h="1168836">
                <a:tc>
                  <a:txBody>
                    <a:bodyPr/>
                    <a:lstStyle/>
                    <a:p>
                      <a:pPr marL="77470" marR="62865" algn="just">
                        <a:lnSpc>
                          <a:spcPct val="107000"/>
                        </a:lnSpc>
                        <a:spcBef>
                          <a:spcPts val="575"/>
                        </a:spcBef>
                        <a:spcAft>
                          <a:spcPts val="0"/>
                        </a:spcAft>
                      </a:pPr>
                      <a:r>
                        <a:rPr lang="en-US" sz="2200" dirty="0">
                          <a:ln>
                            <a:noFill/>
                          </a:ln>
                          <a:effectLst/>
                        </a:rPr>
                        <a:t>DBMS</a:t>
                      </a:r>
                      <a:r>
                        <a:rPr lang="en-US" sz="2200" spc="65" dirty="0">
                          <a:ln>
                            <a:noFill/>
                          </a:ln>
                          <a:effectLst/>
                        </a:rPr>
                        <a:t> </a:t>
                      </a:r>
                      <a:r>
                        <a:rPr lang="en-US" sz="2200" dirty="0">
                          <a:ln>
                            <a:noFill/>
                          </a:ln>
                          <a:effectLst/>
                        </a:rPr>
                        <a:t>takes</a:t>
                      </a:r>
                      <a:r>
                        <a:rPr lang="en-US" sz="2200" spc="60" dirty="0">
                          <a:ln>
                            <a:noFill/>
                          </a:ln>
                          <a:effectLst/>
                        </a:rPr>
                        <a:t> </a:t>
                      </a:r>
                      <a:r>
                        <a:rPr lang="en-US" sz="2200" dirty="0">
                          <a:ln>
                            <a:noFill/>
                          </a:ln>
                          <a:effectLst/>
                        </a:rPr>
                        <a:t>care</a:t>
                      </a:r>
                      <a:r>
                        <a:rPr lang="en-US" sz="2200" spc="50" dirty="0">
                          <a:ln>
                            <a:noFill/>
                          </a:ln>
                          <a:effectLst/>
                        </a:rPr>
                        <a:t> </a:t>
                      </a:r>
                      <a:r>
                        <a:rPr lang="en-US" sz="2200" dirty="0">
                          <a:ln>
                            <a:noFill/>
                          </a:ln>
                          <a:effectLst/>
                        </a:rPr>
                        <a:t>of</a:t>
                      </a:r>
                      <a:r>
                        <a:rPr lang="en-US" sz="2200" spc="55" dirty="0">
                          <a:ln>
                            <a:noFill/>
                          </a:ln>
                          <a:effectLst/>
                        </a:rPr>
                        <a:t> </a:t>
                      </a:r>
                      <a:r>
                        <a:rPr lang="en-US" sz="2200" dirty="0">
                          <a:ln>
                            <a:noFill/>
                          </a:ln>
                          <a:effectLst/>
                        </a:rPr>
                        <a:t>Concurrent</a:t>
                      </a:r>
                      <a:r>
                        <a:rPr lang="en-US" sz="2200" spc="60" dirty="0">
                          <a:ln>
                            <a:noFill/>
                          </a:ln>
                          <a:effectLst/>
                        </a:rPr>
                        <a:t> </a:t>
                      </a:r>
                      <a:r>
                        <a:rPr lang="en-US" sz="2200" dirty="0">
                          <a:ln>
                            <a:noFill/>
                          </a:ln>
                          <a:effectLst/>
                        </a:rPr>
                        <a:t>access</a:t>
                      </a:r>
                      <a:r>
                        <a:rPr lang="en-US" sz="2200" spc="60" dirty="0">
                          <a:ln>
                            <a:noFill/>
                          </a:ln>
                          <a:effectLst/>
                        </a:rPr>
                        <a:t> </a:t>
                      </a:r>
                      <a:r>
                        <a:rPr lang="en-US" sz="2200" dirty="0">
                          <a:ln>
                            <a:noFill/>
                          </a:ln>
                          <a:effectLst/>
                        </a:rPr>
                        <a:t>of</a:t>
                      </a:r>
                      <a:r>
                        <a:rPr lang="en-US" sz="2200" spc="65" dirty="0">
                          <a:ln>
                            <a:noFill/>
                          </a:ln>
                          <a:effectLst/>
                        </a:rPr>
                        <a:t> </a:t>
                      </a:r>
                      <a:r>
                        <a:rPr lang="en-US" sz="2200" dirty="0">
                          <a:ln>
                            <a:noFill/>
                          </a:ln>
                          <a:effectLst/>
                        </a:rPr>
                        <a:t>data</a:t>
                      </a:r>
                      <a:r>
                        <a:rPr lang="en-US" sz="2200" spc="-285" dirty="0">
                          <a:ln>
                            <a:noFill/>
                          </a:ln>
                          <a:effectLst/>
                        </a:rPr>
                        <a:t> </a:t>
                      </a:r>
                      <a:r>
                        <a:rPr lang="en-US" sz="2200" dirty="0">
                          <a:ln>
                            <a:noFill/>
                          </a:ln>
                          <a:effectLst/>
                        </a:rPr>
                        <a:t>using</a:t>
                      </a:r>
                      <a:r>
                        <a:rPr lang="en-US" sz="2200" spc="-10" dirty="0">
                          <a:ln>
                            <a:noFill/>
                          </a:ln>
                          <a:effectLst/>
                        </a:rPr>
                        <a:t> </a:t>
                      </a:r>
                      <a:r>
                        <a:rPr lang="en-US" sz="2200" dirty="0">
                          <a:ln>
                            <a:noFill/>
                          </a:ln>
                          <a:effectLst/>
                        </a:rPr>
                        <a:t>some</a:t>
                      </a:r>
                      <a:r>
                        <a:rPr lang="en-US" sz="2200" spc="-5" dirty="0">
                          <a:ln>
                            <a:noFill/>
                          </a:ln>
                          <a:effectLst/>
                        </a:rPr>
                        <a:t> </a:t>
                      </a:r>
                      <a:r>
                        <a:rPr lang="en-US" sz="2200" dirty="0">
                          <a:ln>
                            <a:noFill/>
                          </a:ln>
                          <a:effectLst/>
                        </a:rPr>
                        <a:t>form</a:t>
                      </a:r>
                      <a:r>
                        <a:rPr lang="en-US" sz="2200" spc="-5" dirty="0">
                          <a:ln>
                            <a:noFill/>
                          </a:ln>
                          <a:effectLst/>
                        </a:rPr>
                        <a:t> </a:t>
                      </a:r>
                      <a:r>
                        <a:rPr lang="en-US" sz="2200" dirty="0">
                          <a:ln>
                            <a:noFill/>
                          </a:ln>
                          <a:effectLst/>
                        </a:rPr>
                        <a:t>of locking.</a:t>
                      </a:r>
                      <a:endParaRPr lang="en-US" sz="220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endParaRPr>
                    </a:p>
                  </a:txBody>
                  <a:tcPr marL="0" marR="0" marT="0" marB="0"/>
                </a:tc>
                <a:tc>
                  <a:txBody>
                    <a:bodyPr/>
                    <a:lstStyle/>
                    <a:p>
                      <a:pPr marL="75565" marR="66040" algn="just">
                        <a:lnSpc>
                          <a:spcPct val="107000"/>
                        </a:lnSpc>
                        <a:spcBef>
                          <a:spcPts val="575"/>
                        </a:spcBef>
                        <a:spcAft>
                          <a:spcPts val="0"/>
                        </a:spcAft>
                      </a:pPr>
                      <a:r>
                        <a:rPr lang="en-US" sz="2200" dirty="0">
                          <a:ln>
                            <a:noFill/>
                          </a:ln>
                          <a:effectLst/>
                        </a:rPr>
                        <a:t>In</a:t>
                      </a:r>
                      <a:r>
                        <a:rPr lang="en-US" sz="2200" spc="5" dirty="0">
                          <a:ln>
                            <a:noFill/>
                          </a:ln>
                          <a:effectLst/>
                        </a:rPr>
                        <a:t> </a:t>
                      </a:r>
                      <a:r>
                        <a:rPr lang="en-US" sz="2200" dirty="0">
                          <a:ln>
                            <a:noFill/>
                          </a:ln>
                          <a:effectLst/>
                        </a:rPr>
                        <a:t>the</a:t>
                      </a:r>
                      <a:r>
                        <a:rPr lang="en-US" sz="2200" spc="5" dirty="0">
                          <a:ln>
                            <a:noFill/>
                          </a:ln>
                          <a:effectLst/>
                        </a:rPr>
                        <a:t> </a:t>
                      </a:r>
                      <a:r>
                        <a:rPr lang="en-US" sz="2200" dirty="0">
                          <a:ln>
                            <a:noFill/>
                          </a:ln>
                          <a:effectLst/>
                        </a:rPr>
                        <a:t>File</a:t>
                      </a:r>
                      <a:r>
                        <a:rPr lang="en-US" sz="2200" spc="5" dirty="0">
                          <a:ln>
                            <a:noFill/>
                          </a:ln>
                          <a:effectLst/>
                        </a:rPr>
                        <a:t> </a:t>
                      </a:r>
                      <a:r>
                        <a:rPr lang="en-US" sz="2200" dirty="0">
                          <a:ln>
                            <a:noFill/>
                          </a:ln>
                          <a:effectLst/>
                        </a:rPr>
                        <a:t>system,</a:t>
                      </a:r>
                      <a:r>
                        <a:rPr lang="en-US" sz="2200" spc="5" dirty="0">
                          <a:ln>
                            <a:noFill/>
                          </a:ln>
                          <a:effectLst/>
                        </a:rPr>
                        <a:t> </a:t>
                      </a:r>
                      <a:r>
                        <a:rPr lang="en-US" sz="2200" dirty="0">
                          <a:ln>
                            <a:noFill/>
                          </a:ln>
                          <a:effectLst/>
                        </a:rPr>
                        <a:t>concurrent</a:t>
                      </a:r>
                      <a:r>
                        <a:rPr lang="en-US" sz="2200" spc="5" dirty="0">
                          <a:ln>
                            <a:noFill/>
                          </a:ln>
                          <a:effectLst/>
                        </a:rPr>
                        <a:t> </a:t>
                      </a:r>
                      <a:r>
                        <a:rPr lang="en-US" sz="2200" dirty="0">
                          <a:ln>
                            <a:noFill/>
                          </a:ln>
                          <a:effectLst/>
                        </a:rPr>
                        <a:t>access</a:t>
                      </a:r>
                      <a:r>
                        <a:rPr lang="en-US" sz="2200" spc="5" dirty="0">
                          <a:ln>
                            <a:noFill/>
                          </a:ln>
                          <a:effectLst/>
                        </a:rPr>
                        <a:t> </a:t>
                      </a:r>
                      <a:r>
                        <a:rPr lang="en-US" sz="2200" dirty="0">
                          <a:ln>
                            <a:noFill/>
                          </a:ln>
                          <a:effectLst/>
                        </a:rPr>
                        <a:t>has</a:t>
                      </a:r>
                      <a:r>
                        <a:rPr lang="en-US" sz="2200" spc="5" dirty="0">
                          <a:ln>
                            <a:noFill/>
                          </a:ln>
                          <a:effectLst/>
                        </a:rPr>
                        <a:t> </a:t>
                      </a:r>
                      <a:r>
                        <a:rPr lang="en-US" sz="2200" dirty="0">
                          <a:ln>
                            <a:noFill/>
                          </a:ln>
                          <a:effectLst/>
                        </a:rPr>
                        <a:t>many</a:t>
                      </a:r>
                      <a:r>
                        <a:rPr lang="en-US" sz="2200" spc="5" dirty="0">
                          <a:ln>
                            <a:noFill/>
                          </a:ln>
                          <a:effectLst/>
                        </a:rPr>
                        <a:t> </a:t>
                      </a:r>
                      <a:r>
                        <a:rPr lang="en-US" sz="2200" dirty="0">
                          <a:ln>
                            <a:noFill/>
                          </a:ln>
                          <a:effectLst/>
                        </a:rPr>
                        <a:t>problems</a:t>
                      </a:r>
                      <a:r>
                        <a:rPr lang="en-US" sz="2200" spc="5" dirty="0">
                          <a:ln>
                            <a:noFill/>
                          </a:ln>
                          <a:effectLst/>
                        </a:rPr>
                        <a:t> </a:t>
                      </a:r>
                      <a:r>
                        <a:rPr lang="en-US" sz="2200" dirty="0">
                          <a:ln>
                            <a:noFill/>
                          </a:ln>
                          <a:effectLst/>
                        </a:rPr>
                        <a:t>like</a:t>
                      </a:r>
                      <a:r>
                        <a:rPr lang="en-US" sz="2200" spc="5" dirty="0">
                          <a:ln>
                            <a:noFill/>
                          </a:ln>
                          <a:effectLst/>
                        </a:rPr>
                        <a:t> </a:t>
                      </a:r>
                      <a:r>
                        <a:rPr lang="en-US" sz="2200" dirty="0">
                          <a:ln>
                            <a:noFill/>
                          </a:ln>
                          <a:effectLst/>
                        </a:rPr>
                        <a:t>redirecting</a:t>
                      </a:r>
                      <a:r>
                        <a:rPr lang="en-US" sz="2200" spc="-60" dirty="0">
                          <a:ln>
                            <a:noFill/>
                          </a:ln>
                          <a:effectLst/>
                        </a:rPr>
                        <a:t> </a:t>
                      </a:r>
                      <a:r>
                        <a:rPr lang="en-US" sz="2200" dirty="0">
                          <a:ln>
                            <a:noFill/>
                          </a:ln>
                          <a:effectLst/>
                        </a:rPr>
                        <a:t>the</a:t>
                      </a:r>
                      <a:r>
                        <a:rPr lang="en-US" sz="2200" spc="-55" dirty="0">
                          <a:ln>
                            <a:noFill/>
                          </a:ln>
                          <a:effectLst/>
                        </a:rPr>
                        <a:t> </a:t>
                      </a:r>
                      <a:r>
                        <a:rPr lang="en-US" sz="2200" dirty="0">
                          <a:ln>
                            <a:noFill/>
                          </a:ln>
                          <a:effectLst/>
                        </a:rPr>
                        <a:t>file</a:t>
                      </a:r>
                      <a:r>
                        <a:rPr lang="en-US" sz="2200" spc="-40" dirty="0">
                          <a:ln>
                            <a:noFill/>
                          </a:ln>
                          <a:effectLst/>
                        </a:rPr>
                        <a:t> </a:t>
                      </a:r>
                      <a:r>
                        <a:rPr lang="en-US" sz="2200" dirty="0">
                          <a:ln>
                            <a:noFill/>
                          </a:ln>
                          <a:effectLst/>
                        </a:rPr>
                        <a:t>while</a:t>
                      </a:r>
                      <a:r>
                        <a:rPr lang="en-US" sz="2200" spc="-50" dirty="0">
                          <a:ln>
                            <a:noFill/>
                          </a:ln>
                          <a:effectLst/>
                        </a:rPr>
                        <a:t> </a:t>
                      </a:r>
                      <a:r>
                        <a:rPr lang="en-US" sz="2200" dirty="0">
                          <a:ln>
                            <a:noFill/>
                          </a:ln>
                          <a:effectLst/>
                        </a:rPr>
                        <a:t>other</a:t>
                      </a:r>
                      <a:r>
                        <a:rPr lang="en-US" sz="2200" spc="-50" dirty="0">
                          <a:ln>
                            <a:noFill/>
                          </a:ln>
                          <a:effectLst/>
                        </a:rPr>
                        <a:t> </a:t>
                      </a:r>
                      <a:r>
                        <a:rPr lang="en-US" sz="2200" dirty="0">
                          <a:ln>
                            <a:noFill/>
                          </a:ln>
                          <a:effectLst/>
                        </a:rPr>
                        <a:t>deleting</a:t>
                      </a:r>
                      <a:r>
                        <a:rPr lang="en-US" sz="2200" spc="-55" dirty="0">
                          <a:ln>
                            <a:noFill/>
                          </a:ln>
                          <a:effectLst/>
                        </a:rPr>
                        <a:t> </a:t>
                      </a:r>
                      <a:r>
                        <a:rPr lang="en-US" sz="2200" dirty="0">
                          <a:ln>
                            <a:noFill/>
                          </a:ln>
                          <a:effectLst/>
                        </a:rPr>
                        <a:t>some</a:t>
                      </a:r>
                      <a:r>
                        <a:rPr lang="en-US" sz="2200" spc="-55" dirty="0">
                          <a:ln>
                            <a:noFill/>
                          </a:ln>
                          <a:effectLst/>
                        </a:rPr>
                        <a:t> </a:t>
                      </a:r>
                      <a:r>
                        <a:rPr lang="en-US" sz="2200" dirty="0">
                          <a:ln>
                            <a:noFill/>
                          </a:ln>
                          <a:effectLst/>
                        </a:rPr>
                        <a:t>information</a:t>
                      </a:r>
                      <a:r>
                        <a:rPr lang="en-US" sz="2200" spc="-55" dirty="0">
                          <a:ln>
                            <a:noFill/>
                          </a:ln>
                          <a:effectLst/>
                        </a:rPr>
                        <a:t> </a:t>
                      </a:r>
                      <a:r>
                        <a:rPr lang="en-US" sz="2200" dirty="0">
                          <a:ln>
                            <a:noFill/>
                          </a:ln>
                          <a:effectLst/>
                        </a:rPr>
                        <a:t>or</a:t>
                      </a:r>
                      <a:r>
                        <a:rPr lang="en-US" sz="2200" spc="-50" dirty="0">
                          <a:ln>
                            <a:noFill/>
                          </a:ln>
                          <a:effectLst/>
                        </a:rPr>
                        <a:t> </a:t>
                      </a:r>
                      <a:r>
                        <a:rPr lang="en-US" sz="2200" dirty="0">
                          <a:ln>
                            <a:noFill/>
                          </a:ln>
                          <a:effectLst/>
                        </a:rPr>
                        <a:t>updating</a:t>
                      </a:r>
                      <a:r>
                        <a:rPr lang="en-US" sz="2200" spc="-290" dirty="0">
                          <a:ln>
                            <a:noFill/>
                          </a:ln>
                          <a:effectLst/>
                        </a:rPr>
                        <a:t> </a:t>
                      </a:r>
                      <a:r>
                        <a:rPr lang="en-US" sz="2200" dirty="0">
                          <a:ln>
                            <a:noFill/>
                          </a:ln>
                          <a:effectLst/>
                        </a:rPr>
                        <a:t>some</a:t>
                      </a:r>
                      <a:r>
                        <a:rPr lang="en-US" sz="2200" spc="-10" dirty="0">
                          <a:ln>
                            <a:noFill/>
                          </a:ln>
                          <a:effectLst/>
                        </a:rPr>
                        <a:t> </a:t>
                      </a:r>
                      <a:r>
                        <a:rPr lang="en-US" sz="2200" dirty="0">
                          <a:ln>
                            <a:noFill/>
                          </a:ln>
                          <a:effectLst/>
                        </a:rPr>
                        <a:t>information.</a:t>
                      </a:r>
                      <a:endParaRPr lang="en-US" sz="2200" dirty="0">
                        <a:ln>
                          <a:noFill/>
                        </a:ln>
                        <a:solidFill>
                          <a:schemeClr val="tx1"/>
                        </a:solidFill>
                        <a:effectLst/>
                        <a:latin typeface="Times New Roman" panose="02020603050405020304" pitchFamily="18" charset="0"/>
                        <a:ea typeface="Segoe UI" panose="020B0502040204020203" pitchFamily="34" charset="0"/>
                        <a:cs typeface="Times New Roman" panose="02020603050405020304" pitchFamily="18" charset="0"/>
                      </a:endParaRPr>
                    </a:p>
                  </a:txBody>
                  <a:tcPr marL="0" marR="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670373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768" y="162702"/>
            <a:ext cx="11801341" cy="5078313"/>
          </a:xfrm>
          <a:prstGeom prst="rect">
            <a:avLst/>
          </a:prstGeom>
        </p:spPr>
        <p:txBody>
          <a:bodyPr wrap="square">
            <a:spAutoFit/>
          </a:bodyPr>
          <a:lstStyle/>
          <a:p>
            <a:pPr>
              <a:lnSpc>
                <a:spcPct val="150000"/>
              </a:lnSpc>
            </a:pPr>
            <a:r>
              <a:rPr lang="en-IN" sz="2800" b="1" dirty="0"/>
              <a:t>Advantages of Using a DBMS </a:t>
            </a:r>
            <a:endParaRPr lang="en-IN" sz="2800" dirty="0"/>
          </a:p>
          <a:p>
            <a:pPr marL="457200" indent="-457200">
              <a:lnSpc>
                <a:spcPct val="150000"/>
              </a:lnSpc>
              <a:buFont typeface="+mj-lt"/>
              <a:buAutoNum type="arabicPeriod"/>
            </a:pPr>
            <a:r>
              <a:rPr lang="en-IN" sz="2400" dirty="0"/>
              <a:t>Controlling Redundancy </a:t>
            </a:r>
          </a:p>
          <a:p>
            <a:pPr marL="457200" indent="-457200">
              <a:lnSpc>
                <a:spcPct val="150000"/>
              </a:lnSpc>
              <a:buFont typeface="+mj-lt"/>
              <a:buAutoNum type="arabicPeriod"/>
            </a:pPr>
            <a:r>
              <a:rPr lang="en-IN" sz="2400" dirty="0"/>
              <a:t>Restricting Unauthorized Access </a:t>
            </a:r>
          </a:p>
          <a:p>
            <a:pPr marL="457200" indent="-457200">
              <a:lnSpc>
                <a:spcPct val="150000"/>
              </a:lnSpc>
              <a:buFont typeface="+mj-lt"/>
              <a:buAutoNum type="arabicPeriod"/>
            </a:pPr>
            <a:r>
              <a:rPr lang="en-IN" sz="2400" dirty="0"/>
              <a:t>Providing Persistent Storage for Program Objects and Data Structures </a:t>
            </a:r>
          </a:p>
          <a:p>
            <a:pPr marL="457200" indent="-457200">
              <a:lnSpc>
                <a:spcPct val="150000"/>
              </a:lnSpc>
              <a:buFont typeface="+mj-lt"/>
              <a:buAutoNum type="arabicPeriod"/>
            </a:pPr>
            <a:r>
              <a:rPr lang="en-IN" sz="2400" dirty="0"/>
              <a:t>Permitting </a:t>
            </a:r>
            <a:r>
              <a:rPr lang="en-IN" sz="2400" dirty="0" err="1"/>
              <a:t>Inferencing</a:t>
            </a:r>
            <a:r>
              <a:rPr lang="en-IN" sz="2400" dirty="0"/>
              <a:t> and Actions Using Rules </a:t>
            </a:r>
          </a:p>
          <a:p>
            <a:pPr marL="457200" indent="-457200">
              <a:lnSpc>
                <a:spcPct val="150000"/>
              </a:lnSpc>
              <a:buFont typeface="+mj-lt"/>
              <a:buAutoNum type="arabicPeriod"/>
            </a:pPr>
            <a:r>
              <a:rPr lang="en-IN" sz="2400" dirty="0"/>
              <a:t>Providing Multiple User Interfaces </a:t>
            </a:r>
          </a:p>
          <a:p>
            <a:pPr marL="457200" indent="-457200">
              <a:lnSpc>
                <a:spcPct val="150000"/>
              </a:lnSpc>
              <a:buFont typeface="+mj-lt"/>
              <a:buAutoNum type="arabicPeriod"/>
            </a:pPr>
            <a:r>
              <a:rPr lang="en-IN" sz="2400" dirty="0"/>
              <a:t>Representing Complex Relationships Among Data </a:t>
            </a:r>
          </a:p>
          <a:p>
            <a:pPr marL="457200" indent="-457200">
              <a:lnSpc>
                <a:spcPct val="150000"/>
              </a:lnSpc>
              <a:buFont typeface="+mj-lt"/>
              <a:buAutoNum type="arabicPeriod"/>
            </a:pPr>
            <a:r>
              <a:rPr lang="en-IN" sz="2400" dirty="0"/>
              <a:t>Enforcing Integrity Constraints </a:t>
            </a:r>
          </a:p>
          <a:p>
            <a:pPr marL="457200" indent="-457200">
              <a:lnSpc>
                <a:spcPct val="150000"/>
              </a:lnSpc>
              <a:buFont typeface="+mj-lt"/>
              <a:buAutoNum type="arabicPeriod"/>
            </a:pPr>
            <a:r>
              <a:rPr lang="en-IN" sz="2400" dirty="0"/>
              <a:t>Providing Backup and Recovery</a:t>
            </a:r>
            <a:endParaRPr lang="en-GB" sz="2400" dirty="0"/>
          </a:p>
        </p:txBody>
      </p:sp>
    </p:spTree>
    <p:extLst>
      <p:ext uri="{BB962C8B-B14F-4D97-AF65-F5344CB8AC3E}">
        <p14:creationId xmlns:p14="http://schemas.microsoft.com/office/powerpoint/2010/main" val="1620046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9088" y="139485"/>
            <a:ext cx="11753610" cy="6417141"/>
          </a:xfrm>
          <a:prstGeom prst="rect">
            <a:avLst/>
          </a:prstGeom>
        </p:spPr>
        <p:txBody>
          <a:bodyPr wrap="square">
            <a:spAutoFit/>
          </a:bodyPr>
          <a:lstStyle/>
          <a:p>
            <a:pPr algn="ctr">
              <a:lnSpc>
                <a:spcPct val="150000"/>
              </a:lnSpc>
            </a:pPr>
            <a:r>
              <a:rPr lang="en-US" sz="3200" b="1" dirty="0"/>
              <a:t>Advantages of DBMS</a:t>
            </a:r>
            <a:endParaRPr lang="en-GB" sz="3200" b="1" dirty="0"/>
          </a:p>
          <a:p>
            <a:pPr marL="342900" lvl="0" indent="-342900" algn="just">
              <a:lnSpc>
                <a:spcPct val="150000"/>
              </a:lnSpc>
              <a:buAutoNum type="arabicPeriod"/>
            </a:pPr>
            <a:r>
              <a:rPr lang="en-US" sz="2200" b="1" dirty="0"/>
              <a:t>Controls database redundancy: </a:t>
            </a:r>
            <a:r>
              <a:rPr lang="en-US" sz="2200" dirty="0"/>
              <a:t>It can control data redundancy because it stores all the data in one single database file and that recorded data is placed in the database.</a:t>
            </a:r>
            <a:endParaRPr lang="en-GB" sz="2200" dirty="0"/>
          </a:p>
          <a:p>
            <a:pPr marL="342900" lvl="0" indent="-342900" algn="just">
              <a:lnSpc>
                <a:spcPct val="150000"/>
              </a:lnSpc>
              <a:buAutoNum type="arabicPeriod"/>
            </a:pPr>
            <a:r>
              <a:rPr lang="en-US" sz="2200" b="1" dirty="0"/>
              <a:t>Data sharing: </a:t>
            </a:r>
            <a:r>
              <a:rPr lang="en-US" sz="2200" dirty="0"/>
              <a:t>In DBMS, the authorized users of an organization can share the data among multiple users.</a:t>
            </a:r>
            <a:endParaRPr lang="en-GB" sz="2200" dirty="0"/>
          </a:p>
          <a:p>
            <a:pPr marL="342900" lvl="0" indent="-342900" algn="just">
              <a:lnSpc>
                <a:spcPct val="150000"/>
              </a:lnSpc>
              <a:buAutoNum type="arabicPeriod"/>
            </a:pPr>
            <a:r>
              <a:rPr lang="en-US" sz="2200" b="1" dirty="0"/>
              <a:t>Easily Maintenance: </a:t>
            </a:r>
            <a:r>
              <a:rPr lang="en-US" sz="2200" dirty="0"/>
              <a:t>It can be easily maintainable due to the centralized nature of the database system.</a:t>
            </a:r>
            <a:endParaRPr lang="en-GB" sz="2200" dirty="0"/>
          </a:p>
          <a:p>
            <a:pPr marL="342900" lvl="0" indent="-342900" algn="just">
              <a:lnSpc>
                <a:spcPct val="150000"/>
              </a:lnSpc>
              <a:buAutoNum type="arabicPeriod"/>
            </a:pPr>
            <a:r>
              <a:rPr lang="en-US" sz="2200" b="1" dirty="0"/>
              <a:t>Reduce time: </a:t>
            </a:r>
            <a:r>
              <a:rPr lang="en-US" sz="2200" dirty="0"/>
              <a:t>It reduces development time and maintenance need.</a:t>
            </a:r>
            <a:endParaRPr lang="en-GB" sz="2200" dirty="0"/>
          </a:p>
          <a:p>
            <a:pPr marL="342900" lvl="0" indent="-342900" algn="just">
              <a:lnSpc>
                <a:spcPct val="150000"/>
              </a:lnSpc>
              <a:buAutoNum type="arabicPeriod"/>
            </a:pPr>
            <a:r>
              <a:rPr lang="en-US" sz="2200" b="1" dirty="0"/>
              <a:t>Backup: </a:t>
            </a:r>
            <a:r>
              <a:rPr lang="en-US" sz="2200" dirty="0"/>
              <a:t>It provides backup and recovery subsystems which create automatic backup of data from </a:t>
            </a:r>
            <a:r>
              <a:rPr lang="en-US" sz="2200" b="1" dirty="0"/>
              <a:t>hardware</a:t>
            </a:r>
            <a:r>
              <a:rPr lang="en-US" sz="2200" dirty="0"/>
              <a:t> and </a:t>
            </a:r>
            <a:r>
              <a:rPr lang="en-US" sz="2200" b="1" dirty="0"/>
              <a:t>software</a:t>
            </a:r>
            <a:r>
              <a:rPr lang="en-US" sz="2200" dirty="0"/>
              <a:t> failures and restores the data if required.</a:t>
            </a:r>
            <a:endParaRPr lang="en-GB" sz="2200" dirty="0"/>
          </a:p>
          <a:p>
            <a:pPr marL="342900" lvl="0" indent="-342900" algn="just">
              <a:lnSpc>
                <a:spcPct val="150000"/>
              </a:lnSpc>
              <a:buAutoNum type="arabicPeriod"/>
            </a:pPr>
            <a:r>
              <a:rPr lang="en-US" sz="2200" b="1" dirty="0"/>
              <a:t>multiple user interface: </a:t>
            </a:r>
            <a:r>
              <a:rPr lang="en-US" sz="2200" dirty="0"/>
              <a:t>It provides different types of user interfaces like graphical user interfaces, application program interfaces</a:t>
            </a:r>
            <a:endParaRPr lang="en-GB" sz="2200" dirty="0"/>
          </a:p>
        </p:txBody>
      </p:sp>
    </p:spTree>
    <p:extLst>
      <p:ext uri="{BB962C8B-B14F-4D97-AF65-F5344CB8AC3E}">
        <p14:creationId xmlns:p14="http://schemas.microsoft.com/office/powerpoint/2010/main" val="471828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941" y="304164"/>
            <a:ext cx="11706895" cy="4708981"/>
          </a:xfrm>
          <a:prstGeom prst="rect">
            <a:avLst/>
          </a:prstGeom>
        </p:spPr>
        <p:txBody>
          <a:bodyPr wrap="square">
            <a:spAutoFit/>
          </a:bodyPr>
          <a:lstStyle/>
          <a:p>
            <a:pPr algn="just">
              <a:lnSpc>
                <a:spcPct val="150000"/>
              </a:lnSpc>
            </a:pPr>
            <a:r>
              <a:rPr lang="en-US" sz="3200" b="1" dirty="0"/>
              <a:t>Disadvantages of DBMS</a:t>
            </a:r>
            <a:endParaRPr lang="en-GB" sz="3200" b="1" dirty="0"/>
          </a:p>
          <a:p>
            <a:pPr marL="342900" lvl="0" indent="-342900" algn="just">
              <a:lnSpc>
                <a:spcPct val="150000"/>
              </a:lnSpc>
              <a:buFont typeface="+mj-lt"/>
              <a:buAutoNum type="arabicPeriod"/>
            </a:pPr>
            <a:r>
              <a:rPr lang="en-US" sz="2400" b="1" dirty="0"/>
              <a:t>Cost of Hardware and Software: </a:t>
            </a:r>
            <a:r>
              <a:rPr lang="en-US" sz="2400" dirty="0"/>
              <a:t>It requires a </a:t>
            </a:r>
            <a:r>
              <a:rPr lang="en-US" sz="2400" b="1" dirty="0"/>
              <a:t>high speed</a:t>
            </a:r>
            <a:r>
              <a:rPr lang="en-US" sz="2400" dirty="0"/>
              <a:t> of data processor and </a:t>
            </a:r>
            <a:r>
              <a:rPr lang="en-US" sz="2400" b="1" dirty="0"/>
              <a:t>large memory</a:t>
            </a:r>
            <a:r>
              <a:rPr lang="en-US" sz="2400" dirty="0"/>
              <a:t> size to run DBMS software.</a:t>
            </a:r>
            <a:endParaRPr lang="en-GB" sz="2400" dirty="0"/>
          </a:p>
          <a:p>
            <a:pPr marL="342900" lvl="0" indent="-342900" algn="just">
              <a:lnSpc>
                <a:spcPct val="150000"/>
              </a:lnSpc>
              <a:buFont typeface="+mj-lt"/>
              <a:buAutoNum type="arabicPeriod"/>
            </a:pPr>
            <a:r>
              <a:rPr lang="en-US" sz="2400" b="1" dirty="0"/>
              <a:t>Size: </a:t>
            </a:r>
            <a:r>
              <a:rPr lang="en-US" sz="2400" dirty="0"/>
              <a:t>It occupies a </a:t>
            </a:r>
            <a:r>
              <a:rPr lang="en-US" sz="2400" b="1" dirty="0"/>
              <a:t>large space</a:t>
            </a:r>
            <a:r>
              <a:rPr lang="en-US" sz="2400" dirty="0"/>
              <a:t> of disks and </a:t>
            </a:r>
            <a:r>
              <a:rPr lang="en-US" sz="2400" b="1" dirty="0"/>
              <a:t>large memory</a:t>
            </a:r>
            <a:r>
              <a:rPr lang="en-US" sz="2400" dirty="0"/>
              <a:t> to run them efficiently.</a:t>
            </a:r>
            <a:endParaRPr lang="en-GB" sz="2400" dirty="0"/>
          </a:p>
          <a:p>
            <a:pPr marL="342900" lvl="0" indent="-342900" algn="just">
              <a:lnSpc>
                <a:spcPct val="150000"/>
              </a:lnSpc>
              <a:buFont typeface="+mj-lt"/>
              <a:buAutoNum type="arabicPeriod"/>
            </a:pPr>
            <a:r>
              <a:rPr lang="en-US" sz="2400" b="1" dirty="0"/>
              <a:t>Complexity: </a:t>
            </a:r>
            <a:r>
              <a:rPr lang="en-US" sz="2400" dirty="0"/>
              <a:t>Database system creates additional complexity and requirements.</a:t>
            </a:r>
            <a:endParaRPr lang="en-GB" sz="2400" dirty="0"/>
          </a:p>
          <a:p>
            <a:pPr marL="342900" lvl="0" indent="-342900" algn="just">
              <a:lnSpc>
                <a:spcPct val="150000"/>
              </a:lnSpc>
              <a:buFont typeface="+mj-lt"/>
              <a:buAutoNum type="arabicPeriod"/>
            </a:pPr>
            <a:r>
              <a:rPr lang="en-US" sz="2400" b="1" dirty="0"/>
              <a:t>Higher impact of failure: </a:t>
            </a:r>
            <a:r>
              <a:rPr lang="en-US" sz="2400" dirty="0"/>
              <a:t>Failure is highly impacted the database because in most of the organization, all the data stored in a single database and if the database is damaged due to electric failure or database corruption then the data may be </a:t>
            </a:r>
            <a:r>
              <a:rPr lang="en-US" sz="2400" b="1" dirty="0"/>
              <a:t>lost forever</a:t>
            </a:r>
            <a:r>
              <a:rPr lang="en-US" sz="2400" dirty="0"/>
              <a:t>.</a:t>
            </a:r>
            <a:endParaRPr lang="en-GB" sz="2400" dirty="0"/>
          </a:p>
        </p:txBody>
      </p:sp>
    </p:spTree>
    <p:extLst>
      <p:ext uri="{BB962C8B-B14F-4D97-AF65-F5344CB8AC3E}">
        <p14:creationId xmlns:p14="http://schemas.microsoft.com/office/powerpoint/2010/main" val="4188572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504" y="381000"/>
            <a:ext cx="8229600" cy="1143000"/>
          </a:xfrm>
        </p:spPr>
        <p:txBody>
          <a:bodyPr>
            <a:normAutofit fontScale="90000"/>
          </a:bodyPr>
          <a:lstStyle/>
          <a:p>
            <a:br>
              <a:rPr lang="en-US" b="1" dirty="0"/>
            </a:br>
            <a:endParaRPr lang="en-US" dirty="0"/>
          </a:p>
        </p:txBody>
      </p:sp>
      <p:sp>
        <p:nvSpPr>
          <p:cNvPr id="3" name="Content Placeholder 2"/>
          <p:cNvSpPr>
            <a:spLocks noGrp="1"/>
          </p:cNvSpPr>
          <p:nvPr>
            <p:ph idx="1"/>
          </p:nvPr>
        </p:nvSpPr>
        <p:spPr>
          <a:xfrm>
            <a:off x="166433" y="255076"/>
            <a:ext cx="11782760" cy="6269709"/>
          </a:xfrm>
        </p:spPr>
        <p:txBody>
          <a:bodyPr>
            <a:normAutofit/>
          </a:bodyPr>
          <a:lstStyle/>
          <a:p>
            <a:pPr marL="457200" lvl="1" indent="0" algn="just">
              <a:lnSpc>
                <a:spcPct val="150000"/>
              </a:lnSpc>
              <a:buNone/>
            </a:pPr>
            <a:r>
              <a:rPr lang="en-US" sz="3200" b="1" dirty="0"/>
              <a:t>Data model Schema and Instance</a:t>
            </a:r>
            <a:endParaRPr lang="en-US" sz="3200" dirty="0">
              <a:cs typeface="Times New Roman" panose="02020603050405020304" pitchFamily="18" charset="0"/>
            </a:endParaRPr>
          </a:p>
          <a:p>
            <a:pPr lvl="1" algn="just">
              <a:lnSpc>
                <a:spcPct val="150000"/>
              </a:lnSpc>
            </a:pPr>
            <a:r>
              <a:rPr lang="en-US" sz="2600" dirty="0">
                <a:cs typeface="Times New Roman" panose="02020603050405020304" pitchFamily="18" charset="0"/>
              </a:rPr>
              <a:t>The data which is stored in the database at a particular moment of time is called an instance of the database.</a:t>
            </a:r>
          </a:p>
          <a:p>
            <a:pPr lvl="1" algn="just">
              <a:lnSpc>
                <a:spcPct val="150000"/>
              </a:lnSpc>
            </a:pPr>
            <a:r>
              <a:rPr lang="en-US" sz="2600" dirty="0">
                <a:cs typeface="Times New Roman" panose="02020603050405020304" pitchFamily="18" charset="0"/>
              </a:rPr>
              <a:t>The overall design of a database is called schema.</a:t>
            </a:r>
          </a:p>
          <a:p>
            <a:pPr lvl="1" algn="just">
              <a:lnSpc>
                <a:spcPct val="150000"/>
              </a:lnSpc>
            </a:pPr>
            <a:r>
              <a:rPr lang="en-US" sz="2600" dirty="0">
                <a:cs typeface="Times New Roman" panose="02020603050405020304" pitchFamily="18" charset="0"/>
              </a:rPr>
              <a:t>A database schema is the skeleton structure of the database. It represents the logical view of the entire database.</a:t>
            </a:r>
          </a:p>
          <a:p>
            <a:pPr lvl="1" algn="just">
              <a:lnSpc>
                <a:spcPct val="150000"/>
              </a:lnSpc>
            </a:pPr>
            <a:r>
              <a:rPr lang="en-US" sz="2600" dirty="0">
                <a:cs typeface="Times New Roman" panose="02020603050405020304" pitchFamily="18" charset="0"/>
              </a:rPr>
              <a:t>A schema contains schema objects like table, foreign key, primary key, views, columns, data types, stored procedure, etc.</a:t>
            </a:r>
          </a:p>
        </p:txBody>
      </p:sp>
      <p:sp>
        <p:nvSpPr>
          <p:cNvPr id="4" name="Slide Number Placeholder 3"/>
          <p:cNvSpPr>
            <a:spLocks noGrp="1"/>
          </p:cNvSpPr>
          <p:nvPr>
            <p:ph type="sldNum" sz="quarter" idx="12"/>
          </p:nvPr>
        </p:nvSpPr>
        <p:spPr/>
        <p:txBody>
          <a:bodyPr/>
          <a:lstStyle/>
          <a:p>
            <a:fld id="{9AB37E36-A941-4F8E-9CC6-4E72DA751398}" type="slidenum">
              <a:rPr lang="en-US" smtClean="0"/>
              <a:pPr/>
              <a:t>47</a:t>
            </a:fld>
            <a:endParaRPr lang="en-US"/>
          </a:p>
        </p:txBody>
      </p:sp>
    </p:spTree>
    <p:extLst>
      <p:ext uri="{BB962C8B-B14F-4D97-AF65-F5344CB8AC3E}">
        <p14:creationId xmlns:p14="http://schemas.microsoft.com/office/powerpoint/2010/main" val="16295884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470" y="209227"/>
            <a:ext cx="11670225" cy="6512248"/>
          </a:xfrm>
        </p:spPr>
        <p:txBody>
          <a:bodyPr>
            <a:noAutofit/>
          </a:bodyPr>
          <a:lstStyle/>
          <a:p>
            <a:pPr lvl="1" algn="just">
              <a:lnSpc>
                <a:spcPct val="150000"/>
              </a:lnSpc>
            </a:pPr>
            <a:r>
              <a:rPr lang="en-US" sz="2300" dirty="0">
                <a:cs typeface="Times New Roman" panose="02020603050405020304" pitchFamily="18" charset="0"/>
              </a:rPr>
              <a:t>A database schema can be represented by using the visual diagram. That diagram shows the database objects and relationship with each other.</a:t>
            </a:r>
          </a:p>
          <a:p>
            <a:pPr lvl="1" algn="just">
              <a:lnSpc>
                <a:spcPct val="150000"/>
              </a:lnSpc>
            </a:pPr>
            <a:r>
              <a:rPr lang="en-US" sz="2300" dirty="0">
                <a:cs typeface="Times New Roman" panose="02020603050405020304" pitchFamily="18" charset="0"/>
              </a:rPr>
              <a:t>A database schema is designed by the database designers to help programmers whose software will interact with the database. The process of database creation is called data modeling.</a:t>
            </a:r>
          </a:p>
          <a:p>
            <a:pPr algn="just">
              <a:lnSpc>
                <a:spcPct val="150000"/>
              </a:lnSpc>
            </a:pPr>
            <a:r>
              <a:rPr lang="en-US" sz="2300" dirty="0">
                <a:cs typeface="Times New Roman" panose="02020603050405020304" pitchFamily="18" charset="0"/>
              </a:rPr>
              <a:t>A schema diagram can display only some aspects of a schema like the name of record type, data type, and constraints. Other aspects can't be specified through the schema diagram. For example, the given figure neither show the data type of each data item nor the relationship among various files.</a:t>
            </a:r>
          </a:p>
          <a:p>
            <a:pPr algn="just">
              <a:lnSpc>
                <a:spcPct val="150000"/>
              </a:lnSpc>
            </a:pPr>
            <a:endParaRPr lang="en-US" sz="2300" dirty="0">
              <a:cs typeface="Times New Roman" panose="02020603050405020304" pitchFamily="18" charset="0"/>
            </a:endParaRPr>
          </a:p>
          <a:p>
            <a:pPr>
              <a:lnSpc>
                <a:spcPct val="150000"/>
              </a:lnSpc>
            </a:pPr>
            <a:endParaRPr lang="en-US" sz="2300" dirty="0"/>
          </a:p>
        </p:txBody>
      </p:sp>
      <p:sp>
        <p:nvSpPr>
          <p:cNvPr id="4" name="Slide Number Placeholder 3"/>
          <p:cNvSpPr>
            <a:spLocks noGrp="1"/>
          </p:cNvSpPr>
          <p:nvPr>
            <p:ph type="sldNum" sz="quarter" idx="12"/>
          </p:nvPr>
        </p:nvSpPr>
        <p:spPr/>
        <p:txBody>
          <a:bodyPr/>
          <a:lstStyle/>
          <a:p>
            <a:fld id="{9AB37E36-A941-4F8E-9CC6-4E72DA751398}" type="slidenum">
              <a:rPr lang="en-US" smtClean="0"/>
              <a:pPr/>
              <a:t>48</a:t>
            </a:fld>
            <a:endParaRPr lang="en-US"/>
          </a:p>
        </p:txBody>
      </p:sp>
    </p:spTree>
    <p:extLst>
      <p:ext uri="{BB962C8B-B14F-4D97-AF65-F5344CB8AC3E}">
        <p14:creationId xmlns:p14="http://schemas.microsoft.com/office/powerpoint/2010/main" val="10317642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B37E36-A941-4F8E-9CC6-4E72DA751398}" type="slidenum">
              <a:rPr lang="en-US" smtClean="0"/>
              <a:pPr/>
              <a:t>49</a:t>
            </a:fld>
            <a:endParaRPr lang="en-US"/>
          </a:p>
        </p:txBody>
      </p:sp>
      <p:pic>
        <p:nvPicPr>
          <p:cNvPr id="5" name="image11.png" descr="DBMS Data model Schema and Instance"/>
          <p:cNvPicPr>
            <a:picLocks noGrp="1"/>
          </p:cNvPicPr>
          <p:nvPr>
            <p:ph idx="1"/>
          </p:nvPr>
        </p:nvPicPr>
        <p:blipFill>
          <a:blip r:embed="rId2" cstate="print"/>
          <a:stretch>
            <a:fillRect/>
          </a:stretch>
        </p:blipFill>
        <p:spPr>
          <a:xfrm>
            <a:off x="694840" y="316425"/>
            <a:ext cx="9983492" cy="5682197"/>
          </a:xfrm>
          <a:prstGeom prst="rect">
            <a:avLst/>
          </a:prstGeom>
        </p:spPr>
      </p:pic>
    </p:spTree>
    <p:extLst>
      <p:ext uri="{BB962C8B-B14F-4D97-AF65-F5344CB8AC3E}">
        <p14:creationId xmlns:p14="http://schemas.microsoft.com/office/powerpoint/2010/main" val="2151305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06782"/>
            <a:ext cx="11765280" cy="6324808"/>
          </a:xfrm>
          <a:prstGeom prst="rect">
            <a:avLst/>
          </a:prstGeom>
        </p:spPr>
        <p:txBody>
          <a:bodyPr wrap="square">
            <a:spAutoFit/>
          </a:bodyPr>
          <a:lstStyle/>
          <a:p>
            <a:pPr algn="just">
              <a:lnSpc>
                <a:spcPct val="150000"/>
              </a:lnSpc>
            </a:pPr>
            <a:r>
              <a:rPr lang="en-IN" sz="2400" b="1" dirty="0"/>
              <a:t>Unit-IV Structured Query Language (SQL)                                09 Hrs.</a:t>
            </a:r>
          </a:p>
          <a:p>
            <a:pPr algn="just">
              <a:lnSpc>
                <a:spcPct val="150000"/>
              </a:lnSpc>
            </a:pPr>
            <a:r>
              <a:rPr lang="en-IN" dirty="0"/>
              <a:t>Overview of SQL, Data Definition Commands, Data Manipulation Commands, Data Control Com</a:t>
            </a:r>
            <a:r>
              <a:rPr lang="en-US" dirty="0" err="1"/>
              <a:t>mands</a:t>
            </a:r>
            <a:r>
              <a:rPr lang="en-US" dirty="0"/>
              <a:t>, Transaction Control Commands.</a:t>
            </a:r>
          </a:p>
          <a:p>
            <a:pPr algn="just">
              <a:lnSpc>
                <a:spcPct val="150000"/>
              </a:lnSpc>
            </a:pPr>
            <a:r>
              <a:rPr lang="en-IN" dirty="0"/>
              <a:t>Integrity Constraints: Key Constraints, Domain Constraints, Referential Integrity, Check Constraints, Set and String Operations, Aggregate Function, Group By Clause, Having Clause.</a:t>
            </a:r>
          </a:p>
          <a:p>
            <a:pPr algn="just">
              <a:lnSpc>
                <a:spcPct val="150000"/>
              </a:lnSpc>
            </a:pPr>
            <a:r>
              <a:rPr lang="en-IN" dirty="0"/>
              <a:t>Views in SQL, Joins, Nested and Complex Queries. </a:t>
            </a:r>
            <a:r>
              <a:rPr lang="en-US" dirty="0"/>
              <a:t>Introduction to PL/SQL</a:t>
            </a:r>
          </a:p>
          <a:p>
            <a:pPr algn="just">
              <a:lnSpc>
                <a:spcPct val="150000"/>
              </a:lnSpc>
            </a:pPr>
            <a:r>
              <a:rPr lang="en-US" sz="2400" b="1" dirty="0"/>
              <a:t>Unit-V Relational Database Design                                             10 Hrs.</a:t>
            </a:r>
          </a:p>
          <a:p>
            <a:pPr algn="just">
              <a:lnSpc>
                <a:spcPct val="150000"/>
              </a:lnSpc>
            </a:pPr>
            <a:r>
              <a:rPr lang="en-IN" dirty="0"/>
              <a:t>Pitfalls in Relational-Database Designs, Concept of Normalization, Functional Dependencies, First </a:t>
            </a:r>
            <a:r>
              <a:rPr lang="en-US" dirty="0"/>
              <a:t>Normal Form, 2NF, 3NF, BCNF. Transactions Management and Concurrency: Transaction Concept, Transaction States, ACID Properties, Concurrent Executions, </a:t>
            </a:r>
            <a:r>
              <a:rPr lang="en-US" dirty="0" err="1"/>
              <a:t>Serializability</a:t>
            </a:r>
            <a:r>
              <a:rPr lang="en-US" dirty="0"/>
              <a:t> – </a:t>
            </a:r>
            <a:r>
              <a:rPr lang="en-IN" dirty="0"/>
              <a:t>Conflict and View, Concurrency Control: Lock-Based, Timestamp-Based Protocols.</a:t>
            </a:r>
          </a:p>
          <a:p>
            <a:pPr algn="just">
              <a:lnSpc>
                <a:spcPct val="150000"/>
              </a:lnSpc>
            </a:pPr>
            <a:r>
              <a:rPr lang="en-IN" dirty="0"/>
              <a:t>Recovery System: Introduction to Recovery System.</a:t>
            </a:r>
          </a:p>
          <a:p>
            <a:pPr algn="just">
              <a:lnSpc>
                <a:spcPct val="150000"/>
              </a:lnSpc>
            </a:pPr>
            <a:r>
              <a:rPr lang="en-US" sz="2400" b="1" dirty="0"/>
              <a:t>Unit-VI Distributed Database                                                       04 Hrs.</a:t>
            </a:r>
          </a:p>
          <a:p>
            <a:pPr algn="just">
              <a:lnSpc>
                <a:spcPct val="150000"/>
              </a:lnSpc>
            </a:pPr>
            <a:r>
              <a:rPr lang="en-IN" dirty="0"/>
              <a:t>Introduction to Distributed Database, Features of DDBS, Design Issues in DDBS, Distributed Database </a:t>
            </a:r>
            <a:r>
              <a:rPr lang="en-US" dirty="0"/>
              <a:t>Design Concept, Objectives, Data Fragmentation, Transparencies in Distributed Database Design.</a:t>
            </a:r>
          </a:p>
        </p:txBody>
      </p:sp>
    </p:spTree>
    <p:extLst>
      <p:ext uri="{BB962C8B-B14F-4D97-AF65-F5344CB8AC3E}">
        <p14:creationId xmlns:p14="http://schemas.microsoft.com/office/powerpoint/2010/main" val="9537837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B37E36-A941-4F8E-9CC6-4E72DA751398}" type="slidenum">
              <a:rPr lang="en-US" smtClean="0"/>
              <a:pPr/>
              <a:t>50</a:t>
            </a:fld>
            <a:endParaRPr lang="en-US"/>
          </a:p>
        </p:txBody>
      </p:sp>
      <p:sp>
        <p:nvSpPr>
          <p:cNvPr id="5" name="Rectangle 4"/>
          <p:cNvSpPr/>
          <p:nvPr/>
        </p:nvSpPr>
        <p:spPr>
          <a:xfrm>
            <a:off x="340963" y="391334"/>
            <a:ext cx="11577233" cy="2610843"/>
          </a:xfrm>
          <a:prstGeom prst="rect">
            <a:avLst/>
          </a:prstGeom>
        </p:spPr>
        <p:txBody>
          <a:bodyPr wrap="square">
            <a:spAutoFit/>
          </a:bodyPr>
          <a:lstStyle/>
          <a:p>
            <a:pPr algn="just">
              <a:lnSpc>
                <a:spcPct val="150000"/>
              </a:lnSpc>
            </a:pPr>
            <a:r>
              <a:rPr lang="en-US" sz="2800" dirty="0">
                <a:cs typeface="Times New Roman" panose="02020603050405020304" pitchFamily="18" charset="0"/>
              </a:rPr>
              <a:t>In the database, actual data changes quite frequently. For example, in the given figure, the database changes whenever we add a new grade or add a student. The data at a particular moment of time is called the instance of the database.</a:t>
            </a:r>
          </a:p>
        </p:txBody>
      </p:sp>
    </p:spTree>
    <p:extLst>
      <p:ext uri="{BB962C8B-B14F-4D97-AF65-F5344CB8AC3E}">
        <p14:creationId xmlns:p14="http://schemas.microsoft.com/office/powerpoint/2010/main" val="847301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471" y="21418"/>
            <a:ext cx="10515600" cy="1325563"/>
          </a:xfrm>
        </p:spPr>
        <p:txBody>
          <a:bodyPr>
            <a:normAutofit/>
          </a:bodyPr>
          <a:lstStyle/>
          <a:p>
            <a:r>
              <a:rPr lang="en-US" sz="3800" b="1" dirty="0">
                <a:latin typeface="+mn-lt"/>
              </a:rPr>
              <a:t>Three schema Architecture</a:t>
            </a:r>
          </a:p>
        </p:txBody>
      </p:sp>
      <p:sp>
        <p:nvSpPr>
          <p:cNvPr id="3" name="Content Placeholder 2"/>
          <p:cNvSpPr>
            <a:spLocks noGrp="1"/>
          </p:cNvSpPr>
          <p:nvPr>
            <p:ph idx="1"/>
          </p:nvPr>
        </p:nvSpPr>
        <p:spPr>
          <a:xfrm>
            <a:off x="123987" y="1555750"/>
            <a:ext cx="11778712" cy="4800600"/>
          </a:xfrm>
        </p:spPr>
        <p:txBody>
          <a:bodyPr>
            <a:normAutofit fontScale="92500" lnSpcReduction="10000"/>
          </a:bodyPr>
          <a:lstStyle/>
          <a:p>
            <a:pPr lvl="1" algn="just">
              <a:lnSpc>
                <a:spcPct val="150000"/>
              </a:lnSpc>
            </a:pPr>
            <a:r>
              <a:rPr lang="en-US" sz="2800" dirty="0">
                <a:cs typeface="Times New Roman" panose="02020603050405020304" pitchFamily="18" charset="0"/>
              </a:rPr>
              <a:t>The three-schema architecture divides the database into three-level used to create a separation between the physical database and the user application. </a:t>
            </a:r>
          </a:p>
          <a:p>
            <a:pPr lvl="1" algn="just">
              <a:lnSpc>
                <a:spcPct val="150000"/>
              </a:lnSpc>
            </a:pPr>
            <a:r>
              <a:rPr lang="en-US" sz="2800" dirty="0">
                <a:cs typeface="Times New Roman" panose="02020603050405020304" pitchFamily="18" charset="0"/>
              </a:rPr>
              <a:t>In simple terms, this architecture hides the details of physical storage from the user.</a:t>
            </a:r>
          </a:p>
          <a:p>
            <a:pPr lvl="1" algn="just">
              <a:lnSpc>
                <a:spcPct val="150000"/>
              </a:lnSpc>
            </a:pPr>
            <a:r>
              <a:rPr lang="en-US" sz="2800" dirty="0">
                <a:cs typeface="Times New Roman" panose="02020603050405020304" pitchFamily="18" charset="0"/>
              </a:rPr>
              <a:t>The database administrator (DBA) responsibility is to change the structure of database storage without affecting the user’s view. It deals with the data, the relationship between them and the different access methods implemented on the database</a:t>
            </a:r>
            <a:r>
              <a:rPr lang="en-US" sz="2800">
                <a:cs typeface="Times New Roman" panose="02020603050405020304" pitchFamily="18" charset="0"/>
              </a:rPr>
              <a:t>. </a:t>
            </a:r>
            <a:endParaRPr lang="en-US" sz="280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AB37E36-A941-4F8E-9CC6-4E72DA751398}" type="slidenum">
              <a:rPr lang="en-US" smtClean="0"/>
              <a:pPr/>
              <a:t>51</a:t>
            </a:fld>
            <a:endParaRPr lang="en-US"/>
          </a:p>
        </p:txBody>
      </p:sp>
    </p:spTree>
    <p:extLst>
      <p:ext uri="{BB962C8B-B14F-4D97-AF65-F5344CB8AC3E}">
        <p14:creationId xmlns:p14="http://schemas.microsoft.com/office/powerpoint/2010/main" val="5083002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746" y="461774"/>
            <a:ext cx="10515600" cy="4351338"/>
          </a:xfrm>
        </p:spPr>
        <p:txBody>
          <a:bodyPr/>
          <a:lstStyle/>
          <a:p>
            <a:pPr>
              <a:lnSpc>
                <a:spcPct val="150000"/>
              </a:lnSpc>
            </a:pPr>
            <a:r>
              <a:rPr lang="en-US" dirty="0"/>
              <a:t>This architecture contains three layers of database management system, which are as follows −</a:t>
            </a:r>
          </a:p>
          <a:p>
            <a:pPr lvl="1">
              <a:lnSpc>
                <a:spcPct val="150000"/>
              </a:lnSpc>
            </a:pPr>
            <a:r>
              <a:rPr lang="en-US" dirty="0"/>
              <a:t>External level</a:t>
            </a:r>
          </a:p>
          <a:p>
            <a:pPr lvl="1">
              <a:lnSpc>
                <a:spcPct val="150000"/>
              </a:lnSpc>
            </a:pPr>
            <a:r>
              <a:rPr lang="en-US" dirty="0"/>
              <a:t>Conceptual level</a:t>
            </a:r>
          </a:p>
          <a:p>
            <a:pPr lvl="1">
              <a:lnSpc>
                <a:spcPct val="150000"/>
              </a:lnSpc>
            </a:pPr>
            <a:r>
              <a:rPr lang="en-US" dirty="0"/>
              <a:t>Internal level</a:t>
            </a:r>
          </a:p>
          <a:p>
            <a:pPr lvl="1">
              <a:lnSpc>
                <a:spcPct val="150000"/>
              </a:lnSpc>
            </a:pPr>
            <a:endParaRPr lang="en-US" dirty="0"/>
          </a:p>
        </p:txBody>
      </p:sp>
      <p:sp>
        <p:nvSpPr>
          <p:cNvPr id="4" name="Slide Number Placeholder 3"/>
          <p:cNvSpPr>
            <a:spLocks noGrp="1"/>
          </p:cNvSpPr>
          <p:nvPr>
            <p:ph type="sldNum" sz="quarter" idx="12"/>
          </p:nvPr>
        </p:nvSpPr>
        <p:spPr/>
        <p:txBody>
          <a:bodyPr/>
          <a:lstStyle/>
          <a:p>
            <a:fld id="{9AB37E36-A941-4F8E-9CC6-4E72DA751398}" type="slidenum">
              <a:rPr lang="en-US" smtClean="0"/>
              <a:pPr/>
              <a:t>52</a:t>
            </a:fld>
            <a:endParaRPr lang="en-US"/>
          </a:p>
        </p:txBody>
      </p:sp>
    </p:spTree>
    <p:extLst>
      <p:ext uri="{BB962C8B-B14F-4D97-AF65-F5344CB8AC3E}">
        <p14:creationId xmlns:p14="http://schemas.microsoft.com/office/powerpoint/2010/main" val="525351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858" y="224726"/>
            <a:ext cx="8229600" cy="410705"/>
          </a:xfrm>
        </p:spPr>
        <p:txBody>
          <a:bodyPr>
            <a:normAutofit fontScale="92500" lnSpcReduction="10000"/>
          </a:bodyPr>
          <a:lstStyle/>
          <a:p>
            <a:pPr marL="0" indent="0">
              <a:buNone/>
            </a:pPr>
            <a:r>
              <a:rPr lang="en-US" b="1" dirty="0">
                <a:cs typeface="Times New Roman" panose="02020603050405020304" pitchFamily="18" charset="0"/>
              </a:rPr>
              <a:t>The three-schema architecture is as follows:</a:t>
            </a:r>
          </a:p>
          <a:p>
            <a:endParaRPr lang="en-US" dirty="0"/>
          </a:p>
        </p:txBody>
      </p:sp>
      <p:sp>
        <p:nvSpPr>
          <p:cNvPr id="4" name="Slide Number Placeholder 3"/>
          <p:cNvSpPr>
            <a:spLocks noGrp="1"/>
          </p:cNvSpPr>
          <p:nvPr>
            <p:ph type="sldNum" sz="quarter" idx="12"/>
          </p:nvPr>
        </p:nvSpPr>
        <p:spPr/>
        <p:txBody>
          <a:bodyPr/>
          <a:lstStyle/>
          <a:p>
            <a:fld id="{9AB37E36-A941-4F8E-9CC6-4E72DA751398}" type="slidenum">
              <a:rPr lang="en-US" smtClean="0"/>
              <a:pPr/>
              <a:t>53</a:t>
            </a:fld>
            <a:endParaRPr lang="en-US"/>
          </a:p>
        </p:txBody>
      </p:sp>
      <p:pic>
        <p:nvPicPr>
          <p:cNvPr id="1026" name="Picture 2" descr="https://www.tutorialspoint.com/assets/questions/media/53823/three_level_schema_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661986"/>
            <a:ext cx="8153399" cy="58769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98260" y="4343400"/>
            <a:ext cx="2133600" cy="338554"/>
          </a:xfrm>
          <a:prstGeom prst="rect">
            <a:avLst/>
          </a:prstGeom>
          <a:noFill/>
        </p:spPr>
        <p:txBody>
          <a:bodyPr wrap="square" rtlCol="0">
            <a:spAutoFit/>
          </a:bodyPr>
          <a:lstStyle/>
          <a:p>
            <a:r>
              <a:rPr lang="en-US" sz="1600" dirty="0">
                <a:latin typeface="+mj-lt"/>
              </a:rPr>
              <a:t>Internal Level</a:t>
            </a:r>
          </a:p>
        </p:txBody>
      </p:sp>
      <p:sp>
        <p:nvSpPr>
          <p:cNvPr id="7" name="TextBox 6"/>
          <p:cNvSpPr txBox="1"/>
          <p:nvPr/>
        </p:nvSpPr>
        <p:spPr>
          <a:xfrm>
            <a:off x="1981200" y="1219201"/>
            <a:ext cx="1219200" cy="584775"/>
          </a:xfrm>
          <a:prstGeom prst="rect">
            <a:avLst/>
          </a:prstGeom>
          <a:noFill/>
        </p:spPr>
        <p:txBody>
          <a:bodyPr wrap="square" rtlCol="0">
            <a:spAutoFit/>
          </a:bodyPr>
          <a:lstStyle/>
          <a:p>
            <a:r>
              <a:rPr lang="en-US" sz="1600" dirty="0">
                <a:latin typeface="+mj-lt"/>
              </a:rPr>
              <a:t>External Level</a:t>
            </a:r>
          </a:p>
        </p:txBody>
      </p:sp>
    </p:spTree>
    <p:extLst>
      <p:ext uri="{BB962C8B-B14F-4D97-AF65-F5344CB8AC3E}">
        <p14:creationId xmlns:p14="http://schemas.microsoft.com/office/powerpoint/2010/main" val="2680343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983" y="247973"/>
            <a:ext cx="11856203" cy="6420661"/>
          </a:xfrm>
        </p:spPr>
        <p:txBody>
          <a:bodyPr>
            <a:normAutofit/>
          </a:bodyPr>
          <a:lstStyle/>
          <a:p>
            <a:pPr>
              <a:lnSpc>
                <a:spcPct val="150000"/>
              </a:lnSpc>
            </a:pPr>
            <a:r>
              <a:rPr lang="en-US" sz="3200" b="1" dirty="0"/>
              <a:t>Internal or Physical level</a:t>
            </a:r>
            <a:endParaRPr lang="en-US" dirty="0">
              <a:cs typeface="Times New Roman" panose="02020603050405020304" pitchFamily="18" charset="0"/>
            </a:endParaRPr>
          </a:p>
          <a:p>
            <a:pPr lvl="1" algn="just">
              <a:lnSpc>
                <a:spcPct val="150000"/>
              </a:lnSpc>
            </a:pPr>
            <a:r>
              <a:rPr lang="en-US" sz="2800" dirty="0">
                <a:cs typeface="Times New Roman" panose="02020603050405020304" pitchFamily="18" charset="0"/>
              </a:rPr>
              <a:t>The internal level has an internal schema which describes the physical storage structure of the database.</a:t>
            </a:r>
          </a:p>
          <a:p>
            <a:pPr lvl="1" algn="just">
              <a:lnSpc>
                <a:spcPct val="150000"/>
              </a:lnSpc>
            </a:pPr>
            <a:r>
              <a:rPr lang="en-US" sz="2800" dirty="0">
                <a:cs typeface="Times New Roman" panose="02020603050405020304" pitchFamily="18" charset="0"/>
              </a:rPr>
              <a:t>The internal schema is also known as a physical schema.</a:t>
            </a:r>
          </a:p>
          <a:p>
            <a:pPr lvl="1" algn="just">
              <a:lnSpc>
                <a:spcPct val="150000"/>
              </a:lnSpc>
            </a:pPr>
            <a:r>
              <a:rPr lang="en-US" sz="2800" dirty="0">
                <a:cs typeface="Times New Roman" panose="02020603050405020304" pitchFamily="18" charset="0"/>
              </a:rPr>
              <a:t>It uses the physical data model. It is used to define that how the data will be stored in a block.</a:t>
            </a:r>
          </a:p>
          <a:p>
            <a:pPr lvl="1" algn="just">
              <a:lnSpc>
                <a:spcPct val="150000"/>
              </a:lnSpc>
            </a:pPr>
            <a:r>
              <a:rPr lang="en-US" sz="2800" dirty="0">
                <a:cs typeface="Times New Roman" panose="02020603050405020304" pitchFamily="18" charset="0"/>
              </a:rPr>
              <a:t>The physical level is used to describe complex low-level data structures in detail.</a:t>
            </a:r>
            <a:endParaRPr lang="en-US" sz="2400" dirty="0"/>
          </a:p>
          <a:p>
            <a:pPr>
              <a:lnSpc>
                <a:spcPct val="150000"/>
              </a:lnSpc>
            </a:pPr>
            <a:endParaRPr lang="en-US" sz="3200" dirty="0"/>
          </a:p>
        </p:txBody>
      </p:sp>
      <p:sp>
        <p:nvSpPr>
          <p:cNvPr id="4" name="Slide Number Placeholder 3"/>
          <p:cNvSpPr>
            <a:spLocks noGrp="1"/>
          </p:cNvSpPr>
          <p:nvPr>
            <p:ph type="sldNum" sz="quarter" idx="12"/>
          </p:nvPr>
        </p:nvSpPr>
        <p:spPr/>
        <p:txBody>
          <a:bodyPr/>
          <a:lstStyle/>
          <a:p>
            <a:fld id="{9AB37E36-A941-4F8E-9CC6-4E72DA751398}" type="slidenum">
              <a:rPr lang="en-US" smtClean="0"/>
              <a:pPr/>
              <a:t>54</a:t>
            </a:fld>
            <a:endParaRPr lang="en-US"/>
          </a:p>
        </p:txBody>
      </p:sp>
    </p:spTree>
    <p:extLst>
      <p:ext uri="{BB962C8B-B14F-4D97-AF65-F5344CB8AC3E}">
        <p14:creationId xmlns:p14="http://schemas.microsoft.com/office/powerpoint/2010/main" val="8219738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895" y="0"/>
            <a:ext cx="11626312" cy="6389346"/>
          </a:xfrm>
        </p:spPr>
        <p:txBody>
          <a:bodyPr>
            <a:noAutofit/>
          </a:bodyPr>
          <a:lstStyle/>
          <a:p>
            <a:pPr algn="just">
              <a:lnSpc>
                <a:spcPct val="150000"/>
              </a:lnSpc>
            </a:pPr>
            <a:r>
              <a:rPr lang="en-US" b="1" dirty="0"/>
              <a:t>Conceptual or Logical level</a:t>
            </a:r>
          </a:p>
          <a:p>
            <a:pPr lvl="1" algn="just">
              <a:lnSpc>
                <a:spcPct val="150000"/>
              </a:lnSpc>
            </a:pPr>
            <a:r>
              <a:rPr lang="en-US" sz="2600" dirty="0">
                <a:cs typeface="Times New Roman" panose="02020603050405020304" pitchFamily="18" charset="0"/>
              </a:rPr>
              <a:t>The conceptual schema describes the design of a database at the conceptual level. Conceptual level is also known as logical level.</a:t>
            </a:r>
          </a:p>
          <a:p>
            <a:pPr lvl="1" algn="just">
              <a:lnSpc>
                <a:spcPct val="150000"/>
              </a:lnSpc>
            </a:pPr>
            <a:r>
              <a:rPr lang="en-US" sz="2600" dirty="0">
                <a:cs typeface="Times New Roman" panose="02020603050405020304" pitchFamily="18" charset="0"/>
              </a:rPr>
              <a:t>The conceptual schema describes the structure of the whole database.</a:t>
            </a:r>
          </a:p>
          <a:p>
            <a:pPr lvl="1" algn="just">
              <a:lnSpc>
                <a:spcPct val="150000"/>
              </a:lnSpc>
            </a:pPr>
            <a:r>
              <a:rPr lang="en-US" sz="2600" dirty="0">
                <a:cs typeface="Times New Roman" panose="02020603050405020304" pitchFamily="18" charset="0"/>
              </a:rPr>
              <a:t>The conceptual level describes what data are to be stored in the database and also describes what relationship exists among those data.</a:t>
            </a:r>
          </a:p>
          <a:p>
            <a:pPr lvl="1" algn="just">
              <a:lnSpc>
                <a:spcPct val="150000"/>
              </a:lnSpc>
            </a:pPr>
            <a:r>
              <a:rPr lang="en-US" sz="2600" dirty="0">
                <a:cs typeface="Times New Roman" panose="02020603050405020304" pitchFamily="18" charset="0"/>
              </a:rPr>
              <a:t>In the conceptual level, internal details such as an implementation of the data structure are hidden.</a:t>
            </a:r>
          </a:p>
          <a:p>
            <a:pPr lvl="1" algn="just">
              <a:lnSpc>
                <a:spcPct val="150000"/>
              </a:lnSpc>
            </a:pPr>
            <a:r>
              <a:rPr lang="en-US" sz="2600" dirty="0">
                <a:cs typeface="Times New Roman" panose="02020603050405020304" pitchFamily="18" charset="0"/>
              </a:rPr>
              <a:t>Programmers and database administrators work at this level</a:t>
            </a:r>
          </a:p>
        </p:txBody>
      </p:sp>
      <p:sp>
        <p:nvSpPr>
          <p:cNvPr id="4" name="Slide Number Placeholder 3"/>
          <p:cNvSpPr>
            <a:spLocks noGrp="1"/>
          </p:cNvSpPr>
          <p:nvPr>
            <p:ph type="sldNum" sz="quarter" idx="12"/>
          </p:nvPr>
        </p:nvSpPr>
        <p:spPr/>
        <p:txBody>
          <a:bodyPr/>
          <a:lstStyle/>
          <a:p>
            <a:fld id="{9AB37E36-A941-4F8E-9CC6-4E72DA751398}" type="slidenum">
              <a:rPr lang="en-US" smtClean="0"/>
              <a:pPr/>
              <a:t>55</a:t>
            </a:fld>
            <a:endParaRPr lang="en-US"/>
          </a:p>
        </p:txBody>
      </p:sp>
    </p:spTree>
    <p:extLst>
      <p:ext uri="{BB962C8B-B14F-4D97-AF65-F5344CB8AC3E}">
        <p14:creationId xmlns:p14="http://schemas.microsoft.com/office/powerpoint/2010/main" val="14963543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11920780" cy="6571281"/>
          </a:xfrm>
        </p:spPr>
        <p:txBody>
          <a:bodyPr>
            <a:normAutofit/>
          </a:bodyPr>
          <a:lstStyle/>
          <a:p>
            <a:pPr marL="0" indent="0" algn="just">
              <a:lnSpc>
                <a:spcPct val="150000"/>
              </a:lnSpc>
              <a:buNone/>
            </a:pPr>
            <a:r>
              <a:rPr lang="en-US" b="1" dirty="0">
                <a:cs typeface="Times New Roman" panose="02020603050405020304" pitchFamily="18" charset="0"/>
              </a:rPr>
              <a:t>External/ View level</a:t>
            </a:r>
            <a:endParaRPr lang="en-US" sz="2800" dirty="0">
              <a:cs typeface="Times New Roman" panose="02020603050405020304" pitchFamily="18" charset="0"/>
            </a:endParaRPr>
          </a:p>
          <a:p>
            <a:pPr lvl="1" algn="just">
              <a:lnSpc>
                <a:spcPct val="150000"/>
              </a:lnSpc>
            </a:pPr>
            <a:r>
              <a:rPr lang="en-US" sz="2800" dirty="0">
                <a:cs typeface="Times New Roman" panose="02020603050405020304" pitchFamily="18" charset="0"/>
              </a:rPr>
              <a:t>This is the highest level of database abstraction. It includes a number of external schemas or user views. </a:t>
            </a:r>
          </a:p>
          <a:p>
            <a:pPr lvl="1" algn="just">
              <a:lnSpc>
                <a:spcPct val="150000"/>
              </a:lnSpc>
            </a:pPr>
            <a:r>
              <a:rPr lang="en-US" sz="2800" dirty="0">
                <a:cs typeface="Times New Roman" panose="02020603050405020304" pitchFamily="18" charset="0"/>
              </a:rPr>
              <a:t>This level provides different views of the same database for a specific user or a group of users.</a:t>
            </a:r>
          </a:p>
          <a:p>
            <a:pPr lvl="1" algn="just">
              <a:lnSpc>
                <a:spcPct val="150000"/>
              </a:lnSpc>
            </a:pPr>
            <a:r>
              <a:rPr lang="en-US" sz="2800" dirty="0">
                <a:cs typeface="Times New Roman" panose="02020603050405020304" pitchFamily="18" charset="0"/>
              </a:rPr>
              <a:t> An external view provides a powerful and flexible security mechanism by hiding the parts of the database from a particular user.</a:t>
            </a:r>
            <a:endParaRPr lang="en-US"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AB37E36-A941-4F8E-9CC6-4E72DA751398}" type="slidenum">
              <a:rPr lang="en-US" smtClean="0"/>
              <a:pPr/>
              <a:t>56</a:t>
            </a:fld>
            <a:endParaRPr lang="en-US"/>
          </a:p>
        </p:txBody>
      </p:sp>
    </p:spTree>
    <p:extLst>
      <p:ext uri="{BB962C8B-B14F-4D97-AF65-F5344CB8AC3E}">
        <p14:creationId xmlns:p14="http://schemas.microsoft.com/office/powerpoint/2010/main" val="509346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4" y="206062"/>
            <a:ext cx="11632024" cy="6373745"/>
          </a:xfrm>
        </p:spPr>
        <p:txBody>
          <a:bodyPr>
            <a:normAutofit fontScale="92500"/>
          </a:bodyPr>
          <a:lstStyle/>
          <a:p>
            <a:pPr marL="393192" lvl="1" indent="0" algn="just">
              <a:lnSpc>
                <a:spcPct val="150000"/>
              </a:lnSpc>
              <a:buNone/>
            </a:pPr>
            <a:r>
              <a:rPr lang="en-US" sz="3500" b="1" dirty="0">
                <a:cs typeface="Times New Roman" panose="02020603050405020304" pitchFamily="18" charset="0"/>
              </a:rPr>
              <a:t>Data Independence</a:t>
            </a:r>
            <a:endParaRPr lang="en-US" sz="3500" dirty="0">
              <a:cs typeface="Times New Roman" panose="02020603050405020304" pitchFamily="18" charset="0"/>
            </a:endParaRPr>
          </a:p>
          <a:p>
            <a:pPr marL="393192" lvl="1" indent="0" algn="just">
              <a:lnSpc>
                <a:spcPct val="150000"/>
              </a:lnSpc>
              <a:buNone/>
            </a:pPr>
            <a:r>
              <a:rPr lang="en-US" dirty="0">
                <a:cs typeface="Times New Roman" panose="02020603050405020304" pitchFamily="18" charset="0"/>
              </a:rPr>
              <a:t>Data independence refers characteristic of being able to modify the schema at one level of the database system without altering the schema at the next higher level.</a:t>
            </a:r>
          </a:p>
          <a:p>
            <a:pPr marL="0" indent="0" algn="just">
              <a:lnSpc>
                <a:spcPct val="150000"/>
              </a:lnSpc>
              <a:buNone/>
            </a:pPr>
            <a:r>
              <a:rPr lang="en-US" sz="2400" dirty="0">
                <a:cs typeface="Times New Roman" panose="02020603050405020304" pitchFamily="18" charset="0"/>
              </a:rPr>
              <a:t>     There are two types of data independence:</a:t>
            </a:r>
          </a:p>
          <a:p>
            <a:pPr marL="0" indent="0" algn="just">
              <a:lnSpc>
                <a:spcPct val="150000"/>
              </a:lnSpc>
              <a:buNone/>
            </a:pPr>
            <a:r>
              <a:rPr lang="en-US" sz="2400" b="1" dirty="0">
                <a:cs typeface="Times New Roman" panose="02020603050405020304" pitchFamily="18" charset="0"/>
              </a:rPr>
              <a:t>	1. Logical Data Independence</a:t>
            </a:r>
          </a:p>
          <a:p>
            <a:pPr lvl="1" algn="just">
              <a:lnSpc>
                <a:spcPct val="150000"/>
              </a:lnSpc>
            </a:pPr>
            <a:r>
              <a:rPr lang="en-US" dirty="0">
                <a:cs typeface="Times New Roman" panose="02020603050405020304" pitchFamily="18" charset="0"/>
              </a:rPr>
              <a:t>Logical data independence refers characteristic of being able to change the conceptual schema without having to change the external schema.</a:t>
            </a:r>
          </a:p>
          <a:p>
            <a:pPr lvl="1" algn="just">
              <a:lnSpc>
                <a:spcPct val="150000"/>
              </a:lnSpc>
            </a:pPr>
            <a:r>
              <a:rPr lang="en-US" dirty="0">
                <a:cs typeface="Times New Roman" panose="02020603050405020304" pitchFamily="18" charset="0"/>
              </a:rPr>
              <a:t>Logical data independence is used to separate the external level from the conceptual view.</a:t>
            </a:r>
          </a:p>
          <a:p>
            <a:pPr lvl="1" algn="just">
              <a:lnSpc>
                <a:spcPct val="150000"/>
              </a:lnSpc>
            </a:pPr>
            <a:r>
              <a:rPr lang="en-US" dirty="0">
                <a:cs typeface="Times New Roman" panose="02020603050405020304" pitchFamily="18" charset="0"/>
              </a:rPr>
              <a:t>If we do any changes in the conceptual view of the data, then the user view of the data would not be affected.</a:t>
            </a:r>
          </a:p>
          <a:p>
            <a:pPr lvl="1" algn="just">
              <a:lnSpc>
                <a:spcPct val="150000"/>
              </a:lnSpc>
            </a:pPr>
            <a:r>
              <a:rPr lang="en-US" dirty="0">
                <a:cs typeface="Times New Roman" panose="02020603050405020304" pitchFamily="18" charset="0"/>
              </a:rPr>
              <a:t>Logical data independence occurs at the </a:t>
            </a:r>
            <a:r>
              <a:rPr lang="en-US" b="1" dirty="0">
                <a:cs typeface="Times New Roman" panose="02020603050405020304" pitchFamily="18" charset="0"/>
              </a:rPr>
              <a:t>user interface level</a:t>
            </a:r>
            <a:r>
              <a:rPr lang="en-US" dirty="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9AB37E36-A941-4F8E-9CC6-4E72DA751398}" type="slidenum">
              <a:rPr lang="en-US" smtClean="0"/>
              <a:pPr/>
              <a:t>57</a:t>
            </a:fld>
            <a:endParaRPr lang="en-US"/>
          </a:p>
        </p:txBody>
      </p:sp>
    </p:spTree>
    <p:extLst>
      <p:ext uri="{BB962C8B-B14F-4D97-AF65-F5344CB8AC3E}">
        <p14:creationId xmlns:p14="http://schemas.microsoft.com/office/powerpoint/2010/main" val="26427779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488" y="278969"/>
            <a:ext cx="11856204" cy="6261316"/>
          </a:xfrm>
        </p:spPr>
        <p:txBody>
          <a:bodyPr>
            <a:normAutofit/>
          </a:bodyPr>
          <a:lstStyle/>
          <a:p>
            <a:pPr marL="0" indent="0" algn="just">
              <a:lnSpc>
                <a:spcPct val="150000"/>
              </a:lnSpc>
              <a:buNone/>
            </a:pPr>
            <a:r>
              <a:rPr lang="en-US" b="1" dirty="0">
                <a:cs typeface="Times New Roman" panose="02020603050405020304" pitchFamily="18" charset="0"/>
              </a:rPr>
              <a:t>2. Physical Data Independence</a:t>
            </a:r>
          </a:p>
          <a:p>
            <a:pPr lvl="1" algn="just">
              <a:lnSpc>
                <a:spcPct val="150000"/>
              </a:lnSpc>
            </a:pPr>
            <a:r>
              <a:rPr lang="en-US" sz="2600" dirty="0">
                <a:cs typeface="Times New Roman" panose="02020603050405020304" pitchFamily="18" charset="0"/>
              </a:rPr>
              <a:t>Physical data independence can be defined as the capacity to change the internal schema without having to change the conceptual schema.</a:t>
            </a:r>
          </a:p>
          <a:p>
            <a:pPr lvl="1" algn="just">
              <a:lnSpc>
                <a:spcPct val="150000"/>
              </a:lnSpc>
            </a:pPr>
            <a:r>
              <a:rPr lang="en-US" sz="2600" dirty="0">
                <a:cs typeface="Times New Roman" panose="02020603050405020304" pitchFamily="18" charset="0"/>
              </a:rPr>
              <a:t>If we do any changes in the storage size of the database system server, then the Conceptual structure of the database will not be affected.</a:t>
            </a:r>
          </a:p>
          <a:p>
            <a:pPr lvl="1" algn="just">
              <a:lnSpc>
                <a:spcPct val="150000"/>
              </a:lnSpc>
            </a:pPr>
            <a:r>
              <a:rPr lang="en-US" sz="2600" dirty="0">
                <a:cs typeface="Times New Roman" panose="02020603050405020304" pitchFamily="18" charset="0"/>
              </a:rPr>
              <a:t>Physical data independence is used to separate conceptual levels from the internal levels.</a:t>
            </a:r>
          </a:p>
          <a:p>
            <a:pPr lvl="1" algn="just">
              <a:lnSpc>
                <a:spcPct val="150000"/>
              </a:lnSpc>
            </a:pPr>
            <a:r>
              <a:rPr lang="en-US" sz="2600" dirty="0">
                <a:cs typeface="Times New Roman" panose="02020603050405020304" pitchFamily="18" charset="0"/>
              </a:rPr>
              <a:t>Physical data independence occurs at the </a:t>
            </a:r>
            <a:r>
              <a:rPr lang="en-US" sz="2600" b="1" dirty="0">
                <a:cs typeface="Times New Roman" panose="02020603050405020304" pitchFamily="18" charset="0"/>
              </a:rPr>
              <a:t>logical interface level</a:t>
            </a:r>
            <a:r>
              <a:rPr lang="en-US" sz="2600" dirty="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9AB37E36-A941-4F8E-9CC6-4E72DA751398}" type="slidenum">
              <a:rPr lang="en-US" smtClean="0"/>
              <a:pPr/>
              <a:t>58</a:t>
            </a:fld>
            <a:endParaRPr lang="en-US"/>
          </a:p>
        </p:txBody>
      </p:sp>
    </p:spTree>
    <p:extLst>
      <p:ext uri="{BB962C8B-B14F-4D97-AF65-F5344CB8AC3E}">
        <p14:creationId xmlns:p14="http://schemas.microsoft.com/office/powerpoint/2010/main" val="7400636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AB37E36-A941-4F8E-9CC6-4E72DA751398}" type="slidenum">
              <a:rPr lang="en-US" smtClean="0"/>
              <a:pPr/>
              <a:t>59</a:t>
            </a:fld>
            <a:endParaRPr lang="en-US"/>
          </a:p>
        </p:txBody>
      </p:sp>
      <p:pic>
        <p:nvPicPr>
          <p:cNvPr id="5" name="image12.png" descr="DBMS Data Independence "/>
          <p:cNvPicPr>
            <a:picLocks noGrp="1"/>
          </p:cNvPicPr>
          <p:nvPr>
            <p:ph idx="1"/>
          </p:nvPr>
        </p:nvPicPr>
        <p:blipFill>
          <a:blip r:embed="rId3" cstate="print"/>
          <a:stretch>
            <a:fillRect/>
          </a:stretch>
        </p:blipFill>
        <p:spPr>
          <a:xfrm>
            <a:off x="2552700" y="533400"/>
            <a:ext cx="7086600" cy="5289550"/>
          </a:xfrm>
          <a:prstGeom prst="rect">
            <a:avLst/>
          </a:prstGeom>
        </p:spPr>
      </p:pic>
      <p:sp>
        <p:nvSpPr>
          <p:cNvPr id="6" name="Rectangle 5"/>
          <p:cNvSpPr/>
          <p:nvPr/>
        </p:nvSpPr>
        <p:spPr>
          <a:xfrm>
            <a:off x="4307370" y="6036216"/>
            <a:ext cx="3577261" cy="369332"/>
          </a:xfrm>
          <a:prstGeom prst="rect">
            <a:avLst/>
          </a:prstGeom>
        </p:spPr>
        <p:txBody>
          <a:bodyPr wrap="none">
            <a:spAutoFit/>
          </a:bodyPr>
          <a:lstStyle/>
          <a:p>
            <a:r>
              <a:rPr lang="en-US" b="1" dirty="0">
                <a:solidFill>
                  <a:srgbClr val="333333"/>
                </a:solidFill>
                <a:latin typeface="Times New Roman" panose="02020603050405020304" pitchFamily="18" charset="0"/>
                <a:ea typeface="Segoe UI" panose="020B0502040204020203" pitchFamily="34" charset="0"/>
              </a:rPr>
              <a:t> Fig:</a:t>
            </a:r>
            <a:r>
              <a:rPr lang="en-US" b="1" spc="-25" dirty="0">
                <a:solidFill>
                  <a:srgbClr val="333333"/>
                </a:solidFill>
                <a:latin typeface="Times New Roman" panose="02020603050405020304" pitchFamily="18" charset="0"/>
                <a:ea typeface="Segoe UI" panose="020B0502040204020203" pitchFamily="34" charset="0"/>
              </a:rPr>
              <a:t> </a:t>
            </a:r>
            <a:r>
              <a:rPr lang="en-US" b="1" dirty="0">
                <a:solidFill>
                  <a:srgbClr val="333333"/>
                </a:solidFill>
                <a:latin typeface="Times New Roman" panose="02020603050405020304" pitchFamily="18" charset="0"/>
                <a:ea typeface="Segoe UI" panose="020B0502040204020203" pitchFamily="34" charset="0"/>
              </a:rPr>
              <a:t>Data</a:t>
            </a:r>
            <a:r>
              <a:rPr lang="en-US" b="1" spc="-20" dirty="0">
                <a:solidFill>
                  <a:srgbClr val="333333"/>
                </a:solidFill>
                <a:latin typeface="Times New Roman" panose="02020603050405020304" pitchFamily="18" charset="0"/>
                <a:ea typeface="Segoe UI" panose="020B0502040204020203" pitchFamily="34" charset="0"/>
              </a:rPr>
              <a:t> </a:t>
            </a:r>
            <a:r>
              <a:rPr lang="en-US" b="1" dirty="0">
                <a:solidFill>
                  <a:srgbClr val="333333"/>
                </a:solidFill>
                <a:latin typeface="Times New Roman" panose="02020603050405020304" pitchFamily="18" charset="0"/>
                <a:ea typeface="Segoe UI" panose="020B0502040204020203" pitchFamily="34" charset="0"/>
              </a:rPr>
              <a:t>Independence                 </a:t>
            </a:r>
            <a:endParaRPr lang="en-US" dirty="0"/>
          </a:p>
        </p:txBody>
      </p:sp>
    </p:spTree>
    <p:extLst>
      <p:ext uri="{BB962C8B-B14F-4D97-AF65-F5344CB8AC3E}">
        <p14:creationId xmlns:p14="http://schemas.microsoft.com/office/powerpoint/2010/main" val="2072940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40834"/>
            <a:ext cx="11567160" cy="5955476"/>
          </a:xfrm>
          <a:prstGeom prst="rect">
            <a:avLst/>
          </a:prstGeom>
        </p:spPr>
        <p:txBody>
          <a:bodyPr wrap="square">
            <a:spAutoFit/>
          </a:bodyPr>
          <a:lstStyle/>
          <a:p>
            <a:pPr>
              <a:lnSpc>
                <a:spcPct val="150000"/>
              </a:lnSpc>
            </a:pPr>
            <a:r>
              <a:rPr lang="en-US" sz="2800" b="1" dirty="0"/>
              <a:t>Text Books:</a:t>
            </a:r>
          </a:p>
          <a:p>
            <a:pPr>
              <a:lnSpc>
                <a:spcPct val="150000"/>
              </a:lnSpc>
            </a:pPr>
            <a:r>
              <a:rPr lang="en-IN" dirty="0"/>
              <a:t>1. </a:t>
            </a:r>
            <a:r>
              <a:rPr lang="en-IN" b="1" dirty="0" err="1"/>
              <a:t>Korth</a:t>
            </a:r>
            <a:r>
              <a:rPr lang="en-IN" b="1" dirty="0"/>
              <a:t>, </a:t>
            </a:r>
            <a:r>
              <a:rPr lang="en-IN" b="1" dirty="0" err="1"/>
              <a:t>Silberchatz</a:t>
            </a:r>
            <a:r>
              <a:rPr lang="en-IN" b="1" dirty="0"/>
              <a:t>, </a:t>
            </a:r>
            <a:r>
              <a:rPr lang="en-IN" b="1" dirty="0" err="1"/>
              <a:t>Sudarshan</a:t>
            </a:r>
            <a:r>
              <a:rPr lang="en-IN" b="1" dirty="0"/>
              <a:t>, Database System Concepts, 6th Edition, McGraw – Hill.</a:t>
            </a:r>
          </a:p>
          <a:p>
            <a:pPr>
              <a:lnSpc>
                <a:spcPct val="150000"/>
              </a:lnSpc>
            </a:pPr>
            <a:r>
              <a:rPr lang="en-IN" dirty="0"/>
              <a:t>2. </a:t>
            </a:r>
            <a:r>
              <a:rPr lang="en-IN" b="1" dirty="0" err="1"/>
              <a:t>Elmasri</a:t>
            </a:r>
            <a:r>
              <a:rPr lang="en-IN" b="1" dirty="0"/>
              <a:t> and </a:t>
            </a:r>
            <a:r>
              <a:rPr lang="en-IN" b="1" dirty="0" err="1"/>
              <a:t>Navathe</a:t>
            </a:r>
            <a:r>
              <a:rPr lang="en-IN" b="1" dirty="0"/>
              <a:t>, Fundamentals of Database Systems, 5th Edition, Pearson Education.</a:t>
            </a:r>
          </a:p>
          <a:p>
            <a:pPr>
              <a:lnSpc>
                <a:spcPct val="150000"/>
              </a:lnSpc>
            </a:pPr>
            <a:r>
              <a:rPr lang="en-IN" dirty="0"/>
              <a:t>3. Peter Rob and Carlos Coronel, Database Systems Design, Implementation and Management, </a:t>
            </a:r>
            <a:r>
              <a:rPr lang="en-US" dirty="0"/>
              <a:t>5th Edition, Thomson Learning.</a:t>
            </a:r>
          </a:p>
          <a:p>
            <a:pPr>
              <a:lnSpc>
                <a:spcPct val="150000"/>
              </a:lnSpc>
            </a:pPr>
            <a:r>
              <a:rPr lang="en-IN" dirty="0"/>
              <a:t>4. </a:t>
            </a:r>
            <a:r>
              <a:rPr lang="en-IN" dirty="0" err="1"/>
              <a:t>Chhanda</a:t>
            </a:r>
            <a:r>
              <a:rPr lang="en-IN" dirty="0"/>
              <a:t> Ray, Distributed Database System, Pearson Education India.</a:t>
            </a:r>
          </a:p>
          <a:p>
            <a:pPr>
              <a:lnSpc>
                <a:spcPct val="150000"/>
              </a:lnSpc>
            </a:pPr>
            <a:r>
              <a:rPr lang="en-IN" dirty="0"/>
              <a:t>5. G. K. Gupta, Database Management Systems, McGraw – Hill.</a:t>
            </a:r>
          </a:p>
          <a:p>
            <a:pPr>
              <a:lnSpc>
                <a:spcPct val="150000"/>
              </a:lnSpc>
            </a:pPr>
            <a:r>
              <a:rPr lang="en-US" sz="2800" b="1" dirty="0"/>
              <a:t>Reference Books:</a:t>
            </a:r>
          </a:p>
          <a:p>
            <a:pPr>
              <a:lnSpc>
                <a:spcPct val="150000"/>
              </a:lnSpc>
            </a:pPr>
            <a:r>
              <a:rPr lang="en-US" dirty="0"/>
              <a:t>1. Dr. P.S. Deshpande, SQL and PL/SQL for Oracle 10g, Black Book, </a:t>
            </a:r>
            <a:r>
              <a:rPr lang="en-US" dirty="0" err="1"/>
              <a:t>Dreamtech</a:t>
            </a:r>
            <a:r>
              <a:rPr lang="en-US" dirty="0"/>
              <a:t> Press.</a:t>
            </a:r>
          </a:p>
          <a:p>
            <a:pPr>
              <a:lnSpc>
                <a:spcPct val="150000"/>
              </a:lnSpc>
            </a:pPr>
            <a:r>
              <a:rPr lang="en-US" dirty="0"/>
              <a:t>2. </a:t>
            </a:r>
            <a:r>
              <a:rPr lang="en-US" dirty="0" err="1"/>
              <a:t>Gillenson</a:t>
            </a:r>
            <a:r>
              <a:rPr lang="en-US" dirty="0"/>
              <a:t>, </a:t>
            </a:r>
            <a:r>
              <a:rPr lang="en-US" dirty="0" err="1"/>
              <a:t>Paulraj</a:t>
            </a:r>
            <a:r>
              <a:rPr lang="en-US" dirty="0"/>
              <a:t> </a:t>
            </a:r>
            <a:r>
              <a:rPr lang="en-US" dirty="0" err="1"/>
              <a:t>Ponniah</a:t>
            </a:r>
            <a:r>
              <a:rPr lang="en-US" dirty="0"/>
              <a:t>, Introduction to Database Management, Wiley Publication.</a:t>
            </a:r>
          </a:p>
          <a:p>
            <a:pPr>
              <a:lnSpc>
                <a:spcPct val="150000"/>
              </a:lnSpc>
            </a:pPr>
            <a:r>
              <a:rPr lang="en-IN" dirty="0"/>
              <a:t>3. </a:t>
            </a:r>
            <a:r>
              <a:rPr lang="en-IN" dirty="0" err="1"/>
              <a:t>Sharaman</a:t>
            </a:r>
            <a:r>
              <a:rPr lang="en-IN" dirty="0"/>
              <a:t> Shah, Oracle for Professional, SPD.</a:t>
            </a:r>
          </a:p>
          <a:p>
            <a:pPr>
              <a:lnSpc>
                <a:spcPct val="150000"/>
              </a:lnSpc>
            </a:pPr>
            <a:r>
              <a:rPr lang="en-US" dirty="0"/>
              <a:t>4. Raghu </a:t>
            </a:r>
            <a:r>
              <a:rPr lang="en-US" dirty="0" err="1"/>
              <a:t>Ramkrishnan</a:t>
            </a:r>
            <a:r>
              <a:rPr lang="en-US" dirty="0"/>
              <a:t> and Johannes </a:t>
            </a:r>
            <a:r>
              <a:rPr lang="en-US" dirty="0" err="1"/>
              <a:t>Gehrke</a:t>
            </a:r>
            <a:r>
              <a:rPr lang="en-US" dirty="0"/>
              <a:t>, Database Management Systems, 3rd Edition, McGraw – Hill.</a:t>
            </a:r>
          </a:p>
          <a:p>
            <a:pPr>
              <a:lnSpc>
                <a:spcPct val="150000"/>
              </a:lnSpc>
            </a:pPr>
            <a:r>
              <a:rPr lang="en-IN" dirty="0"/>
              <a:t>5. M. Tamer </a:t>
            </a:r>
            <a:r>
              <a:rPr lang="en-IN" dirty="0" err="1"/>
              <a:t>Ozsu</a:t>
            </a:r>
            <a:r>
              <a:rPr lang="en-IN" dirty="0"/>
              <a:t>, Patrick </a:t>
            </a:r>
            <a:r>
              <a:rPr lang="en-IN" dirty="0" err="1"/>
              <a:t>Valduriez</a:t>
            </a:r>
            <a:r>
              <a:rPr lang="en-IN" dirty="0"/>
              <a:t>, Principles of Distributed Database, 2nd Edition, Pearson </a:t>
            </a:r>
            <a:r>
              <a:rPr lang="en-US" dirty="0"/>
              <a:t>Education India.</a:t>
            </a:r>
          </a:p>
        </p:txBody>
      </p:sp>
    </p:spTree>
    <p:extLst>
      <p:ext uri="{BB962C8B-B14F-4D97-AF65-F5344CB8AC3E}">
        <p14:creationId xmlns:p14="http://schemas.microsoft.com/office/powerpoint/2010/main" val="27615109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9042" y="230266"/>
            <a:ext cx="11453611" cy="4708981"/>
          </a:xfrm>
          <a:prstGeom prst="rect">
            <a:avLst/>
          </a:prstGeom>
        </p:spPr>
        <p:txBody>
          <a:bodyPr wrap="square">
            <a:spAutoFit/>
          </a:bodyPr>
          <a:lstStyle/>
          <a:p>
            <a:pPr algn="ctr">
              <a:lnSpc>
                <a:spcPct val="150000"/>
              </a:lnSpc>
            </a:pPr>
            <a:r>
              <a:rPr lang="en-US" sz="3200" b="1" dirty="0"/>
              <a:t>DBMS Architecture</a:t>
            </a:r>
            <a:endParaRPr lang="en-GB" sz="3200" b="1" dirty="0"/>
          </a:p>
          <a:p>
            <a:pPr marL="342900" lvl="0" indent="-342900" algn="just">
              <a:lnSpc>
                <a:spcPct val="150000"/>
              </a:lnSpc>
              <a:buFont typeface="Arial" pitchFamily="34" charset="0"/>
              <a:buChar char="•"/>
            </a:pPr>
            <a:r>
              <a:rPr lang="en-US" sz="2400" dirty="0"/>
              <a:t>It helps to design, develop, implement, and maintain the database management system. </a:t>
            </a:r>
          </a:p>
          <a:p>
            <a:pPr marL="342900" lvl="0" indent="-342900" algn="just">
              <a:lnSpc>
                <a:spcPct val="150000"/>
              </a:lnSpc>
              <a:buFont typeface="Arial" pitchFamily="34" charset="0"/>
              <a:buChar char="•"/>
            </a:pPr>
            <a:r>
              <a:rPr lang="en-US" sz="2400" dirty="0"/>
              <a:t>A DBMS architecture allows dividing the database system into individual components that can be independently modified, changed, replaced, and altered. </a:t>
            </a:r>
          </a:p>
          <a:p>
            <a:pPr marL="342900" lvl="0" indent="-342900" algn="just">
              <a:lnSpc>
                <a:spcPct val="150000"/>
              </a:lnSpc>
              <a:buFont typeface="Arial" pitchFamily="34" charset="0"/>
              <a:buChar char="•"/>
            </a:pPr>
            <a:r>
              <a:rPr lang="en-US" sz="2400" dirty="0"/>
              <a:t>It also helps to understand the components of a database.</a:t>
            </a:r>
          </a:p>
          <a:p>
            <a:pPr marL="342900" lvl="0" indent="-342900" algn="just">
              <a:lnSpc>
                <a:spcPct val="150000"/>
              </a:lnSpc>
              <a:buFont typeface="Arial" pitchFamily="34" charset="0"/>
              <a:buChar char="•"/>
            </a:pPr>
            <a:r>
              <a:rPr lang="en-US" sz="2400" dirty="0"/>
              <a:t>A Database stores critical information and helps access data quickly and securely.</a:t>
            </a:r>
          </a:p>
          <a:p>
            <a:pPr marL="342900" lvl="0" indent="-342900" algn="just">
              <a:lnSpc>
                <a:spcPct val="150000"/>
              </a:lnSpc>
              <a:buFont typeface="Arial" pitchFamily="34" charset="0"/>
              <a:buChar char="•"/>
            </a:pPr>
            <a:r>
              <a:rPr lang="en-US" sz="2400" dirty="0"/>
              <a:t>Therefore, selecting the correct Architecture of DBMS helps in easy and efficient data management.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9880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9043" y="230266"/>
            <a:ext cx="7216462" cy="4893647"/>
          </a:xfrm>
          <a:prstGeom prst="rect">
            <a:avLst/>
          </a:prstGeom>
        </p:spPr>
        <p:txBody>
          <a:bodyPr wrap="square">
            <a:spAutoFit/>
          </a:bodyPr>
          <a:lstStyle/>
          <a:p>
            <a:pPr algn="ctr">
              <a:lnSpc>
                <a:spcPct val="150000"/>
              </a:lnSpc>
            </a:pPr>
            <a:r>
              <a:rPr lang="en-US" sz="3200" b="1" dirty="0"/>
              <a:t>DBMS Architecture</a:t>
            </a:r>
            <a:endParaRPr lang="en-GB" sz="3200" b="1" dirty="0"/>
          </a:p>
          <a:p>
            <a:pPr marL="342900" lvl="0" indent="-342900" algn="just">
              <a:lnSpc>
                <a:spcPct val="150000"/>
              </a:lnSpc>
              <a:buFont typeface="Arial" pitchFamily="34" charset="0"/>
              <a:buChar char="•"/>
            </a:pPr>
            <a:r>
              <a:rPr lang="en-US" sz="2200" dirty="0"/>
              <a:t>The DBMS design depends upon its architecture.</a:t>
            </a:r>
          </a:p>
          <a:p>
            <a:pPr marL="342900" lvl="0" indent="-342900" algn="just">
              <a:lnSpc>
                <a:spcPct val="150000"/>
              </a:lnSpc>
              <a:buFont typeface="Arial" pitchFamily="34" charset="0"/>
              <a:buChar char="•"/>
            </a:pPr>
            <a:r>
              <a:rPr lang="en-US" sz="2200" dirty="0"/>
              <a:t>The basic client/server architecture is used to deal with a large number of PCs, web servers, database servers and other components that are connected with networks.</a:t>
            </a:r>
            <a:endParaRPr lang="en-GB" sz="2200" dirty="0"/>
          </a:p>
          <a:p>
            <a:pPr marL="342900" lvl="0" indent="-342900" algn="just">
              <a:lnSpc>
                <a:spcPct val="150000"/>
              </a:lnSpc>
              <a:buFont typeface="Arial" pitchFamily="34" charset="0"/>
              <a:buChar char="•"/>
            </a:pPr>
            <a:r>
              <a:rPr lang="en-US" sz="2200" dirty="0"/>
              <a:t>The client/server architecture consists of many PCs and a workstation which are connected via the network.</a:t>
            </a:r>
            <a:endParaRPr lang="en-GB" sz="2200" dirty="0"/>
          </a:p>
          <a:p>
            <a:pPr marL="342900" lvl="0" indent="-342900" algn="just">
              <a:lnSpc>
                <a:spcPct val="150000"/>
              </a:lnSpc>
              <a:buFont typeface="Arial" pitchFamily="34" charset="0"/>
              <a:buChar char="•"/>
            </a:pPr>
            <a:r>
              <a:rPr lang="en-US" sz="2200" b="1" dirty="0"/>
              <a:t>DBMS architecture depends upon how users are connected to the database to get their request done.</a:t>
            </a:r>
            <a:endParaRPr lang="en-GB" sz="2200" b="1" dirty="0"/>
          </a:p>
        </p:txBody>
      </p:sp>
      <p:pic>
        <p:nvPicPr>
          <p:cNvPr id="5" name="image7.png" descr="DBMS Architecture"/>
          <p:cNvPicPr/>
          <p:nvPr/>
        </p:nvPicPr>
        <p:blipFill>
          <a:blip r:embed="rId2" cstate="print"/>
          <a:stretch>
            <a:fillRect/>
          </a:stretch>
        </p:blipFill>
        <p:spPr>
          <a:xfrm>
            <a:off x="7817476" y="2022418"/>
            <a:ext cx="4374524" cy="2941955"/>
          </a:xfrm>
          <a:prstGeom prst="rect">
            <a:avLst/>
          </a:prstGeom>
        </p:spPr>
      </p:pic>
    </p:spTree>
    <p:extLst>
      <p:ext uri="{BB962C8B-B14F-4D97-AF65-F5344CB8AC3E}">
        <p14:creationId xmlns:p14="http://schemas.microsoft.com/office/powerpoint/2010/main" val="9490803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0"/>
            <a:ext cx="10972800" cy="990600"/>
          </a:xfrm>
        </p:spPr>
        <p:txBody>
          <a:bodyPr>
            <a:normAutofit/>
          </a:bodyPr>
          <a:lstStyle/>
          <a:p>
            <a:r>
              <a:rPr lang="en-US" sz="4400" b="1" dirty="0">
                <a:latin typeface="+mn-lt"/>
                <a:cs typeface="Times New Roman" panose="02020603050405020304" pitchFamily="18" charset="0"/>
              </a:rPr>
              <a:t>1-Tier Architecture</a:t>
            </a:r>
          </a:p>
        </p:txBody>
      </p:sp>
      <p:sp>
        <p:nvSpPr>
          <p:cNvPr id="3" name="Content Placeholder 2"/>
          <p:cNvSpPr>
            <a:spLocks noGrp="1"/>
          </p:cNvSpPr>
          <p:nvPr>
            <p:ph idx="1"/>
          </p:nvPr>
        </p:nvSpPr>
        <p:spPr>
          <a:xfrm>
            <a:off x="154983" y="1708258"/>
            <a:ext cx="11819968" cy="3158210"/>
          </a:xfrm>
        </p:spPr>
        <p:txBody>
          <a:bodyPr>
            <a:noAutofit/>
          </a:bodyPr>
          <a:lstStyle/>
          <a:p>
            <a:pPr algn="just">
              <a:lnSpc>
                <a:spcPct val="150000"/>
              </a:lnSpc>
            </a:pPr>
            <a:r>
              <a:rPr lang="en-US" sz="1600" b="1" dirty="0">
                <a:cs typeface="Times New Roman" panose="02020603050405020304" pitchFamily="18" charset="0"/>
              </a:rPr>
              <a:t>1 Tier Architecture</a:t>
            </a:r>
            <a:r>
              <a:rPr lang="en-US" sz="1600" dirty="0">
                <a:cs typeface="Times New Roman" panose="02020603050405020304" pitchFamily="18" charset="0"/>
              </a:rPr>
              <a:t> in DBMS is the simplest architecture of Database in which the client, server, and Database all reside on the </a:t>
            </a:r>
            <a:r>
              <a:rPr lang="en-US" sz="1600" b="1" dirty="0">
                <a:cs typeface="Times New Roman" panose="02020603050405020304" pitchFamily="18" charset="0"/>
              </a:rPr>
              <a:t>same machine</a:t>
            </a:r>
            <a:r>
              <a:rPr lang="en-US" sz="1600" dirty="0">
                <a:cs typeface="Times New Roman" panose="02020603050405020304" pitchFamily="18" charset="0"/>
              </a:rPr>
              <a:t>.</a:t>
            </a:r>
          </a:p>
          <a:p>
            <a:pPr algn="just">
              <a:lnSpc>
                <a:spcPct val="150000"/>
              </a:lnSpc>
            </a:pPr>
            <a:r>
              <a:rPr lang="en-US" sz="1600" dirty="0">
                <a:cs typeface="Times New Roman" panose="02020603050405020304" pitchFamily="18" charset="0"/>
              </a:rPr>
              <a:t> A simple one tier architecture example would be anytime you install a Database in your system and access it to practice SQL queries.</a:t>
            </a:r>
          </a:p>
          <a:p>
            <a:pPr algn="just">
              <a:lnSpc>
                <a:spcPct val="150000"/>
              </a:lnSpc>
            </a:pPr>
            <a:r>
              <a:rPr lang="en-US" sz="1600" dirty="0">
                <a:cs typeface="Times New Roman" panose="02020603050405020304" pitchFamily="18" charset="0"/>
              </a:rPr>
              <a:t>Such architecture is rarely used in production.</a:t>
            </a:r>
          </a:p>
          <a:p>
            <a:pPr lvl="0" algn="just">
              <a:lnSpc>
                <a:spcPct val="150000"/>
              </a:lnSpc>
            </a:pPr>
            <a:r>
              <a:rPr lang="en-US" sz="1600" dirty="0"/>
              <a:t>In this architecture, the database is directly available to the user. It means the user can directly sit on the DBMS and uses it.</a:t>
            </a:r>
            <a:r>
              <a:rPr lang="en-GB" sz="1600" dirty="0"/>
              <a:t> </a:t>
            </a:r>
            <a:r>
              <a:rPr lang="en-US" sz="1600" dirty="0"/>
              <a:t>Any changes done here will directly be done on the database itself. It doesn't provide a handy tool for end users.</a:t>
            </a:r>
            <a:r>
              <a:rPr lang="en-GB" sz="1600" dirty="0"/>
              <a:t> </a:t>
            </a:r>
            <a:r>
              <a:rPr lang="en-US" sz="1600" dirty="0"/>
              <a:t>The 1-Tier architecture is used for development of the local application, where programmers can directly communicate with the database for the quick response.</a:t>
            </a:r>
          </a:p>
          <a:p>
            <a:pPr algn="just">
              <a:lnSpc>
                <a:spcPct val="150000"/>
              </a:lnSpc>
            </a:pPr>
            <a:r>
              <a:rPr lang="en-US" sz="1600" dirty="0"/>
              <a:t>In this architecture, the database is directly available to the user</a:t>
            </a:r>
            <a:r>
              <a:rPr lang="en-US" sz="1600"/>
              <a:t>. </a:t>
            </a:r>
          </a:p>
          <a:p>
            <a:pPr algn="just">
              <a:lnSpc>
                <a:spcPct val="150000"/>
              </a:lnSpc>
            </a:pPr>
            <a:r>
              <a:rPr lang="en-US" sz="1600"/>
              <a:t>It </a:t>
            </a:r>
            <a:r>
              <a:rPr lang="en-US" sz="1600" dirty="0"/>
              <a:t>means the user can directly sit on the DBMS and uses it.</a:t>
            </a:r>
            <a:r>
              <a:rPr lang="en-GB" sz="1600" dirty="0"/>
              <a:t> </a:t>
            </a:r>
            <a:r>
              <a:rPr lang="en-US" sz="1600" dirty="0"/>
              <a:t>Any changes done here will directly be done on the database itself. It doesn't provide a handy tool for end users.</a:t>
            </a:r>
            <a:r>
              <a:rPr lang="en-GB" sz="1600" dirty="0"/>
              <a:t> </a:t>
            </a:r>
            <a:r>
              <a:rPr lang="en-US" sz="1600" dirty="0"/>
              <a:t>The 1-Tier architecture is used for development of the local application, where programmers can directly communicate with the database for the quick response.</a:t>
            </a:r>
            <a:endParaRPr lang="en-GB" sz="1600" dirty="0"/>
          </a:p>
          <a:p>
            <a:pPr marL="0" lvl="0" indent="0" algn="just">
              <a:lnSpc>
                <a:spcPct val="150000"/>
              </a:lnSpc>
              <a:buNone/>
            </a:pPr>
            <a:endParaRPr lang="en-GB" sz="1600" dirty="0"/>
          </a:p>
        </p:txBody>
      </p:sp>
      <p:sp>
        <p:nvSpPr>
          <p:cNvPr id="4" name="Slide Number Placeholder 3"/>
          <p:cNvSpPr>
            <a:spLocks noGrp="1"/>
          </p:cNvSpPr>
          <p:nvPr>
            <p:ph type="sldNum" sz="quarter" idx="12"/>
          </p:nvPr>
        </p:nvSpPr>
        <p:spPr/>
        <p:txBody>
          <a:bodyPr/>
          <a:lstStyle/>
          <a:p>
            <a:fld id="{9AB37E36-A941-4F8E-9CC6-4E72DA751398}" type="slidenum">
              <a:rPr lang="en-US" smtClean="0"/>
              <a:pPr/>
              <a:t>62</a:t>
            </a:fld>
            <a:endParaRPr lang="en-US"/>
          </a:p>
        </p:txBody>
      </p:sp>
      <p:pic>
        <p:nvPicPr>
          <p:cNvPr id="1026" name="Picture 2" descr="1-Tier Architectur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1934" y="0"/>
            <a:ext cx="2893017" cy="1708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607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32854" y="262768"/>
            <a:ext cx="6157105" cy="5946805"/>
          </a:xfrm>
          <a:prstGeom prst="rect">
            <a:avLst/>
          </a:prstGeom>
        </p:spPr>
      </p:pic>
      <p:sp>
        <p:nvSpPr>
          <p:cNvPr id="5" name="TextBox 4"/>
          <p:cNvSpPr txBox="1"/>
          <p:nvPr/>
        </p:nvSpPr>
        <p:spPr>
          <a:xfrm>
            <a:off x="8260596" y="5703376"/>
            <a:ext cx="3192651" cy="369332"/>
          </a:xfrm>
          <a:prstGeom prst="rect">
            <a:avLst/>
          </a:prstGeom>
          <a:noFill/>
        </p:spPr>
        <p:txBody>
          <a:bodyPr wrap="square" rtlCol="0">
            <a:spAutoFit/>
          </a:bodyPr>
          <a:lstStyle/>
          <a:p>
            <a:r>
              <a:rPr lang="en-US" dirty="0"/>
              <a:t>Example: Microsoft Excel, Word</a:t>
            </a:r>
          </a:p>
        </p:txBody>
      </p:sp>
    </p:spTree>
    <p:extLst>
      <p:ext uri="{BB962C8B-B14F-4D97-AF65-F5344CB8AC3E}">
        <p14:creationId xmlns:p14="http://schemas.microsoft.com/office/powerpoint/2010/main" val="32560945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8.png" descr="DBMS Architecture"/>
          <p:cNvPicPr/>
          <p:nvPr/>
        </p:nvPicPr>
        <p:blipFill>
          <a:blip r:embed="rId2" cstate="print"/>
          <a:stretch>
            <a:fillRect/>
          </a:stretch>
        </p:blipFill>
        <p:spPr>
          <a:xfrm>
            <a:off x="224305" y="500586"/>
            <a:ext cx="3543935" cy="4249074"/>
          </a:xfrm>
          <a:prstGeom prst="rect">
            <a:avLst/>
          </a:prstGeom>
        </p:spPr>
      </p:pic>
      <p:sp>
        <p:nvSpPr>
          <p:cNvPr id="6" name="Content Placeholder 2"/>
          <p:cNvSpPr>
            <a:spLocks noGrp="1"/>
          </p:cNvSpPr>
          <p:nvPr>
            <p:ph idx="1"/>
          </p:nvPr>
        </p:nvSpPr>
        <p:spPr>
          <a:xfrm>
            <a:off x="4029559" y="247514"/>
            <a:ext cx="8043621" cy="6370261"/>
          </a:xfrm>
        </p:spPr>
        <p:txBody>
          <a:bodyPr>
            <a:noAutofit/>
          </a:bodyPr>
          <a:lstStyle/>
          <a:p>
            <a:pPr marL="0" lvl="0" indent="0" algn="just">
              <a:lnSpc>
                <a:spcPct val="150000"/>
              </a:lnSpc>
              <a:buNone/>
            </a:pPr>
            <a:r>
              <a:rPr lang="en-US" sz="2000" b="1" dirty="0"/>
              <a:t>Two- Tier Architecture</a:t>
            </a:r>
            <a:endParaRPr lang="en-GB" sz="2400" b="1" dirty="0"/>
          </a:p>
          <a:p>
            <a:pPr algn="just">
              <a:lnSpc>
                <a:spcPct val="150000"/>
              </a:lnSpc>
            </a:pPr>
            <a:r>
              <a:rPr lang="en-US" sz="2000" dirty="0">
                <a:cs typeface="Times New Roman" panose="02020603050405020304" pitchFamily="18" charset="0"/>
              </a:rPr>
              <a:t>The 2-Tier architecture is same as basic client-server. </a:t>
            </a:r>
          </a:p>
          <a:p>
            <a:pPr algn="just">
              <a:lnSpc>
                <a:spcPct val="150000"/>
              </a:lnSpc>
            </a:pPr>
            <a:r>
              <a:rPr lang="en-US" sz="2000" dirty="0">
                <a:cs typeface="Times New Roman" panose="02020603050405020304" pitchFamily="18" charset="0"/>
              </a:rPr>
              <a:t>Runs on application program that runs on client side.</a:t>
            </a:r>
          </a:p>
          <a:p>
            <a:pPr algn="just">
              <a:lnSpc>
                <a:spcPct val="150000"/>
              </a:lnSpc>
            </a:pPr>
            <a:r>
              <a:rPr lang="en-US" sz="2000" dirty="0">
                <a:cs typeface="Times New Roman" panose="02020603050405020304" pitchFamily="18" charset="0"/>
              </a:rPr>
              <a:t>Clients can directly interact with database.</a:t>
            </a:r>
          </a:p>
          <a:p>
            <a:pPr algn="just">
              <a:lnSpc>
                <a:spcPct val="150000"/>
              </a:lnSpc>
            </a:pPr>
            <a:r>
              <a:rPr lang="en-US" sz="2000" dirty="0">
                <a:cs typeface="Times New Roman" panose="02020603050405020304" pitchFamily="18" charset="0"/>
              </a:rPr>
              <a:t>In the two-tier architecture, applications on the client end can directly communicate with the database at the server side. </a:t>
            </a:r>
          </a:p>
          <a:p>
            <a:pPr algn="just">
              <a:lnSpc>
                <a:spcPct val="150000"/>
              </a:lnSpc>
            </a:pPr>
            <a:r>
              <a:rPr lang="en-US" sz="2000" dirty="0">
                <a:cs typeface="Times New Roman" panose="02020603050405020304" pitchFamily="18" charset="0"/>
              </a:rPr>
              <a:t>For this interaction (Interface), API's like: </a:t>
            </a:r>
            <a:r>
              <a:rPr lang="en-US" sz="2000" b="1" dirty="0">
                <a:cs typeface="Times New Roman" panose="02020603050405020304" pitchFamily="18" charset="0"/>
              </a:rPr>
              <a:t>ODBC </a:t>
            </a:r>
            <a:r>
              <a:rPr lang="en-US" sz="2000" dirty="0">
                <a:cs typeface="Times New Roman" panose="02020603050405020304" pitchFamily="18" charset="0"/>
              </a:rPr>
              <a:t>(Open Database Connectivity), </a:t>
            </a:r>
            <a:r>
              <a:rPr lang="en-US" sz="2000" b="1" dirty="0">
                <a:cs typeface="Times New Roman" panose="02020603050405020304" pitchFamily="18" charset="0"/>
              </a:rPr>
              <a:t>JDBC</a:t>
            </a:r>
            <a:r>
              <a:rPr lang="en-US" sz="2000" dirty="0">
                <a:cs typeface="Times New Roman" panose="02020603050405020304" pitchFamily="18" charset="0"/>
              </a:rPr>
              <a:t> are used.</a:t>
            </a:r>
          </a:p>
          <a:p>
            <a:pPr algn="just">
              <a:lnSpc>
                <a:spcPct val="150000"/>
              </a:lnSpc>
            </a:pPr>
            <a:r>
              <a:rPr lang="en-US" sz="2000" dirty="0">
                <a:cs typeface="Times New Roman" panose="02020603050405020304" pitchFamily="18" charset="0"/>
              </a:rPr>
              <a:t>The user interfaces and application programs are run on the client-side.</a:t>
            </a:r>
          </a:p>
          <a:p>
            <a:pPr algn="just">
              <a:lnSpc>
                <a:spcPct val="150000"/>
              </a:lnSpc>
            </a:pPr>
            <a:r>
              <a:rPr lang="en-US" sz="2000" dirty="0">
                <a:cs typeface="Times New Roman" panose="02020603050405020304" pitchFamily="18" charset="0"/>
              </a:rPr>
              <a:t>The server side is responsible to provide the functionalities like: query processing and transaction management.</a:t>
            </a:r>
          </a:p>
          <a:p>
            <a:pPr algn="just">
              <a:lnSpc>
                <a:spcPct val="150000"/>
              </a:lnSpc>
            </a:pPr>
            <a:r>
              <a:rPr lang="en-US" sz="2000" dirty="0">
                <a:cs typeface="Times New Roman" panose="02020603050405020304" pitchFamily="18" charset="0"/>
              </a:rPr>
              <a:t>To communicate with the DBMS, client-side application establishes a connection with the server side.</a:t>
            </a:r>
          </a:p>
        </p:txBody>
      </p:sp>
    </p:spTree>
    <p:extLst>
      <p:ext uri="{BB962C8B-B14F-4D97-AF65-F5344CB8AC3E}">
        <p14:creationId xmlns:p14="http://schemas.microsoft.com/office/powerpoint/2010/main" val="26490759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08869" y="399780"/>
            <a:ext cx="7814512" cy="5901585"/>
          </a:xfrm>
          <a:prstGeom prst="rect">
            <a:avLst/>
          </a:prstGeom>
        </p:spPr>
      </p:pic>
    </p:spTree>
    <p:extLst>
      <p:ext uri="{BB962C8B-B14F-4D97-AF65-F5344CB8AC3E}">
        <p14:creationId xmlns:p14="http://schemas.microsoft.com/office/powerpoint/2010/main" val="14177021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9.png" descr="DBMS Architecture"/>
          <p:cNvPicPr/>
          <p:nvPr/>
        </p:nvPicPr>
        <p:blipFill>
          <a:blip r:embed="rId2" cstate="print"/>
          <a:stretch>
            <a:fillRect/>
          </a:stretch>
        </p:blipFill>
        <p:spPr>
          <a:xfrm>
            <a:off x="8007707" y="732753"/>
            <a:ext cx="3543300" cy="5178649"/>
          </a:xfrm>
          <a:prstGeom prst="rect">
            <a:avLst/>
          </a:prstGeom>
        </p:spPr>
      </p:pic>
      <p:sp>
        <p:nvSpPr>
          <p:cNvPr id="5" name="Rectangle 4"/>
          <p:cNvSpPr/>
          <p:nvPr/>
        </p:nvSpPr>
        <p:spPr>
          <a:xfrm>
            <a:off x="214648" y="117693"/>
            <a:ext cx="7306614" cy="5978560"/>
          </a:xfrm>
          <a:prstGeom prst="rect">
            <a:avLst/>
          </a:prstGeom>
        </p:spPr>
        <p:txBody>
          <a:bodyPr wrap="square">
            <a:spAutoFit/>
          </a:bodyPr>
          <a:lstStyle/>
          <a:p>
            <a:pPr algn="just">
              <a:lnSpc>
                <a:spcPct val="150000"/>
              </a:lnSpc>
            </a:pPr>
            <a:r>
              <a:rPr lang="en-US" b="1" dirty="0"/>
              <a:t> </a:t>
            </a:r>
            <a:r>
              <a:rPr lang="en-US" sz="2400" b="1" dirty="0"/>
              <a:t>3-Tier Architecture</a:t>
            </a:r>
            <a:endParaRPr lang="en-GB" sz="2800" b="1" dirty="0"/>
          </a:p>
          <a:p>
            <a:pPr marL="285750" indent="-285750" algn="just">
              <a:lnSpc>
                <a:spcPct val="150000"/>
              </a:lnSpc>
              <a:buFont typeface="Arial" pitchFamily="34" charset="0"/>
              <a:buChar char="•"/>
            </a:pPr>
            <a:r>
              <a:rPr lang="en-US" sz="2100" dirty="0"/>
              <a:t>Internet based / website</a:t>
            </a:r>
          </a:p>
          <a:p>
            <a:pPr marL="342900" indent="-342900" algn="just">
              <a:lnSpc>
                <a:spcPct val="150000"/>
              </a:lnSpc>
              <a:buFont typeface="Arial" panose="020B0604020202020204" pitchFamily="34" charset="0"/>
              <a:buChar char="•"/>
            </a:pPr>
            <a:r>
              <a:rPr lang="en-US" sz="2100" dirty="0"/>
              <a:t>The 3-Tier architecture contains another layer between the client and server. </a:t>
            </a:r>
          </a:p>
          <a:p>
            <a:pPr marL="285750" indent="-285750" algn="just">
              <a:lnSpc>
                <a:spcPct val="150000"/>
              </a:lnSpc>
              <a:buFont typeface="Arial" pitchFamily="34" charset="0"/>
              <a:buChar char="•"/>
            </a:pPr>
            <a:r>
              <a:rPr lang="en-US" sz="2100" dirty="0"/>
              <a:t>In this architecture, client can't directly communicate with the server.</a:t>
            </a:r>
            <a:endParaRPr lang="en-GB" sz="2100" dirty="0"/>
          </a:p>
          <a:p>
            <a:pPr marL="285750" indent="-285750" algn="just">
              <a:lnSpc>
                <a:spcPct val="150000"/>
              </a:lnSpc>
              <a:buFont typeface="Arial" pitchFamily="34" charset="0"/>
              <a:buChar char="•"/>
            </a:pPr>
            <a:r>
              <a:rPr lang="en-US" sz="2100" dirty="0"/>
              <a:t>The application on the client-end interacts with an application server which further communicates with the database system.</a:t>
            </a:r>
            <a:endParaRPr lang="en-GB" sz="2100" dirty="0"/>
          </a:p>
          <a:p>
            <a:pPr marL="285750" indent="-285750" algn="just">
              <a:lnSpc>
                <a:spcPct val="150000"/>
              </a:lnSpc>
              <a:buFont typeface="Arial" pitchFamily="34" charset="0"/>
              <a:buChar char="•"/>
            </a:pPr>
            <a:r>
              <a:rPr lang="en-US" sz="2100" dirty="0"/>
              <a:t>End user has no idea about the existence of the database beyond the application server. The database also has no idea about any other user beyond the application.</a:t>
            </a:r>
          </a:p>
          <a:p>
            <a:pPr marL="285750" indent="-285750" algn="just">
              <a:lnSpc>
                <a:spcPct val="150000"/>
              </a:lnSpc>
              <a:buFont typeface="Arial" pitchFamily="34" charset="0"/>
              <a:buChar char="•"/>
            </a:pPr>
            <a:r>
              <a:rPr lang="en-US" sz="2100" dirty="0"/>
              <a:t>The 3-Tier architecture is used in case of large web application.</a:t>
            </a:r>
            <a:endParaRPr lang="en-GB" sz="2100" dirty="0"/>
          </a:p>
        </p:txBody>
      </p:sp>
    </p:spTree>
    <p:extLst>
      <p:ext uri="{BB962C8B-B14F-4D97-AF65-F5344CB8AC3E}">
        <p14:creationId xmlns:p14="http://schemas.microsoft.com/office/powerpoint/2010/main" val="37425492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74425" y="511445"/>
            <a:ext cx="7997007" cy="6046518"/>
          </a:xfrm>
          <a:prstGeom prst="rect">
            <a:avLst/>
          </a:prstGeom>
        </p:spPr>
      </p:pic>
    </p:spTree>
    <p:extLst>
      <p:ext uri="{BB962C8B-B14F-4D97-AF65-F5344CB8AC3E}">
        <p14:creationId xmlns:p14="http://schemas.microsoft.com/office/powerpoint/2010/main" val="9832796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304" y="236602"/>
            <a:ext cx="11681138" cy="6509474"/>
          </a:xfrm>
          <a:prstGeom prst="rect">
            <a:avLst/>
          </a:prstGeom>
        </p:spPr>
        <p:txBody>
          <a:bodyPr wrap="square">
            <a:spAutoFit/>
          </a:bodyPr>
          <a:lstStyle/>
          <a:p>
            <a:pPr algn="just">
              <a:lnSpc>
                <a:spcPct val="150000"/>
              </a:lnSpc>
            </a:pPr>
            <a:r>
              <a:rPr lang="en-IN" sz="2000" b="1" dirty="0"/>
              <a:t>When Not to Use a DBMS </a:t>
            </a:r>
            <a:endParaRPr lang="en-IN" sz="2000" dirty="0"/>
          </a:p>
          <a:p>
            <a:pPr algn="just">
              <a:lnSpc>
                <a:spcPct val="150000"/>
              </a:lnSpc>
            </a:pPr>
            <a:r>
              <a:rPr lang="en-IN" sz="2000" dirty="0"/>
              <a:t>In spite of the advantages of using a DBMS, there are a few situations in which such a system may involve unnecessary overhead costs as that would not be incurred in traditional file processing. The overhead costs of using a DBMS are due to the following: </a:t>
            </a:r>
          </a:p>
          <a:p>
            <a:pPr algn="just">
              <a:lnSpc>
                <a:spcPct val="150000"/>
              </a:lnSpc>
            </a:pPr>
            <a:r>
              <a:rPr lang="en-IN" sz="2000" dirty="0"/>
              <a:t>• High initial investment in hardware, software, and training. </a:t>
            </a:r>
          </a:p>
          <a:p>
            <a:pPr algn="just">
              <a:lnSpc>
                <a:spcPct val="150000"/>
              </a:lnSpc>
            </a:pPr>
            <a:r>
              <a:rPr lang="en-IN" sz="2000" dirty="0"/>
              <a:t>• Generality that a DBMS provides for defining and processing data. </a:t>
            </a:r>
          </a:p>
          <a:p>
            <a:pPr algn="just">
              <a:lnSpc>
                <a:spcPct val="150000"/>
              </a:lnSpc>
            </a:pPr>
            <a:r>
              <a:rPr lang="en-IN" sz="2000" dirty="0"/>
              <a:t>• Overhead for providing security, concurrency control, recovery, and integrity functions. </a:t>
            </a:r>
          </a:p>
          <a:p>
            <a:pPr algn="just">
              <a:lnSpc>
                <a:spcPct val="150000"/>
              </a:lnSpc>
            </a:pPr>
            <a:r>
              <a:rPr lang="en-IN" sz="2000" dirty="0"/>
              <a:t>Additional problems may arise if the database designers and DBA do not properly design the database or if the database systems applications are not implemented properly. Hence, it may be more desirable to use regular files under the following circumstances: </a:t>
            </a:r>
          </a:p>
          <a:p>
            <a:pPr algn="just">
              <a:lnSpc>
                <a:spcPct val="150000"/>
              </a:lnSpc>
            </a:pPr>
            <a:r>
              <a:rPr lang="en-IN" sz="2000" dirty="0"/>
              <a:t>• The database and applications are simple, well defined, and not expected to change. </a:t>
            </a:r>
          </a:p>
          <a:p>
            <a:pPr algn="just">
              <a:lnSpc>
                <a:spcPct val="150000"/>
              </a:lnSpc>
            </a:pPr>
            <a:r>
              <a:rPr lang="en-IN" sz="2000" dirty="0"/>
              <a:t>• There are stringent real-time requirements for some programs that may not be met because of DBMS overhead. </a:t>
            </a:r>
          </a:p>
          <a:p>
            <a:pPr algn="just">
              <a:lnSpc>
                <a:spcPct val="150000"/>
              </a:lnSpc>
            </a:pPr>
            <a:r>
              <a:rPr lang="en-IN" sz="2000" dirty="0"/>
              <a:t>• Multiple-user access to data is not required. </a:t>
            </a:r>
          </a:p>
        </p:txBody>
      </p:sp>
    </p:spTree>
    <p:extLst>
      <p:ext uri="{BB962C8B-B14F-4D97-AF65-F5344CB8AC3E}">
        <p14:creationId xmlns:p14="http://schemas.microsoft.com/office/powerpoint/2010/main" val="222524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210184"/>
            <a:ext cx="11750040" cy="6297295"/>
          </a:xfrm>
        </p:spPr>
        <p:txBody>
          <a:bodyPr/>
          <a:lstStyle/>
          <a:p>
            <a:pPr algn="just">
              <a:lnSpc>
                <a:spcPct val="150000"/>
              </a:lnSpc>
            </a:pPr>
            <a:r>
              <a:rPr lang="en-US" b="1" dirty="0"/>
              <a:t>Data</a:t>
            </a:r>
            <a:r>
              <a:rPr lang="en-US" dirty="0"/>
              <a:t>- Raw, Unprocessed facts</a:t>
            </a:r>
          </a:p>
          <a:p>
            <a:pPr marL="0" indent="0" algn="just">
              <a:lnSpc>
                <a:spcPct val="150000"/>
              </a:lnSpc>
              <a:buNone/>
            </a:pPr>
            <a:r>
              <a:rPr lang="en-US" dirty="0"/>
              <a:t>	Example- 24, </a:t>
            </a:r>
            <a:r>
              <a:rPr lang="en-US" dirty="0" err="1"/>
              <a:t>Charushri</a:t>
            </a:r>
            <a:r>
              <a:rPr lang="en-US" dirty="0"/>
              <a:t>, </a:t>
            </a:r>
            <a:r>
              <a:rPr lang="en-US" dirty="0" err="1"/>
              <a:t>Banglore</a:t>
            </a:r>
            <a:r>
              <a:rPr lang="en-US" dirty="0"/>
              <a:t>, audio, video</a:t>
            </a:r>
          </a:p>
          <a:p>
            <a:pPr algn="just">
              <a:lnSpc>
                <a:spcPct val="150000"/>
              </a:lnSpc>
            </a:pPr>
            <a:r>
              <a:rPr lang="en-US" b="1" dirty="0"/>
              <a:t>Information</a:t>
            </a:r>
            <a:r>
              <a:rPr lang="en-US" dirty="0"/>
              <a:t>- Processed data (to make a meaningful context)</a:t>
            </a:r>
          </a:p>
          <a:p>
            <a:pPr marL="0" indent="0" algn="just">
              <a:lnSpc>
                <a:spcPct val="150000"/>
              </a:lnSpc>
              <a:buNone/>
            </a:pPr>
            <a:r>
              <a:rPr lang="en-US" dirty="0"/>
              <a:t>	Example- age of </a:t>
            </a:r>
            <a:r>
              <a:rPr lang="en-US" dirty="0" err="1"/>
              <a:t>Charushri</a:t>
            </a:r>
            <a:r>
              <a:rPr lang="en-US" dirty="0"/>
              <a:t> is 6.</a:t>
            </a:r>
          </a:p>
          <a:p>
            <a:pPr algn="just">
              <a:lnSpc>
                <a:spcPct val="150000"/>
              </a:lnSpc>
            </a:pPr>
            <a:r>
              <a:rPr lang="en-US" b="1" dirty="0"/>
              <a:t>Database</a:t>
            </a:r>
            <a:r>
              <a:rPr lang="en-US" dirty="0"/>
              <a:t>- Collection of </a:t>
            </a:r>
            <a:r>
              <a:rPr lang="en-US" b="1" dirty="0">
                <a:solidFill>
                  <a:srgbClr val="FF0000"/>
                </a:solidFill>
              </a:rPr>
              <a:t>Related data</a:t>
            </a:r>
            <a:r>
              <a:rPr lang="en-US" dirty="0"/>
              <a:t>.</a:t>
            </a:r>
          </a:p>
          <a:p>
            <a:pPr marL="0" indent="0" algn="just">
              <a:lnSpc>
                <a:spcPct val="150000"/>
              </a:lnSpc>
              <a:buNone/>
            </a:pPr>
            <a:r>
              <a:rPr lang="en-US" dirty="0"/>
              <a:t>	Random data can not be a Database.</a:t>
            </a:r>
          </a:p>
          <a:p>
            <a:pPr marL="0" indent="0" algn="just">
              <a:lnSpc>
                <a:spcPct val="150000"/>
              </a:lnSpc>
              <a:buNone/>
            </a:pPr>
            <a:r>
              <a:rPr lang="en-US" dirty="0"/>
              <a:t>	Ex:- Online Banking System, Library Management System </a:t>
            </a:r>
          </a:p>
          <a:p>
            <a:pPr algn="just">
              <a:lnSpc>
                <a:spcPct val="150000"/>
              </a:lnSpc>
            </a:pPr>
            <a:r>
              <a:rPr lang="en-US" b="1" dirty="0"/>
              <a:t>Metadata</a:t>
            </a:r>
            <a:r>
              <a:rPr lang="en-US" dirty="0"/>
              <a:t>- Database Definition (complete description of database)</a:t>
            </a:r>
          </a:p>
        </p:txBody>
      </p:sp>
    </p:spTree>
    <p:extLst>
      <p:ext uri="{BB962C8B-B14F-4D97-AF65-F5344CB8AC3E}">
        <p14:creationId xmlns:p14="http://schemas.microsoft.com/office/powerpoint/2010/main" val="2492987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658600" cy="6373495"/>
          </a:xfrm>
        </p:spPr>
        <p:txBody>
          <a:bodyPr>
            <a:normAutofit fontScale="92500" lnSpcReduction="10000"/>
          </a:bodyPr>
          <a:lstStyle/>
          <a:p>
            <a:pPr marL="0" indent="0" algn="just">
              <a:lnSpc>
                <a:spcPct val="150000"/>
              </a:lnSpc>
              <a:buNone/>
            </a:pPr>
            <a:r>
              <a:rPr lang="en-US" sz="3200" b="1" dirty="0"/>
              <a:t>Database Management System (DBMS)</a:t>
            </a:r>
          </a:p>
          <a:p>
            <a:pPr algn="just">
              <a:lnSpc>
                <a:spcPct val="150000"/>
              </a:lnSpc>
            </a:pPr>
            <a:r>
              <a:rPr lang="en-US" b="1" dirty="0"/>
              <a:t>Definition</a:t>
            </a:r>
            <a:r>
              <a:rPr lang="en-US" dirty="0"/>
              <a:t>: Collection of programs that enables users to create and maintain the database.</a:t>
            </a:r>
          </a:p>
          <a:p>
            <a:pPr algn="just">
              <a:lnSpc>
                <a:spcPct val="150000"/>
              </a:lnSpc>
            </a:pPr>
            <a:r>
              <a:rPr lang="en-IN" dirty="0"/>
              <a:t>We will call the database and DBMS software together a </a:t>
            </a:r>
            <a:r>
              <a:rPr lang="en-IN" b="1" dirty="0"/>
              <a:t>database system.</a:t>
            </a:r>
          </a:p>
          <a:p>
            <a:pPr lvl="0" algn="just">
              <a:lnSpc>
                <a:spcPct val="150000"/>
              </a:lnSpc>
            </a:pPr>
            <a:r>
              <a:rPr lang="en-US" dirty="0">
                <a:cs typeface="Times New Roman" panose="02020603050405020304" pitchFamily="18" charset="0"/>
              </a:rPr>
              <a:t>A database-management system (DBMS) is a collection of interrelated data and a set of programs to access those data. </a:t>
            </a:r>
          </a:p>
          <a:p>
            <a:pPr lvl="0" algn="just">
              <a:lnSpc>
                <a:spcPct val="150000"/>
              </a:lnSpc>
            </a:pPr>
            <a:r>
              <a:rPr lang="en-US" dirty="0">
                <a:cs typeface="Times New Roman" panose="02020603050405020304" pitchFamily="18" charset="0"/>
              </a:rPr>
              <a:t>The collection of data, usually referred to as the database, contains information relevant to an enterprise. </a:t>
            </a:r>
          </a:p>
          <a:p>
            <a:pPr lvl="0" algn="just">
              <a:lnSpc>
                <a:spcPct val="150000"/>
              </a:lnSpc>
            </a:pPr>
            <a:r>
              <a:rPr lang="en-US" dirty="0">
                <a:cs typeface="Times New Roman" panose="02020603050405020304" pitchFamily="18" charset="0"/>
              </a:rPr>
              <a:t>The primary goal of a DBMS is to provide a way to store and retrieve database information that is both convenient and efficient</a:t>
            </a:r>
          </a:p>
          <a:p>
            <a:pPr algn="just">
              <a:lnSpc>
                <a:spcPct val="150000"/>
              </a:lnSpc>
            </a:pPr>
            <a:endParaRPr lang="en-US" dirty="0"/>
          </a:p>
          <a:p>
            <a:pPr marL="0" indent="0" algn="just">
              <a:lnSpc>
                <a:spcPct val="150000"/>
              </a:lnSpc>
              <a:buNone/>
            </a:pPr>
            <a:endParaRPr lang="en-US" dirty="0"/>
          </a:p>
          <a:p>
            <a:pPr algn="just">
              <a:lnSpc>
                <a:spcPct val="150000"/>
              </a:lnSpc>
            </a:pPr>
            <a:endParaRPr lang="en-US" dirty="0"/>
          </a:p>
        </p:txBody>
      </p:sp>
    </p:spTree>
    <p:extLst>
      <p:ext uri="{BB962C8B-B14F-4D97-AF65-F5344CB8AC3E}">
        <p14:creationId xmlns:p14="http://schemas.microsoft.com/office/powerpoint/2010/main" val="2504504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780520" cy="6388735"/>
          </a:xfrm>
        </p:spPr>
        <p:txBody>
          <a:bodyPr>
            <a:normAutofit fontScale="70000" lnSpcReduction="20000"/>
          </a:bodyPr>
          <a:lstStyle/>
          <a:p>
            <a:pPr algn="just">
              <a:lnSpc>
                <a:spcPct val="150000"/>
              </a:lnSpc>
            </a:pPr>
            <a:r>
              <a:rPr lang="en-US" sz="4000" b="1" dirty="0"/>
              <a:t>Functionalities</a:t>
            </a:r>
            <a:r>
              <a:rPr lang="en-US" sz="4000" dirty="0"/>
              <a:t>:</a:t>
            </a:r>
          </a:p>
          <a:p>
            <a:pPr marL="514350" indent="-514350" algn="just">
              <a:lnSpc>
                <a:spcPct val="150000"/>
              </a:lnSpc>
              <a:buAutoNum type="arabicPeriod"/>
            </a:pPr>
            <a:r>
              <a:rPr lang="en-US" sz="3300" b="1" dirty="0"/>
              <a:t>Define</a:t>
            </a:r>
            <a:r>
              <a:rPr lang="en-US" sz="3300" dirty="0"/>
              <a:t>: Specifying the </a:t>
            </a:r>
            <a:r>
              <a:rPr lang="en-US" sz="3300" dirty="0">
                <a:solidFill>
                  <a:srgbClr val="FF0000"/>
                </a:solidFill>
              </a:rPr>
              <a:t>Data Type</a:t>
            </a:r>
            <a:r>
              <a:rPr lang="en-US" sz="3300" dirty="0"/>
              <a:t>, </a:t>
            </a:r>
            <a:r>
              <a:rPr lang="en-US" sz="3300" dirty="0">
                <a:solidFill>
                  <a:srgbClr val="FF0000"/>
                </a:solidFill>
              </a:rPr>
              <a:t>Structures</a:t>
            </a:r>
            <a:r>
              <a:rPr lang="en-US" sz="3300" dirty="0"/>
              <a:t> and </a:t>
            </a:r>
            <a:r>
              <a:rPr lang="en-US" sz="3300" dirty="0">
                <a:solidFill>
                  <a:srgbClr val="FF0000"/>
                </a:solidFill>
              </a:rPr>
              <a:t>Constraints</a:t>
            </a:r>
            <a:r>
              <a:rPr lang="en-US" sz="3300" dirty="0"/>
              <a:t> (limits on the data) for the data to be stored.</a:t>
            </a:r>
          </a:p>
          <a:p>
            <a:pPr marL="514350" indent="-514350" algn="just">
              <a:lnSpc>
                <a:spcPct val="150000"/>
              </a:lnSpc>
              <a:buAutoNum type="arabicPeriod"/>
            </a:pPr>
            <a:r>
              <a:rPr lang="en-US" sz="3300" b="1" dirty="0"/>
              <a:t>Construct</a:t>
            </a:r>
            <a:r>
              <a:rPr lang="en-US" sz="3300" dirty="0"/>
              <a:t>: Process of </a:t>
            </a:r>
            <a:r>
              <a:rPr lang="en-US" sz="3300" dirty="0">
                <a:solidFill>
                  <a:srgbClr val="FF0000"/>
                </a:solidFill>
              </a:rPr>
              <a:t>storing data</a:t>
            </a:r>
            <a:r>
              <a:rPr lang="en-US" sz="3300" dirty="0"/>
              <a:t> on some storage medium. (when data is stored, a database is constructed)</a:t>
            </a:r>
          </a:p>
          <a:p>
            <a:pPr marL="0" indent="0" algn="just">
              <a:lnSpc>
                <a:spcPct val="150000"/>
              </a:lnSpc>
              <a:buNone/>
            </a:pPr>
            <a:r>
              <a:rPr lang="en-US" sz="3300" dirty="0"/>
              <a:t>3.  </a:t>
            </a:r>
            <a:r>
              <a:rPr lang="en-US" sz="3300" b="1" dirty="0"/>
              <a:t>Manipulate</a:t>
            </a:r>
            <a:r>
              <a:rPr lang="en-US" sz="3300" dirty="0"/>
              <a:t>: Querying the database to </a:t>
            </a:r>
            <a:r>
              <a:rPr lang="en-US" sz="3300" dirty="0">
                <a:solidFill>
                  <a:srgbClr val="FF0000"/>
                </a:solidFill>
              </a:rPr>
              <a:t>retrieve</a:t>
            </a:r>
            <a:r>
              <a:rPr lang="en-US" sz="3300" dirty="0"/>
              <a:t> specific data, </a:t>
            </a:r>
            <a:r>
              <a:rPr lang="en-US" sz="3300" dirty="0">
                <a:solidFill>
                  <a:srgbClr val="FF0000"/>
                </a:solidFill>
              </a:rPr>
              <a:t>updating</a:t>
            </a:r>
            <a:r>
              <a:rPr lang="en-US" sz="3300" dirty="0"/>
              <a:t> database and </a:t>
            </a:r>
            <a:r>
              <a:rPr lang="en-US" sz="3300" dirty="0">
                <a:solidFill>
                  <a:srgbClr val="FF0000"/>
                </a:solidFill>
              </a:rPr>
              <a:t>generating reports</a:t>
            </a:r>
            <a:r>
              <a:rPr lang="en-US" sz="3300" dirty="0"/>
              <a:t>.</a:t>
            </a:r>
          </a:p>
          <a:p>
            <a:pPr marL="0" indent="0" algn="just">
              <a:lnSpc>
                <a:spcPct val="150000"/>
              </a:lnSpc>
              <a:buNone/>
            </a:pPr>
            <a:r>
              <a:rPr lang="en-US" sz="3300" dirty="0"/>
              <a:t>4.  </a:t>
            </a:r>
            <a:r>
              <a:rPr lang="en-US" sz="3300" b="1" dirty="0"/>
              <a:t>Share</a:t>
            </a:r>
            <a:r>
              <a:rPr lang="en-US" sz="3300" dirty="0"/>
              <a:t>: allows multiple users and programs to access the database concurrently. (many users can access the D/B in an efficient manner)</a:t>
            </a:r>
          </a:p>
          <a:p>
            <a:pPr marL="0" indent="0" algn="just">
              <a:lnSpc>
                <a:spcPct val="150000"/>
              </a:lnSpc>
              <a:buNone/>
            </a:pPr>
            <a:r>
              <a:rPr lang="en-US" sz="3300" dirty="0"/>
              <a:t>5.  </a:t>
            </a:r>
            <a:r>
              <a:rPr lang="en-US" sz="3300" b="1" dirty="0"/>
              <a:t>Protection of the Database </a:t>
            </a:r>
            <a:r>
              <a:rPr lang="en-US" sz="3300" dirty="0"/>
              <a:t>from the unauthorized access or from hardware, software failures</a:t>
            </a:r>
          </a:p>
          <a:p>
            <a:pPr marL="0" indent="0" algn="just">
              <a:lnSpc>
                <a:spcPct val="150000"/>
              </a:lnSpc>
              <a:buNone/>
            </a:pPr>
            <a:r>
              <a:rPr lang="en-US" sz="3300" dirty="0"/>
              <a:t>6.  </a:t>
            </a:r>
            <a:r>
              <a:rPr lang="en-US" sz="3300" b="1" dirty="0"/>
              <a:t>Maintenance</a:t>
            </a:r>
            <a:r>
              <a:rPr lang="en-US" sz="3300" dirty="0"/>
              <a:t> of database for a long period of time</a:t>
            </a:r>
          </a:p>
        </p:txBody>
      </p:sp>
    </p:spTree>
    <p:extLst>
      <p:ext uri="{BB962C8B-B14F-4D97-AF65-F5344CB8AC3E}">
        <p14:creationId xmlns:p14="http://schemas.microsoft.com/office/powerpoint/2010/main" val="4027926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2179</TotalTime>
  <Words>5456</Words>
  <Application>Microsoft Office PowerPoint</Application>
  <PresentationFormat>Widescreen</PresentationFormat>
  <Paragraphs>394</Paragraphs>
  <Slides>68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Calibri Light</vt:lpstr>
      <vt:lpstr>Times New Roman</vt:lpstr>
      <vt:lpstr>Office Theme</vt:lpstr>
      <vt:lpstr>Database Management Systems    (PCCO3040T)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Three schema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1-Tier Architecture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LL-Node-02</dc:creator>
  <cp:lastModifiedBy>Atharv Patil</cp:lastModifiedBy>
  <cp:revision>348</cp:revision>
  <dcterms:created xsi:type="dcterms:W3CDTF">2022-09-13T10:57:33Z</dcterms:created>
  <dcterms:modified xsi:type="dcterms:W3CDTF">2023-01-23T00:24:27Z</dcterms:modified>
</cp:coreProperties>
</file>