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  <p:sldMasterId id="2147483706" r:id="rId2"/>
    <p:sldMasterId id="2147483712" r:id="rId3"/>
    <p:sldMasterId id="2147483724" r:id="rId4"/>
  </p:sldMasterIdLst>
  <p:notesMasterIdLst>
    <p:notesMasterId r:id="rId15"/>
  </p:notesMasterIdLst>
  <p:handoutMasterIdLst>
    <p:handoutMasterId r:id="rId16"/>
  </p:handoutMasterIdLst>
  <p:sldIdLst>
    <p:sldId id="446" r:id="rId5"/>
    <p:sldId id="447" r:id="rId6"/>
    <p:sldId id="449" r:id="rId7"/>
    <p:sldId id="454" r:id="rId8"/>
    <p:sldId id="455" r:id="rId9"/>
    <p:sldId id="456" r:id="rId10"/>
    <p:sldId id="459" r:id="rId11"/>
    <p:sldId id="460" r:id="rId12"/>
    <p:sldId id="457" r:id="rId13"/>
    <p:sldId id="4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288" userDrawn="1">
          <p15:clr>
            <a:srgbClr val="F26B43"/>
          </p15:clr>
        </p15:guide>
        <p15:guide id="3" orient="horz" pos="4056" userDrawn="1">
          <p15:clr>
            <a:srgbClr val="F26B43"/>
          </p15:clr>
        </p15:guide>
        <p15:guide id="4" orient="horz" pos="1488" userDrawn="1">
          <p15:clr>
            <a:srgbClr val="A4A3A4"/>
          </p15:clr>
        </p15:guide>
        <p15:guide id="5" pos="3816" userDrawn="1">
          <p15:clr>
            <a:srgbClr val="A4A3A4"/>
          </p15:clr>
        </p15:guide>
        <p15:guide id="6" pos="7416" userDrawn="1">
          <p15:clr>
            <a:srgbClr val="F26B43"/>
          </p15:clr>
        </p15:guide>
        <p15:guide id="7" orient="horz" pos="312" userDrawn="1">
          <p15:clr>
            <a:srgbClr val="F26B43"/>
          </p15:clr>
        </p15:guide>
        <p15:guide id="8" orient="horz" pos="2160" userDrawn="1">
          <p15:clr>
            <a:srgbClr val="A4A3A4"/>
          </p15:clr>
        </p15:guide>
        <p15:guide id="9" orient="horz" pos="23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B9B9"/>
    <a:srgbClr val="85A0A9"/>
    <a:srgbClr val="29282D"/>
    <a:srgbClr val="8C5896"/>
    <a:srgbClr val="7C6560"/>
    <a:srgbClr val="E288B6"/>
    <a:srgbClr val="D75078"/>
    <a:srgbClr val="B38F6A"/>
    <a:srgbClr val="6667AB"/>
    <a:srgbClr val="BBBB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>
        <p:guide orient="horz" pos="3672"/>
        <p:guide pos="288"/>
        <p:guide orient="horz" pos="4056"/>
        <p:guide orient="horz" pos="1488"/>
        <p:guide pos="3816"/>
        <p:guide pos="7416"/>
        <p:guide orient="horz" pos="312"/>
        <p:guide orient="horz" pos="2160"/>
        <p:guide orient="horz" pos="23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640" y="-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3440B4-626E-4F3C-BAEA-93BE989A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A5570-8E4E-4AA9-B246-5A27A383B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69E4-EFBB-4687-8058-A94EE1B5781B}" type="datetimeFigureOut">
              <a:rPr lang="en-US" smtClean="0"/>
              <a:t>10/11/2022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D364A-9468-466A-ACCD-ABB3762BE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EF394-4AD6-48D1-9C4C-1B3D44BBF5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04FE7-BA7C-4FF4-9756-C6A1F2BCA3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17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57:51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57:52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57:51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57:52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57:51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57:52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57:51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57:52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46B2-EB9C-4E9C-8793-C25F32D58B9A}" type="datetimeFigureOut">
              <a:rPr lang="en-US" smtClean="0"/>
              <a:t>10/11/2022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3F1C3-4FA3-4491-97F4-43CA9C8BD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46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956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080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2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Amuseme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8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Amusem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A3BC27-A809-4F76-931E-2DE01059A5AB}"/>
              </a:ext>
            </a:extLst>
          </p:cNvPr>
          <p:cNvSpPr/>
          <p:nvPr userDrawn="1"/>
        </p:nvSpPr>
        <p:spPr>
          <a:xfrm>
            <a:off x="6712974" y="1651000"/>
            <a:ext cx="460459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A5108-5EBA-43CE-BA4A-DA9EEF5D808A}"/>
              </a:ext>
            </a:extLst>
          </p:cNvPr>
          <p:cNvSpPr/>
          <p:nvPr userDrawn="1"/>
        </p:nvSpPr>
        <p:spPr>
          <a:xfrm>
            <a:off x="9271000" y="0"/>
            <a:ext cx="292100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712910-50D0-4906-AB08-F37D02F96D4A}"/>
              </a:ext>
            </a:extLst>
          </p:cNvPr>
          <p:cNvSpPr/>
          <p:nvPr userDrawn="1"/>
        </p:nvSpPr>
        <p:spPr>
          <a:xfrm>
            <a:off x="0" y="2387600"/>
            <a:ext cx="546100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AC760C-BE23-4DA2-A294-3B5668F8AECA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072384"/>
            <a:ext cx="4946904" cy="28712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78040" y="457200"/>
            <a:ext cx="4562856" cy="640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76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198059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Balance ac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Balancing Ac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869985-B973-4011-9FA2-83D7EBB2EA53}"/>
              </a:ext>
            </a:extLst>
          </p:cNvPr>
          <p:cNvSpPr/>
          <p:nvPr userDrawn="1"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0"/>
            <a:ext cx="74803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D44F0-DADD-4DCC-82EC-FDB3E9878AA9}"/>
              </a:ext>
            </a:extLst>
          </p:cNvPr>
          <p:cNvSpPr/>
          <p:nvPr userDrawn="1"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FE2C9-8B6E-4DDA-A5EA-04581F7629F0}"/>
              </a:ext>
            </a:extLst>
          </p:cNvPr>
          <p:cNvSpPr/>
          <p:nvPr userDrawn="1"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23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/>
          <a:lstStyle>
            <a:lvl1pPr>
              <a:lnSpc>
                <a:spcPts val="46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Wellspring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4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Wellspr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F081E-4462-4B33-A41E-0432A3B439D9}"/>
              </a:ext>
            </a:extLst>
          </p:cNvPr>
          <p:cNvSpPr/>
          <p:nvPr userDrawn="1"/>
        </p:nvSpPr>
        <p:spPr>
          <a:xfrm rot="5400000">
            <a:off x="1074065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5FA2D1-6BF4-4194-B815-8C66D013FD27}"/>
              </a:ext>
            </a:extLst>
          </p:cNvPr>
          <p:cNvSpPr/>
          <p:nvPr userDrawn="1"/>
        </p:nvSpPr>
        <p:spPr>
          <a:xfrm>
            <a:off x="7982712" y="495300"/>
            <a:ext cx="3753612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88F0DF-BC0B-473C-82DC-7FC46D38FAC1}"/>
              </a:ext>
            </a:extLst>
          </p:cNvPr>
          <p:cNvSpPr/>
          <p:nvPr userDrawn="1"/>
        </p:nvSpPr>
        <p:spPr>
          <a:xfrm>
            <a:off x="4251158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09160" y="960120"/>
            <a:ext cx="6574536" cy="50749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F3E524-6AEB-4529-804C-0B9CD9992050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228600" y="2415910"/>
            <a:ext cx="402255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225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Star of the show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t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2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Star of the sh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62B86F-90E5-425E-9F83-8477D8111E1D}"/>
              </a:ext>
            </a:extLst>
          </p:cNvPr>
          <p:cNvSpPr/>
          <p:nvPr userDrawn="1"/>
        </p:nvSpPr>
        <p:spPr>
          <a:xfrm>
            <a:off x="0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69853-3C2C-4F9C-B1BB-E00F7A1DB9E1}"/>
              </a:ext>
            </a:extLst>
          </p:cNvPr>
          <p:cNvSpPr/>
          <p:nvPr userDrawn="1"/>
        </p:nvSpPr>
        <p:spPr>
          <a:xfrm>
            <a:off x="653070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759D58-52AF-4785-8A33-F528F46D88A3}"/>
              </a:ext>
            </a:extLst>
          </p:cNvPr>
          <p:cNvSpPr/>
          <p:nvPr userDrawn="1"/>
        </p:nvSpPr>
        <p:spPr>
          <a:xfrm>
            <a:off x="8852618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D3E0F4-EC0D-43C2-AC84-A53134C8566E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489200"/>
            <a:ext cx="5202936" cy="35478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97700" y="914400"/>
            <a:ext cx="4334256" cy="509320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66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10/11/2022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8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0" r:id="rId2"/>
    <p:sldLayoutId id="2147483701" r:id="rId3"/>
    <p:sldLayoutId id="2147483702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10/11/2022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0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10/11/2022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0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10/11/2022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1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0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Relationship Id="rId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Relationship Id="rId4" Type="http://schemas.openxmlformats.org/officeDocument/2006/relationships/customXml" Target="../ink/ink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customXml" Target="../ink/ink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3.xml"/><Relationship Id="rId4" Type="http://schemas.openxmlformats.org/officeDocument/2006/relationships/customXml" Target="../ink/ink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37920"/>
            <a:ext cx="9987280" cy="4748714"/>
          </a:xfrm>
        </p:spPr>
        <p:txBody>
          <a:bodyPr anchor="t" anchorCtr="0">
            <a:noAutofit/>
          </a:bodyPr>
          <a:lstStyle/>
          <a:p>
            <a:br>
              <a:rPr lang="en-US" sz="9600" b="1" dirty="0">
                <a:latin typeface="Arial Narrow" panose="020B0606020202030204" pitchFamily="34" charset="0"/>
              </a:rPr>
            </a:br>
            <a:r>
              <a:rPr lang="en-US" sz="9600" b="1" dirty="0">
                <a:latin typeface="Arial Narrow" panose="020B0606020202030204" pitchFamily="34" charset="0"/>
              </a:rPr>
              <a:t>          discrete</a:t>
            </a:r>
            <a:br>
              <a:rPr lang="en-US" sz="9600" b="1" dirty="0">
                <a:latin typeface="Arial Narrow" panose="020B0606020202030204" pitchFamily="34" charset="0"/>
              </a:rPr>
            </a:br>
            <a:br>
              <a:rPr lang="en-US" sz="9600" b="1" dirty="0">
                <a:latin typeface="Arial Narrow" panose="020B0606020202030204" pitchFamily="34" charset="0"/>
              </a:rPr>
            </a:br>
            <a:r>
              <a:rPr lang="en-US" sz="9600" b="1" dirty="0">
                <a:latin typeface="Arial Narrow" panose="020B0606020202030204" pitchFamily="34" charset="0"/>
              </a:rPr>
              <a:t>          structures</a:t>
            </a:r>
            <a:br>
              <a:rPr lang="en-US" sz="9600" b="1" dirty="0">
                <a:latin typeface="Arial Narrow" panose="020B0606020202030204" pitchFamily="34" charset="0"/>
              </a:rPr>
            </a:br>
            <a:br>
              <a:rPr lang="en-US" sz="9600" b="1" dirty="0">
                <a:latin typeface="Arial Narrow" panose="020B0606020202030204" pitchFamily="34" charset="0"/>
              </a:rPr>
            </a:br>
            <a:endParaRPr lang="en-US" sz="9600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315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F6A60FB-90AC-7FA2-FE0D-3D532B191FDF}"/>
              </a:ext>
            </a:extLst>
          </p:cNvPr>
          <p:cNvSpPr/>
          <p:nvPr/>
        </p:nvSpPr>
        <p:spPr>
          <a:xfrm>
            <a:off x="386080" y="142240"/>
            <a:ext cx="11460480" cy="636016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 descr="Shaded overlay">
            <a:extLst>
              <a:ext uri="{FF2B5EF4-FFF2-40B4-BE49-F238E27FC236}">
                <a16:creationId xmlns:a16="http://schemas.microsoft.com/office/drawing/2014/main" id="{AE4866F5-8AD3-BF61-F180-50D5E89F3E2B}"/>
              </a:ext>
            </a:extLst>
          </p:cNvPr>
          <p:cNvSpPr/>
          <p:nvPr/>
        </p:nvSpPr>
        <p:spPr>
          <a:xfrm>
            <a:off x="-51392" y="35560"/>
            <a:ext cx="12192000" cy="6858000"/>
          </a:xfrm>
          <a:prstGeom prst="rect">
            <a:avLst/>
          </a:prstGeom>
          <a:solidFill>
            <a:srgbClr val="6768AB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A93C64-737E-6C58-2EDB-B4D4F723EA83}"/>
              </a:ext>
            </a:extLst>
          </p:cNvPr>
          <p:cNvSpPr txBox="1"/>
          <p:nvPr/>
        </p:nvSpPr>
        <p:spPr>
          <a:xfrm>
            <a:off x="1259840" y="1209040"/>
            <a:ext cx="101193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827363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erson standing on a rock while looking at the ocean wave with outstretched arms">
            <a:extLst>
              <a:ext uri="{FF2B5EF4-FFF2-40B4-BE49-F238E27FC236}">
                <a16:creationId xmlns:a16="http://schemas.microsoft.com/office/drawing/2014/main" id="{8C1A64BB-92C4-44CC-9AB7-8416F1B9BF5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solidFill>
            <a:srgbClr val="6768AB">
              <a:alpha val="75000"/>
            </a:srgbClr>
          </a:solidFill>
        </p:spPr>
      </p:pic>
      <p:sp>
        <p:nvSpPr>
          <p:cNvPr id="9" name="Rectangle 8" descr="Shaded overlay">
            <a:extLst>
              <a:ext uri="{FF2B5EF4-FFF2-40B4-BE49-F238E27FC236}">
                <a16:creationId xmlns:a16="http://schemas.microsoft.com/office/drawing/2014/main" id="{558C501A-DC1F-4BA4-BFFA-44EF8845A38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768AB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5A981B-6487-4B00-9EAF-D0D748FA6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</p:spPr>
        <p:txBody>
          <a:bodyPr>
            <a:noAutofit/>
          </a:bodyPr>
          <a:lstStyle/>
          <a:p>
            <a:r>
              <a:rPr lang="en-US" sz="6600" b="1" dirty="0">
                <a:solidFill>
                  <a:srgbClr val="FFFF00"/>
                </a:solidFill>
                <a:latin typeface="+mn-lt"/>
              </a:rPr>
              <a:t>Outline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3F7E3B-CE99-4770-8587-6554C15693F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40688" y="2204720"/>
            <a:ext cx="9877552" cy="4536238"/>
          </a:xfrm>
        </p:spPr>
        <p:txBody>
          <a:bodyPr/>
          <a:lstStyle/>
          <a:p>
            <a:r>
              <a:rPr lang="en-US" sz="4800" b="1" dirty="0"/>
              <a:t>Properties of Binary relation</a:t>
            </a:r>
          </a:p>
          <a:p>
            <a:r>
              <a:rPr lang="en-US" sz="2800" dirty="0"/>
              <a:t>      (types of relation)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                      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     Reflexive relation.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     Irreflexive relation.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     Symmetric relation.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     Antisymmetric relation.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     Transitive relation.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Asymmetric Relation: </a:t>
            </a:r>
          </a:p>
          <a:p>
            <a:pPr>
              <a:lnSpc>
                <a:spcPct val="100000"/>
              </a:lnSpc>
            </a:pPr>
            <a:endParaRPr lang="en-US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511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08FE46A-AAED-36BC-BD7C-A84FA6E897F2}"/>
              </a:ext>
            </a:extLst>
          </p:cNvPr>
          <p:cNvSpPr/>
          <p:nvPr/>
        </p:nvSpPr>
        <p:spPr>
          <a:xfrm>
            <a:off x="0" y="0"/>
            <a:ext cx="4673600" cy="568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81DFED-A13B-2E4F-B9D0-19606E829DCB}"/>
              </a:ext>
            </a:extLst>
          </p:cNvPr>
          <p:cNvSpPr txBox="1"/>
          <p:nvPr/>
        </p:nvSpPr>
        <p:spPr>
          <a:xfrm>
            <a:off x="538480" y="690880"/>
            <a:ext cx="132384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solidFill>
                  <a:srgbClr val="C00000"/>
                </a:solidFill>
              </a:rPr>
              <a:t>  </a:t>
            </a:r>
            <a:r>
              <a:rPr lang="en-US" sz="3200" b="1" dirty="0">
                <a:solidFill>
                  <a:srgbClr val="C00000"/>
                </a:solidFill>
              </a:rPr>
              <a:t>Reflexive Relation  :</a:t>
            </a:r>
          </a:p>
          <a:p>
            <a:r>
              <a:rPr lang="en-US" sz="3200" dirty="0"/>
              <a:t>             A relation R on a set A is called reflexive if </a:t>
            </a:r>
            <a:r>
              <a:rPr lang="en-US" sz="3200" b="1" dirty="0"/>
              <a:t>(a, a) ЄR       </a:t>
            </a:r>
          </a:p>
          <a:p>
            <a:r>
              <a:rPr lang="en-US" sz="3200" dirty="0"/>
              <a:t>for every element </a:t>
            </a:r>
            <a:r>
              <a:rPr lang="en-US" sz="3200" b="1" dirty="0" err="1"/>
              <a:t>aЄA</a:t>
            </a:r>
            <a:r>
              <a:rPr lang="en-US" sz="3200" dirty="0" err="1"/>
              <a:t>.In</a:t>
            </a:r>
            <a:r>
              <a:rPr lang="en-US" sz="3200" dirty="0"/>
              <a:t> other </a:t>
            </a:r>
            <a:r>
              <a:rPr lang="en-US" sz="3200" dirty="0" err="1"/>
              <a:t>words.</a:t>
            </a:r>
            <a:r>
              <a:rPr lang="en-US" sz="3200" b="1" dirty="0" err="1"/>
              <a:t>Va</a:t>
            </a:r>
            <a:r>
              <a:rPr lang="en-US" sz="3200" b="1" dirty="0"/>
              <a:t>((a, a) ЄR)</a:t>
            </a:r>
            <a:r>
              <a:rPr lang="en-US" sz="3200" dirty="0"/>
              <a:t>.</a:t>
            </a:r>
            <a:endParaRPr lang="en-IN" sz="32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04604E-54DE-8BD5-DF24-AB7ED0E35FCA}"/>
              </a:ext>
            </a:extLst>
          </p:cNvPr>
          <p:cNvSpPr txBox="1"/>
          <p:nvPr/>
        </p:nvSpPr>
        <p:spPr>
          <a:xfrm>
            <a:off x="650240" y="2346960"/>
            <a:ext cx="10566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Example: </a:t>
            </a:r>
            <a:r>
              <a:rPr lang="en-US" sz="2800" dirty="0"/>
              <a:t>Let A = { 1, 2, 3, 4 }</a:t>
            </a:r>
          </a:p>
          <a:p>
            <a:r>
              <a:rPr lang="en-US" sz="2800" dirty="0"/>
              <a:t>           R₁ = { (1, 1), (1, 2), (2, 2), (2, 3), (3, 3), (4, 4) }.</a:t>
            </a:r>
          </a:p>
          <a:p>
            <a:r>
              <a:rPr lang="en-US" sz="2800" dirty="0"/>
              <a:t>           Relation R1 is reflexive because it contains all ordered pairs            	 of the form </a:t>
            </a:r>
            <a:r>
              <a:rPr lang="en-US" sz="2800" b="1" dirty="0"/>
              <a:t>(a, a) </a:t>
            </a:r>
            <a:r>
              <a:rPr lang="en-US" sz="2800" dirty="0"/>
              <a:t>for every element </a:t>
            </a:r>
            <a:r>
              <a:rPr lang="en-US" sz="2800" b="1" dirty="0" err="1"/>
              <a:t>aЄA</a:t>
            </a:r>
            <a:r>
              <a:rPr lang="en-US" sz="2800" b="1" dirty="0"/>
              <a:t>.</a:t>
            </a:r>
          </a:p>
          <a:p>
            <a:r>
              <a:rPr lang="en-US" sz="2800" b="1" dirty="0"/>
              <a:t>           </a:t>
            </a:r>
            <a:r>
              <a:rPr lang="en-US" sz="2800" b="1" dirty="0" err="1"/>
              <a:t>i.e</a:t>
            </a:r>
            <a:r>
              <a:rPr lang="en-US" sz="2800" dirty="0"/>
              <a:t>, R1 ={(1, 1), (2, 2), (3, 3), (4, 4}.</a:t>
            </a:r>
          </a:p>
          <a:p>
            <a:endParaRPr lang="en-US" sz="2800" dirty="0"/>
          </a:p>
          <a:p>
            <a:r>
              <a:rPr lang="en-US" sz="2800" dirty="0"/>
              <a:t>           R2, = {(1, 1), (1, 2), (2, 1), (2, 2), (3, 1), (4, 4)}. </a:t>
            </a:r>
          </a:p>
          <a:p>
            <a:r>
              <a:rPr lang="en-US" sz="2800" dirty="0"/>
              <a:t>           Relation R2 is not reflexive because the ordered pair (3, 3)</a:t>
            </a:r>
          </a:p>
          <a:p>
            <a:r>
              <a:rPr lang="en-US" sz="2800" dirty="0"/>
              <a:t>           is not in R2.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382148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12AB9DD-05EB-E5AF-9CF6-9CACBDCAA2BA}"/>
              </a:ext>
            </a:extLst>
          </p:cNvPr>
          <p:cNvSpPr/>
          <p:nvPr/>
        </p:nvSpPr>
        <p:spPr>
          <a:xfrm>
            <a:off x="0" y="0"/>
            <a:ext cx="4409440" cy="660400"/>
          </a:xfrm>
          <a:prstGeom prst="roundRect">
            <a:avLst/>
          </a:prstGeom>
          <a:solidFill>
            <a:srgbClr val="85A0A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92D060-F390-92EC-23EC-51057A9AA3B2}"/>
                  </a:ext>
                </a:extLst>
              </p:cNvPr>
              <p:cNvSpPr txBox="1"/>
              <p:nvPr/>
            </p:nvSpPr>
            <p:spPr>
              <a:xfrm>
                <a:off x="792480" y="1087120"/>
                <a:ext cx="11054080" cy="3600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rgbClr val="C00000"/>
                    </a:solidFill>
                  </a:rPr>
                  <a:t>2.    Irreflexive Relation:</a:t>
                </a:r>
              </a:p>
              <a:p>
                <a:r>
                  <a:rPr lang="en-US" sz="2800" dirty="0"/>
                  <a:t>                      A relation R on a set A is called irreflexive if </a:t>
                </a:r>
              </a:p>
              <a:p>
                <a:r>
                  <a:rPr lang="en-US" sz="2800" b="1" dirty="0" err="1"/>
                  <a:t>VaЄA</a:t>
                </a:r>
                <a:r>
                  <a:rPr lang="en-US" sz="2800" dirty="0"/>
                  <a:t>, </a:t>
                </a:r>
                <a:r>
                  <a:rPr lang="en-US" sz="2800" b="1" dirty="0"/>
                  <a:t>(a, a) </a:t>
                </a:r>
                <a14:m>
                  <m:oMath xmlns:m="http://schemas.openxmlformats.org/officeDocument/2006/math">
                    <m:r>
                      <a:rPr lang="en-US" sz="2800" b="1" smtClean="0"/>
                      <m:t>∉</m:t>
                    </m:r>
                  </m:oMath>
                </a14:m>
                <a:r>
                  <a:rPr lang="en-US" sz="2800" b="1" dirty="0"/>
                  <a:t>R.</a:t>
                </a:r>
              </a:p>
              <a:p>
                <a:r>
                  <a:rPr lang="en-US" sz="2800" b="1" dirty="0">
                    <a:solidFill>
                      <a:srgbClr val="002060"/>
                    </a:solidFill>
                  </a:rPr>
                  <a:t>Example</a:t>
                </a:r>
              </a:p>
              <a:p>
                <a:r>
                  <a:rPr lang="en-US" sz="2800" dirty="0"/>
                  <a:t>            A= {1, 2, 3, 4}</a:t>
                </a:r>
              </a:p>
              <a:p>
                <a:r>
                  <a:rPr lang="en-US" sz="2800" dirty="0"/>
                  <a:t>            R3={(1, 2), (2, 1), (3, 3), (4, 4)} is not irreflexive because (3, 3)     	          and (4, 4) is there in R3.</a:t>
                </a:r>
              </a:p>
              <a:p>
                <a:r>
                  <a:rPr lang="en-US" sz="2800" dirty="0"/>
                  <a:t>            R4= {(1, 2), (2, 1)} is irreflexive because </a:t>
                </a:r>
                <a:r>
                  <a:rPr lang="en-US" sz="2800" b="1" dirty="0" err="1"/>
                  <a:t>VaЄA</a:t>
                </a:r>
                <a:r>
                  <a:rPr lang="en-US" sz="2800" b="1" dirty="0"/>
                  <a:t>, </a:t>
                </a:r>
                <a:r>
                  <a:rPr lang="en-US" sz="2800" dirty="0"/>
                  <a:t>(a, a)</a:t>
                </a:r>
                <a:r>
                  <a:rPr lang="en-US" sz="2800" b="1" dirty="0"/>
                  <a:t> </a:t>
                </a:r>
                <a:r>
                  <a:rPr lang="en-US" sz="2800" dirty="0"/>
                  <a:t>Є R4.</a:t>
                </a:r>
                <a:endParaRPr lang="en-IN" sz="28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92D060-F390-92EC-23EC-51057A9AA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" y="1087120"/>
                <a:ext cx="11054080" cy="3600986"/>
              </a:xfrm>
              <a:prstGeom prst="rect">
                <a:avLst/>
              </a:prstGeom>
              <a:blipFill>
                <a:blip r:embed="rId2"/>
                <a:stretch>
                  <a:fillRect l="-1379" t="-2200" r="-1710" b="-37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8512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12AB9DD-05EB-E5AF-9CF6-9CACBDCAA2BA}"/>
              </a:ext>
            </a:extLst>
          </p:cNvPr>
          <p:cNvSpPr/>
          <p:nvPr/>
        </p:nvSpPr>
        <p:spPr>
          <a:xfrm>
            <a:off x="0" y="0"/>
            <a:ext cx="4409440" cy="660400"/>
          </a:xfrm>
          <a:prstGeom prst="roundRect">
            <a:avLst/>
          </a:prstGeom>
          <a:solidFill>
            <a:srgbClr val="85A0A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92D060-F390-92EC-23EC-51057A9AA3B2}"/>
              </a:ext>
            </a:extLst>
          </p:cNvPr>
          <p:cNvSpPr txBox="1"/>
          <p:nvPr/>
        </p:nvSpPr>
        <p:spPr>
          <a:xfrm>
            <a:off x="772160" y="914400"/>
            <a:ext cx="1105408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3.     Symmetric Relation:</a:t>
            </a:r>
          </a:p>
          <a:p>
            <a:r>
              <a:rPr lang="en-US" sz="2800" dirty="0"/>
              <a:t>                   A relation R on a set A is called symmetric if </a:t>
            </a:r>
            <a:r>
              <a:rPr lang="en-US" sz="2800" b="1" dirty="0"/>
              <a:t>(b, a) ЄR </a:t>
            </a:r>
            <a:r>
              <a:rPr lang="en-US" sz="2800" dirty="0"/>
              <a:t>holds when</a:t>
            </a:r>
            <a:r>
              <a:rPr lang="en-US" sz="2800" b="1" dirty="0"/>
              <a:t> (a, b) ЄR </a:t>
            </a:r>
            <a:r>
              <a:rPr lang="en-US" sz="2800" dirty="0"/>
              <a:t>for all </a:t>
            </a:r>
            <a:r>
              <a:rPr lang="en-US" sz="2800" b="1" dirty="0"/>
              <a:t>(a, b) ЄA .</a:t>
            </a:r>
          </a:p>
          <a:p>
            <a:r>
              <a:rPr lang="en-US" sz="2800" dirty="0"/>
              <a:t>In other words, relation R on a set A is symmetric if </a:t>
            </a:r>
          </a:p>
          <a:p>
            <a:r>
              <a:rPr lang="en-US" sz="2800" b="1" dirty="0" err="1"/>
              <a:t>VaVb</a:t>
            </a:r>
            <a:r>
              <a:rPr lang="en-US" sz="2800" b="1" dirty="0"/>
              <a:t>((a, b)      R (b, a) ЄR)</a:t>
            </a:r>
          </a:p>
          <a:p>
            <a:r>
              <a:rPr lang="en-US" sz="2800" b="1" dirty="0">
                <a:solidFill>
                  <a:srgbClr val="002060"/>
                </a:solidFill>
              </a:rPr>
              <a:t>Example: </a:t>
            </a:r>
          </a:p>
          <a:p>
            <a:r>
              <a:rPr lang="en-US" sz="2800" b="1" dirty="0">
                <a:solidFill>
                  <a:srgbClr val="002060"/>
                </a:solidFill>
              </a:rPr>
              <a:t>           </a:t>
            </a:r>
            <a:r>
              <a:rPr lang="en-US" sz="2800" dirty="0"/>
              <a:t>Relation R5= {(1, 1), (1, 2), (2, 1), (2, 2)) is symmetric because      	  for every </a:t>
            </a:r>
            <a:r>
              <a:rPr lang="en-US" sz="2800" b="1" dirty="0"/>
              <a:t>(a, b) Є R5 (b, a) ЄR5 </a:t>
            </a:r>
          </a:p>
          <a:p>
            <a:r>
              <a:rPr lang="en-US" sz="2800" dirty="0"/>
              <a:t>           like (1, 2) (2, 1) is in R5.</a:t>
            </a:r>
          </a:p>
          <a:p>
            <a:r>
              <a:rPr lang="en-US" sz="2800" dirty="0"/>
              <a:t>           There is no need to check for (1, 1), (2, 2).</a:t>
            </a:r>
          </a:p>
          <a:p>
            <a:r>
              <a:rPr lang="en-US" sz="2800" dirty="0"/>
              <a:t>           Relation R6= ((1, 1), (1, 2), (1, 3), (1, 4)) is not symmetric   	         	because for (1, 2) there is no (2, 1) in R6. Same is true for (1, 3) and (1, 4).      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CEF7161-8EA4-645B-8944-1ED8DF2F48BE}"/>
              </a:ext>
            </a:extLst>
          </p:cNvPr>
          <p:cNvCxnSpPr/>
          <p:nvPr/>
        </p:nvCxnSpPr>
        <p:spPr>
          <a:xfrm>
            <a:off x="4480560" y="2316480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8B4BBA0-44DF-E193-78AE-55A7AAB2AEC4}"/>
                  </a:ext>
                </a:extLst>
              </p14:cNvPr>
              <p14:cNvContentPartPr/>
              <p14:nvPr/>
            </p14:nvContentPartPr>
            <p14:xfrm>
              <a:off x="8199120" y="3392960"/>
              <a:ext cx="36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8B4BBA0-44DF-E193-78AE-55A7AAB2AE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90120" y="33843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D038756-F87D-775B-6757-4124FE239625}"/>
                  </a:ext>
                </a:extLst>
              </p14:cNvPr>
              <p14:cNvContentPartPr/>
              <p14:nvPr/>
            </p14:nvContentPartPr>
            <p14:xfrm>
              <a:off x="8402520" y="3657560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D038756-F87D-775B-6757-4124FE2396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93520" y="36485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Arrow: Right 19">
            <a:extLst>
              <a:ext uri="{FF2B5EF4-FFF2-40B4-BE49-F238E27FC236}">
                <a16:creationId xmlns:a16="http://schemas.microsoft.com/office/drawing/2014/main" id="{DD08015D-50E7-5C67-99F4-E06F81AE909A}"/>
              </a:ext>
            </a:extLst>
          </p:cNvPr>
          <p:cNvSpPr/>
          <p:nvPr/>
        </p:nvSpPr>
        <p:spPr>
          <a:xfrm>
            <a:off x="2753360" y="2845940"/>
            <a:ext cx="485880" cy="261880"/>
          </a:xfrm>
          <a:prstGeom prst="rightArrow">
            <a:avLst/>
          </a:prstGeom>
          <a:solidFill>
            <a:srgbClr val="2928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756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12AB9DD-05EB-E5AF-9CF6-9CACBDCAA2BA}"/>
              </a:ext>
            </a:extLst>
          </p:cNvPr>
          <p:cNvSpPr/>
          <p:nvPr/>
        </p:nvSpPr>
        <p:spPr>
          <a:xfrm>
            <a:off x="0" y="0"/>
            <a:ext cx="4409440" cy="660400"/>
          </a:xfrm>
          <a:prstGeom prst="roundRect">
            <a:avLst/>
          </a:prstGeom>
          <a:solidFill>
            <a:srgbClr val="85A0A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92D060-F390-92EC-23EC-51057A9AA3B2}"/>
              </a:ext>
            </a:extLst>
          </p:cNvPr>
          <p:cNvSpPr txBox="1"/>
          <p:nvPr/>
        </p:nvSpPr>
        <p:spPr>
          <a:xfrm>
            <a:off x="792480" y="1087120"/>
            <a:ext cx="1105408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ea typeface="Cambria" panose="02040503050406030204" pitchFamily="18" charset="0"/>
              </a:rPr>
              <a:t> 4 .    Antisymmetric relation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US" sz="2800" dirty="0"/>
          </a:p>
          <a:p>
            <a:r>
              <a:rPr lang="en-US" sz="2800" dirty="0"/>
              <a:t>                           A relation R on a set A is called antisymmetric if </a:t>
            </a:r>
            <a:r>
              <a:rPr lang="en-US" sz="2800" b="1" dirty="0" err="1"/>
              <a:t>VaVb</a:t>
            </a:r>
            <a:r>
              <a:rPr lang="en-US" sz="2800" b="1" dirty="0"/>
              <a:t>((a, b)R (b, a)ER         (a = b)) </a:t>
            </a:r>
            <a:r>
              <a:rPr lang="en-US" sz="2800" dirty="0"/>
              <a:t>Whenever we have (a, b) in R, we will never have (b, a) in R until or unless </a:t>
            </a:r>
            <a:r>
              <a:rPr lang="en-US" sz="2800" b="1" dirty="0"/>
              <a:t>(a = b)</a:t>
            </a:r>
          </a:p>
          <a:p>
            <a:r>
              <a:rPr lang="en-US" sz="2800" b="1" dirty="0">
                <a:solidFill>
                  <a:srgbClr val="002060"/>
                </a:solidFill>
              </a:rPr>
              <a:t>Example :</a:t>
            </a:r>
          </a:p>
          <a:p>
            <a:r>
              <a:rPr lang="en-US" sz="2800" dirty="0"/>
              <a:t>            Relation R7= {(1, 1), (2, 1)}on set A is antisymmetric because                     	       (2, 1) is in R7 but (1, 2) is not in R7.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CEF7161-8EA4-645B-8944-1ED8DF2F48BE}"/>
              </a:ext>
            </a:extLst>
          </p:cNvPr>
          <p:cNvCxnSpPr/>
          <p:nvPr/>
        </p:nvCxnSpPr>
        <p:spPr>
          <a:xfrm>
            <a:off x="3952240" y="5262880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8B4BBA0-44DF-E193-78AE-55A7AAB2AEC4}"/>
                  </a:ext>
                </a:extLst>
              </p14:cNvPr>
              <p14:cNvContentPartPr/>
              <p14:nvPr/>
            </p14:nvContentPartPr>
            <p14:xfrm>
              <a:off x="8199120" y="3392960"/>
              <a:ext cx="36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8B4BBA0-44DF-E193-78AE-55A7AAB2AE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90120" y="33839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D038756-F87D-775B-6757-4124FE239625}"/>
                  </a:ext>
                </a:extLst>
              </p14:cNvPr>
              <p14:cNvContentPartPr/>
              <p14:nvPr/>
            </p14:nvContentPartPr>
            <p14:xfrm>
              <a:off x="8402520" y="3657560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D038756-F87D-775B-6757-4124FE2396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93520" y="36485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Arrow: Right 19">
            <a:extLst>
              <a:ext uri="{FF2B5EF4-FFF2-40B4-BE49-F238E27FC236}">
                <a16:creationId xmlns:a16="http://schemas.microsoft.com/office/drawing/2014/main" id="{DD08015D-50E7-5C67-99F4-E06F81AE909A}"/>
              </a:ext>
            </a:extLst>
          </p:cNvPr>
          <p:cNvSpPr/>
          <p:nvPr/>
        </p:nvSpPr>
        <p:spPr>
          <a:xfrm>
            <a:off x="4623700" y="2184685"/>
            <a:ext cx="485880" cy="261880"/>
          </a:xfrm>
          <a:prstGeom prst="rightArrow">
            <a:avLst/>
          </a:prstGeom>
          <a:solidFill>
            <a:srgbClr val="2928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DD5408C-1037-D838-F407-2EDC9E1D5E4B}"/>
              </a:ext>
            </a:extLst>
          </p:cNvPr>
          <p:cNvSpPr/>
          <p:nvPr/>
        </p:nvSpPr>
        <p:spPr>
          <a:xfrm>
            <a:off x="0" y="0"/>
            <a:ext cx="4409440" cy="70868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024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12AB9DD-05EB-E5AF-9CF6-9CACBDCAA2BA}"/>
              </a:ext>
            </a:extLst>
          </p:cNvPr>
          <p:cNvSpPr/>
          <p:nvPr/>
        </p:nvSpPr>
        <p:spPr>
          <a:xfrm>
            <a:off x="0" y="0"/>
            <a:ext cx="4409440" cy="660400"/>
          </a:xfrm>
          <a:prstGeom prst="roundRect">
            <a:avLst/>
          </a:prstGeom>
          <a:solidFill>
            <a:srgbClr val="85A0A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8B4BBA0-44DF-E193-78AE-55A7AAB2AEC4}"/>
                  </a:ext>
                </a:extLst>
              </p14:cNvPr>
              <p14:cNvContentPartPr/>
              <p14:nvPr/>
            </p14:nvContentPartPr>
            <p14:xfrm>
              <a:off x="8199120" y="3392960"/>
              <a:ext cx="36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8B4BBA0-44DF-E193-78AE-55A7AAB2AE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90120" y="33839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D038756-F87D-775B-6757-4124FE239625}"/>
                  </a:ext>
                </a:extLst>
              </p14:cNvPr>
              <p14:cNvContentPartPr/>
              <p14:nvPr/>
            </p14:nvContentPartPr>
            <p14:xfrm>
              <a:off x="8402520" y="3657560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D038756-F87D-775B-6757-4124FE2396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93520" y="36485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360FF8F-8622-E446-BD28-FAC7DD1BC896}"/>
                  </a:ext>
                </a:extLst>
              </p:cNvPr>
              <p:cNvSpPr txBox="1"/>
              <p:nvPr/>
            </p:nvSpPr>
            <p:spPr>
              <a:xfrm>
                <a:off x="631720" y="810900"/>
                <a:ext cx="11326600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rgbClr val="C00000"/>
                    </a:solidFill>
                  </a:rPr>
                  <a:t>5.    Transitive Relation:</a:t>
                </a:r>
              </a:p>
              <a:p>
                <a:r>
                  <a:rPr lang="en-US" sz="2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                      A relation R on a set A is called transitive if </a:t>
                </a:r>
              </a:p>
              <a:p>
                <a:r>
                  <a:rPr lang="en-US" sz="2800" b="1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VaVbVc</a:t>
                </a:r>
                <a:r>
                  <a:rPr lang="en-US" sz="28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(((a, b)</a:t>
                </a:r>
                <a:r>
                  <a:rPr lang="en-US" sz="2800" b="1" dirty="0"/>
                  <a:t> Є</a:t>
                </a:r>
                <a:r>
                  <a:rPr lang="en-US" sz="28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R </a:t>
                </a:r>
                <a14:m>
                  <m:oMath xmlns:m="http://schemas.openxmlformats.org/officeDocument/2006/math">
                    <m:r>
                      <a:rPr lang="en-US" sz="2800" b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sz="28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(b, c)</a:t>
                </a:r>
                <a:r>
                  <a:rPr lang="en-US" sz="2800" b="1" dirty="0"/>
                  <a:t> Є</a:t>
                </a:r>
                <a:r>
                  <a:rPr lang="en-US" sz="28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R)     (</a:t>
                </a:r>
                <a:r>
                  <a:rPr lang="en-US" sz="2800" b="1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a,c</a:t>
                </a:r>
                <a:r>
                  <a:rPr lang="en-US" sz="28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)</a:t>
                </a:r>
                <a:r>
                  <a:rPr lang="en-US" sz="2800" b="1" dirty="0"/>
                  <a:t> Є</a:t>
                </a:r>
                <a:r>
                  <a:rPr lang="en-US" sz="28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R)</a:t>
                </a:r>
              </a:p>
              <a:p>
                <a:r>
                  <a:rPr lang="en-US" sz="3200" b="1" dirty="0">
                    <a:solidFill>
                      <a:srgbClr val="002060"/>
                    </a:solidFill>
                  </a:rPr>
                  <a:t>Example: </a:t>
                </a:r>
              </a:p>
              <a:p>
                <a:r>
                  <a:rPr lang="en-US" sz="3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           A = {1, 2, 3, 4 }</a:t>
                </a:r>
              </a:p>
              <a:p>
                <a:r>
                  <a:rPr lang="en-US" sz="3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          R8={ (2, 1), (3, 1), (3, 2), (4, 4)} is transitive because </a:t>
                </a:r>
              </a:p>
              <a:p>
                <a:r>
                  <a:rPr lang="en-US" sz="3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                 (3,2),(2, 1), and (3, 1) are there in R8.</a:t>
                </a:r>
              </a:p>
              <a:p>
                <a:endParaRPr lang="en-US" sz="32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r>
                  <a:rPr lang="en-US" sz="3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          R9={(2, 1), (1, 3)} is not transitive as (2, 1) and (1, 3) are    	          there in R9 but there is no (2, 3) in relation R9.</a:t>
                </a:r>
                <a:endParaRPr lang="en-IN" sz="32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360FF8F-8622-E446-BD28-FAC7DD1BC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720" y="810900"/>
                <a:ext cx="11326600" cy="4893647"/>
              </a:xfrm>
              <a:prstGeom prst="rect">
                <a:avLst/>
              </a:prstGeom>
              <a:blipFill>
                <a:blip r:embed="rId5"/>
                <a:stretch>
                  <a:fillRect l="-1399" t="-1619" r="-3498" b="-31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Right 3">
            <a:extLst>
              <a:ext uri="{FF2B5EF4-FFF2-40B4-BE49-F238E27FC236}">
                <a16:creationId xmlns:a16="http://schemas.microsoft.com/office/drawing/2014/main" id="{8C8B75F7-71A8-488B-701B-B1B7112E3532}"/>
              </a:ext>
            </a:extLst>
          </p:cNvPr>
          <p:cNvSpPr/>
          <p:nvPr/>
        </p:nvSpPr>
        <p:spPr>
          <a:xfrm>
            <a:off x="5427240" y="1870580"/>
            <a:ext cx="485880" cy="261880"/>
          </a:xfrm>
          <a:prstGeom prst="rightArrow">
            <a:avLst/>
          </a:prstGeom>
          <a:solidFill>
            <a:srgbClr val="2928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5837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12AB9DD-05EB-E5AF-9CF6-9CACBDCAA2BA}"/>
              </a:ext>
            </a:extLst>
          </p:cNvPr>
          <p:cNvSpPr/>
          <p:nvPr/>
        </p:nvSpPr>
        <p:spPr>
          <a:xfrm>
            <a:off x="0" y="0"/>
            <a:ext cx="4409440" cy="660400"/>
          </a:xfrm>
          <a:prstGeom prst="roundRect">
            <a:avLst/>
          </a:prstGeom>
          <a:solidFill>
            <a:srgbClr val="85A0A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.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CEF7161-8EA4-645B-8944-1ED8DF2F48BE}"/>
              </a:ext>
            </a:extLst>
          </p:cNvPr>
          <p:cNvCxnSpPr/>
          <p:nvPr/>
        </p:nvCxnSpPr>
        <p:spPr>
          <a:xfrm>
            <a:off x="4897120" y="5356220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8B4BBA0-44DF-E193-78AE-55A7AAB2AEC4}"/>
                  </a:ext>
                </a:extLst>
              </p14:cNvPr>
              <p14:cNvContentPartPr/>
              <p14:nvPr/>
            </p14:nvContentPartPr>
            <p14:xfrm>
              <a:off x="8199120" y="3392960"/>
              <a:ext cx="36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8B4BBA0-44DF-E193-78AE-55A7AAB2AE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90120" y="33839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D038756-F87D-775B-6757-4124FE239625}"/>
                  </a:ext>
                </a:extLst>
              </p14:cNvPr>
              <p14:cNvContentPartPr/>
              <p14:nvPr/>
            </p14:nvContentPartPr>
            <p14:xfrm>
              <a:off x="8402520" y="3657560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D038756-F87D-775B-6757-4124FE2396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93520" y="36485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Arrow: Right 19">
            <a:extLst>
              <a:ext uri="{FF2B5EF4-FFF2-40B4-BE49-F238E27FC236}">
                <a16:creationId xmlns:a16="http://schemas.microsoft.com/office/drawing/2014/main" id="{DD08015D-50E7-5C67-99F4-E06F81AE909A}"/>
              </a:ext>
            </a:extLst>
          </p:cNvPr>
          <p:cNvSpPr/>
          <p:nvPr/>
        </p:nvSpPr>
        <p:spPr>
          <a:xfrm>
            <a:off x="3779520" y="2032000"/>
            <a:ext cx="485880" cy="234440"/>
          </a:xfrm>
          <a:prstGeom prst="rightArrow">
            <a:avLst/>
          </a:prstGeom>
          <a:solidFill>
            <a:srgbClr val="2928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91CE78-FEE3-296A-A017-CB1E8F941990}"/>
              </a:ext>
            </a:extLst>
          </p:cNvPr>
          <p:cNvSpPr txBox="1"/>
          <p:nvPr/>
        </p:nvSpPr>
        <p:spPr>
          <a:xfrm>
            <a:off x="1107440" y="889472"/>
            <a:ext cx="1068832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 startAt="6"/>
            </a:pPr>
            <a:r>
              <a:rPr lang="en-US" sz="3200" b="1" dirty="0">
                <a:solidFill>
                  <a:srgbClr val="C00000"/>
                </a:solidFill>
              </a:rPr>
              <a:t>   Asymmetric Relation:</a:t>
            </a:r>
          </a:p>
          <a:p>
            <a:r>
              <a:rPr lang="en-US" sz="3200" b="1" dirty="0">
                <a:solidFill>
                  <a:srgbClr val="C00000"/>
                </a:solidFill>
              </a:rPr>
              <a:t>                    </a:t>
            </a:r>
            <a:r>
              <a:rPr lang="en-US" sz="2800" dirty="0"/>
              <a:t>A relation R on a set A is called asymmetric if </a:t>
            </a:r>
            <a:r>
              <a:rPr lang="en-US" sz="2800" b="1" dirty="0" err="1"/>
              <a:t>VaVb</a:t>
            </a:r>
            <a:r>
              <a:rPr lang="en-US" sz="2800" b="1" dirty="0"/>
              <a:t>((a, b) ЄR         (</a:t>
            </a:r>
            <a:r>
              <a:rPr lang="en-US" sz="2800" b="1" dirty="0" err="1"/>
              <a:t>b,o</a:t>
            </a:r>
            <a:r>
              <a:rPr lang="en-US" sz="2800" b="1" dirty="0"/>
              <a:t>)R)</a:t>
            </a:r>
          </a:p>
          <a:p>
            <a:r>
              <a:rPr lang="en-US" sz="2800" b="1" dirty="0">
                <a:solidFill>
                  <a:srgbClr val="002060"/>
                </a:solidFill>
              </a:rPr>
              <a:t>Example:</a:t>
            </a:r>
          </a:p>
          <a:p>
            <a:r>
              <a:rPr lang="en-US" sz="2800" b="1" dirty="0">
                <a:solidFill>
                  <a:srgbClr val="002060"/>
                </a:solidFill>
              </a:rPr>
              <a:t>           </a:t>
            </a:r>
            <a:r>
              <a:rPr lang="en-US" sz="2800" dirty="0"/>
              <a:t>A= {1, 2, 3, 4} </a:t>
            </a:r>
          </a:p>
          <a:p>
            <a:r>
              <a:rPr lang="en-US" sz="2800" dirty="0"/>
              <a:t>           R10={(1, 1), (1, 2), (1, 3)} is not an asymmetric relation   	 	            because of (1, 1).</a:t>
            </a:r>
          </a:p>
          <a:p>
            <a:r>
              <a:rPr lang="en-US" sz="2800" dirty="0"/>
              <a:t>           R11= {(1, 2), (1, 3), (2, 3)) is an asymmetric relation.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948821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44A933A-AB7F-E484-B910-44CA93DD7AE1}"/>
              </a:ext>
            </a:extLst>
          </p:cNvPr>
          <p:cNvSpPr/>
          <p:nvPr/>
        </p:nvSpPr>
        <p:spPr>
          <a:xfrm>
            <a:off x="345440" y="213360"/>
            <a:ext cx="11541760" cy="6329680"/>
          </a:xfrm>
          <a:prstGeom prst="roundRect">
            <a:avLst/>
          </a:prstGeom>
          <a:solidFill>
            <a:srgbClr val="85A0A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 descr="Screenshot (9)">
            <a:extLst>
              <a:ext uri="{FF2B5EF4-FFF2-40B4-BE49-F238E27FC236}">
                <a16:creationId xmlns:a16="http://schemas.microsoft.com/office/drawing/2014/main" id="{E57390E2-E205-3A63-3FB4-A21503473ED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20" y="1549400"/>
            <a:ext cx="10546080" cy="375761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A3F99D3-E6BB-D048-8492-9DA2B747E7CF}"/>
              </a:ext>
            </a:extLst>
          </p:cNvPr>
          <p:cNvSpPr/>
          <p:nvPr/>
        </p:nvSpPr>
        <p:spPr>
          <a:xfrm>
            <a:off x="11206480" y="5496560"/>
            <a:ext cx="345440" cy="193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4E6802D-D270-19B3-1C75-2C8D172B9EBD}"/>
              </a:ext>
            </a:extLst>
          </p:cNvPr>
          <p:cNvCxnSpPr/>
          <p:nvPr/>
        </p:nvCxnSpPr>
        <p:spPr>
          <a:xfrm>
            <a:off x="640080" y="1249680"/>
            <a:ext cx="0" cy="44399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37CA7AC-38BC-E4D9-8920-90CE1FDAB536}"/>
              </a:ext>
            </a:extLst>
          </p:cNvPr>
          <p:cNvCxnSpPr/>
          <p:nvPr/>
        </p:nvCxnSpPr>
        <p:spPr>
          <a:xfrm>
            <a:off x="640080" y="1249680"/>
            <a:ext cx="11023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C1C6587-C7BC-E469-AD36-77609DA65AB7}"/>
              </a:ext>
            </a:extLst>
          </p:cNvPr>
          <p:cNvCxnSpPr/>
          <p:nvPr/>
        </p:nvCxnSpPr>
        <p:spPr>
          <a:xfrm>
            <a:off x="11663680" y="1249680"/>
            <a:ext cx="0" cy="44399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0EE968C-F437-B5F0-B3B5-941642BF2814}"/>
              </a:ext>
            </a:extLst>
          </p:cNvPr>
          <p:cNvCxnSpPr/>
          <p:nvPr/>
        </p:nvCxnSpPr>
        <p:spPr>
          <a:xfrm flipH="1">
            <a:off x="640080" y="5689600"/>
            <a:ext cx="11023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DB0FBF-96FE-1815-D788-89BCD14C5118}"/>
              </a:ext>
            </a:extLst>
          </p:cNvPr>
          <p:cNvSpPr txBox="1"/>
          <p:nvPr/>
        </p:nvSpPr>
        <p:spPr>
          <a:xfrm>
            <a:off x="1036320" y="546854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940667003"/>
      </p:ext>
    </p:extLst>
  </p:cSld>
  <p:clrMapOvr>
    <a:masterClrMapping/>
  </p:clrMapOvr>
</p:sld>
</file>

<file path=ppt/theme/theme1.xml><?xml version="1.0" encoding="utf-8"?>
<a:theme xmlns:a="http://schemas.openxmlformats.org/drawingml/2006/main" name="Balancing Act">
  <a:themeElements>
    <a:clrScheme name="Balancing Act">
      <a:dk1>
        <a:sysClr val="windowText" lastClr="000000"/>
      </a:dk1>
      <a:lt1>
        <a:sysClr val="window" lastClr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98AF5320-421A-4856-A75D-6587C36D5470}"/>
    </a:ext>
  </a:extLst>
</a:theme>
</file>

<file path=ppt/theme/theme2.xml><?xml version="1.0" encoding="utf-8"?>
<a:theme xmlns:a="http://schemas.openxmlformats.org/drawingml/2006/main" name="Wellspring">
  <a:themeElements>
    <a:clrScheme name="Wellspring">
      <a:dk1>
        <a:sysClr val="windowText" lastClr="000000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6E2187FA-78B5-42F2-9074-40D4C2C1399B}"/>
    </a:ext>
  </a:extLst>
</a:theme>
</file>

<file path=ppt/theme/theme3.xml><?xml version="1.0" encoding="utf-8"?>
<a:theme xmlns:a="http://schemas.openxmlformats.org/drawingml/2006/main" name="Star of the show">
  <a:themeElements>
    <a:clrScheme name="Star of the show">
      <a:dk1>
        <a:sysClr val="windowText" lastClr="000000"/>
      </a:dk1>
      <a:lt1>
        <a:sysClr val="window" lastClr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CED26E1E-587B-4123-A4F9-DB49A037FBB9}"/>
    </a:ext>
  </a:extLst>
</a:theme>
</file>

<file path=ppt/theme/theme4.xml><?xml version="1.0" encoding="utf-8"?>
<a:theme xmlns:a="http://schemas.openxmlformats.org/drawingml/2006/main" name="Amusements">
  <a:themeElements>
    <a:clrScheme name="Amusements">
      <a:dk1>
        <a:sysClr val="windowText" lastClr="000000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573AD6BE-256C-44EB-886C-5713CB0A8D47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{7DFC723C-CFC0-4BF0-8726-F88DD4EB8082}tf78479028_win32</Template>
  <TotalTime>180</TotalTime>
  <Words>924</Words>
  <Application>Microsoft Office PowerPoint</Application>
  <PresentationFormat>Widescreen</PresentationFormat>
  <Paragraphs>65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Arial</vt:lpstr>
      <vt:lpstr>Arial Narrow</vt:lpstr>
      <vt:lpstr>Arial Rounded MT Bold</vt:lpstr>
      <vt:lpstr>Calibri</vt:lpstr>
      <vt:lpstr>Cambria</vt:lpstr>
      <vt:lpstr>Cambria Math</vt:lpstr>
      <vt:lpstr>Segoe UI</vt:lpstr>
      <vt:lpstr>Segoe UI Light</vt:lpstr>
      <vt:lpstr>Balancing Act</vt:lpstr>
      <vt:lpstr>Wellspring</vt:lpstr>
      <vt:lpstr>Star of the show</vt:lpstr>
      <vt:lpstr>Amusements</vt:lpstr>
      <vt:lpstr>           discrete            structures  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          structures</dc:title>
  <dc:creator>Atharv Patil</dc:creator>
  <cp:lastModifiedBy>Atharv Patil</cp:lastModifiedBy>
  <cp:revision>4</cp:revision>
  <dcterms:created xsi:type="dcterms:W3CDTF">2022-10-11T18:18:32Z</dcterms:created>
  <dcterms:modified xsi:type="dcterms:W3CDTF">2022-10-11T21:18:43Z</dcterms:modified>
</cp:coreProperties>
</file>