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467" r:id="rId4"/>
    <p:sldId id="475" r:id="rId5"/>
    <p:sldId id="476" r:id="rId6"/>
    <p:sldId id="473" r:id="rId7"/>
    <p:sldId id="474" r:id="rId8"/>
    <p:sldId id="477" r:id="rId9"/>
    <p:sldId id="478" r:id="rId10"/>
    <p:sldId id="479" r:id="rId11"/>
    <p:sldId id="480" r:id="rId12"/>
    <p:sldId id="471" r:id="rId13"/>
    <p:sldId id="472" r:id="rId14"/>
    <p:sldId id="461" r:id="rId15"/>
    <p:sldId id="462" r:id="rId16"/>
    <p:sldId id="470" r:id="rId17"/>
    <p:sldId id="463" r:id="rId18"/>
    <p:sldId id="464" r:id="rId19"/>
    <p:sldId id="465" r:id="rId20"/>
    <p:sldId id="466" r:id="rId21"/>
    <p:sldId id="468" r:id="rId22"/>
    <p:sldId id="258" r:id="rId23"/>
    <p:sldId id="483" r:id="rId24"/>
    <p:sldId id="259" r:id="rId25"/>
    <p:sldId id="481" r:id="rId26"/>
    <p:sldId id="260" r:id="rId27"/>
    <p:sldId id="484" r:id="rId28"/>
    <p:sldId id="482" r:id="rId29"/>
    <p:sldId id="261" r:id="rId30"/>
    <p:sldId id="469" r:id="rId31"/>
    <p:sldId id="262" r:id="rId32"/>
    <p:sldId id="263" r:id="rId33"/>
    <p:sldId id="264" r:id="rId34"/>
    <p:sldId id="265" r:id="rId35"/>
    <p:sldId id="2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218D-C40D-3D57-9A77-3687C8F4DD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E61BE4-929D-D7A2-B107-58314529ED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A09B77-F996-D919-A5A4-4209AA83B171}"/>
              </a:ext>
            </a:extLst>
          </p:cNvPr>
          <p:cNvSpPr>
            <a:spLocks noGrp="1"/>
          </p:cNvSpPr>
          <p:nvPr>
            <p:ph type="dt" sz="half" idx="10"/>
          </p:nvPr>
        </p:nvSpPr>
        <p:spPr/>
        <p:txBody>
          <a:bodyPr/>
          <a:lstStyle/>
          <a:p>
            <a:fld id="{E681D550-9D59-468F-90D6-A44BCF23A6F9}" type="datetimeFigureOut">
              <a:rPr lang="en-IN" smtClean="0"/>
              <a:t>16-06-2022</a:t>
            </a:fld>
            <a:endParaRPr lang="en-IN"/>
          </a:p>
        </p:txBody>
      </p:sp>
      <p:sp>
        <p:nvSpPr>
          <p:cNvPr id="5" name="Footer Placeholder 4">
            <a:extLst>
              <a:ext uri="{FF2B5EF4-FFF2-40B4-BE49-F238E27FC236}">
                <a16:creationId xmlns:a16="http://schemas.microsoft.com/office/drawing/2014/main" id="{65C8543E-63F0-DEF3-DFE0-D61C6FD9B9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52AD47-221D-D92B-AB09-5BE91767B023}"/>
              </a:ext>
            </a:extLst>
          </p:cNvPr>
          <p:cNvSpPr>
            <a:spLocks noGrp="1"/>
          </p:cNvSpPr>
          <p:nvPr>
            <p:ph type="sldNum" sz="quarter" idx="12"/>
          </p:nvPr>
        </p:nvSpPr>
        <p:spPr/>
        <p:txBody>
          <a:bodyPr/>
          <a:lstStyle/>
          <a:p>
            <a:fld id="{5D91164E-AE8A-46AD-819F-F2D66851173A}" type="slidenum">
              <a:rPr lang="en-IN" smtClean="0"/>
              <a:t>‹#›</a:t>
            </a:fld>
            <a:endParaRPr lang="en-IN"/>
          </a:p>
        </p:txBody>
      </p:sp>
    </p:spTree>
    <p:extLst>
      <p:ext uri="{BB962C8B-B14F-4D97-AF65-F5344CB8AC3E}">
        <p14:creationId xmlns:p14="http://schemas.microsoft.com/office/powerpoint/2010/main" val="353319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4293-E161-F88D-4CB1-DFB0C290C9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885561-E051-FA7A-61FF-E1EBB4020A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634228-381A-BCAB-3A33-E0AAB63C19D4}"/>
              </a:ext>
            </a:extLst>
          </p:cNvPr>
          <p:cNvSpPr>
            <a:spLocks noGrp="1"/>
          </p:cNvSpPr>
          <p:nvPr>
            <p:ph type="dt" sz="half" idx="10"/>
          </p:nvPr>
        </p:nvSpPr>
        <p:spPr/>
        <p:txBody>
          <a:bodyPr/>
          <a:lstStyle/>
          <a:p>
            <a:fld id="{E681D550-9D59-468F-90D6-A44BCF23A6F9}" type="datetimeFigureOut">
              <a:rPr lang="en-IN" smtClean="0"/>
              <a:t>16-06-2022</a:t>
            </a:fld>
            <a:endParaRPr lang="en-IN"/>
          </a:p>
        </p:txBody>
      </p:sp>
      <p:sp>
        <p:nvSpPr>
          <p:cNvPr id="5" name="Footer Placeholder 4">
            <a:extLst>
              <a:ext uri="{FF2B5EF4-FFF2-40B4-BE49-F238E27FC236}">
                <a16:creationId xmlns:a16="http://schemas.microsoft.com/office/drawing/2014/main" id="{CE42271C-F2F3-6244-69B9-CF5586FF53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B9E2DB-DF50-F9D6-3422-622C1E437860}"/>
              </a:ext>
            </a:extLst>
          </p:cNvPr>
          <p:cNvSpPr>
            <a:spLocks noGrp="1"/>
          </p:cNvSpPr>
          <p:nvPr>
            <p:ph type="sldNum" sz="quarter" idx="12"/>
          </p:nvPr>
        </p:nvSpPr>
        <p:spPr/>
        <p:txBody>
          <a:bodyPr/>
          <a:lstStyle/>
          <a:p>
            <a:fld id="{5D91164E-AE8A-46AD-819F-F2D66851173A}" type="slidenum">
              <a:rPr lang="en-IN" smtClean="0"/>
              <a:t>‹#›</a:t>
            </a:fld>
            <a:endParaRPr lang="en-IN"/>
          </a:p>
        </p:txBody>
      </p:sp>
    </p:spTree>
    <p:extLst>
      <p:ext uri="{BB962C8B-B14F-4D97-AF65-F5344CB8AC3E}">
        <p14:creationId xmlns:p14="http://schemas.microsoft.com/office/powerpoint/2010/main" val="145323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C8A30A-C29E-A215-FBC0-5F346DBDE0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0AD040-E9D5-238F-A9F9-18F6EF10B1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2E1215-30E3-5A8F-51D5-7DFBA70BC004}"/>
              </a:ext>
            </a:extLst>
          </p:cNvPr>
          <p:cNvSpPr>
            <a:spLocks noGrp="1"/>
          </p:cNvSpPr>
          <p:nvPr>
            <p:ph type="dt" sz="half" idx="10"/>
          </p:nvPr>
        </p:nvSpPr>
        <p:spPr/>
        <p:txBody>
          <a:bodyPr/>
          <a:lstStyle/>
          <a:p>
            <a:fld id="{E681D550-9D59-468F-90D6-A44BCF23A6F9}" type="datetimeFigureOut">
              <a:rPr lang="en-IN" smtClean="0"/>
              <a:t>16-06-2022</a:t>
            </a:fld>
            <a:endParaRPr lang="en-IN"/>
          </a:p>
        </p:txBody>
      </p:sp>
      <p:sp>
        <p:nvSpPr>
          <p:cNvPr id="5" name="Footer Placeholder 4">
            <a:extLst>
              <a:ext uri="{FF2B5EF4-FFF2-40B4-BE49-F238E27FC236}">
                <a16:creationId xmlns:a16="http://schemas.microsoft.com/office/drawing/2014/main" id="{CC661863-407A-871E-53BA-E3D7F368CE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B8208D-11EB-F3EC-8A94-26B50D01EA71}"/>
              </a:ext>
            </a:extLst>
          </p:cNvPr>
          <p:cNvSpPr>
            <a:spLocks noGrp="1"/>
          </p:cNvSpPr>
          <p:nvPr>
            <p:ph type="sldNum" sz="quarter" idx="12"/>
          </p:nvPr>
        </p:nvSpPr>
        <p:spPr/>
        <p:txBody>
          <a:bodyPr/>
          <a:lstStyle/>
          <a:p>
            <a:fld id="{5D91164E-AE8A-46AD-819F-F2D66851173A}" type="slidenum">
              <a:rPr lang="en-IN" smtClean="0"/>
              <a:t>‹#›</a:t>
            </a:fld>
            <a:endParaRPr lang="en-IN"/>
          </a:p>
        </p:txBody>
      </p:sp>
    </p:spTree>
    <p:extLst>
      <p:ext uri="{BB962C8B-B14F-4D97-AF65-F5344CB8AC3E}">
        <p14:creationId xmlns:p14="http://schemas.microsoft.com/office/powerpoint/2010/main" val="95182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C65A-723C-C8DE-180F-6166A45954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CBC314-3AEA-9BBC-FF7A-87F4B1A506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47AA89-F4DD-EF79-0B7E-383B1E13CD9D}"/>
              </a:ext>
            </a:extLst>
          </p:cNvPr>
          <p:cNvSpPr>
            <a:spLocks noGrp="1"/>
          </p:cNvSpPr>
          <p:nvPr>
            <p:ph type="dt" sz="half" idx="10"/>
          </p:nvPr>
        </p:nvSpPr>
        <p:spPr/>
        <p:txBody>
          <a:bodyPr/>
          <a:lstStyle/>
          <a:p>
            <a:fld id="{E681D550-9D59-468F-90D6-A44BCF23A6F9}" type="datetimeFigureOut">
              <a:rPr lang="en-IN" smtClean="0"/>
              <a:t>16-06-2022</a:t>
            </a:fld>
            <a:endParaRPr lang="en-IN"/>
          </a:p>
        </p:txBody>
      </p:sp>
      <p:sp>
        <p:nvSpPr>
          <p:cNvPr id="5" name="Footer Placeholder 4">
            <a:extLst>
              <a:ext uri="{FF2B5EF4-FFF2-40B4-BE49-F238E27FC236}">
                <a16:creationId xmlns:a16="http://schemas.microsoft.com/office/drawing/2014/main" id="{7CA73082-6885-927C-6D21-E4F770D270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9CF508-CCA3-7BBE-2774-D99CD3A007F7}"/>
              </a:ext>
            </a:extLst>
          </p:cNvPr>
          <p:cNvSpPr>
            <a:spLocks noGrp="1"/>
          </p:cNvSpPr>
          <p:nvPr>
            <p:ph type="sldNum" sz="quarter" idx="12"/>
          </p:nvPr>
        </p:nvSpPr>
        <p:spPr/>
        <p:txBody>
          <a:bodyPr/>
          <a:lstStyle/>
          <a:p>
            <a:fld id="{5D91164E-AE8A-46AD-819F-F2D66851173A}" type="slidenum">
              <a:rPr lang="en-IN" smtClean="0"/>
              <a:t>‹#›</a:t>
            </a:fld>
            <a:endParaRPr lang="en-IN"/>
          </a:p>
        </p:txBody>
      </p:sp>
    </p:spTree>
    <p:extLst>
      <p:ext uri="{BB962C8B-B14F-4D97-AF65-F5344CB8AC3E}">
        <p14:creationId xmlns:p14="http://schemas.microsoft.com/office/powerpoint/2010/main" val="317842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DFFF-01A7-D780-58B6-2237D9429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C2018E-8CC4-5B15-E195-94D1D347F1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DE1593-0FDA-DD04-3EE7-3D9D9591B3A4}"/>
              </a:ext>
            </a:extLst>
          </p:cNvPr>
          <p:cNvSpPr>
            <a:spLocks noGrp="1"/>
          </p:cNvSpPr>
          <p:nvPr>
            <p:ph type="dt" sz="half" idx="10"/>
          </p:nvPr>
        </p:nvSpPr>
        <p:spPr/>
        <p:txBody>
          <a:bodyPr/>
          <a:lstStyle/>
          <a:p>
            <a:fld id="{E681D550-9D59-468F-90D6-A44BCF23A6F9}" type="datetimeFigureOut">
              <a:rPr lang="en-IN" smtClean="0"/>
              <a:t>16-06-2022</a:t>
            </a:fld>
            <a:endParaRPr lang="en-IN"/>
          </a:p>
        </p:txBody>
      </p:sp>
      <p:sp>
        <p:nvSpPr>
          <p:cNvPr id="5" name="Footer Placeholder 4">
            <a:extLst>
              <a:ext uri="{FF2B5EF4-FFF2-40B4-BE49-F238E27FC236}">
                <a16:creationId xmlns:a16="http://schemas.microsoft.com/office/drawing/2014/main" id="{F8161F28-B1FC-DC40-4421-AD7D12FC70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2739B8-33ED-FA4A-5E2C-14F3E1B4BD0E}"/>
              </a:ext>
            </a:extLst>
          </p:cNvPr>
          <p:cNvSpPr>
            <a:spLocks noGrp="1"/>
          </p:cNvSpPr>
          <p:nvPr>
            <p:ph type="sldNum" sz="quarter" idx="12"/>
          </p:nvPr>
        </p:nvSpPr>
        <p:spPr/>
        <p:txBody>
          <a:bodyPr/>
          <a:lstStyle/>
          <a:p>
            <a:fld id="{5D91164E-AE8A-46AD-819F-F2D66851173A}" type="slidenum">
              <a:rPr lang="en-IN" smtClean="0"/>
              <a:t>‹#›</a:t>
            </a:fld>
            <a:endParaRPr lang="en-IN"/>
          </a:p>
        </p:txBody>
      </p:sp>
    </p:spTree>
    <p:extLst>
      <p:ext uri="{BB962C8B-B14F-4D97-AF65-F5344CB8AC3E}">
        <p14:creationId xmlns:p14="http://schemas.microsoft.com/office/powerpoint/2010/main" val="144644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2FBE-F571-B7A8-3709-8B2F901A8F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F50951-C8FF-B45D-1E98-67B637E94B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8151DA-FF2F-3A4A-249A-DB75BE5EBC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C0FCB5-D7DC-A8B0-AB3C-42CDCC094651}"/>
              </a:ext>
            </a:extLst>
          </p:cNvPr>
          <p:cNvSpPr>
            <a:spLocks noGrp="1"/>
          </p:cNvSpPr>
          <p:nvPr>
            <p:ph type="dt" sz="half" idx="10"/>
          </p:nvPr>
        </p:nvSpPr>
        <p:spPr/>
        <p:txBody>
          <a:bodyPr/>
          <a:lstStyle/>
          <a:p>
            <a:fld id="{E681D550-9D59-468F-90D6-A44BCF23A6F9}" type="datetimeFigureOut">
              <a:rPr lang="en-IN" smtClean="0"/>
              <a:t>16-06-2022</a:t>
            </a:fld>
            <a:endParaRPr lang="en-IN"/>
          </a:p>
        </p:txBody>
      </p:sp>
      <p:sp>
        <p:nvSpPr>
          <p:cNvPr id="6" name="Footer Placeholder 5">
            <a:extLst>
              <a:ext uri="{FF2B5EF4-FFF2-40B4-BE49-F238E27FC236}">
                <a16:creationId xmlns:a16="http://schemas.microsoft.com/office/drawing/2014/main" id="{F5500DD1-E2C3-5983-36C4-EF34D473C0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AF9BF1-F7E4-0BAF-C857-35F458F48127}"/>
              </a:ext>
            </a:extLst>
          </p:cNvPr>
          <p:cNvSpPr>
            <a:spLocks noGrp="1"/>
          </p:cNvSpPr>
          <p:nvPr>
            <p:ph type="sldNum" sz="quarter" idx="12"/>
          </p:nvPr>
        </p:nvSpPr>
        <p:spPr/>
        <p:txBody>
          <a:bodyPr/>
          <a:lstStyle/>
          <a:p>
            <a:fld id="{5D91164E-AE8A-46AD-819F-F2D66851173A}" type="slidenum">
              <a:rPr lang="en-IN" smtClean="0"/>
              <a:t>‹#›</a:t>
            </a:fld>
            <a:endParaRPr lang="en-IN"/>
          </a:p>
        </p:txBody>
      </p:sp>
    </p:spTree>
    <p:extLst>
      <p:ext uri="{BB962C8B-B14F-4D97-AF65-F5344CB8AC3E}">
        <p14:creationId xmlns:p14="http://schemas.microsoft.com/office/powerpoint/2010/main" val="423291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08AD-372C-C4FA-7EAF-E25FF3531D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C4A286-FEAF-B01B-84BF-DF6D2C079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F367D6-E8BD-6A8E-A6A2-064E301BA9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2AF433-8F88-F174-EE40-F73E42E40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7E1EE1-A97A-BDAF-702A-18EE07E652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BB9280-2A78-01BB-AC9B-4FE3C32C8E69}"/>
              </a:ext>
            </a:extLst>
          </p:cNvPr>
          <p:cNvSpPr>
            <a:spLocks noGrp="1"/>
          </p:cNvSpPr>
          <p:nvPr>
            <p:ph type="dt" sz="half" idx="10"/>
          </p:nvPr>
        </p:nvSpPr>
        <p:spPr/>
        <p:txBody>
          <a:bodyPr/>
          <a:lstStyle/>
          <a:p>
            <a:fld id="{E681D550-9D59-468F-90D6-A44BCF23A6F9}" type="datetimeFigureOut">
              <a:rPr lang="en-IN" smtClean="0"/>
              <a:t>16-06-2022</a:t>
            </a:fld>
            <a:endParaRPr lang="en-IN"/>
          </a:p>
        </p:txBody>
      </p:sp>
      <p:sp>
        <p:nvSpPr>
          <p:cNvPr id="8" name="Footer Placeholder 7">
            <a:extLst>
              <a:ext uri="{FF2B5EF4-FFF2-40B4-BE49-F238E27FC236}">
                <a16:creationId xmlns:a16="http://schemas.microsoft.com/office/drawing/2014/main" id="{D11CBB40-397C-48AC-EAAF-0A4230B0AF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61698B-22EE-EAF3-7A49-F2426661C85F}"/>
              </a:ext>
            </a:extLst>
          </p:cNvPr>
          <p:cNvSpPr>
            <a:spLocks noGrp="1"/>
          </p:cNvSpPr>
          <p:nvPr>
            <p:ph type="sldNum" sz="quarter" idx="12"/>
          </p:nvPr>
        </p:nvSpPr>
        <p:spPr/>
        <p:txBody>
          <a:bodyPr/>
          <a:lstStyle/>
          <a:p>
            <a:fld id="{5D91164E-AE8A-46AD-819F-F2D66851173A}" type="slidenum">
              <a:rPr lang="en-IN" smtClean="0"/>
              <a:t>‹#›</a:t>
            </a:fld>
            <a:endParaRPr lang="en-IN"/>
          </a:p>
        </p:txBody>
      </p:sp>
    </p:spTree>
    <p:extLst>
      <p:ext uri="{BB962C8B-B14F-4D97-AF65-F5344CB8AC3E}">
        <p14:creationId xmlns:p14="http://schemas.microsoft.com/office/powerpoint/2010/main" val="3637199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C9D5-2CBE-5C77-F441-4B5CF26539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C372B1-46E9-9A84-9D38-59FA5D98A9FA}"/>
              </a:ext>
            </a:extLst>
          </p:cNvPr>
          <p:cNvSpPr>
            <a:spLocks noGrp="1"/>
          </p:cNvSpPr>
          <p:nvPr>
            <p:ph type="dt" sz="half" idx="10"/>
          </p:nvPr>
        </p:nvSpPr>
        <p:spPr/>
        <p:txBody>
          <a:bodyPr/>
          <a:lstStyle/>
          <a:p>
            <a:fld id="{E681D550-9D59-468F-90D6-A44BCF23A6F9}" type="datetimeFigureOut">
              <a:rPr lang="en-IN" smtClean="0"/>
              <a:t>16-06-2022</a:t>
            </a:fld>
            <a:endParaRPr lang="en-IN"/>
          </a:p>
        </p:txBody>
      </p:sp>
      <p:sp>
        <p:nvSpPr>
          <p:cNvPr id="4" name="Footer Placeholder 3">
            <a:extLst>
              <a:ext uri="{FF2B5EF4-FFF2-40B4-BE49-F238E27FC236}">
                <a16:creationId xmlns:a16="http://schemas.microsoft.com/office/drawing/2014/main" id="{A32CC0D4-CA02-8977-4615-23737A7861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39FC61-B094-953F-4587-43B491CFC6A4}"/>
              </a:ext>
            </a:extLst>
          </p:cNvPr>
          <p:cNvSpPr>
            <a:spLocks noGrp="1"/>
          </p:cNvSpPr>
          <p:nvPr>
            <p:ph type="sldNum" sz="quarter" idx="12"/>
          </p:nvPr>
        </p:nvSpPr>
        <p:spPr/>
        <p:txBody>
          <a:bodyPr/>
          <a:lstStyle/>
          <a:p>
            <a:fld id="{5D91164E-AE8A-46AD-819F-F2D66851173A}" type="slidenum">
              <a:rPr lang="en-IN" smtClean="0"/>
              <a:t>‹#›</a:t>
            </a:fld>
            <a:endParaRPr lang="en-IN"/>
          </a:p>
        </p:txBody>
      </p:sp>
    </p:spTree>
    <p:extLst>
      <p:ext uri="{BB962C8B-B14F-4D97-AF65-F5344CB8AC3E}">
        <p14:creationId xmlns:p14="http://schemas.microsoft.com/office/powerpoint/2010/main" val="1023793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E70D6E-F3BE-EC36-052B-16E026A48EAF}"/>
              </a:ext>
            </a:extLst>
          </p:cNvPr>
          <p:cNvSpPr>
            <a:spLocks noGrp="1"/>
          </p:cNvSpPr>
          <p:nvPr>
            <p:ph type="dt" sz="half" idx="10"/>
          </p:nvPr>
        </p:nvSpPr>
        <p:spPr/>
        <p:txBody>
          <a:bodyPr/>
          <a:lstStyle/>
          <a:p>
            <a:fld id="{E681D550-9D59-468F-90D6-A44BCF23A6F9}" type="datetimeFigureOut">
              <a:rPr lang="en-IN" smtClean="0"/>
              <a:t>16-06-2022</a:t>
            </a:fld>
            <a:endParaRPr lang="en-IN"/>
          </a:p>
        </p:txBody>
      </p:sp>
      <p:sp>
        <p:nvSpPr>
          <p:cNvPr id="3" name="Footer Placeholder 2">
            <a:extLst>
              <a:ext uri="{FF2B5EF4-FFF2-40B4-BE49-F238E27FC236}">
                <a16:creationId xmlns:a16="http://schemas.microsoft.com/office/drawing/2014/main" id="{7109EA59-9B37-5FEC-4FBA-AA38621656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5CE8DC-4F05-5AEB-A8D4-04AB2B537AF0}"/>
              </a:ext>
            </a:extLst>
          </p:cNvPr>
          <p:cNvSpPr>
            <a:spLocks noGrp="1"/>
          </p:cNvSpPr>
          <p:nvPr>
            <p:ph type="sldNum" sz="quarter" idx="12"/>
          </p:nvPr>
        </p:nvSpPr>
        <p:spPr/>
        <p:txBody>
          <a:bodyPr/>
          <a:lstStyle/>
          <a:p>
            <a:fld id="{5D91164E-AE8A-46AD-819F-F2D66851173A}" type="slidenum">
              <a:rPr lang="en-IN" smtClean="0"/>
              <a:t>‹#›</a:t>
            </a:fld>
            <a:endParaRPr lang="en-IN"/>
          </a:p>
        </p:txBody>
      </p:sp>
    </p:spTree>
    <p:extLst>
      <p:ext uri="{BB962C8B-B14F-4D97-AF65-F5344CB8AC3E}">
        <p14:creationId xmlns:p14="http://schemas.microsoft.com/office/powerpoint/2010/main" val="166324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548F-967A-4D29-92A0-B2C0F4A575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820A14-1D79-6324-A840-2EDEFA1880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1EF87A-315A-4609-F3E8-4BF913A1F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37AB9-DAB0-DB53-58C8-8DD717A806CE}"/>
              </a:ext>
            </a:extLst>
          </p:cNvPr>
          <p:cNvSpPr>
            <a:spLocks noGrp="1"/>
          </p:cNvSpPr>
          <p:nvPr>
            <p:ph type="dt" sz="half" idx="10"/>
          </p:nvPr>
        </p:nvSpPr>
        <p:spPr/>
        <p:txBody>
          <a:bodyPr/>
          <a:lstStyle/>
          <a:p>
            <a:fld id="{E681D550-9D59-468F-90D6-A44BCF23A6F9}" type="datetimeFigureOut">
              <a:rPr lang="en-IN" smtClean="0"/>
              <a:t>16-06-2022</a:t>
            </a:fld>
            <a:endParaRPr lang="en-IN"/>
          </a:p>
        </p:txBody>
      </p:sp>
      <p:sp>
        <p:nvSpPr>
          <p:cNvPr id="6" name="Footer Placeholder 5">
            <a:extLst>
              <a:ext uri="{FF2B5EF4-FFF2-40B4-BE49-F238E27FC236}">
                <a16:creationId xmlns:a16="http://schemas.microsoft.com/office/drawing/2014/main" id="{C539CD62-92BC-ADC8-C504-F9CB4BA833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3ADDD9-26AA-CD17-5508-C3C24D9E01A7}"/>
              </a:ext>
            </a:extLst>
          </p:cNvPr>
          <p:cNvSpPr>
            <a:spLocks noGrp="1"/>
          </p:cNvSpPr>
          <p:nvPr>
            <p:ph type="sldNum" sz="quarter" idx="12"/>
          </p:nvPr>
        </p:nvSpPr>
        <p:spPr/>
        <p:txBody>
          <a:bodyPr/>
          <a:lstStyle/>
          <a:p>
            <a:fld id="{5D91164E-AE8A-46AD-819F-F2D66851173A}" type="slidenum">
              <a:rPr lang="en-IN" smtClean="0"/>
              <a:t>‹#›</a:t>
            </a:fld>
            <a:endParaRPr lang="en-IN"/>
          </a:p>
        </p:txBody>
      </p:sp>
    </p:spTree>
    <p:extLst>
      <p:ext uri="{BB962C8B-B14F-4D97-AF65-F5344CB8AC3E}">
        <p14:creationId xmlns:p14="http://schemas.microsoft.com/office/powerpoint/2010/main" val="51149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89189-A04B-60F0-A35F-3F35C5D5F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EF2E76-236C-2264-333A-D23B7609C7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045E8C-48C8-EBC1-1A56-28265DB03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7BB8D8-D167-F185-983E-BF73789A7E02}"/>
              </a:ext>
            </a:extLst>
          </p:cNvPr>
          <p:cNvSpPr>
            <a:spLocks noGrp="1"/>
          </p:cNvSpPr>
          <p:nvPr>
            <p:ph type="dt" sz="half" idx="10"/>
          </p:nvPr>
        </p:nvSpPr>
        <p:spPr/>
        <p:txBody>
          <a:bodyPr/>
          <a:lstStyle/>
          <a:p>
            <a:fld id="{E681D550-9D59-468F-90D6-A44BCF23A6F9}" type="datetimeFigureOut">
              <a:rPr lang="en-IN" smtClean="0"/>
              <a:t>16-06-2022</a:t>
            </a:fld>
            <a:endParaRPr lang="en-IN"/>
          </a:p>
        </p:txBody>
      </p:sp>
      <p:sp>
        <p:nvSpPr>
          <p:cNvPr id="6" name="Footer Placeholder 5">
            <a:extLst>
              <a:ext uri="{FF2B5EF4-FFF2-40B4-BE49-F238E27FC236}">
                <a16:creationId xmlns:a16="http://schemas.microsoft.com/office/drawing/2014/main" id="{322C7AA9-5CB9-4EA5-F3B1-4FD11293E5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7F0C1B-6E83-4FE0-692F-8B755292247C}"/>
              </a:ext>
            </a:extLst>
          </p:cNvPr>
          <p:cNvSpPr>
            <a:spLocks noGrp="1"/>
          </p:cNvSpPr>
          <p:nvPr>
            <p:ph type="sldNum" sz="quarter" idx="12"/>
          </p:nvPr>
        </p:nvSpPr>
        <p:spPr/>
        <p:txBody>
          <a:bodyPr/>
          <a:lstStyle/>
          <a:p>
            <a:fld id="{5D91164E-AE8A-46AD-819F-F2D66851173A}" type="slidenum">
              <a:rPr lang="en-IN" smtClean="0"/>
              <a:t>‹#›</a:t>
            </a:fld>
            <a:endParaRPr lang="en-IN"/>
          </a:p>
        </p:txBody>
      </p:sp>
    </p:spTree>
    <p:extLst>
      <p:ext uri="{BB962C8B-B14F-4D97-AF65-F5344CB8AC3E}">
        <p14:creationId xmlns:p14="http://schemas.microsoft.com/office/powerpoint/2010/main" val="129236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14309C-51EA-B0B2-E460-F7D423956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DFF98E-B578-9749-DC03-3EEF338DCF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9A4D32-1426-AD63-7BB0-154B977F4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1D550-9D59-468F-90D6-A44BCF23A6F9}" type="datetimeFigureOut">
              <a:rPr lang="en-IN" smtClean="0"/>
              <a:t>16-06-2022</a:t>
            </a:fld>
            <a:endParaRPr lang="en-IN"/>
          </a:p>
        </p:txBody>
      </p:sp>
      <p:sp>
        <p:nvSpPr>
          <p:cNvPr id="5" name="Footer Placeholder 4">
            <a:extLst>
              <a:ext uri="{FF2B5EF4-FFF2-40B4-BE49-F238E27FC236}">
                <a16:creationId xmlns:a16="http://schemas.microsoft.com/office/drawing/2014/main" id="{714BEBA4-93D9-1F7C-7B3E-EB941F23E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3300C0-4D30-0DF7-C32E-EA425B637D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1164E-AE8A-46AD-819F-F2D66851173A}" type="slidenum">
              <a:rPr lang="en-IN" smtClean="0"/>
              <a:t>‹#›</a:t>
            </a:fld>
            <a:endParaRPr lang="en-IN"/>
          </a:p>
        </p:txBody>
      </p:sp>
    </p:spTree>
    <p:extLst>
      <p:ext uri="{BB962C8B-B14F-4D97-AF65-F5344CB8AC3E}">
        <p14:creationId xmlns:p14="http://schemas.microsoft.com/office/powerpoint/2010/main" val="891320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7AFB-7880-A9F9-C342-E964A96C450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EF4A98F-457A-B8F6-BD8A-C16E9B4F641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06716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51E9-67F0-6DBD-0A14-58DB21E1E8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6CB9EE-3213-0A94-B4DA-0223DECE2E0E}"/>
              </a:ext>
            </a:extLst>
          </p:cNvPr>
          <p:cNvSpPr>
            <a:spLocks noGrp="1"/>
          </p:cNvSpPr>
          <p:nvPr>
            <p:ph idx="1"/>
          </p:nvPr>
        </p:nvSpPr>
        <p:spPr/>
        <p:txBody>
          <a:bodyPr/>
          <a:lstStyle/>
          <a:p>
            <a:pPr algn="l" fontAlgn="base"/>
            <a:r>
              <a:rPr lang="en-US" b="1" i="0" dirty="0">
                <a:solidFill>
                  <a:srgbClr val="3A3A3A"/>
                </a:solidFill>
                <a:effectLst/>
                <a:latin typeface="var( --e-global-typography-primary-font-family )"/>
              </a:rPr>
              <a:t>Characteristics of Natural Acceptance</a:t>
            </a:r>
          </a:p>
          <a:p>
            <a:pPr marL="742950" lvl="1" indent="-285750" algn="just" fontAlgn="base">
              <a:buFont typeface="+mj-lt"/>
              <a:buAutoNum type="arabicPeriod"/>
            </a:pPr>
            <a:r>
              <a:rPr lang="en-US" i="0" dirty="0">
                <a:effectLst/>
                <a:latin typeface="Montserrat" panose="00000500000000000000" pitchFamily="2" charset="0"/>
              </a:rPr>
              <a:t>Natural acceptance does not change with time.</a:t>
            </a:r>
          </a:p>
          <a:p>
            <a:pPr marL="742950" lvl="1" indent="-285750" algn="just" fontAlgn="base">
              <a:buFont typeface="+mj-lt"/>
              <a:buAutoNum type="arabicPeriod"/>
            </a:pPr>
            <a:r>
              <a:rPr lang="en-US" i="0" dirty="0">
                <a:effectLst/>
                <a:latin typeface="Montserrat" panose="00000500000000000000" pitchFamily="2" charset="0"/>
              </a:rPr>
              <a:t>Natural Acceptance does not depend on the place.</a:t>
            </a:r>
          </a:p>
          <a:p>
            <a:pPr marL="742950" lvl="1" indent="-285750" algn="just" fontAlgn="base">
              <a:buFont typeface="+mj-lt"/>
              <a:buAutoNum type="arabicPeriod"/>
            </a:pPr>
            <a:r>
              <a:rPr lang="en-US" i="0" dirty="0">
                <a:effectLst/>
                <a:latin typeface="Montserrat" panose="00000500000000000000" pitchFamily="2" charset="0"/>
              </a:rPr>
              <a:t>Natural Acceptance does not depend on our beliefs or past conditioning.</a:t>
            </a:r>
          </a:p>
          <a:p>
            <a:pPr marL="742950" lvl="1" indent="-285750" algn="just" fontAlgn="base">
              <a:buFont typeface="+mj-lt"/>
              <a:buAutoNum type="arabicPeriod"/>
            </a:pPr>
            <a:r>
              <a:rPr lang="en-US" i="0" dirty="0">
                <a:effectLst/>
                <a:latin typeface="Montserrat" panose="00000500000000000000" pitchFamily="2" charset="0"/>
              </a:rPr>
              <a:t>This natural acceptance is ‘constantly there’, something we can refer to.</a:t>
            </a:r>
          </a:p>
          <a:p>
            <a:pPr marL="742950" lvl="1" indent="-285750" algn="just" fontAlgn="base">
              <a:buFont typeface="+mj-lt"/>
              <a:buAutoNum type="arabicPeriod"/>
            </a:pPr>
            <a:r>
              <a:rPr lang="en-US" i="0" dirty="0">
                <a:effectLst/>
                <a:latin typeface="Montserrat" panose="00000500000000000000" pitchFamily="2" charset="0"/>
              </a:rPr>
              <a:t>Natural acceptance is the same for all of us: it is part and parcel of every human being, it is part of humanness.</a:t>
            </a:r>
          </a:p>
          <a:p>
            <a:endParaRPr lang="en-IN" dirty="0"/>
          </a:p>
        </p:txBody>
      </p:sp>
    </p:spTree>
    <p:extLst>
      <p:ext uri="{BB962C8B-B14F-4D97-AF65-F5344CB8AC3E}">
        <p14:creationId xmlns:p14="http://schemas.microsoft.com/office/powerpoint/2010/main" val="3550660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E9AB6-4D0C-01F2-A538-5F59EFF6B3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350DF2-34CC-E1A1-41DA-7612F3F7ADEF}"/>
              </a:ext>
            </a:extLst>
          </p:cNvPr>
          <p:cNvSpPr>
            <a:spLocks noGrp="1"/>
          </p:cNvSpPr>
          <p:nvPr>
            <p:ph idx="1"/>
          </p:nvPr>
        </p:nvSpPr>
        <p:spPr/>
        <p:txBody>
          <a:bodyPr/>
          <a:lstStyle/>
          <a:p>
            <a:pPr algn="l" fontAlgn="base"/>
            <a:r>
              <a:rPr lang="en-US" b="1" i="0" dirty="0">
                <a:solidFill>
                  <a:srgbClr val="3A3A3A"/>
                </a:solidFill>
                <a:effectLst/>
                <a:latin typeface="var( --e-global-typography-primary-font-family )"/>
              </a:rPr>
              <a:t>Ethical Human Conduct</a:t>
            </a:r>
          </a:p>
          <a:p>
            <a:pPr algn="just" fontAlgn="base"/>
            <a:r>
              <a:rPr lang="en-US" i="0" dirty="0">
                <a:effectLst/>
                <a:latin typeface="Montserrat" panose="00000500000000000000" pitchFamily="2" charset="0"/>
              </a:rPr>
              <a:t>The right understanding gained through self-exploration also enables us to identify the definitiveness of human conduct which may also be called ethical human conduct. </a:t>
            </a:r>
          </a:p>
          <a:p>
            <a:pPr algn="just" fontAlgn="base"/>
            <a:r>
              <a:rPr lang="en-US" i="0" dirty="0">
                <a:effectLst/>
                <a:latin typeface="Montserrat" panose="00000500000000000000" pitchFamily="2" charset="0"/>
              </a:rPr>
              <a:t>It is the same for all human beings. So we are also able to understand the universality of ethical human conduct which aligns with universal human values.</a:t>
            </a:r>
          </a:p>
          <a:p>
            <a:endParaRPr lang="en-IN" dirty="0"/>
          </a:p>
        </p:txBody>
      </p:sp>
    </p:spTree>
    <p:extLst>
      <p:ext uri="{BB962C8B-B14F-4D97-AF65-F5344CB8AC3E}">
        <p14:creationId xmlns:p14="http://schemas.microsoft.com/office/powerpoint/2010/main" val="24565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2F8AD-C0D1-3087-FB55-408AD85838A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90A09C6-87DB-B169-CB51-E3C18F9B8D91}"/>
              </a:ext>
            </a:extLst>
          </p:cNvPr>
          <p:cNvPicPr>
            <a:picLocks noGrp="1" noChangeAspect="1"/>
          </p:cNvPicPr>
          <p:nvPr>
            <p:ph idx="1"/>
          </p:nvPr>
        </p:nvPicPr>
        <p:blipFill>
          <a:blip r:embed="rId2"/>
          <a:stretch>
            <a:fillRect/>
          </a:stretch>
        </p:blipFill>
        <p:spPr>
          <a:xfrm>
            <a:off x="661182" y="534572"/>
            <a:ext cx="10241279" cy="5171697"/>
          </a:xfrm>
        </p:spPr>
      </p:pic>
    </p:spTree>
    <p:extLst>
      <p:ext uri="{BB962C8B-B14F-4D97-AF65-F5344CB8AC3E}">
        <p14:creationId xmlns:p14="http://schemas.microsoft.com/office/powerpoint/2010/main" val="82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5569-A655-3183-1041-A35A55676D0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07383CD-2F57-3263-0E37-011EAD10E1BA}"/>
              </a:ext>
            </a:extLst>
          </p:cNvPr>
          <p:cNvPicPr>
            <a:picLocks noGrp="1" noChangeAspect="1"/>
          </p:cNvPicPr>
          <p:nvPr>
            <p:ph idx="1"/>
          </p:nvPr>
        </p:nvPicPr>
        <p:blipFill>
          <a:blip r:embed="rId2"/>
          <a:stretch>
            <a:fillRect/>
          </a:stretch>
        </p:blipFill>
        <p:spPr>
          <a:xfrm>
            <a:off x="717452" y="2053884"/>
            <a:ext cx="10515600" cy="2780848"/>
          </a:xfrm>
        </p:spPr>
      </p:pic>
    </p:spTree>
    <p:extLst>
      <p:ext uri="{BB962C8B-B14F-4D97-AF65-F5344CB8AC3E}">
        <p14:creationId xmlns:p14="http://schemas.microsoft.com/office/powerpoint/2010/main" val="3090743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E999-7792-6B7D-2B06-D0F33BFF9ECC}"/>
              </a:ext>
            </a:extLst>
          </p:cNvPr>
          <p:cNvSpPr>
            <a:spLocks noGrp="1"/>
          </p:cNvSpPr>
          <p:nvPr>
            <p:ph type="title"/>
          </p:nvPr>
        </p:nvSpPr>
        <p:spPr/>
        <p:txBody>
          <a:bodyPr/>
          <a:lstStyle/>
          <a:p>
            <a:r>
              <a:rPr lang="en-US" dirty="0">
                <a:solidFill>
                  <a:srgbClr val="202124"/>
                </a:solidFill>
                <a:latin typeface="arial" panose="020B0604020202020204" pitchFamily="34" charset="0"/>
              </a:rPr>
              <a:t>D</a:t>
            </a:r>
            <a:r>
              <a:rPr lang="en-US" b="0" i="0" dirty="0">
                <a:solidFill>
                  <a:srgbClr val="202124"/>
                </a:solidFill>
                <a:effectLst/>
                <a:latin typeface="arial" panose="020B0604020202020204" pitchFamily="34" charset="0"/>
              </a:rPr>
              <a:t>efinitiveness of Ethical Human Conduct</a:t>
            </a:r>
            <a:endParaRPr lang="en-IN" dirty="0"/>
          </a:p>
        </p:txBody>
      </p:sp>
      <p:sp>
        <p:nvSpPr>
          <p:cNvPr id="3" name="Content Placeholder 2">
            <a:extLst>
              <a:ext uri="{FF2B5EF4-FFF2-40B4-BE49-F238E27FC236}">
                <a16:creationId xmlns:a16="http://schemas.microsoft.com/office/drawing/2014/main" id="{851738DD-6FFA-7AFE-FC7F-30A7C96A26BB}"/>
              </a:ext>
            </a:extLst>
          </p:cNvPr>
          <p:cNvSpPr>
            <a:spLocks noGrp="1"/>
          </p:cNvSpPr>
          <p:nvPr>
            <p:ph idx="1"/>
          </p:nvPr>
        </p:nvSpPr>
        <p:spPr/>
        <p:txBody>
          <a:bodyPr/>
          <a:lstStyle/>
          <a:p>
            <a:r>
              <a:rPr lang="en-US" b="0" i="0" dirty="0">
                <a:solidFill>
                  <a:srgbClr val="202124"/>
                </a:solidFill>
                <a:effectLst/>
                <a:latin typeface="arial" panose="020B0604020202020204" pitchFamily="34" charset="0"/>
              </a:rPr>
              <a:t>The definitiveness of Ethical Human Conduct is in terms of </a:t>
            </a:r>
            <a:r>
              <a:rPr lang="en-US" b="1" i="0" dirty="0">
                <a:solidFill>
                  <a:srgbClr val="202124"/>
                </a:solidFill>
                <a:effectLst/>
                <a:latin typeface="arial" panose="020B0604020202020204" pitchFamily="34" charset="0"/>
              </a:rPr>
              <a:t>values, policies and character</a:t>
            </a:r>
            <a:r>
              <a:rPr lang="en-US" b="0" i="0" dirty="0">
                <a:solidFill>
                  <a:srgbClr val="202124"/>
                </a:solidFill>
                <a:effectLst/>
                <a:latin typeface="arial" panose="020B0604020202020204" pitchFamily="34" charset="0"/>
              </a:rPr>
              <a:t>. </a:t>
            </a:r>
          </a:p>
          <a:p>
            <a:pPr marL="0" indent="0">
              <a:buNone/>
            </a:pPr>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Ethical conduct is the foundation of professional ethics.</a:t>
            </a:r>
          </a:p>
          <a:p>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 Depends on three things, namely- 1) Values 2) Policies 3) Character Values- Values are a part of our ethical conduct.</a:t>
            </a:r>
            <a:endParaRPr lang="en-IN" dirty="0"/>
          </a:p>
        </p:txBody>
      </p:sp>
    </p:spTree>
    <p:extLst>
      <p:ext uri="{BB962C8B-B14F-4D97-AF65-F5344CB8AC3E}">
        <p14:creationId xmlns:p14="http://schemas.microsoft.com/office/powerpoint/2010/main" val="4164022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8F8-8A79-7157-83F5-D5A8F3DFF713}"/>
              </a:ext>
            </a:extLst>
          </p:cNvPr>
          <p:cNvSpPr>
            <a:spLocks noGrp="1"/>
          </p:cNvSpPr>
          <p:nvPr>
            <p:ph type="title"/>
          </p:nvPr>
        </p:nvSpPr>
        <p:spPr/>
        <p:txBody>
          <a:bodyPr>
            <a:normAutofit/>
          </a:bodyPr>
          <a:lstStyle/>
          <a:p>
            <a:r>
              <a:rPr lang="en-US" sz="2400" i="1" dirty="0"/>
              <a:t>What is ethical human conduct? OR How does right understanding provide the basis for ethical human conduct? </a:t>
            </a:r>
            <a:endParaRPr lang="en-IN" sz="2400" i="1" dirty="0"/>
          </a:p>
        </p:txBody>
      </p:sp>
      <p:sp>
        <p:nvSpPr>
          <p:cNvPr id="3" name="Content Placeholder 2">
            <a:extLst>
              <a:ext uri="{FF2B5EF4-FFF2-40B4-BE49-F238E27FC236}">
                <a16:creationId xmlns:a16="http://schemas.microsoft.com/office/drawing/2014/main" id="{2E8027E9-2D37-BF4D-A3F8-DF6EA6C8BC25}"/>
              </a:ext>
            </a:extLst>
          </p:cNvPr>
          <p:cNvSpPr>
            <a:spLocks noGrp="1"/>
          </p:cNvSpPr>
          <p:nvPr>
            <p:ph idx="1"/>
          </p:nvPr>
        </p:nvSpPr>
        <p:spPr/>
        <p:txBody>
          <a:bodyPr/>
          <a:lstStyle/>
          <a:p>
            <a:r>
              <a:rPr lang="en-US" dirty="0"/>
              <a:t>  The right understanding gained through self-exploration enables us to identify the definitiveness of human conduct which may also be called the ethical human conduct. </a:t>
            </a:r>
          </a:p>
          <a:p>
            <a:r>
              <a:rPr lang="en-US" dirty="0"/>
              <a:t>It is the same for all human beings. So we are also able to understand the universality of ethical human conduct which is in consonance with the universal human values.</a:t>
            </a:r>
          </a:p>
          <a:p>
            <a:r>
              <a:rPr lang="en-US" dirty="0"/>
              <a:t> Unless we have the right understanding, we are not able to identify the definitiveness of ethical human conduct.</a:t>
            </a:r>
            <a:endParaRPr lang="en-IN" dirty="0"/>
          </a:p>
        </p:txBody>
      </p:sp>
    </p:spTree>
    <p:extLst>
      <p:ext uri="{BB962C8B-B14F-4D97-AF65-F5344CB8AC3E}">
        <p14:creationId xmlns:p14="http://schemas.microsoft.com/office/powerpoint/2010/main" val="4224352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6C5F-E367-5F5B-7040-3CB99CC0156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A87E85A-0132-EC32-8458-29D0E3D0BCCD}"/>
              </a:ext>
            </a:extLst>
          </p:cNvPr>
          <p:cNvPicPr>
            <a:picLocks noGrp="1" noChangeAspect="1"/>
          </p:cNvPicPr>
          <p:nvPr>
            <p:ph idx="1"/>
          </p:nvPr>
        </p:nvPicPr>
        <p:blipFill>
          <a:blip r:embed="rId2"/>
          <a:stretch>
            <a:fillRect/>
          </a:stretch>
        </p:blipFill>
        <p:spPr>
          <a:xfrm>
            <a:off x="1800665" y="2349306"/>
            <a:ext cx="7652897" cy="2218726"/>
          </a:xfrm>
        </p:spPr>
      </p:pic>
    </p:spTree>
    <p:extLst>
      <p:ext uri="{BB962C8B-B14F-4D97-AF65-F5344CB8AC3E}">
        <p14:creationId xmlns:p14="http://schemas.microsoft.com/office/powerpoint/2010/main" val="68672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4936-E5CC-2149-7F94-67186A1BCD71}"/>
              </a:ext>
            </a:extLst>
          </p:cNvPr>
          <p:cNvSpPr>
            <a:spLocks noGrp="1"/>
          </p:cNvSpPr>
          <p:nvPr>
            <p:ph type="title"/>
          </p:nvPr>
        </p:nvSpPr>
        <p:spPr/>
        <p:txBody>
          <a:bodyPr>
            <a:normAutofit/>
          </a:bodyPr>
          <a:lstStyle/>
          <a:p>
            <a:r>
              <a:rPr lang="en-US" i="1" dirty="0"/>
              <a:t>What do you mean by definitiveness of ethical human conduct? How can it be ensured?</a:t>
            </a:r>
            <a:endParaRPr lang="en-IN" i="1" dirty="0"/>
          </a:p>
        </p:txBody>
      </p:sp>
      <p:sp>
        <p:nvSpPr>
          <p:cNvPr id="3" name="Content Placeholder 2">
            <a:extLst>
              <a:ext uri="{FF2B5EF4-FFF2-40B4-BE49-F238E27FC236}">
                <a16:creationId xmlns:a16="http://schemas.microsoft.com/office/drawing/2014/main" id="{F16C017A-54C0-CB5F-51A5-0130BDA1C84B}"/>
              </a:ext>
            </a:extLst>
          </p:cNvPr>
          <p:cNvSpPr>
            <a:spLocks noGrp="1"/>
          </p:cNvSpPr>
          <p:nvPr>
            <p:ph idx="1"/>
          </p:nvPr>
        </p:nvSpPr>
        <p:spPr/>
        <p:txBody>
          <a:bodyPr/>
          <a:lstStyle/>
          <a:p>
            <a:r>
              <a:rPr lang="en-US" dirty="0"/>
              <a:t> The right understanding gained through self-exploration also enables us to identify the definitiveness of human conduct which may also be called the ethical human conduct.</a:t>
            </a:r>
          </a:p>
          <a:p>
            <a:r>
              <a:rPr lang="en-US" dirty="0"/>
              <a:t> It is the same for all human beings. So we are also able to understand the universality of ethical human conduct which is in consonance with the universal human values. </a:t>
            </a:r>
            <a:endParaRPr lang="en-IN" dirty="0"/>
          </a:p>
        </p:txBody>
      </p:sp>
    </p:spTree>
    <p:extLst>
      <p:ext uri="{BB962C8B-B14F-4D97-AF65-F5344CB8AC3E}">
        <p14:creationId xmlns:p14="http://schemas.microsoft.com/office/powerpoint/2010/main" val="2489309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4DB6-0973-1BB2-B8C0-BF6A261CDE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7252BF-6B65-45F6-4212-9B54F8EB6CEB}"/>
              </a:ext>
            </a:extLst>
          </p:cNvPr>
          <p:cNvSpPr>
            <a:spLocks noGrp="1"/>
          </p:cNvSpPr>
          <p:nvPr>
            <p:ph idx="1"/>
          </p:nvPr>
        </p:nvSpPr>
        <p:spPr/>
        <p:txBody>
          <a:bodyPr/>
          <a:lstStyle/>
          <a:p>
            <a:r>
              <a:rPr lang="en-US" dirty="0"/>
              <a:t>Each one of us wants to have a definite conduct but presently we may not be able to ensure that. This is because we are presently living on the basis of our pre-conditionings or assumptions which are not in consonance with the truth or the right understanding. </a:t>
            </a:r>
            <a:endParaRPr lang="en-IN" dirty="0"/>
          </a:p>
        </p:txBody>
      </p:sp>
    </p:spTree>
    <p:extLst>
      <p:ext uri="{BB962C8B-B14F-4D97-AF65-F5344CB8AC3E}">
        <p14:creationId xmlns:p14="http://schemas.microsoft.com/office/powerpoint/2010/main" val="2547359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AED4-4818-E182-9E98-FC3E3F2287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C5F7C6-0671-EF91-7FE5-E74181C30D4F}"/>
              </a:ext>
            </a:extLst>
          </p:cNvPr>
          <p:cNvSpPr>
            <a:spLocks noGrp="1"/>
          </p:cNvSpPr>
          <p:nvPr>
            <p:ph idx="1"/>
          </p:nvPr>
        </p:nvSpPr>
        <p:spPr/>
        <p:txBody>
          <a:bodyPr/>
          <a:lstStyle/>
          <a:p>
            <a:r>
              <a:rPr lang="en-US" dirty="0"/>
              <a:t>But, this situation neither gives satisfaction to us not to others. We do see the human beings struggling to find out what the right conduct is and in the process, exhibiting a wide variety of attributes. </a:t>
            </a:r>
          </a:p>
          <a:p>
            <a:r>
              <a:rPr lang="en-US" dirty="0"/>
              <a:t>We also see people debating endlessly about what they consider to be ethical. But unless we have the right understanding, we are not able to identify the definitiveness of ethical human conduct</a:t>
            </a:r>
            <a:endParaRPr lang="en-IN" dirty="0"/>
          </a:p>
        </p:txBody>
      </p:sp>
    </p:spTree>
    <p:extLst>
      <p:ext uri="{BB962C8B-B14F-4D97-AF65-F5344CB8AC3E}">
        <p14:creationId xmlns:p14="http://schemas.microsoft.com/office/powerpoint/2010/main" val="293753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2E9B-6F39-D924-1B9B-AACE01FAA6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88B426-5BDE-998E-80F8-E25780FBEE2E}"/>
              </a:ext>
            </a:extLst>
          </p:cNvPr>
          <p:cNvSpPr>
            <a:spLocks noGrp="1"/>
          </p:cNvSpPr>
          <p:nvPr>
            <p:ph idx="1"/>
          </p:nvPr>
        </p:nvSpPr>
        <p:spPr/>
        <p:txBody>
          <a:bodyPr/>
          <a:lstStyle/>
          <a:p>
            <a:r>
              <a:rPr lang="en-US" dirty="0"/>
              <a:t>Natural acceptance of human values means what is naturally acceptable to humans without hesitation or any objection.</a:t>
            </a:r>
            <a:endParaRPr lang="en-IN" dirty="0"/>
          </a:p>
        </p:txBody>
      </p:sp>
    </p:spTree>
    <p:extLst>
      <p:ext uri="{BB962C8B-B14F-4D97-AF65-F5344CB8AC3E}">
        <p14:creationId xmlns:p14="http://schemas.microsoft.com/office/powerpoint/2010/main" val="567808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1011-48C0-4E67-A88D-11C23882F3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F038E8-076D-1DD7-A43C-5F62A043E0B2}"/>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3D4E7D8C-C493-E309-645D-2EDB2D7655CC}"/>
              </a:ext>
            </a:extLst>
          </p:cNvPr>
          <p:cNvSpPr txBox="1"/>
          <p:nvPr/>
        </p:nvSpPr>
        <p:spPr>
          <a:xfrm>
            <a:off x="1181686" y="2294099"/>
            <a:ext cx="9805182" cy="2246769"/>
          </a:xfrm>
          <a:prstGeom prst="rect">
            <a:avLst/>
          </a:prstGeom>
          <a:noFill/>
        </p:spPr>
        <p:txBody>
          <a:bodyPr wrap="square">
            <a:spAutoFit/>
          </a:bodyPr>
          <a:lstStyle/>
          <a:p>
            <a:r>
              <a:rPr lang="en-US" sz="2800" dirty="0"/>
              <a:t>It can be understood in terms of the following:</a:t>
            </a:r>
          </a:p>
          <a:p>
            <a:r>
              <a:rPr lang="en-US" sz="2800" dirty="0"/>
              <a:t> 1. Values (</a:t>
            </a:r>
            <a:r>
              <a:rPr lang="en-US" sz="2800" dirty="0" err="1"/>
              <a:t>Mulya</a:t>
            </a:r>
            <a:r>
              <a:rPr lang="en-US" sz="2800" dirty="0"/>
              <a:t>) : Competence of living in accordance with universal human values or the participation of a unit in the larger order- its natural characteristics or </a:t>
            </a:r>
            <a:r>
              <a:rPr lang="en-US" sz="2800" dirty="0" err="1"/>
              <a:t>svabhava</a:t>
            </a:r>
            <a:r>
              <a:rPr lang="en-US" sz="2800" dirty="0"/>
              <a:t> is known as values. Values are a part of our ethical conduct</a:t>
            </a:r>
            <a:endParaRPr lang="en-IN" sz="2800" dirty="0"/>
          </a:p>
        </p:txBody>
      </p:sp>
    </p:spTree>
    <p:extLst>
      <p:ext uri="{BB962C8B-B14F-4D97-AF65-F5344CB8AC3E}">
        <p14:creationId xmlns:p14="http://schemas.microsoft.com/office/powerpoint/2010/main" val="3120998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5246-6E0C-E9C3-6453-EA34421AB2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464DC6-B96F-A030-C3DF-26017602FFAC}"/>
              </a:ext>
            </a:extLst>
          </p:cNvPr>
          <p:cNvSpPr>
            <a:spLocks noGrp="1"/>
          </p:cNvSpPr>
          <p:nvPr>
            <p:ph idx="1"/>
          </p:nvPr>
        </p:nvSpPr>
        <p:spPr/>
        <p:txBody>
          <a:bodyPr/>
          <a:lstStyle/>
          <a:p>
            <a:r>
              <a:rPr lang="en-US" dirty="0"/>
              <a:t>. 2. Policy (</a:t>
            </a:r>
            <a:r>
              <a:rPr lang="en-US" dirty="0" err="1"/>
              <a:t>Niti</a:t>
            </a:r>
            <a:r>
              <a:rPr lang="en-US" dirty="0"/>
              <a:t>) : policy is the decision (plan, program, implementation, results, evaluation) about the enrichment, protection and right utilization of the resources (self, body and wealth - mana, tana and </a:t>
            </a:r>
            <a:r>
              <a:rPr lang="en-US" dirty="0" err="1"/>
              <a:t>dhana</a:t>
            </a:r>
            <a:r>
              <a:rPr lang="en-US" dirty="0"/>
              <a:t>).</a:t>
            </a:r>
          </a:p>
          <a:p>
            <a:r>
              <a:rPr lang="en-US" dirty="0"/>
              <a:t> 3. Character (</a:t>
            </a:r>
            <a:r>
              <a:rPr lang="en-US" dirty="0" err="1"/>
              <a:t>Charitra</a:t>
            </a:r>
            <a:r>
              <a:rPr lang="en-US" dirty="0"/>
              <a:t>) : The definiteness of my desire, thought and selection gives definiteness to my living. </a:t>
            </a:r>
          </a:p>
          <a:p>
            <a:r>
              <a:rPr lang="en-US" dirty="0"/>
              <a:t>Definitiveness of character is the outcome of the definiteness of my </a:t>
            </a:r>
            <a:r>
              <a:rPr lang="en-US" dirty="0" err="1"/>
              <a:t>behaviour</a:t>
            </a:r>
            <a:r>
              <a:rPr lang="en-US" dirty="0"/>
              <a:t> and work.</a:t>
            </a:r>
            <a:endParaRPr lang="en-IN" dirty="0"/>
          </a:p>
        </p:txBody>
      </p:sp>
    </p:spTree>
    <p:extLst>
      <p:ext uri="{BB962C8B-B14F-4D97-AF65-F5344CB8AC3E}">
        <p14:creationId xmlns:p14="http://schemas.microsoft.com/office/powerpoint/2010/main" val="519329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4706-CFCA-F743-B8FF-8B23C856DD97}"/>
              </a:ext>
            </a:extLst>
          </p:cNvPr>
          <p:cNvSpPr>
            <a:spLocks noGrp="1"/>
          </p:cNvSpPr>
          <p:nvPr>
            <p:ph type="title"/>
          </p:nvPr>
        </p:nvSpPr>
        <p:spPr/>
        <p:txBody>
          <a:bodyPr/>
          <a:lstStyle/>
          <a:p>
            <a:r>
              <a:rPr lang="en-US" b="0" i="0" dirty="0">
                <a:effectLst/>
                <a:latin typeface="Arial" panose="020B0604020202020204" pitchFamily="34" charset="0"/>
              </a:rPr>
              <a:t>Humanistic Education</a:t>
            </a:r>
            <a:endParaRPr lang="en-IN" dirty="0"/>
          </a:p>
        </p:txBody>
      </p:sp>
      <p:sp>
        <p:nvSpPr>
          <p:cNvPr id="3" name="Content Placeholder 2">
            <a:extLst>
              <a:ext uri="{FF2B5EF4-FFF2-40B4-BE49-F238E27FC236}">
                <a16:creationId xmlns:a16="http://schemas.microsoft.com/office/drawing/2014/main" id="{3A8CF92B-5E2F-2210-1507-32A419869129}"/>
              </a:ext>
            </a:extLst>
          </p:cNvPr>
          <p:cNvSpPr>
            <a:spLocks noGrp="1"/>
          </p:cNvSpPr>
          <p:nvPr>
            <p:ph idx="1"/>
          </p:nvPr>
        </p:nvSpPr>
        <p:spPr/>
        <p:txBody>
          <a:bodyPr/>
          <a:lstStyle/>
          <a:p>
            <a:endParaRPr lang="en-US" dirty="0"/>
          </a:p>
          <a:p>
            <a:r>
              <a:rPr lang="en-US" b="0" i="0" dirty="0">
                <a:solidFill>
                  <a:srgbClr val="202124"/>
                </a:solidFill>
                <a:effectLst/>
                <a:latin typeface="arial" panose="020B0604020202020204" pitchFamily="34" charset="0"/>
              </a:rPr>
              <a:t>Humanistic education is </a:t>
            </a:r>
            <a:r>
              <a:rPr lang="en-US" b="1" i="0" dirty="0">
                <a:solidFill>
                  <a:srgbClr val="202124"/>
                </a:solidFill>
                <a:effectLst/>
                <a:latin typeface="arial" panose="020B0604020202020204" pitchFamily="34" charset="0"/>
              </a:rPr>
              <a:t>a humane approach to education</a:t>
            </a:r>
          </a:p>
          <a:p>
            <a:br>
              <a:rPr lang="en-US" dirty="0"/>
            </a:br>
            <a:r>
              <a:rPr lang="en-US" b="0" i="0" dirty="0">
                <a:solidFill>
                  <a:srgbClr val="202124"/>
                </a:solidFill>
                <a:effectLst/>
                <a:latin typeface="arial" panose="020B0604020202020204" pitchFamily="34" charset="0"/>
              </a:rPr>
              <a:t>The ultimate purpose of humanistic approach in education is </a:t>
            </a:r>
            <a:r>
              <a:rPr lang="en-US" b="1" i="0" dirty="0">
                <a:solidFill>
                  <a:srgbClr val="202124"/>
                </a:solidFill>
                <a:effectLst/>
                <a:latin typeface="arial" panose="020B0604020202020204" pitchFamily="34" charset="0"/>
              </a:rPr>
              <a:t>the learning process that was started and is intended for the benefit of humanizing mankind</a:t>
            </a:r>
            <a:r>
              <a:rPr lang="en-US" b="0" i="0" dirty="0">
                <a:solidFill>
                  <a:srgbClr val="202124"/>
                </a:solidFill>
                <a:effectLst/>
                <a:latin typeface="arial" panose="020B0604020202020204" pitchFamily="34" charset="0"/>
              </a:rPr>
              <a:t>. Humanizing humans, is to achieve self-actualization, self-understanding, and self-realization people to learn optimally</a:t>
            </a:r>
            <a:endParaRPr lang="en-IN" dirty="0"/>
          </a:p>
        </p:txBody>
      </p:sp>
    </p:spTree>
    <p:extLst>
      <p:ext uri="{BB962C8B-B14F-4D97-AF65-F5344CB8AC3E}">
        <p14:creationId xmlns:p14="http://schemas.microsoft.com/office/powerpoint/2010/main" val="1345186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3890-1682-C24E-2FCF-EB3460742B7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76F389B-8334-7CF5-42DF-F74EF9C7A677}"/>
              </a:ext>
            </a:extLst>
          </p:cNvPr>
          <p:cNvPicPr>
            <a:picLocks noGrp="1" noChangeAspect="1"/>
          </p:cNvPicPr>
          <p:nvPr>
            <p:ph idx="1"/>
          </p:nvPr>
        </p:nvPicPr>
        <p:blipFill>
          <a:blip r:embed="rId2"/>
          <a:stretch>
            <a:fillRect/>
          </a:stretch>
        </p:blipFill>
        <p:spPr>
          <a:xfrm>
            <a:off x="1404937" y="1491175"/>
            <a:ext cx="9382125" cy="4431323"/>
          </a:xfrm>
        </p:spPr>
      </p:pic>
    </p:spTree>
    <p:extLst>
      <p:ext uri="{BB962C8B-B14F-4D97-AF65-F5344CB8AC3E}">
        <p14:creationId xmlns:p14="http://schemas.microsoft.com/office/powerpoint/2010/main" val="2933258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9CA9-3707-D321-0268-64A48B6831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3EEFBB-8C2F-9F8B-E5AA-254FB69DFC3B}"/>
              </a:ext>
            </a:extLst>
          </p:cNvPr>
          <p:cNvSpPr>
            <a:spLocks noGrp="1"/>
          </p:cNvSpPr>
          <p:nvPr>
            <p:ph idx="1"/>
          </p:nvPr>
        </p:nvSpPr>
        <p:spPr/>
        <p:txBody>
          <a:bodyPr/>
          <a:lstStyle/>
          <a:p>
            <a:r>
              <a:rPr lang="en-US" b="0" i="0" dirty="0">
                <a:effectLst/>
                <a:latin typeface="Times New Roman" panose="02020603050405020304" pitchFamily="18" charset="0"/>
              </a:rPr>
              <a:t>Humanistic education will incorporate appropriate integration of values and skills so that human beings are able to understand their physical needs correctly and adopt suitable techniques and production systems to cater to these needs in an eco-friendly and people friendly manner.</a:t>
            </a:r>
            <a:endParaRPr lang="en-IN" dirty="0"/>
          </a:p>
        </p:txBody>
      </p:sp>
    </p:spTree>
    <p:extLst>
      <p:ext uri="{BB962C8B-B14F-4D97-AF65-F5344CB8AC3E}">
        <p14:creationId xmlns:p14="http://schemas.microsoft.com/office/powerpoint/2010/main" val="47421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C016-F9A5-4F4D-E6C1-5C42A4CF50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D6469D-4453-0DFA-DACA-55D8FE86F1F4}"/>
              </a:ext>
            </a:extLst>
          </p:cNvPr>
          <p:cNvSpPr>
            <a:spLocks noGrp="1"/>
          </p:cNvSpPr>
          <p:nvPr>
            <p:ph idx="1"/>
          </p:nvPr>
        </p:nvSpPr>
        <p:spPr/>
        <p:txBody>
          <a:bodyPr/>
          <a:lstStyle/>
          <a:p>
            <a:r>
              <a:rPr lang="en-US" b="1" i="0" dirty="0">
                <a:solidFill>
                  <a:srgbClr val="202122"/>
                </a:solidFill>
                <a:effectLst/>
                <a:latin typeface="Arial" panose="020B0604020202020204" pitchFamily="34" charset="0"/>
              </a:rPr>
              <a:t>Humanistic education</a:t>
            </a:r>
            <a:r>
              <a:rPr lang="en-US" b="0" i="0" dirty="0">
                <a:solidFill>
                  <a:srgbClr val="202122"/>
                </a:solidFill>
                <a:effectLst/>
                <a:latin typeface="Arial" panose="020B0604020202020204" pitchFamily="34" charset="0"/>
              </a:rPr>
              <a:t> (also called </a:t>
            </a:r>
            <a:r>
              <a:rPr lang="en-US" b="1" i="0" dirty="0">
                <a:solidFill>
                  <a:srgbClr val="202122"/>
                </a:solidFill>
                <a:effectLst/>
                <a:latin typeface="Arial" panose="020B0604020202020204" pitchFamily="34" charset="0"/>
              </a:rPr>
              <a:t>person-centered education</a:t>
            </a:r>
            <a:r>
              <a:rPr lang="en-US" b="0" i="0" dirty="0">
                <a:solidFill>
                  <a:srgbClr val="202122"/>
                </a:solidFill>
                <a:effectLst/>
                <a:latin typeface="Arial" panose="020B0604020202020204" pitchFamily="34" charset="0"/>
              </a:rPr>
              <a:t>) is an approach to education based on the work of </a:t>
            </a:r>
            <a:r>
              <a:rPr lang="en-US" u="sng" dirty="0">
                <a:solidFill>
                  <a:srgbClr val="0645AD"/>
                </a:solidFill>
                <a:latin typeface="Arial" panose="020B0604020202020204" pitchFamily="34" charset="0"/>
              </a:rPr>
              <a:t>humanistic psychologists.</a:t>
            </a:r>
          </a:p>
          <a:p>
            <a:endParaRPr lang="en-US" u="sng" dirty="0">
              <a:solidFill>
                <a:srgbClr val="0645AD"/>
              </a:solidFill>
              <a:latin typeface="Arial" panose="020B0604020202020204" pitchFamily="34" charset="0"/>
            </a:endParaRPr>
          </a:p>
          <a:p>
            <a:r>
              <a:rPr lang="en-US" i="0" dirty="0">
                <a:solidFill>
                  <a:srgbClr val="000000"/>
                </a:solidFill>
                <a:effectLst/>
                <a:latin typeface="Montserrat" panose="00000500000000000000" pitchFamily="2" charset="0"/>
              </a:rPr>
              <a:t>Humanistic education leads to human conduct, human constitution, universal human order, and in turn, universal human order ensures humanistic education for the next generation.</a:t>
            </a:r>
            <a:endParaRPr lang="en-IN" dirty="0"/>
          </a:p>
        </p:txBody>
      </p:sp>
    </p:spTree>
    <p:extLst>
      <p:ext uri="{BB962C8B-B14F-4D97-AF65-F5344CB8AC3E}">
        <p14:creationId xmlns:p14="http://schemas.microsoft.com/office/powerpoint/2010/main" val="2154947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193C-0247-E703-01C9-12C70E1966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BABF63-4A46-A97A-741A-D54FCF14B1C4}"/>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EBF5FE0E-D571-818C-00EB-A13F07183BB3}"/>
              </a:ext>
            </a:extLst>
          </p:cNvPr>
          <p:cNvSpPr txBox="1"/>
          <p:nvPr/>
        </p:nvSpPr>
        <p:spPr>
          <a:xfrm>
            <a:off x="1181685" y="2548320"/>
            <a:ext cx="9833317" cy="2246769"/>
          </a:xfrm>
          <a:prstGeom prst="rect">
            <a:avLst/>
          </a:prstGeom>
          <a:noFill/>
        </p:spPr>
        <p:txBody>
          <a:bodyPr wrap="square">
            <a:spAutoFit/>
          </a:bodyPr>
          <a:lstStyle/>
          <a:p>
            <a:r>
              <a:rPr lang="en-US" sz="2800" b="0" i="0" dirty="0">
                <a:effectLst/>
                <a:latin typeface="Times New Roman" panose="02020603050405020304" pitchFamily="18" charset="0"/>
              </a:rPr>
              <a:t>The humanistic education will facilitate the process of self exploration which will lead to continuous self evolution of human beings. </a:t>
            </a:r>
          </a:p>
          <a:p>
            <a:r>
              <a:rPr lang="en-US" sz="2800" b="0" i="0" dirty="0">
                <a:effectLst/>
                <a:latin typeface="Times New Roman" panose="02020603050405020304" pitchFamily="18" charset="0"/>
              </a:rPr>
              <a:t>It will also enable the realization of one’s innateness (</a:t>
            </a:r>
            <a:r>
              <a:rPr lang="en-US" sz="2800" b="0" i="0" dirty="0" err="1">
                <a:effectLst/>
                <a:latin typeface="Times New Roman" panose="02020603050405020304" pitchFamily="18" charset="0"/>
              </a:rPr>
              <a:t>svatva</a:t>
            </a:r>
            <a:r>
              <a:rPr lang="en-US" sz="2800" b="0" i="0" dirty="0">
                <a:effectLst/>
                <a:latin typeface="Times New Roman" panose="02020603050405020304" pitchFamily="18" charset="0"/>
              </a:rPr>
              <a:t>) as well as the universality and definitiveness of ethical human conduct</a:t>
            </a:r>
            <a:endParaRPr lang="en-IN" sz="2800" dirty="0"/>
          </a:p>
        </p:txBody>
      </p:sp>
    </p:spTree>
    <p:extLst>
      <p:ext uri="{BB962C8B-B14F-4D97-AF65-F5344CB8AC3E}">
        <p14:creationId xmlns:p14="http://schemas.microsoft.com/office/powerpoint/2010/main" val="1978961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5621-0E7B-8DDC-2DE8-C705BC41A985}"/>
              </a:ext>
            </a:extLst>
          </p:cNvPr>
          <p:cNvSpPr>
            <a:spLocks noGrp="1"/>
          </p:cNvSpPr>
          <p:nvPr>
            <p:ph type="title"/>
          </p:nvPr>
        </p:nvSpPr>
        <p:spPr/>
        <p:txBody>
          <a:bodyPr/>
          <a:lstStyle/>
          <a:p>
            <a:r>
              <a:rPr lang="en-US" dirty="0"/>
              <a:t>What is </a:t>
            </a:r>
            <a:r>
              <a:rPr lang="en-US"/>
              <a:t>Humanistic constitution</a:t>
            </a:r>
            <a:endParaRPr lang="en-IN"/>
          </a:p>
        </p:txBody>
      </p:sp>
      <p:pic>
        <p:nvPicPr>
          <p:cNvPr id="5" name="Content Placeholder 4">
            <a:extLst>
              <a:ext uri="{FF2B5EF4-FFF2-40B4-BE49-F238E27FC236}">
                <a16:creationId xmlns:a16="http://schemas.microsoft.com/office/drawing/2014/main" id="{3E69A872-2D71-EDCD-0E10-CEC442BA32FD}"/>
              </a:ext>
            </a:extLst>
          </p:cNvPr>
          <p:cNvPicPr>
            <a:picLocks noGrp="1" noChangeAspect="1"/>
          </p:cNvPicPr>
          <p:nvPr>
            <p:ph idx="1"/>
          </p:nvPr>
        </p:nvPicPr>
        <p:blipFill>
          <a:blip r:embed="rId2"/>
          <a:stretch>
            <a:fillRect/>
          </a:stretch>
        </p:blipFill>
        <p:spPr>
          <a:xfrm>
            <a:off x="1500187" y="1969477"/>
            <a:ext cx="9191625" cy="3422467"/>
          </a:xfrm>
        </p:spPr>
      </p:pic>
    </p:spTree>
    <p:extLst>
      <p:ext uri="{BB962C8B-B14F-4D97-AF65-F5344CB8AC3E}">
        <p14:creationId xmlns:p14="http://schemas.microsoft.com/office/powerpoint/2010/main" val="4066680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BEA7-1055-B7A1-A55C-C322DE02BD27}"/>
              </a:ext>
            </a:extLst>
          </p:cNvPr>
          <p:cNvSpPr>
            <a:spLocks noGrp="1"/>
          </p:cNvSpPr>
          <p:nvPr>
            <p:ph type="title"/>
          </p:nvPr>
        </p:nvSpPr>
        <p:spPr/>
        <p:txBody>
          <a:bodyPr/>
          <a:lstStyle/>
          <a:p>
            <a:r>
              <a:rPr lang="en-IN" dirty="0"/>
              <a:t>Humanistic universal order</a:t>
            </a:r>
          </a:p>
        </p:txBody>
      </p:sp>
      <p:sp>
        <p:nvSpPr>
          <p:cNvPr id="3" name="Content Placeholder 2">
            <a:extLst>
              <a:ext uri="{FF2B5EF4-FFF2-40B4-BE49-F238E27FC236}">
                <a16:creationId xmlns:a16="http://schemas.microsoft.com/office/drawing/2014/main" id="{93880D45-ED41-17B3-F424-D4715F2767EA}"/>
              </a:ext>
            </a:extLst>
          </p:cNvPr>
          <p:cNvSpPr>
            <a:spLocks noGrp="1"/>
          </p:cNvSpPr>
          <p:nvPr>
            <p:ph idx="1"/>
          </p:nvPr>
        </p:nvSpPr>
        <p:spPr/>
        <p:txBody>
          <a:bodyPr/>
          <a:lstStyle/>
          <a:p>
            <a:r>
              <a:rPr lang="en-US" b="0" i="0" dirty="0">
                <a:solidFill>
                  <a:srgbClr val="202124"/>
                </a:solidFill>
                <a:effectLst/>
                <a:latin typeface="arial" panose="020B0604020202020204" pitchFamily="34" charset="0"/>
              </a:rPr>
              <a:t>Universal human order (</a:t>
            </a:r>
            <a:r>
              <a:rPr lang="en-US" b="0" i="0" dirty="0" err="1">
                <a:solidFill>
                  <a:srgbClr val="202124"/>
                </a:solidFill>
                <a:effectLst/>
                <a:latin typeface="arial" panose="020B0604020202020204" pitchFamily="34" charset="0"/>
              </a:rPr>
              <a:t>sarvabhatima</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vyavastha</a:t>
            </a:r>
            <a:r>
              <a:rPr lang="en-US" b="0" i="0" dirty="0">
                <a:solidFill>
                  <a:srgbClr val="202124"/>
                </a:solidFill>
                <a:effectLst/>
                <a:latin typeface="arial" panose="020B0604020202020204" pitchFamily="34" charset="0"/>
              </a:rPr>
              <a:t>) is </a:t>
            </a:r>
            <a:r>
              <a:rPr lang="en-US" b="1" i="0" dirty="0">
                <a:solidFill>
                  <a:srgbClr val="202124"/>
                </a:solidFill>
                <a:effectLst/>
                <a:latin typeface="arial" panose="020B0604020202020204" pitchFamily="34" charset="0"/>
              </a:rPr>
              <a:t>a feeling of being related to every unit including human beings and other entities of nature</a:t>
            </a:r>
            <a:r>
              <a:rPr lang="en-US" b="0" i="0" dirty="0">
                <a:solidFill>
                  <a:srgbClr val="202124"/>
                </a:solidFill>
                <a:effectLst/>
                <a:latin typeface="arial" panose="020B0604020202020204" pitchFamily="34" charset="0"/>
              </a:rPr>
              <a:t>. Having understood the comprehensive human goal, we are able to be in harmony not only with human beings, but also with the rest of the nature.</a:t>
            </a:r>
            <a:r>
              <a:rPr lang="en-IN" dirty="0"/>
              <a:t>-</a:t>
            </a:r>
          </a:p>
        </p:txBody>
      </p:sp>
    </p:spTree>
    <p:extLst>
      <p:ext uri="{BB962C8B-B14F-4D97-AF65-F5344CB8AC3E}">
        <p14:creationId xmlns:p14="http://schemas.microsoft.com/office/powerpoint/2010/main" val="623477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74EE-FDB5-C84C-3282-58DB0AFC1111}"/>
              </a:ext>
            </a:extLst>
          </p:cNvPr>
          <p:cNvSpPr>
            <a:spLocks noGrp="1"/>
          </p:cNvSpPr>
          <p:nvPr>
            <p:ph type="title"/>
          </p:nvPr>
        </p:nvSpPr>
        <p:spPr/>
        <p:txBody>
          <a:bodyPr/>
          <a:lstStyle/>
          <a:p>
            <a:r>
              <a:rPr lang="en-US" b="0" i="0" dirty="0">
                <a:effectLst/>
                <a:latin typeface="Arial" panose="020B0604020202020204" pitchFamily="34" charset="0"/>
              </a:rPr>
              <a:t>Humanistic Constitution</a:t>
            </a:r>
            <a:endParaRPr lang="en-IN" dirty="0"/>
          </a:p>
        </p:txBody>
      </p:sp>
      <p:sp>
        <p:nvSpPr>
          <p:cNvPr id="3" name="Content Placeholder 2">
            <a:extLst>
              <a:ext uri="{FF2B5EF4-FFF2-40B4-BE49-F238E27FC236}">
                <a16:creationId xmlns:a16="http://schemas.microsoft.com/office/drawing/2014/main" id="{A4B29EBE-E5F6-6A36-CEAD-0F5E6DBACA02}"/>
              </a:ext>
            </a:extLst>
          </p:cNvPr>
          <p:cNvSpPr>
            <a:spLocks noGrp="1"/>
          </p:cNvSpPr>
          <p:nvPr>
            <p:ph idx="1"/>
          </p:nvPr>
        </p:nvSpPr>
        <p:spPr/>
        <p:txBody>
          <a:bodyPr>
            <a:normAutofit/>
          </a:bodyPr>
          <a:lstStyle/>
          <a:p>
            <a:r>
              <a:rPr lang="en-US" b="0" i="0" dirty="0">
                <a:solidFill>
                  <a:srgbClr val="202124"/>
                </a:solidFill>
                <a:effectLst/>
                <a:latin typeface="arial" panose="020B0604020202020204" pitchFamily="34" charset="0"/>
              </a:rPr>
              <a:t>The humanistic constitution </a:t>
            </a:r>
            <a:r>
              <a:rPr lang="en-US" b="1" i="0" dirty="0">
                <a:solidFill>
                  <a:srgbClr val="202124"/>
                </a:solidFill>
                <a:effectLst/>
                <a:latin typeface="arial" panose="020B0604020202020204" pitchFamily="34" charset="0"/>
              </a:rPr>
              <a:t>mentions the set of rules that human beings must and should follow.</a:t>
            </a:r>
          </a:p>
          <a:p>
            <a:br>
              <a:rPr lang="en-US" dirty="0"/>
            </a:br>
            <a:r>
              <a:rPr lang="en-US" b="0" i="0" dirty="0">
                <a:effectLst/>
                <a:latin typeface="Times New Roman" panose="02020603050405020304" pitchFamily="18" charset="0"/>
              </a:rPr>
              <a:t>In addition, the right understanding also provides us the basis for a humanistic constitution which is essential to provide clear guidelines and policy framework conducive to the development of an un-fragmented human society and a universal human order. </a:t>
            </a:r>
            <a:endParaRPr lang="en-IN" dirty="0"/>
          </a:p>
        </p:txBody>
      </p:sp>
    </p:spTree>
    <p:extLst>
      <p:ext uri="{BB962C8B-B14F-4D97-AF65-F5344CB8AC3E}">
        <p14:creationId xmlns:p14="http://schemas.microsoft.com/office/powerpoint/2010/main" val="3815461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601F-CB9B-60E7-8068-8EFAD5F5F362}"/>
              </a:ext>
            </a:extLst>
          </p:cNvPr>
          <p:cNvSpPr>
            <a:spLocks noGrp="1"/>
          </p:cNvSpPr>
          <p:nvPr>
            <p:ph type="title"/>
          </p:nvPr>
        </p:nvSpPr>
        <p:spPr/>
        <p:txBody>
          <a:bodyPr/>
          <a:lstStyle/>
          <a:p>
            <a:r>
              <a:rPr lang="en-US" dirty="0"/>
              <a:t>U 5    Natural acceptance of human values</a:t>
            </a:r>
            <a:endParaRPr lang="en-IN" dirty="0"/>
          </a:p>
        </p:txBody>
      </p:sp>
      <p:pic>
        <p:nvPicPr>
          <p:cNvPr id="5" name="Content Placeholder 4">
            <a:extLst>
              <a:ext uri="{FF2B5EF4-FFF2-40B4-BE49-F238E27FC236}">
                <a16:creationId xmlns:a16="http://schemas.microsoft.com/office/drawing/2014/main" id="{7E9249B7-C4A7-5D50-A0BA-BB2D352E554F}"/>
              </a:ext>
            </a:extLst>
          </p:cNvPr>
          <p:cNvPicPr>
            <a:picLocks noGrp="1" noChangeAspect="1"/>
          </p:cNvPicPr>
          <p:nvPr>
            <p:ph idx="1"/>
          </p:nvPr>
        </p:nvPicPr>
        <p:blipFill>
          <a:blip r:embed="rId2"/>
          <a:stretch>
            <a:fillRect/>
          </a:stretch>
        </p:blipFill>
        <p:spPr>
          <a:xfrm>
            <a:off x="1181687" y="1690689"/>
            <a:ext cx="9298744" cy="4334668"/>
          </a:xfrm>
        </p:spPr>
      </p:pic>
    </p:spTree>
    <p:extLst>
      <p:ext uri="{BB962C8B-B14F-4D97-AF65-F5344CB8AC3E}">
        <p14:creationId xmlns:p14="http://schemas.microsoft.com/office/powerpoint/2010/main" val="1448300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3F43-20C8-0B81-4724-96F45BFA28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57532F-7CDA-BEBA-2B82-BB720F648CC9}"/>
              </a:ext>
            </a:extLst>
          </p:cNvPr>
          <p:cNvSpPr>
            <a:spLocks noGrp="1"/>
          </p:cNvSpPr>
          <p:nvPr>
            <p:ph idx="1"/>
          </p:nvPr>
        </p:nvSpPr>
        <p:spPr/>
        <p:txBody>
          <a:bodyPr/>
          <a:lstStyle/>
          <a:p>
            <a:r>
              <a:rPr lang="en-US" b="0" i="0" dirty="0">
                <a:effectLst/>
                <a:latin typeface="Times New Roman" panose="02020603050405020304" pitchFamily="18" charset="0"/>
              </a:rPr>
              <a:t>Working towards the comprehensive human goal and developing the competence for ethical human conduct will be among the salient directive principles of a humanistic constitution. </a:t>
            </a:r>
          </a:p>
          <a:p>
            <a:r>
              <a:rPr lang="en-US" b="0" i="0" dirty="0">
                <a:effectLst/>
                <a:latin typeface="Times New Roman" panose="02020603050405020304" pitchFamily="18" charset="0"/>
              </a:rPr>
              <a:t>It will safeguard the social justice in true sense</a:t>
            </a:r>
            <a:endParaRPr lang="en-IN" dirty="0"/>
          </a:p>
        </p:txBody>
      </p:sp>
    </p:spTree>
    <p:extLst>
      <p:ext uri="{BB962C8B-B14F-4D97-AF65-F5344CB8AC3E}">
        <p14:creationId xmlns:p14="http://schemas.microsoft.com/office/powerpoint/2010/main" val="1270505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9B32-34C5-EAFC-B1EC-1E6084774A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65D4E5-3076-1C05-246B-45EC7927A6EF}"/>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376E93A1-8A19-4E4E-1880-7BB6829F2189}"/>
              </a:ext>
            </a:extLst>
          </p:cNvPr>
          <p:cNvPicPr>
            <a:picLocks noChangeAspect="1"/>
          </p:cNvPicPr>
          <p:nvPr/>
        </p:nvPicPr>
        <p:blipFill>
          <a:blip r:embed="rId2"/>
          <a:stretch>
            <a:fillRect/>
          </a:stretch>
        </p:blipFill>
        <p:spPr>
          <a:xfrm>
            <a:off x="1223888" y="506437"/>
            <a:ext cx="9917723" cy="5247249"/>
          </a:xfrm>
          <a:prstGeom prst="rect">
            <a:avLst/>
          </a:prstGeom>
        </p:spPr>
      </p:pic>
    </p:spTree>
    <p:extLst>
      <p:ext uri="{BB962C8B-B14F-4D97-AF65-F5344CB8AC3E}">
        <p14:creationId xmlns:p14="http://schemas.microsoft.com/office/powerpoint/2010/main" val="219719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131B-BF83-50B2-A70C-FCC1758EC7C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5DE893B-C716-D67F-D9F6-0202A791474B}"/>
              </a:ext>
            </a:extLst>
          </p:cNvPr>
          <p:cNvPicPr>
            <a:picLocks noGrp="1" noChangeAspect="1"/>
          </p:cNvPicPr>
          <p:nvPr>
            <p:ph idx="1"/>
          </p:nvPr>
        </p:nvPicPr>
        <p:blipFill>
          <a:blip r:embed="rId2"/>
          <a:stretch>
            <a:fillRect/>
          </a:stretch>
        </p:blipFill>
        <p:spPr>
          <a:xfrm>
            <a:off x="2185987" y="2073873"/>
            <a:ext cx="7820025" cy="2455923"/>
          </a:xfrm>
        </p:spPr>
      </p:pic>
    </p:spTree>
    <p:extLst>
      <p:ext uri="{BB962C8B-B14F-4D97-AF65-F5344CB8AC3E}">
        <p14:creationId xmlns:p14="http://schemas.microsoft.com/office/powerpoint/2010/main" val="2963662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32BB-9139-B0EC-E267-21B5AA0C9D1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D5B83D1-11F9-C42E-F995-2A45F42839C3}"/>
              </a:ext>
            </a:extLst>
          </p:cNvPr>
          <p:cNvPicPr>
            <a:picLocks noGrp="1" noChangeAspect="1"/>
          </p:cNvPicPr>
          <p:nvPr>
            <p:ph idx="1"/>
          </p:nvPr>
        </p:nvPicPr>
        <p:blipFill>
          <a:blip r:embed="rId2"/>
          <a:stretch>
            <a:fillRect/>
          </a:stretch>
        </p:blipFill>
        <p:spPr>
          <a:xfrm>
            <a:off x="1153552" y="745588"/>
            <a:ext cx="10200248" cy="5050301"/>
          </a:xfrm>
        </p:spPr>
      </p:pic>
    </p:spTree>
    <p:extLst>
      <p:ext uri="{BB962C8B-B14F-4D97-AF65-F5344CB8AC3E}">
        <p14:creationId xmlns:p14="http://schemas.microsoft.com/office/powerpoint/2010/main" val="3611844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B234-470A-6EAA-DC25-5312C3B952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53EBE5-CB9C-657C-1A87-622612FFD01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13700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2E37-8E29-A0D2-91D0-639292927E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075383-2153-8BD8-1740-3A2468C265B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29051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8A50B-00E9-7303-6E09-A446653448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73E192-0D9E-34E9-F35F-BBE73F10435A}"/>
              </a:ext>
            </a:extLst>
          </p:cNvPr>
          <p:cNvSpPr>
            <a:spLocks noGrp="1"/>
          </p:cNvSpPr>
          <p:nvPr>
            <p:ph idx="1"/>
          </p:nvPr>
        </p:nvSpPr>
        <p:spPr/>
        <p:txBody>
          <a:bodyPr/>
          <a:lstStyle/>
          <a:p>
            <a:r>
              <a:rPr lang="en-US" b="0" i="0" dirty="0">
                <a:solidFill>
                  <a:srgbClr val="555544"/>
                </a:solidFill>
                <a:effectLst/>
                <a:latin typeface="tahoma" panose="020B0604030504040204" pitchFamily="34" charset="0"/>
              </a:rPr>
              <a:t>It is right to say that we naturally accept Human Values in the light of  our understanding of Harmony and Co-Existence.</a:t>
            </a:r>
          </a:p>
          <a:p>
            <a:r>
              <a:rPr lang="en-US" b="0" i="0" dirty="0">
                <a:solidFill>
                  <a:srgbClr val="555544"/>
                </a:solidFill>
                <a:effectLst/>
                <a:latin typeface="tahoma" panose="020B0604030504040204" pitchFamily="34" charset="0"/>
              </a:rPr>
              <a:t> Every Human be Every person naturally expects goodness to happen. We all are waiting for goodness to happen. </a:t>
            </a:r>
            <a:r>
              <a:rPr lang="en-US" dirty="0">
                <a:solidFill>
                  <a:srgbClr val="555544"/>
                </a:solidFill>
                <a:latin typeface="tahoma" panose="020B0604030504040204" pitchFamily="34" charset="0"/>
              </a:rPr>
              <a:t>Every one </a:t>
            </a:r>
            <a:r>
              <a:rPr lang="en-US" b="0" i="0" dirty="0">
                <a:solidFill>
                  <a:srgbClr val="555544"/>
                </a:solidFill>
                <a:effectLst/>
                <a:latin typeface="tahoma" panose="020B0604030504040204" pitchFamily="34" charset="0"/>
              </a:rPr>
              <a:t> naturally expects to be purposeful and successful.</a:t>
            </a:r>
            <a:endParaRPr lang="en-IN" dirty="0"/>
          </a:p>
        </p:txBody>
      </p:sp>
    </p:spTree>
    <p:extLst>
      <p:ext uri="{BB962C8B-B14F-4D97-AF65-F5344CB8AC3E}">
        <p14:creationId xmlns:p14="http://schemas.microsoft.com/office/powerpoint/2010/main" val="31189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B7E2-D5B8-D428-C6DC-240C51DC9A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91EFCB-9E00-ACE9-0297-69660CDB8F35}"/>
              </a:ext>
            </a:extLst>
          </p:cNvPr>
          <p:cNvSpPr>
            <a:spLocks noGrp="1"/>
          </p:cNvSpPr>
          <p:nvPr>
            <p:ph idx="1"/>
          </p:nvPr>
        </p:nvSpPr>
        <p:spPr/>
        <p:txBody>
          <a:bodyPr/>
          <a:lstStyle/>
          <a:p>
            <a:r>
              <a:rPr lang="en-US" b="0" i="0" dirty="0">
                <a:solidFill>
                  <a:srgbClr val="555544"/>
                </a:solidFill>
                <a:effectLst/>
                <a:latin typeface="tahoma" panose="020B0604030504040204" pitchFamily="34" charset="0"/>
              </a:rPr>
              <a:t>Human values are realized by understanding of Jeevan, understanding of existence as co-existence, and by natural acceptance of humane conduct.</a:t>
            </a:r>
          </a:p>
          <a:p>
            <a:r>
              <a:rPr lang="en-US" b="0" i="0" dirty="0">
                <a:solidFill>
                  <a:srgbClr val="555544"/>
                </a:solidFill>
                <a:effectLst/>
                <a:latin typeface="tahoma" panose="020B0604030504040204" pitchFamily="34" charset="0"/>
              </a:rPr>
              <a:t>Understanding  Jeevan and understanding Existence are </a:t>
            </a:r>
            <a:r>
              <a:rPr lang="en-US" b="0" i="0" dirty="0" err="1">
                <a:solidFill>
                  <a:srgbClr val="555544"/>
                </a:solidFill>
                <a:effectLst/>
                <a:latin typeface="tahoma" panose="020B0604030504040204" pitchFamily="34" charset="0"/>
              </a:rPr>
              <a:t>essentialfor</a:t>
            </a:r>
            <a:r>
              <a:rPr lang="en-US" b="0" i="0" dirty="0">
                <a:solidFill>
                  <a:srgbClr val="555544"/>
                </a:solidFill>
                <a:effectLst/>
                <a:latin typeface="tahoma" panose="020B0604030504040204" pitchFamily="34" charset="0"/>
              </a:rPr>
              <a:t> becoming wise.</a:t>
            </a:r>
            <a:endParaRPr lang="en-IN" dirty="0"/>
          </a:p>
        </p:txBody>
      </p:sp>
    </p:spTree>
    <p:extLst>
      <p:ext uri="{BB962C8B-B14F-4D97-AF65-F5344CB8AC3E}">
        <p14:creationId xmlns:p14="http://schemas.microsoft.com/office/powerpoint/2010/main" val="297676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1AAD-5A0F-7CBE-3856-D9C1EA0D9B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833A75-89CD-3725-E6E6-F6B22ECEB4E9}"/>
              </a:ext>
            </a:extLst>
          </p:cNvPr>
          <p:cNvSpPr>
            <a:spLocks noGrp="1"/>
          </p:cNvSpPr>
          <p:nvPr>
            <p:ph idx="1"/>
          </p:nvPr>
        </p:nvSpPr>
        <p:spPr/>
        <p:txBody>
          <a:bodyPr/>
          <a:lstStyle/>
          <a:p>
            <a:r>
              <a:rPr lang="en-US" b="0" i="0" dirty="0">
                <a:solidFill>
                  <a:srgbClr val="202124"/>
                </a:solidFill>
                <a:effectLst/>
                <a:latin typeface="arial" panose="020B0604020202020204" pitchFamily="34" charset="0"/>
              </a:rPr>
              <a:t>Natural acceptance is </a:t>
            </a:r>
            <a:r>
              <a:rPr lang="en-US" b="1" i="0" dirty="0">
                <a:solidFill>
                  <a:srgbClr val="202124"/>
                </a:solidFill>
                <a:effectLst/>
                <a:latin typeface="arial" panose="020B0604020202020204" pitchFamily="34" charset="0"/>
              </a:rPr>
              <a:t>process to understand ourselves first</a:t>
            </a:r>
            <a:r>
              <a:rPr lang="en-US" b="0" i="0" dirty="0">
                <a:solidFill>
                  <a:srgbClr val="202124"/>
                </a:solidFill>
                <a:effectLst/>
                <a:latin typeface="arial" panose="020B0604020202020204" pitchFamily="34" charset="0"/>
              </a:rPr>
              <a:t>. Natural acceptance implies unconditional and total acceptance of the self, people and environment. It also refers to the absence of any exception from others. In other words, Natural acceptance is way to accept the good things naturally.</a:t>
            </a:r>
            <a:endParaRPr lang="en-IN" dirty="0"/>
          </a:p>
        </p:txBody>
      </p:sp>
    </p:spTree>
    <p:extLst>
      <p:ext uri="{BB962C8B-B14F-4D97-AF65-F5344CB8AC3E}">
        <p14:creationId xmlns:p14="http://schemas.microsoft.com/office/powerpoint/2010/main" val="337261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E926-BA38-B886-5CFB-100EE5FD93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6AD312-E68E-0A74-FC12-0AB888D08CF8}"/>
              </a:ext>
            </a:extLst>
          </p:cNvPr>
          <p:cNvSpPr>
            <a:spLocks noGrp="1"/>
          </p:cNvSpPr>
          <p:nvPr>
            <p:ph idx="1"/>
          </p:nvPr>
        </p:nvSpPr>
        <p:spPr/>
        <p:txBody>
          <a:bodyPr/>
          <a:lstStyle/>
          <a:p>
            <a:r>
              <a:rPr lang="en-US" b="0" i="0" dirty="0">
                <a:solidFill>
                  <a:srgbClr val="202124"/>
                </a:solidFill>
                <a:effectLst/>
                <a:latin typeface="arial" panose="020B0604020202020204" pitchFamily="34" charset="0"/>
              </a:rPr>
              <a:t>For example </a:t>
            </a:r>
            <a:r>
              <a:rPr lang="en-US" b="1" i="0" dirty="0">
                <a:solidFill>
                  <a:srgbClr val="202124"/>
                </a:solidFill>
                <a:effectLst/>
                <a:latin typeface="arial" panose="020B0604020202020204" pitchFamily="34" charset="0"/>
              </a:rPr>
              <a:t>our natural acceptance for trust and respect does not change with age</a:t>
            </a:r>
            <a:r>
              <a:rPr lang="en-US" b="0" i="0" dirty="0">
                <a:solidFill>
                  <a:srgbClr val="202124"/>
                </a:solidFill>
                <a:effectLst/>
                <a:latin typeface="arial" panose="020B0604020202020204" pitchFamily="34" charset="0"/>
              </a:rPr>
              <a:t>. It does not depend on the place. Whatever we have accepted, in our life, at any time of our age, does not change, even if we move from one place to another one.</a:t>
            </a:r>
          </a:p>
          <a:p>
            <a:r>
              <a:rPr lang="en-US" b="1" i="0" dirty="0">
                <a:solidFill>
                  <a:srgbClr val="202124"/>
                </a:solidFill>
                <a:effectLst/>
                <a:latin typeface="arial" panose="020B0604020202020204" pitchFamily="34" charset="0"/>
              </a:rPr>
              <a:t>Natural acceptance is the same for all of us</a:t>
            </a:r>
            <a:r>
              <a:rPr lang="en-US" dirty="0">
                <a:solidFill>
                  <a:srgbClr val="202124"/>
                </a:solidFill>
                <a:latin typeface="arial" panose="020B0604020202020204" pitchFamily="34" charset="0"/>
              </a:rPr>
              <a:t>.</a:t>
            </a:r>
            <a:endParaRPr lang="en-IN" dirty="0"/>
          </a:p>
        </p:txBody>
      </p:sp>
    </p:spTree>
    <p:extLst>
      <p:ext uri="{BB962C8B-B14F-4D97-AF65-F5344CB8AC3E}">
        <p14:creationId xmlns:p14="http://schemas.microsoft.com/office/powerpoint/2010/main" val="268138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CADE-E19A-4AA9-FE5E-4EA7632AEB1C}"/>
              </a:ext>
            </a:extLst>
          </p:cNvPr>
          <p:cNvSpPr>
            <a:spLocks noGrp="1"/>
          </p:cNvSpPr>
          <p:nvPr>
            <p:ph type="title"/>
          </p:nvPr>
        </p:nvSpPr>
        <p:spPr/>
        <p:txBody>
          <a:bodyPr>
            <a:noAutofit/>
          </a:bodyPr>
          <a:lstStyle/>
          <a:p>
            <a:r>
              <a:rPr lang="en-US" sz="2000" b="1" i="0" dirty="0">
                <a:solidFill>
                  <a:srgbClr val="000000"/>
                </a:solidFill>
                <a:effectLst/>
                <a:latin typeface="Overpass"/>
              </a:rPr>
              <a:t>How can we verify proposals on the basis of our natural acceptance? Explain with example What do you mean by your natural acceptance? Is it innate, invariant and universal? Explain(UPTU 2011 — 12).</a:t>
            </a:r>
            <a:br>
              <a:rPr lang="en-US" sz="2000" b="0" i="0" dirty="0">
                <a:solidFill>
                  <a:srgbClr val="1A202C"/>
                </a:solidFill>
                <a:effectLst/>
                <a:latin typeface="Rubik"/>
              </a:rPr>
            </a:br>
            <a:r>
              <a:rPr lang="en-US" sz="2000" b="1" i="0" dirty="0">
                <a:solidFill>
                  <a:srgbClr val="000000"/>
                </a:solidFill>
                <a:effectLst/>
                <a:latin typeface="Overpass"/>
              </a:rPr>
              <a:t>"Natural acceptance is innate, invariant and universal." Explain this statement with an example (MTU 2011 — 12) </a:t>
            </a:r>
            <a:br>
              <a:rPr lang="en-US" sz="2000" b="0" i="0" dirty="0">
                <a:solidFill>
                  <a:srgbClr val="1A202C"/>
                </a:solidFill>
                <a:effectLst/>
                <a:latin typeface="Rubik"/>
              </a:rPr>
            </a:br>
            <a:endParaRPr lang="en-IN" sz="2000" dirty="0"/>
          </a:p>
        </p:txBody>
      </p:sp>
      <p:sp>
        <p:nvSpPr>
          <p:cNvPr id="3" name="Content Placeholder 2">
            <a:extLst>
              <a:ext uri="{FF2B5EF4-FFF2-40B4-BE49-F238E27FC236}">
                <a16:creationId xmlns:a16="http://schemas.microsoft.com/office/drawing/2014/main" id="{6DA8C277-372E-F0A1-D157-299A7C45BE33}"/>
              </a:ext>
            </a:extLst>
          </p:cNvPr>
          <p:cNvSpPr>
            <a:spLocks noGrp="1"/>
          </p:cNvSpPr>
          <p:nvPr>
            <p:ph idx="1"/>
          </p:nvPr>
        </p:nvSpPr>
        <p:spPr/>
        <p:txBody>
          <a:bodyPr/>
          <a:lstStyle/>
          <a:p>
            <a:r>
              <a:rPr lang="en-US" b="0" i="0" dirty="0">
                <a:solidFill>
                  <a:srgbClr val="000000"/>
                </a:solidFill>
                <a:effectLst/>
                <a:latin typeface="Rubik"/>
              </a:rPr>
              <a:t>Natural acceptance implies unconditional and total acceptance of the self, people and environment also refers to the absence of any exception from others. Once we fully and truly commit ourselves to natural acceptance, we feel a holistic sense of inner harmony, peacefulness and fulfilment. </a:t>
            </a:r>
            <a:endParaRPr lang="en-IN" dirty="0"/>
          </a:p>
        </p:txBody>
      </p:sp>
    </p:spTree>
    <p:extLst>
      <p:ext uri="{BB962C8B-B14F-4D97-AF65-F5344CB8AC3E}">
        <p14:creationId xmlns:p14="http://schemas.microsoft.com/office/powerpoint/2010/main" val="3068435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8E04A-EA32-0D4E-F737-E38D3722D4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1C5C1A-8DC0-957E-29A6-5108B16D75BB}"/>
              </a:ext>
            </a:extLst>
          </p:cNvPr>
          <p:cNvSpPr>
            <a:spLocks noGrp="1"/>
          </p:cNvSpPr>
          <p:nvPr>
            <p:ph idx="1"/>
          </p:nvPr>
        </p:nvSpPr>
        <p:spPr/>
        <p:txBody>
          <a:bodyPr/>
          <a:lstStyle/>
          <a:p>
            <a:r>
              <a:rPr lang="en-US" b="0" i="0" dirty="0">
                <a:solidFill>
                  <a:srgbClr val="000000"/>
                </a:solidFill>
                <a:effectLst/>
                <a:latin typeface="Rubik"/>
              </a:rPr>
              <a:t>We can easily verify proposals in the  characteristics of natural acceptance mentioned below:</a:t>
            </a:r>
          </a:p>
          <a:p>
            <a:pPr algn="l"/>
            <a:r>
              <a:rPr lang="en-US" b="0" i="1" dirty="0">
                <a:solidFill>
                  <a:srgbClr val="000000"/>
                </a:solidFill>
                <a:effectLst/>
                <a:latin typeface="Rubik"/>
              </a:rPr>
              <a:t>Natural acceptance does not change with time. It remains invariant with time. For example natural acceptance for trust and respect does not change with age. </a:t>
            </a:r>
            <a:endParaRPr lang="en-US" b="0" i="1" dirty="0">
              <a:solidFill>
                <a:srgbClr val="3D3D4E"/>
              </a:solidFill>
              <a:effectLst/>
              <a:latin typeface="Rubik"/>
            </a:endParaRPr>
          </a:p>
          <a:p>
            <a:pPr algn="l"/>
            <a:r>
              <a:rPr lang="en-US" b="0" i="1" dirty="0">
                <a:solidFill>
                  <a:srgbClr val="000000"/>
                </a:solidFill>
                <a:effectLst/>
                <a:latin typeface="Rubik"/>
              </a:rPr>
              <a:t>b. It does not depend on the place. Whatever we have accepted, in our life, at any time of our age does not change, even if we move from one place to another one. </a:t>
            </a:r>
            <a:endParaRPr lang="en-US" b="0" i="1" dirty="0">
              <a:solidFill>
                <a:srgbClr val="3D3D4E"/>
              </a:solidFill>
              <a:effectLst/>
              <a:latin typeface="Rubik"/>
            </a:endParaRPr>
          </a:p>
          <a:p>
            <a:r>
              <a:rPr lang="en-US" b="0" i="1" dirty="0">
                <a:solidFill>
                  <a:srgbClr val="000000"/>
                </a:solidFill>
                <a:effectLst/>
                <a:latin typeface="Rubik"/>
              </a:rPr>
              <a:t>Natural acceptance is the same for all of us</a:t>
            </a:r>
            <a:endParaRPr lang="en-IN" dirty="0"/>
          </a:p>
        </p:txBody>
      </p:sp>
    </p:spTree>
    <p:extLst>
      <p:ext uri="{BB962C8B-B14F-4D97-AF65-F5344CB8AC3E}">
        <p14:creationId xmlns:p14="http://schemas.microsoft.com/office/powerpoint/2010/main" val="2536790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1398</Words>
  <Application>Microsoft Office PowerPoint</Application>
  <PresentationFormat>Widescreen</PresentationFormat>
  <Paragraphs>63</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Arial</vt:lpstr>
      <vt:lpstr>Calibri</vt:lpstr>
      <vt:lpstr>Calibri Light</vt:lpstr>
      <vt:lpstr>Montserrat</vt:lpstr>
      <vt:lpstr>Overpass</vt:lpstr>
      <vt:lpstr>Rubik</vt:lpstr>
      <vt:lpstr>tahoma</vt:lpstr>
      <vt:lpstr>Times New Roman</vt:lpstr>
      <vt:lpstr>var( --e-global-typography-primary-font-family )</vt:lpstr>
      <vt:lpstr>Office Theme</vt:lpstr>
      <vt:lpstr>PowerPoint Presentation</vt:lpstr>
      <vt:lpstr>PowerPoint Presentation</vt:lpstr>
      <vt:lpstr>U 5    Natural acceptance of human values</vt:lpstr>
      <vt:lpstr>PowerPoint Presentation</vt:lpstr>
      <vt:lpstr>PowerPoint Presentation</vt:lpstr>
      <vt:lpstr>PowerPoint Presentation</vt:lpstr>
      <vt:lpstr>PowerPoint Presentation</vt:lpstr>
      <vt:lpstr>How can we verify proposals on the basis of our natural acceptance? Explain with example What do you mean by your natural acceptance? Is it innate, invariant and universal? Explain(UPTU 2011 — 12). "Natural acceptance is innate, invariant and universal." Explain this statement with an example (MTU 2011 — 12)  </vt:lpstr>
      <vt:lpstr>PowerPoint Presentation</vt:lpstr>
      <vt:lpstr>PowerPoint Presentation</vt:lpstr>
      <vt:lpstr>PowerPoint Presentation</vt:lpstr>
      <vt:lpstr>PowerPoint Presentation</vt:lpstr>
      <vt:lpstr>PowerPoint Presentation</vt:lpstr>
      <vt:lpstr>Definitiveness of Ethical Human Conduct</vt:lpstr>
      <vt:lpstr>What is ethical human conduct? OR How does right understanding provide the basis for ethical human conduct? </vt:lpstr>
      <vt:lpstr>PowerPoint Presentation</vt:lpstr>
      <vt:lpstr>What do you mean by definitiveness of ethical human conduct? How can it be ensured?</vt:lpstr>
      <vt:lpstr>PowerPoint Presentation</vt:lpstr>
      <vt:lpstr>PowerPoint Presentation</vt:lpstr>
      <vt:lpstr>PowerPoint Presentation</vt:lpstr>
      <vt:lpstr>PowerPoint Presentation</vt:lpstr>
      <vt:lpstr>Humanistic Education</vt:lpstr>
      <vt:lpstr>PowerPoint Presentation</vt:lpstr>
      <vt:lpstr>PowerPoint Presentation</vt:lpstr>
      <vt:lpstr>PowerPoint Presentation</vt:lpstr>
      <vt:lpstr>PowerPoint Presentation</vt:lpstr>
      <vt:lpstr>What is Humanistic constitution</vt:lpstr>
      <vt:lpstr>Humanistic universal order</vt:lpstr>
      <vt:lpstr>Humanistic Constitution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Patel</dc:creator>
  <cp:lastModifiedBy>Manoj Patel</cp:lastModifiedBy>
  <cp:revision>16</cp:revision>
  <dcterms:created xsi:type="dcterms:W3CDTF">2022-05-21T07:54:23Z</dcterms:created>
  <dcterms:modified xsi:type="dcterms:W3CDTF">2022-06-16T07:15:29Z</dcterms:modified>
</cp:coreProperties>
</file>