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9"/>
  </p:notesMasterIdLst>
  <p:handoutMasterIdLst>
    <p:handoutMasterId r:id="rId40"/>
  </p:handoutMasterIdLst>
  <p:sldIdLst>
    <p:sldId id="350" r:id="rId5"/>
    <p:sldId id="356" r:id="rId6"/>
    <p:sldId id="351" r:id="rId7"/>
    <p:sldId id="352" r:id="rId8"/>
    <p:sldId id="353" r:id="rId9"/>
    <p:sldId id="354" r:id="rId10"/>
    <p:sldId id="355" r:id="rId11"/>
    <p:sldId id="357" r:id="rId12"/>
    <p:sldId id="359" r:id="rId13"/>
    <p:sldId id="363" r:id="rId14"/>
    <p:sldId id="365" r:id="rId15"/>
    <p:sldId id="367" r:id="rId16"/>
    <p:sldId id="369" r:id="rId17"/>
    <p:sldId id="370" r:id="rId18"/>
    <p:sldId id="372" r:id="rId19"/>
    <p:sldId id="373" r:id="rId20"/>
    <p:sldId id="376" r:id="rId21"/>
    <p:sldId id="375" r:id="rId22"/>
    <p:sldId id="378" r:id="rId23"/>
    <p:sldId id="380" r:id="rId24"/>
    <p:sldId id="382" r:id="rId25"/>
    <p:sldId id="384" r:id="rId26"/>
    <p:sldId id="386" r:id="rId27"/>
    <p:sldId id="396" r:id="rId28"/>
    <p:sldId id="388" r:id="rId29"/>
    <p:sldId id="390" r:id="rId30"/>
    <p:sldId id="398" r:id="rId31"/>
    <p:sldId id="397" r:id="rId32"/>
    <p:sldId id="399" r:id="rId33"/>
    <p:sldId id="400" r:id="rId34"/>
    <p:sldId id="402" r:id="rId35"/>
    <p:sldId id="392" r:id="rId36"/>
    <p:sldId id="394" r:id="rId37"/>
    <p:sldId id="3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74" d="100"/>
          <a:sy n="74" d="100"/>
        </p:scale>
        <p:origin x="576" y="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Patil" userId="8e1a98377fbe7247" providerId="LiveId" clId="{B2E8F91A-2640-49BA-BD6A-9A12C4F993E2}"/>
    <pc:docChg chg="custSel addSld modSld">
      <pc:chgData name="Vishal Patil" userId="8e1a98377fbe7247" providerId="LiveId" clId="{B2E8F91A-2640-49BA-BD6A-9A12C4F993E2}" dt="2022-03-27T17:56:49.751" v="225" actId="207"/>
      <pc:docMkLst>
        <pc:docMk/>
      </pc:docMkLst>
      <pc:sldChg chg="modSp mod">
        <pc:chgData name="Vishal Patil" userId="8e1a98377fbe7247" providerId="LiveId" clId="{B2E8F91A-2640-49BA-BD6A-9A12C4F993E2}" dt="2022-03-27T17:56:49.751" v="225" actId="207"/>
        <pc:sldMkLst>
          <pc:docMk/>
          <pc:sldMk cId="2960950710" sldId="350"/>
        </pc:sldMkLst>
        <pc:spChg chg="mod">
          <ac:chgData name="Vishal Patil" userId="8e1a98377fbe7247" providerId="LiveId" clId="{B2E8F91A-2640-49BA-BD6A-9A12C4F993E2}" dt="2022-03-27T17:54:40.941" v="71" actId="20577"/>
          <ac:spMkLst>
            <pc:docMk/>
            <pc:sldMk cId="2960950710" sldId="350"/>
            <ac:spMk id="2" creationId="{293E168C-8042-5B4E-A5A4-A5BF693AE2D6}"/>
          </ac:spMkLst>
        </pc:spChg>
        <pc:spChg chg="mod">
          <ac:chgData name="Vishal Patil" userId="8e1a98377fbe7247" providerId="LiveId" clId="{B2E8F91A-2640-49BA-BD6A-9A12C4F993E2}" dt="2022-03-27T17:56:49.751" v="225" actId="207"/>
          <ac:spMkLst>
            <pc:docMk/>
            <pc:sldMk cId="2960950710" sldId="350"/>
            <ac:spMk id="3" creationId="{F18E61D8-31A3-2D45-8E25-CBE846E26E1C}"/>
          </ac:spMkLst>
        </pc:spChg>
      </pc:sldChg>
      <pc:sldChg chg="addSp modSp mod">
        <pc:chgData name="Vishal Patil" userId="8e1a98377fbe7247" providerId="LiveId" clId="{B2E8F91A-2640-49BA-BD6A-9A12C4F993E2}" dt="2022-03-27T17:49:14.718" v="8" actId="1076"/>
        <pc:sldMkLst>
          <pc:docMk/>
          <pc:sldMk cId="3421119564" sldId="354"/>
        </pc:sldMkLst>
        <pc:spChg chg="add mod">
          <ac:chgData name="Vishal Patil" userId="8e1a98377fbe7247" providerId="LiveId" clId="{B2E8F91A-2640-49BA-BD6A-9A12C4F993E2}" dt="2022-03-27T17:49:14.718" v="8" actId="1076"/>
          <ac:spMkLst>
            <pc:docMk/>
            <pc:sldMk cId="3421119564" sldId="354"/>
            <ac:spMk id="5" creationId="{C0A3AB2D-933B-402E-8795-CDC13C69B299}"/>
          </ac:spMkLst>
        </pc:spChg>
      </pc:sldChg>
      <pc:sldChg chg="addSp delSp modSp mod">
        <pc:chgData name="Vishal Patil" userId="8e1a98377fbe7247" providerId="LiveId" clId="{B2E8F91A-2640-49BA-BD6A-9A12C4F993E2}" dt="2022-03-27T17:52:04.226" v="24" actId="1076"/>
        <pc:sldMkLst>
          <pc:docMk/>
          <pc:sldMk cId="3820801645" sldId="355"/>
        </pc:sldMkLst>
        <pc:spChg chg="del">
          <ac:chgData name="Vishal Patil" userId="8e1a98377fbe7247" providerId="LiveId" clId="{B2E8F91A-2640-49BA-BD6A-9A12C4F993E2}" dt="2022-03-27T17:50:35.260" v="11" actId="21"/>
          <ac:spMkLst>
            <pc:docMk/>
            <pc:sldMk cId="3820801645" sldId="355"/>
            <ac:spMk id="2" creationId="{9F39BDC2-AC3B-46CB-9038-32C59E7A0DB0}"/>
          </ac:spMkLst>
        </pc:spChg>
        <pc:spChg chg="add del mod">
          <ac:chgData name="Vishal Patil" userId="8e1a98377fbe7247" providerId="LiveId" clId="{B2E8F91A-2640-49BA-BD6A-9A12C4F993E2}" dt="2022-03-27T17:50:35.279" v="13"/>
          <ac:spMkLst>
            <pc:docMk/>
            <pc:sldMk cId="3820801645" sldId="355"/>
            <ac:spMk id="3" creationId="{DCFB9199-CAD7-48F2-AED4-78159CEE5F0E}"/>
          </ac:spMkLst>
        </pc:spChg>
        <pc:spChg chg="add del mod">
          <ac:chgData name="Vishal Patil" userId="8e1a98377fbe7247" providerId="LiveId" clId="{B2E8F91A-2640-49BA-BD6A-9A12C4F993E2}" dt="2022-03-27T17:51:15.060" v="15" actId="21"/>
          <ac:spMkLst>
            <pc:docMk/>
            <pc:sldMk cId="3820801645" sldId="355"/>
            <ac:spMk id="4" creationId="{B385F3E5-9DC8-4D75-B87B-85161EAE29D5}"/>
          </ac:spMkLst>
        </pc:spChg>
        <pc:spChg chg="add mod">
          <ac:chgData name="Vishal Patil" userId="8e1a98377fbe7247" providerId="LiveId" clId="{B2E8F91A-2640-49BA-BD6A-9A12C4F993E2}" dt="2022-03-27T17:52:04.226" v="24" actId="1076"/>
          <ac:spMkLst>
            <pc:docMk/>
            <pc:sldMk cId="3820801645" sldId="355"/>
            <ac:spMk id="5" creationId="{21CF92D7-04A8-418C-B227-4D0E3D970321}"/>
          </ac:spMkLst>
        </pc:spChg>
      </pc:sldChg>
      <pc:sldChg chg="delSp modSp mod">
        <pc:chgData name="Vishal Patil" userId="8e1a98377fbe7247" providerId="LiveId" clId="{B2E8F91A-2640-49BA-BD6A-9A12C4F993E2}" dt="2022-03-27T17:52:43.008" v="28" actId="21"/>
        <pc:sldMkLst>
          <pc:docMk/>
          <pc:sldMk cId="2751658252" sldId="356"/>
        </pc:sldMkLst>
        <pc:spChg chg="del mod">
          <ac:chgData name="Vishal Patil" userId="8e1a98377fbe7247" providerId="LiveId" clId="{B2E8F91A-2640-49BA-BD6A-9A12C4F993E2}" dt="2022-03-27T17:52:28.224" v="27" actId="21"/>
          <ac:spMkLst>
            <pc:docMk/>
            <pc:sldMk cId="2751658252" sldId="356"/>
            <ac:spMk id="4" creationId="{2DEA86BF-F129-42C3-B615-D58FA5B0F8E4}"/>
          </ac:spMkLst>
        </pc:spChg>
        <pc:spChg chg="del">
          <ac:chgData name="Vishal Patil" userId="8e1a98377fbe7247" providerId="LiveId" clId="{B2E8F91A-2640-49BA-BD6A-9A12C4F993E2}" dt="2022-03-27T17:52:43.008" v="28" actId="21"/>
          <ac:spMkLst>
            <pc:docMk/>
            <pc:sldMk cId="2751658252" sldId="356"/>
            <ac:spMk id="5" creationId="{ACD32143-4012-4859-9CFB-7292F29F5DA1}"/>
          </ac:spMkLst>
        </pc:spChg>
      </pc:sldChg>
      <pc:sldChg chg="addSp delSp modSp new mod">
        <pc:chgData name="Vishal Patil" userId="8e1a98377fbe7247" providerId="LiveId" clId="{B2E8F91A-2640-49BA-BD6A-9A12C4F993E2}" dt="2022-03-27T17:54:10.314" v="39" actId="1076"/>
        <pc:sldMkLst>
          <pc:docMk/>
          <pc:sldMk cId="3562327402" sldId="357"/>
        </pc:sldMkLst>
        <pc:spChg chg="del">
          <ac:chgData name="Vishal Patil" userId="8e1a98377fbe7247" providerId="LiveId" clId="{B2E8F91A-2640-49BA-BD6A-9A12C4F993E2}" dt="2022-03-27T17:53:09.273" v="31" actId="478"/>
          <ac:spMkLst>
            <pc:docMk/>
            <pc:sldMk cId="3562327402" sldId="357"/>
            <ac:spMk id="2" creationId="{6B019A9C-9FD9-48F9-8144-312B997B3837}"/>
          </ac:spMkLst>
        </pc:spChg>
        <pc:spChg chg="del">
          <ac:chgData name="Vishal Patil" userId="8e1a98377fbe7247" providerId="LiveId" clId="{B2E8F91A-2640-49BA-BD6A-9A12C4F993E2}" dt="2022-03-27T17:53:09.273" v="31" actId="478"/>
          <ac:spMkLst>
            <pc:docMk/>
            <pc:sldMk cId="3562327402" sldId="357"/>
            <ac:spMk id="3" creationId="{87646AD3-3978-4CF1-B023-0B09CF1C7939}"/>
          </ac:spMkLst>
        </pc:spChg>
        <pc:spChg chg="del">
          <ac:chgData name="Vishal Patil" userId="8e1a98377fbe7247" providerId="LiveId" clId="{B2E8F91A-2640-49BA-BD6A-9A12C4F993E2}" dt="2022-03-27T17:53:09.273" v="31" actId="478"/>
          <ac:spMkLst>
            <pc:docMk/>
            <pc:sldMk cId="3562327402" sldId="357"/>
            <ac:spMk id="4" creationId="{1F634278-F067-40C8-9A67-D5C34D144685}"/>
          </ac:spMkLst>
        </pc:spChg>
        <pc:spChg chg="del mod">
          <ac:chgData name="Vishal Patil" userId="8e1a98377fbe7247" providerId="LiveId" clId="{B2E8F91A-2640-49BA-BD6A-9A12C4F993E2}" dt="2022-03-27T17:53:20.409" v="32" actId="21"/>
          <ac:spMkLst>
            <pc:docMk/>
            <pc:sldMk cId="3562327402" sldId="357"/>
            <ac:spMk id="5" creationId="{E7887334-25F5-4B23-BA1B-F42A2F28341F}"/>
          </ac:spMkLst>
        </pc:spChg>
        <pc:picChg chg="add mod">
          <ac:chgData name="Vishal Patil" userId="8e1a98377fbe7247" providerId="LiveId" clId="{B2E8F91A-2640-49BA-BD6A-9A12C4F993E2}" dt="2022-03-27T17:54:10.314" v="39" actId="1076"/>
          <ac:picMkLst>
            <pc:docMk/>
            <pc:sldMk cId="3562327402" sldId="357"/>
            <ac:picMk id="6" creationId="{C0B0714B-E038-49AF-8D56-3C4938041D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xmlns=""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xmlns=""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xmlns=""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xmlns=""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xmlns=""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xmlns=""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xmlns=""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xmlns=""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xmlns=""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xmlns="" id="{4914D182-A7DD-4F7B-B207-262854316EDA}"/>
              </a:ext>
            </a:extLst>
          </p:cNvPr>
          <p:cNvSpPr>
            <a:spLocks noGrp="1"/>
          </p:cNvSpPr>
          <p:nvPr>
            <p:ph type="dt" sz="half" idx="14"/>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xmlns=""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xmlns=""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xmlns=""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xmlns=""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xmlns=""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xmlns=""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xmlns=""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xmlns=""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xmlns=""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xmlns=""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xmlns=""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xmlns=""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xmlns=""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xmlns="" id="{F0FA07F3-F8E4-4505-85EC-22734AC68792}"/>
              </a:ext>
            </a:extLst>
          </p:cNvPr>
          <p:cNvSpPr>
            <a:spLocks noGrp="1"/>
          </p:cNvSpPr>
          <p:nvPr>
            <p:ph type="dt" sz="half" idx="14"/>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xmlns=""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xmlns=""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xmlns=""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xmlns=""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xmlns=""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xmlns=""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xmlns=""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xmlns=""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xmlns=""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xmlns=""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xmlns=""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xmlns=""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xmlns=""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xmlns=""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xmlns=""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xmlns=""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xmlns="" id="{EC45E38A-5516-4C3E-88FC-0DCBD876054B}"/>
              </a:ext>
            </a:extLst>
          </p:cNvPr>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5" name="Footer Placeholder 4">
            <a:extLst>
              <a:ext uri="{FF2B5EF4-FFF2-40B4-BE49-F238E27FC236}">
                <a16:creationId xmlns:a16="http://schemas.microsoft.com/office/drawing/2014/main" xmlns=""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xmlns=""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xmlns=""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xmlns=""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xmlns=""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xmlns=""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xmlns=""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xmlns=""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xmlns=""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xmlns=""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xmlns=""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xmlns=""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xmlns=""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xmlns=""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xmlns=""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xmlns=""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xmlns=""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xmlns=""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xmlns=""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xmlns=""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xmlns=""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xmlns=""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xmlns=""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xmlns=""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xmlns=""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xmlns=""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xmlns=""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xmlns=""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xmlns=""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xmlns=""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xmlns=""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xmlns="" id="{62655503-4608-4F79-A5D4-B2F67958F263}"/>
              </a:ext>
            </a:extLst>
          </p:cNvPr>
          <p:cNvSpPr>
            <a:spLocks noGrp="1"/>
          </p:cNvSpPr>
          <p:nvPr>
            <p:ph type="dt" sz="half" idx="25"/>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xmlns=""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xmlns=""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xmlns=""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xmlns=""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xmlns=""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xmlns=""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xmlns=""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xmlns="" id="{CA64E0B3-57C5-4DAF-8531-F39610E77C09}"/>
              </a:ext>
            </a:extLst>
          </p:cNvPr>
          <p:cNvSpPr>
            <a:spLocks noGrp="1"/>
          </p:cNvSpPr>
          <p:nvPr>
            <p:ph type="dt" sz="half" idx="14"/>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xmlns=""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xmlns=""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xmlns=""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xmlns=""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xmlns=""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xmlns=""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xmlns=""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xmlns=""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xmlns=""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xmlns="" id="{371012B1-809A-45CE-9FED-46D08DC8C42B}"/>
              </a:ext>
            </a:extLst>
          </p:cNvPr>
          <p:cNvSpPr>
            <a:spLocks noGrp="1"/>
          </p:cNvSpPr>
          <p:nvPr>
            <p:ph type="dt" sz="half" idx="11"/>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xmlns=""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xmlns="" id="{9B2411D2-78FE-46C1-9EA9-C6A882903B53}"/>
              </a:ext>
            </a:extLst>
          </p:cNvPr>
          <p:cNvSpPr>
            <a:spLocks noGrp="1"/>
          </p:cNvSpPr>
          <p:nvPr>
            <p:ph type="dt" sz="half" idx="11"/>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xmlns=""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xmlns=""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xmlns=""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xmlns=""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xmlns=""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xmlns=""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xmlns=""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xmlns=""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xmlns=""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xmlns=""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xmlns=""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xmlns=""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xmlns=""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xmlns=""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xmlns=""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xmlns=""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xmlns=""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xmlns=""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xmlns=""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xmlns=""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xmlns=""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xmlns=""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xmlns=""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xmlns=""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xmlns=""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xmlns=""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xmlns=""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xmlns=""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xmlns=""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xmlns=""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xmlns=""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xmlns=""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xmlns="" id="{8ED89364-B1CB-4E72-A6BB-95A34B50661C}"/>
              </a:ext>
            </a:extLst>
          </p:cNvPr>
          <p:cNvSpPr>
            <a:spLocks noGrp="1"/>
          </p:cNvSpPr>
          <p:nvPr>
            <p:ph type="dt" sz="half" idx="32"/>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xmlns=""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xmlns=""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xmlns=""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xmlns=""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xmlns=""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xmlns=""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xmlns=""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xmlns=""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xmlns=""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xmlns=""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xmlns=""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xmlns="" id="{21DC2552-C347-4C3D-8C92-4A6981227C0E}"/>
              </a:ext>
            </a:extLst>
          </p:cNvPr>
          <p:cNvSpPr>
            <a:spLocks noGrp="1"/>
          </p:cNvSpPr>
          <p:nvPr>
            <p:ph type="dt" sz="half" idx="36"/>
          </p:nvPr>
        </p:nvSpPr>
        <p:spPr/>
        <p:txBody>
          <a:bodyPr/>
          <a:lstStyle/>
          <a:p>
            <a:fld id="{6FCA8E82-58CD-E045-8B98-B7A85B79B752}" type="datetime4">
              <a:rPr lang="en-US" smtClean="0"/>
              <a:pPr/>
              <a:t>April 21, 2023</a:t>
            </a:fld>
            <a:endParaRPr lang="en-US" dirty="0">
              <a:latin typeface="+mn-lt"/>
            </a:endParaRPr>
          </a:p>
        </p:txBody>
      </p:sp>
      <p:sp>
        <p:nvSpPr>
          <p:cNvPr id="3" name="Footer Placeholder 2">
            <a:extLst>
              <a:ext uri="{FF2B5EF4-FFF2-40B4-BE49-F238E27FC236}">
                <a16:creationId xmlns:a16="http://schemas.microsoft.com/office/drawing/2014/main" xmlns=""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xmlns=""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xmlns=""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xmlns=""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21, 2023</a:t>
            </a:fld>
            <a:endParaRPr lang="en-US" dirty="0">
              <a:latin typeface="+mn-lt"/>
            </a:endParaRPr>
          </a:p>
        </p:txBody>
      </p:sp>
      <p:sp>
        <p:nvSpPr>
          <p:cNvPr id="31" name="Footer Placeholder 4">
            <a:extLst>
              <a:ext uri="{FF2B5EF4-FFF2-40B4-BE49-F238E27FC236}">
                <a16:creationId xmlns:a16="http://schemas.microsoft.com/office/drawing/2014/main" xmlns=""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xmlns=""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oogle.com/search?rlz=1C1JJTC_enIN1028IN1028&amp;sxsrf=APwXEdf9dkiKElk2Lj70hntFZDwivB67tQ:1681898471321&amp;q=offspring&amp;si=AMnBZoFEI0LGJdD1jElhAGFwRnmopaeSPuDXm4ozGxXbbHSZUV14wP-kvQHz1oo9Ui4H9E3SdgLbmc-pELld4CaITTZWYm-1NA==&amp;expnd=1"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E168C-8042-5B4E-A5A4-A5BF693AE2D6}"/>
              </a:ext>
            </a:extLst>
          </p:cNvPr>
          <p:cNvSpPr>
            <a:spLocks noGrp="1"/>
          </p:cNvSpPr>
          <p:nvPr>
            <p:ph type="ctrTitle"/>
          </p:nvPr>
        </p:nvSpPr>
        <p:spPr>
          <a:xfrm>
            <a:off x="5631763" y="1551437"/>
            <a:ext cx="5491571" cy="1514019"/>
          </a:xfrm>
        </p:spPr>
        <p:txBody>
          <a:bodyPr/>
          <a:lstStyle/>
          <a:p>
            <a:r>
              <a:rPr lang="en-US" dirty="0" smtClean="0"/>
              <a:t>UNIT IV</a:t>
            </a:r>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170" y="37313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dirty="0"/>
              <a:t>F</a:t>
            </a:r>
            <a:r>
              <a:rPr lang="en-US" dirty="0" smtClean="0"/>
              <a:t>our </a:t>
            </a:r>
            <a:r>
              <a:rPr lang="en-US" dirty="0"/>
              <a:t>orders of nature </a:t>
            </a:r>
          </a:p>
        </p:txBody>
      </p:sp>
      <p:sp>
        <p:nvSpPr>
          <p:cNvPr id="3" name="Text Placeholder 2"/>
          <p:cNvSpPr>
            <a:spLocks noGrp="1"/>
          </p:cNvSpPr>
          <p:nvPr>
            <p:ph type="body" sz="quarter" idx="10"/>
          </p:nvPr>
        </p:nvSpPr>
        <p:spPr>
          <a:xfrm>
            <a:off x="971550" y="1182146"/>
            <a:ext cx="10748225" cy="4951927"/>
          </a:xfrm>
        </p:spPr>
        <p:txBody>
          <a:bodyPr/>
          <a:lstStyle/>
          <a:p>
            <a:pPr marL="342900" indent="-342900" algn="just">
              <a:buFont typeface="Arial" panose="020B0604020202020204" pitchFamily="34" charset="0"/>
              <a:buChar char="•"/>
            </a:pPr>
            <a:r>
              <a:rPr lang="en-US" sz="2400" dirty="0" smtClean="0">
                <a:latin typeface="Times New Roman" panose="02020603050405020304" pitchFamily="18" charset="0"/>
              </a:rPr>
              <a:t>All </a:t>
            </a:r>
            <a:r>
              <a:rPr lang="en-US" sz="2400" dirty="0">
                <a:latin typeface="Times New Roman" panose="02020603050405020304" pitchFamily="18" charset="0"/>
              </a:rPr>
              <a:t>the physical objects that are in solid, liquid or gas state either living or non-living</a:t>
            </a:r>
            <a:r>
              <a:rPr lang="en-US" sz="2400" dirty="0" smtClean="0">
                <a:latin typeface="Times New Roman" panose="02020603050405020304" pitchFamily="18" charset="0"/>
              </a:rPr>
              <a:t>, collectively </a:t>
            </a:r>
            <a:r>
              <a:rPr lang="en-US" sz="2400" dirty="0">
                <a:latin typeface="Times New Roman" panose="02020603050405020304" pitchFamily="18" charset="0"/>
              </a:rPr>
              <a:t>termed as nature</a:t>
            </a:r>
            <a:r>
              <a:rPr lang="en-US" sz="2400" dirty="0" smtClean="0">
                <a:latin typeface="Times New Roman" panose="02020603050405020304" pitchFamily="18" charset="0"/>
              </a:rPr>
              <a:t>.</a:t>
            </a:r>
          </a:p>
          <a:p>
            <a:pPr marL="342900" indent="-342900" algn="just">
              <a:buFont typeface="Arial" panose="020B0604020202020204" pitchFamily="34" charset="0"/>
              <a:buChar char="•"/>
            </a:pPr>
            <a:r>
              <a:rPr lang="en-US" sz="2400" dirty="0" smtClean="0">
                <a:latin typeface="Times New Roman" panose="02020603050405020304" pitchFamily="18" charset="0"/>
              </a:rPr>
              <a:t> </a:t>
            </a:r>
            <a:r>
              <a:rPr lang="en-US" sz="2400" dirty="0">
                <a:latin typeface="Times New Roman" panose="02020603050405020304" pitchFamily="18" charset="0"/>
              </a:rPr>
              <a:t>In other words, the aggregate of all the mutually interacting units– big or small, </a:t>
            </a:r>
            <a:r>
              <a:rPr lang="en-US" sz="2400" dirty="0" smtClean="0">
                <a:latin typeface="Times New Roman" panose="02020603050405020304" pitchFamily="18" charset="0"/>
              </a:rPr>
              <a:t>sentient(able to </a:t>
            </a:r>
            <a:r>
              <a:rPr lang="en-US" sz="2400" smtClean="0">
                <a:latin typeface="Times New Roman" panose="02020603050405020304" pitchFamily="18" charset="0"/>
              </a:rPr>
              <a:t>express feelings) </a:t>
            </a:r>
            <a:r>
              <a:rPr lang="en-US" sz="2400" dirty="0">
                <a:latin typeface="Times New Roman" panose="02020603050405020304" pitchFamily="18" charset="0"/>
              </a:rPr>
              <a:t>or insentient together can be called nature. </a:t>
            </a:r>
            <a:endParaRPr lang="en-US" sz="2400" dirty="0" smtClean="0">
              <a:latin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rPr>
              <a:t>These </a:t>
            </a:r>
            <a:r>
              <a:rPr lang="en-US" sz="2400" dirty="0">
                <a:latin typeface="Times New Roman" panose="02020603050405020304" pitchFamily="18" charset="0"/>
              </a:rPr>
              <a:t>units are infinite </a:t>
            </a:r>
            <a:r>
              <a:rPr lang="en-US" sz="2400" dirty="0" smtClean="0">
                <a:latin typeface="Times New Roman" panose="02020603050405020304" pitchFamily="18" charset="0"/>
              </a:rPr>
              <a:t>in number </a:t>
            </a:r>
            <a:r>
              <a:rPr lang="en-US" sz="2400" dirty="0">
                <a:latin typeface="Times New Roman" panose="02020603050405020304" pitchFamily="18" charset="0"/>
              </a:rPr>
              <a:t>and we could easily observe that there exists a dynamic balance, self regulation </a:t>
            </a:r>
            <a:r>
              <a:rPr lang="en-US" sz="2400" dirty="0" smtClean="0">
                <a:latin typeface="Times New Roman" panose="02020603050405020304" pitchFamily="18" charset="0"/>
              </a:rPr>
              <a:t>among all </a:t>
            </a:r>
            <a:r>
              <a:rPr lang="en-US" sz="2400" dirty="0">
                <a:latin typeface="Times New Roman" panose="02020603050405020304" pitchFamily="18" charset="0"/>
              </a:rPr>
              <a:t>these units. There are four orders of nature</a:t>
            </a:r>
            <a:r>
              <a:rPr lang="en-US" sz="2400" dirty="0" smtClean="0">
                <a:latin typeface="Times New Roman" panose="02020603050405020304" pitchFamily="18" charset="0"/>
              </a:rPr>
              <a:t>:</a:t>
            </a:r>
          </a:p>
          <a:p>
            <a:pPr algn="just"/>
            <a:endParaRPr lang="en-US" sz="2400" dirty="0" smtClean="0">
              <a:latin typeface="Times New Roman" panose="02020603050405020304" pitchFamily="18" charset="0"/>
            </a:endParaRPr>
          </a:p>
          <a:p>
            <a:r>
              <a:rPr lang="en-US" sz="2400" b="1" dirty="0" smtClean="0">
                <a:latin typeface="Times New Roman" panose="02020603050405020304" pitchFamily="18" charset="0"/>
              </a:rPr>
              <a:t>Material </a:t>
            </a:r>
            <a:r>
              <a:rPr lang="en-US" sz="2400" b="1" dirty="0">
                <a:latin typeface="Times New Roman" panose="02020603050405020304" pitchFamily="18" charset="0"/>
              </a:rPr>
              <a:t>order: </a:t>
            </a:r>
            <a:r>
              <a:rPr lang="en-US" sz="2400" dirty="0">
                <a:latin typeface="Times New Roman" panose="02020603050405020304" pitchFamily="18" charset="0"/>
              </a:rPr>
              <a:t>The big land mass of the continents, gigantic water bodies like ocean and seas</a:t>
            </a:r>
            <a:r>
              <a:rPr lang="en-US" sz="2400" dirty="0" smtClean="0">
                <a:latin typeface="Times New Roman" panose="02020603050405020304" pitchFamily="18" charset="0"/>
              </a:rPr>
              <a:t>, mountains </a:t>
            </a:r>
            <a:r>
              <a:rPr lang="en-US" sz="2400" dirty="0">
                <a:latin typeface="Times New Roman" panose="02020603050405020304" pitchFamily="18" charset="0"/>
              </a:rPr>
              <a:t>and rivers, the atmosphere above, the heaps of metals and mineral below, the </a:t>
            </a:r>
            <a:r>
              <a:rPr lang="en-US" sz="2400" dirty="0" smtClean="0">
                <a:latin typeface="Times New Roman" panose="02020603050405020304" pitchFamily="18" charset="0"/>
              </a:rPr>
              <a:t>dense gases and fossil fuels deep below the surface of the earth</a:t>
            </a:r>
            <a:endParaRPr lang="en-US" sz="2400" dirty="0">
              <a:solidFill>
                <a:srgbClr val="000000"/>
              </a:solidFill>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14" name="Footer Placeholder 13"/>
          <p:cNvSpPr>
            <a:spLocks noGrp="1"/>
          </p:cNvSpPr>
          <p:nvPr>
            <p:ph type="ftr" sz="quarter" idx="22"/>
          </p:nvPr>
        </p:nvSpPr>
        <p:spPr/>
        <p:txBody>
          <a:bodyPr/>
          <a:lstStyle/>
          <a:p>
            <a:r>
              <a:rPr lang="en-US" smtClean="0"/>
              <a:t>Annual Review</a:t>
            </a:r>
            <a:endParaRPr lang="en-US" b="0" dirty="0"/>
          </a:p>
        </p:txBody>
      </p:sp>
      <p:sp>
        <p:nvSpPr>
          <p:cNvPr id="15" name="Slide Number Placeholder 14"/>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195095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170" y="37313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dirty="0"/>
              <a:t>F</a:t>
            </a:r>
            <a:r>
              <a:rPr lang="en-US" dirty="0" smtClean="0"/>
              <a:t>our </a:t>
            </a:r>
            <a:r>
              <a:rPr lang="en-US" dirty="0"/>
              <a:t>orders of nature </a:t>
            </a:r>
          </a:p>
        </p:txBody>
      </p:sp>
      <p:sp>
        <p:nvSpPr>
          <p:cNvPr id="3" name="Text Placeholder 2"/>
          <p:cNvSpPr>
            <a:spLocks noGrp="1"/>
          </p:cNvSpPr>
          <p:nvPr>
            <p:ph type="body" sz="quarter" idx="10"/>
          </p:nvPr>
        </p:nvSpPr>
        <p:spPr>
          <a:xfrm>
            <a:off x="605306" y="1182146"/>
            <a:ext cx="11127348" cy="5397725"/>
          </a:xfrm>
        </p:spPr>
        <p:txBody>
          <a:bodyPr/>
          <a:lstStyle/>
          <a:p>
            <a:pPr algn="just"/>
            <a:r>
              <a:rPr lang="en-US" sz="2400" dirty="0" smtClean="0">
                <a:latin typeface="Times New Roman" panose="02020603050405020304" pitchFamily="18" charset="0"/>
              </a:rPr>
              <a:t>gases </a:t>
            </a:r>
            <a:r>
              <a:rPr lang="en-US" sz="2400" dirty="0">
                <a:latin typeface="Times New Roman" panose="02020603050405020304" pitchFamily="18" charset="0"/>
              </a:rPr>
              <a:t>and fossil fuels deep below the surface of the earth – all fall into the material order </a:t>
            </a:r>
            <a:r>
              <a:rPr lang="en-US" sz="2400" dirty="0" smtClean="0">
                <a:latin typeface="Times New Roman" panose="02020603050405020304" pitchFamily="18" charset="0"/>
              </a:rPr>
              <a:t>or </a:t>
            </a:r>
            <a:r>
              <a:rPr lang="en-US" sz="2400" dirty="0" err="1" smtClean="0">
                <a:latin typeface="Times New Roman" panose="02020603050405020304" pitchFamily="18" charset="0"/>
              </a:rPr>
              <a:t>padartha</a:t>
            </a:r>
            <a:r>
              <a:rPr lang="en-US" sz="2400" dirty="0" smtClean="0">
                <a:latin typeface="Times New Roman" panose="02020603050405020304" pitchFamily="18" charset="0"/>
              </a:rPr>
              <a:t> </a:t>
            </a:r>
            <a:r>
              <a:rPr lang="en-US" sz="2400" dirty="0" err="1">
                <a:latin typeface="Times New Roman" panose="02020603050405020304" pitchFamily="18" charset="0"/>
              </a:rPr>
              <a:t>avastha</a:t>
            </a:r>
            <a:r>
              <a:rPr lang="en-US" sz="2400" dirty="0">
                <a:latin typeface="Times New Roman" panose="02020603050405020304" pitchFamily="18" charset="0"/>
              </a:rPr>
              <a:t>. In fact, if we look around beyond the earth, the material order is visible </a:t>
            </a:r>
            <a:r>
              <a:rPr lang="en-US" sz="2400" dirty="0" smtClean="0">
                <a:latin typeface="Times New Roman" panose="02020603050405020304" pitchFamily="18" charset="0"/>
              </a:rPr>
              <a:t>even in </a:t>
            </a:r>
            <a:r>
              <a:rPr lang="en-US" sz="2400" dirty="0">
                <a:latin typeface="Times New Roman" panose="02020603050405020304" pitchFamily="18" charset="0"/>
              </a:rPr>
              <a:t>the form of stars, planets, moons and several astronomical bodies.</a:t>
            </a:r>
          </a:p>
          <a:p>
            <a:pPr algn="just"/>
            <a:r>
              <a:rPr lang="en-US" sz="2400" b="1" dirty="0" err="1">
                <a:latin typeface="Times New Roman" panose="02020603050405020304" pitchFamily="18" charset="0"/>
              </a:rPr>
              <a:t>Pranic</a:t>
            </a:r>
            <a:r>
              <a:rPr lang="en-US" sz="2400" b="1" dirty="0">
                <a:latin typeface="Times New Roman" panose="02020603050405020304" pitchFamily="18" charset="0"/>
              </a:rPr>
              <a:t> </a:t>
            </a:r>
            <a:r>
              <a:rPr lang="en-US" sz="2400" b="1" dirty="0" smtClean="0">
                <a:latin typeface="Times New Roman" panose="02020603050405020304" pitchFamily="18" charset="0"/>
              </a:rPr>
              <a:t>order(Plant order): </a:t>
            </a:r>
            <a:r>
              <a:rPr lang="en-US" sz="2400" dirty="0">
                <a:latin typeface="Times New Roman" panose="02020603050405020304" pitchFamily="18" charset="0"/>
              </a:rPr>
              <a:t>Our land mass is covered with grass and small shrubs and they form the lining </a:t>
            </a:r>
            <a:r>
              <a:rPr lang="en-US" sz="2400" dirty="0" smtClean="0">
                <a:latin typeface="Times New Roman" panose="02020603050405020304" pitchFamily="18" charset="0"/>
              </a:rPr>
              <a:t>on the </a:t>
            </a:r>
            <a:r>
              <a:rPr lang="en-US" sz="2400" dirty="0">
                <a:latin typeface="Times New Roman" panose="02020603050405020304" pitchFamily="18" charset="0"/>
              </a:rPr>
              <a:t>entire soil. Shrubs, plants and trees form huge forest along with the flora in the ocean. All </a:t>
            </a:r>
            <a:r>
              <a:rPr lang="en-US" sz="2400" dirty="0" smtClean="0">
                <a:latin typeface="Times New Roman" panose="02020603050405020304" pitchFamily="18" charset="0"/>
              </a:rPr>
              <a:t>oft his </a:t>
            </a:r>
            <a:r>
              <a:rPr lang="en-US" sz="2400" dirty="0">
                <a:latin typeface="Times New Roman" panose="02020603050405020304" pitchFamily="18" charset="0"/>
              </a:rPr>
              <a:t>is the plant/bio order or </a:t>
            </a:r>
            <a:r>
              <a:rPr lang="en-US" sz="2400" dirty="0" err="1">
                <a:latin typeface="Times New Roman" panose="02020603050405020304" pitchFamily="18" charset="0"/>
              </a:rPr>
              <a:t>prana</a:t>
            </a:r>
            <a:r>
              <a:rPr lang="en-US" sz="2400" dirty="0">
                <a:latin typeface="Times New Roman" panose="02020603050405020304" pitchFamily="18" charset="0"/>
              </a:rPr>
              <a:t> </a:t>
            </a:r>
            <a:r>
              <a:rPr lang="en-US" sz="2400" dirty="0" err="1">
                <a:latin typeface="Times New Roman" panose="02020603050405020304" pitchFamily="18" charset="0"/>
              </a:rPr>
              <a:t>avastha</a:t>
            </a:r>
            <a:r>
              <a:rPr lang="en-US" sz="2400" dirty="0">
                <a:latin typeface="Times New Roman" panose="02020603050405020304" pitchFamily="18" charset="0"/>
              </a:rPr>
              <a:t> and it is the next big order on our planet. (</a:t>
            </a:r>
            <a:r>
              <a:rPr lang="en-US" sz="2400" dirty="0" smtClean="0">
                <a:latin typeface="Times New Roman" panose="02020603050405020304" pitchFamily="18" charset="0"/>
              </a:rPr>
              <a:t>The material </a:t>
            </a:r>
            <a:r>
              <a:rPr lang="en-US" sz="2400" dirty="0">
                <a:latin typeface="Times New Roman" panose="02020603050405020304" pitchFamily="18" charset="0"/>
              </a:rPr>
              <a:t>order is far greater in quantity compared to the plant/bio order)</a:t>
            </a:r>
          </a:p>
          <a:p>
            <a:pPr algn="just"/>
            <a:r>
              <a:rPr lang="en-US" sz="2400" b="1" dirty="0">
                <a:latin typeface="Times New Roman" panose="02020603050405020304" pitchFamily="18" charset="0"/>
              </a:rPr>
              <a:t>Animal order: </a:t>
            </a:r>
            <a:r>
              <a:rPr lang="en-US" sz="2400" dirty="0">
                <a:latin typeface="Times New Roman" panose="02020603050405020304" pitchFamily="18" charset="0"/>
              </a:rPr>
              <a:t>Animals and birds form the third largest order and we call them the animal </a:t>
            </a:r>
            <a:r>
              <a:rPr lang="en-US" sz="2400" dirty="0" smtClean="0">
                <a:latin typeface="Times New Roman" panose="02020603050405020304" pitchFamily="18" charset="0"/>
              </a:rPr>
              <a:t>order or </a:t>
            </a:r>
            <a:r>
              <a:rPr lang="en-US" sz="2400" dirty="0" err="1">
                <a:latin typeface="Times New Roman" panose="02020603050405020304" pitchFamily="18" charset="0"/>
              </a:rPr>
              <a:t>jiva</a:t>
            </a:r>
            <a:r>
              <a:rPr lang="en-US" sz="2400" dirty="0">
                <a:latin typeface="Times New Roman" panose="02020603050405020304" pitchFamily="18" charset="0"/>
              </a:rPr>
              <a:t> </a:t>
            </a:r>
            <a:r>
              <a:rPr lang="en-US" sz="2400" dirty="0" err="1">
                <a:latin typeface="Times New Roman" panose="02020603050405020304" pitchFamily="18" charset="0"/>
              </a:rPr>
              <a:t>avastha</a:t>
            </a:r>
            <a:r>
              <a:rPr lang="en-US" sz="2400" dirty="0">
                <a:latin typeface="Times New Roman" panose="02020603050405020304" pitchFamily="18" charset="0"/>
              </a:rPr>
              <a:t>. Here again, we see that the plant/bio order is far greater in quantity than </a:t>
            </a:r>
            <a:r>
              <a:rPr lang="en-US" sz="2400" dirty="0" smtClean="0">
                <a:latin typeface="Times New Roman" panose="02020603050405020304" pitchFamily="18" charset="0"/>
              </a:rPr>
              <a:t>the animal </a:t>
            </a:r>
            <a:r>
              <a:rPr lang="en-US" sz="2400" dirty="0">
                <a:latin typeface="Times New Roman" panose="02020603050405020304" pitchFamily="18" charset="0"/>
              </a:rPr>
              <a:t>order.</a:t>
            </a:r>
          </a:p>
          <a:p>
            <a:pPr algn="just"/>
            <a:r>
              <a:rPr lang="en-US" sz="2400" b="1" dirty="0">
                <a:latin typeface="Times New Roman" panose="02020603050405020304" pitchFamily="18" charset="0"/>
              </a:rPr>
              <a:t>Human order: </a:t>
            </a:r>
            <a:r>
              <a:rPr lang="en-US" sz="2400" dirty="0">
                <a:latin typeface="Times New Roman" panose="02020603050405020304" pitchFamily="18" charset="0"/>
              </a:rPr>
              <a:t>Human are the smallest order and they are referred to as human order or </a:t>
            </a:r>
            <a:r>
              <a:rPr lang="en-US" sz="2400" dirty="0" err="1" smtClean="0">
                <a:latin typeface="Times New Roman" panose="02020603050405020304" pitchFamily="18" charset="0"/>
              </a:rPr>
              <a:t>gyana</a:t>
            </a:r>
            <a:r>
              <a:rPr lang="en-US" sz="2400" dirty="0" smtClean="0">
                <a:latin typeface="Times New Roman" panose="02020603050405020304" pitchFamily="18" charset="0"/>
              </a:rPr>
              <a:t> </a:t>
            </a:r>
            <a:r>
              <a:rPr lang="en-US" sz="2400" dirty="0" err="1" smtClean="0">
                <a:latin typeface="Times New Roman" panose="02020603050405020304" pitchFamily="18" charset="0"/>
              </a:rPr>
              <a:t>avastha</a:t>
            </a:r>
            <a:r>
              <a:rPr lang="en-US" sz="2400" dirty="0">
                <a:latin typeface="Times New Roman" panose="02020603050405020304" pitchFamily="18" charset="0"/>
              </a:rPr>
              <a:t>. Animals are far greater in quantity as compared to the human order.</a:t>
            </a:r>
            <a:endParaRPr lang="en-US" sz="2400" dirty="0">
              <a:solidFill>
                <a:srgbClr val="000000"/>
              </a:solidFill>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14" name="Footer Placeholder 13"/>
          <p:cNvSpPr>
            <a:spLocks noGrp="1"/>
          </p:cNvSpPr>
          <p:nvPr>
            <p:ph type="ftr" sz="quarter" idx="22"/>
          </p:nvPr>
        </p:nvSpPr>
        <p:spPr/>
        <p:txBody>
          <a:bodyPr/>
          <a:lstStyle/>
          <a:p>
            <a:r>
              <a:rPr lang="en-US" smtClean="0"/>
              <a:t>Annual Review</a:t>
            </a:r>
            <a:endParaRPr lang="en-US" b="0" dirty="0"/>
          </a:p>
        </p:txBody>
      </p:sp>
      <p:sp>
        <p:nvSpPr>
          <p:cNvPr id="15" name="Slide Number Placeholder 14"/>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284534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sz="4000" dirty="0">
                <a:latin typeface="Times New Roman" panose="02020603050405020304" pitchFamily="18" charset="0"/>
              </a:rPr>
              <a:t>co-existence</a:t>
            </a:r>
            <a:endParaRPr lang="en-US" dirty="0"/>
          </a:p>
        </p:txBody>
      </p:sp>
      <p:sp>
        <p:nvSpPr>
          <p:cNvPr id="3" name="Text Placeholder 2"/>
          <p:cNvSpPr>
            <a:spLocks noGrp="1"/>
          </p:cNvSpPr>
          <p:nvPr>
            <p:ph type="body" sz="quarter" idx="10"/>
          </p:nvPr>
        </p:nvSpPr>
        <p:spPr>
          <a:xfrm>
            <a:off x="605306" y="787811"/>
            <a:ext cx="11127348" cy="5397725"/>
          </a:xfrm>
        </p:spPr>
        <p:txBody>
          <a:bodyPr/>
          <a:lstStyle/>
          <a:p>
            <a:endParaRPr lang="en-US" sz="2400" dirty="0"/>
          </a:p>
          <a:p>
            <a:r>
              <a:rPr lang="en-US" sz="2400" dirty="0" smtClean="0"/>
              <a:t>Co-existence </a:t>
            </a:r>
            <a:r>
              <a:rPr lang="en-US" sz="2400" dirty="0"/>
              <a:t>in nature means there is a relationship and complementarity among all </a:t>
            </a:r>
            <a:r>
              <a:rPr lang="en-US" sz="2400" dirty="0" smtClean="0"/>
              <a:t>the entities </a:t>
            </a:r>
            <a:r>
              <a:rPr lang="en-US" sz="2400" dirty="0"/>
              <a:t>in nature including human beings. Co-existence is a state in which two or more </a:t>
            </a:r>
            <a:r>
              <a:rPr lang="en-US" sz="2400" dirty="0" smtClean="0"/>
              <a:t>groups are </a:t>
            </a:r>
            <a:r>
              <a:rPr lang="en-US" sz="2400" dirty="0"/>
              <a:t>living together while respecting their differences and resolving their conflicts non-violently</a:t>
            </a:r>
            <a:r>
              <a:rPr lang="en-US" sz="2400" dirty="0" smtClean="0"/>
              <a:t>. Co-existence </a:t>
            </a:r>
            <a:r>
              <a:rPr lang="en-US" sz="2400" dirty="0"/>
              <a:t>has been defined in numerous ways:</a:t>
            </a:r>
          </a:p>
          <a:p>
            <a:r>
              <a:rPr lang="en-US" sz="2400" b="1" dirty="0"/>
              <a:t>1. </a:t>
            </a:r>
            <a:r>
              <a:rPr lang="en-US" sz="2400" dirty="0"/>
              <a:t>To exist together (in time or space) and to exist in mutual tolerance.</a:t>
            </a:r>
          </a:p>
          <a:p>
            <a:r>
              <a:rPr lang="en-US" sz="2400" b="1" dirty="0"/>
              <a:t>2. </a:t>
            </a:r>
            <a:r>
              <a:rPr lang="en-US" sz="2400" dirty="0"/>
              <a:t>To learn to recognize and live with difference.</a:t>
            </a:r>
          </a:p>
          <a:p>
            <a:r>
              <a:rPr lang="en-US" sz="2400" b="1" dirty="0"/>
              <a:t>3. </a:t>
            </a:r>
            <a:r>
              <a:rPr lang="en-US" sz="2400" dirty="0"/>
              <a:t>To have a relationship between persons or groups in which none of the parties is </a:t>
            </a:r>
            <a:r>
              <a:rPr lang="en-US" sz="2400" dirty="0" smtClean="0"/>
              <a:t>trying to </a:t>
            </a:r>
            <a:r>
              <a:rPr lang="en-US" sz="2400" dirty="0"/>
              <a:t>destroy the other.</a:t>
            </a:r>
          </a:p>
          <a:p>
            <a:r>
              <a:rPr lang="en-US" sz="2400" b="1" dirty="0"/>
              <a:t>4. </a:t>
            </a:r>
            <a:r>
              <a:rPr lang="en-US" sz="2400" dirty="0"/>
              <a:t>To exist together (in time or place) and to exist in mutual tolerance</a:t>
            </a:r>
            <a:r>
              <a:rPr lang="en-US" sz="2400" dirty="0" smtClean="0"/>
              <a:t>.</a:t>
            </a:r>
          </a:p>
          <a:p>
            <a:pPr algn="just"/>
            <a:r>
              <a:rPr lang="en-US" sz="2400" dirty="0" smtClean="0">
                <a:latin typeface="Times New Roman" panose="02020603050405020304" pitchFamily="18" charset="0"/>
              </a:rPr>
              <a:t>The </a:t>
            </a:r>
            <a:r>
              <a:rPr lang="en-US" sz="2400" dirty="0">
                <a:latin typeface="Times New Roman" panose="02020603050405020304" pitchFamily="18" charset="0"/>
              </a:rPr>
              <a:t>world is full of Diversity – there are different nations, cultures, religions, communities</a:t>
            </a:r>
            <a:r>
              <a:rPr lang="en-US" sz="2400" dirty="0" smtClean="0">
                <a:latin typeface="Times New Roman" panose="02020603050405020304" pitchFamily="18" charset="0"/>
              </a:rPr>
              <a:t>, languages</a:t>
            </a:r>
            <a:r>
              <a:rPr lang="en-US" sz="2400" dirty="0">
                <a:latin typeface="Times New Roman" panose="02020603050405020304" pitchFamily="18" charset="0"/>
              </a:rPr>
              <a:t>, and beliefs. The beauty of existence can only be maximized if everything in </a:t>
            </a:r>
            <a:r>
              <a:rPr lang="en-US" sz="2400" dirty="0" smtClean="0">
                <a:latin typeface="Times New Roman" panose="02020603050405020304" pitchFamily="18" charset="0"/>
              </a:rPr>
              <a:t>this world </a:t>
            </a:r>
            <a:r>
              <a:rPr lang="en-US" sz="2400" dirty="0">
                <a:latin typeface="Times New Roman" panose="02020603050405020304" pitchFamily="18" charset="0"/>
              </a:rPr>
              <a:t>is in harmony. Peaceful, symbiotic co-existence is the key to harmony in the world.</a:t>
            </a:r>
            <a:endParaRPr lang="en-US" sz="2400" dirty="0">
              <a:solidFill>
                <a:srgbClr val="000000"/>
              </a:solidFill>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70183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rPr>
              <a:t>The term ‘innateness’  and the </a:t>
            </a:r>
            <a:r>
              <a:rPr lang="en-US" sz="3600" b="1" dirty="0">
                <a:latin typeface="Times New Roman" panose="02020603050405020304" pitchFamily="18" charset="0"/>
              </a:rPr>
              <a:t>innateness in the four orders? </a:t>
            </a:r>
            <a:endParaRPr lang="en-US" sz="3600" dirty="0">
              <a:latin typeface="Times New Roman" panose="02020603050405020304" pitchFamily="18" charset="0"/>
            </a:endParaRPr>
          </a:p>
          <a:p>
            <a:endParaRPr lang="en-US" sz="2400" dirty="0">
              <a:latin typeface="Times New Roman" panose="02020603050405020304" pitchFamily="18" charset="0"/>
            </a:endParaRPr>
          </a:p>
          <a:p>
            <a:pPr algn="just"/>
            <a:r>
              <a:rPr lang="en-US" sz="2400" b="1" dirty="0" smtClean="0">
                <a:latin typeface="Times New Roman" panose="02020603050405020304" pitchFamily="18" charset="0"/>
              </a:rPr>
              <a:t>Innateness </a:t>
            </a:r>
            <a:r>
              <a:rPr lang="en-US" sz="2400" b="1" dirty="0">
                <a:latin typeface="Times New Roman" panose="02020603050405020304" pitchFamily="18" charset="0"/>
              </a:rPr>
              <a:t>(</a:t>
            </a:r>
            <a:r>
              <a:rPr lang="en-US" sz="2400" b="1" dirty="0" err="1">
                <a:latin typeface="Times New Roman" panose="02020603050405020304" pitchFamily="18" charset="0"/>
              </a:rPr>
              <a:t>dharana</a:t>
            </a:r>
            <a:r>
              <a:rPr lang="en-US" sz="2400" b="1" dirty="0">
                <a:latin typeface="Times New Roman" panose="02020603050405020304" pitchFamily="18" charset="0"/>
              </a:rPr>
              <a:t>): </a:t>
            </a:r>
            <a:r>
              <a:rPr lang="en-US" sz="2400" dirty="0">
                <a:latin typeface="Times New Roman" panose="02020603050405020304" pitchFamily="18" charset="0"/>
              </a:rPr>
              <a:t>Innateness means qualities which are innate to the unit. Each </a:t>
            </a:r>
            <a:r>
              <a:rPr lang="en-US" sz="2400" dirty="0" smtClean="0">
                <a:latin typeface="Times New Roman" panose="02020603050405020304" pitchFamily="18" charset="0"/>
              </a:rPr>
              <a:t>unit in </a:t>
            </a:r>
            <a:r>
              <a:rPr lang="en-US" sz="2400" dirty="0">
                <a:latin typeface="Times New Roman" panose="02020603050405020304" pitchFamily="18" charset="0"/>
              </a:rPr>
              <a:t>existence exhibits an innateness, an intrinsic quality that cannot be separated from it. We </a:t>
            </a:r>
            <a:r>
              <a:rPr lang="en-US" sz="2400" dirty="0" smtClean="0">
                <a:latin typeface="Times New Roman" panose="02020603050405020304" pitchFamily="18" charset="0"/>
              </a:rPr>
              <a:t>refer this </a:t>
            </a:r>
            <a:r>
              <a:rPr lang="en-US" sz="2400" dirty="0">
                <a:latin typeface="Times New Roman" panose="02020603050405020304" pitchFamily="18" charset="0"/>
              </a:rPr>
              <a:t>principle as innateness also called </a:t>
            </a:r>
            <a:r>
              <a:rPr lang="en-US" sz="2400" dirty="0" err="1" smtClean="0">
                <a:latin typeface="Times New Roman" panose="02020603050405020304" pitchFamily="18" charset="0"/>
              </a:rPr>
              <a:t>dharana</a:t>
            </a:r>
            <a:r>
              <a:rPr lang="en-US" sz="2400" dirty="0" smtClean="0">
                <a:latin typeface="Times New Roman" panose="02020603050405020304" pitchFamily="18" charset="0"/>
              </a:rPr>
              <a:t> </a:t>
            </a:r>
            <a:r>
              <a:rPr lang="en-US" sz="2400" dirty="0">
                <a:latin typeface="Times New Roman" panose="02020603050405020304" pitchFamily="18" charset="0"/>
              </a:rPr>
              <a:t>of that unit. This is intrinsic to the unit.</a:t>
            </a:r>
          </a:p>
          <a:p>
            <a:pPr algn="just"/>
            <a:r>
              <a:rPr lang="en-US" sz="2400" b="1" dirty="0" smtClean="0">
                <a:latin typeface="Times New Roman" panose="02020603050405020304" pitchFamily="18" charset="0"/>
              </a:rPr>
              <a:t>Material </a:t>
            </a:r>
            <a:r>
              <a:rPr lang="en-US" sz="2400" b="1" dirty="0">
                <a:latin typeface="Times New Roman" panose="02020603050405020304" pitchFamily="18" charset="0"/>
              </a:rPr>
              <a:t>order: </a:t>
            </a:r>
            <a:r>
              <a:rPr lang="en-US" sz="2400" dirty="0">
                <a:latin typeface="Times New Roman" panose="02020603050405020304" pitchFamily="18" charset="0"/>
              </a:rPr>
              <a:t>When we burn coal and it has finished burning and only some ash is left </a:t>
            </a:r>
            <a:r>
              <a:rPr lang="en-US" sz="2400" dirty="0" smtClean="0">
                <a:latin typeface="Times New Roman" panose="02020603050405020304" pitchFamily="18" charset="0"/>
              </a:rPr>
              <a:t>and smokes </a:t>
            </a:r>
            <a:r>
              <a:rPr lang="en-US" sz="2400" dirty="0">
                <a:latin typeface="Times New Roman" panose="02020603050405020304" pitchFamily="18" charset="0"/>
              </a:rPr>
              <a:t>have gone out, it is not that the basic material, the fundamental particles in coal, </a:t>
            </a:r>
            <a:r>
              <a:rPr lang="en-US" sz="2400" dirty="0" smtClean="0">
                <a:latin typeface="Times New Roman" panose="02020603050405020304" pitchFamily="18" charset="0"/>
              </a:rPr>
              <a:t>have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cease to exist’ or ‘disappeared’ from existence. They may not be visible to the eye at </a:t>
            </a:r>
            <a:r>
              <a:rPr lang="en-US" sz="2400" dirty="0" smtClean="0">
                <a:latin typeface="Times New Roman" panose="02020603050405020304" pitchFamily="18" charset="0"/>
                <a:cs typeface="Times New Roman" panose="02020603050405020304" pitchFamily="18" charset="0"/>
              </a:rPr>
              <a:t>that moment</a:t>
            </a:r>
            <a:r>
              <a:rPr lang="en-US" sz="2400" dirty="0">
                <a:latin typeface="Times New Roman" panose="02020603050405020304" pitchFamily="18" charset="0"/>
                <a:cs typeface="Times New Roman" panose="02020603050405020304" pitchFamily="18" charset="0"/>
              </a:rPr>
              <a:t>, but they continue to exist, they still are in the form of other matter or in the form </a:t>
            </a:r>
            <a:r>
              <a:rPr lang="en-US" sz="2400" dirty="0" smtClean="0">
                <a:latin typeface="Times New Roman" panose="02020603050405020304" pitchFamily="18" charset="0"/>
                <a:cs typeface="Times New Roman" panose="02020603050405020304" pitchFamily="18" charset="0"/>
              </a:rPr>
              <a:t>of gases</a:t>
            </a:r>
            <a:r>
              <a:rPr lang="en-US" sz="2400" dirty="0">
                <a:latin typeface="Times New Roman" panose="02020603050405020304" pitchFamily="18" charset="0"/>
                <a:cs typeface="Times New Roman" panose="02020603050405020304" pitchFamily="18" charset="0"/>
              </a:rPr>
              <a:t>, etc. This is there with all material units. We cannot destroy matter, we can only convert </a:t>
            </a:r>
            <a:r>
              <a:rPr lang="en-US" sz="2400" dirty="0" smtClean="0">
                <a:latin typeface="Times New Roman" panose="02020603050405020304" pitchFamily="18" charset="0"/>
                <a:cs typeface="Times New Roman" panose="02020603050405020304" pitchFamily="18" charset="0"/>
              </a:rPr>
              <a:t>it from </a:t>
            </a:r>
            <a:r>
              <a:rPr lang="en-US" sz="2400" dirty="0">
                <a:latin typeface="Times New Roman" panose="02020603050405020304" pitchFamily="18" charset="0"/>
                <a:cs typeface="Times New Roman" panose="02020603050405020304" pitchFamily="18" charset="0"/>
              </a:rPr>
              <a:t>one form to the other. Thus, “to exist”, or ‘existence’ is intrinsic to all material, it is </a:t>
            </a:r>
            <a:r>
              <a:rPr lang="en-US" sz="2400" dirty="0" smtClean="0">
                <a:latin typeface="Times New Roman" panose="02020603050405020304" pitchFamily="18" charset="0"/>
                <a:cs typeface="Times New Roman" panose="02020603050405020304" pitchFamily="18" charset="0"/>
              </a:rPr>
              <a:t>innate to </a:t>
            </a:r>
            <a:r>
              <a:rPr lang="en-US" sz="2400" dirty="0">
                <a:latin typeface="Times New Roman" panose="02020603050405020304" pitchFamily="18" charset="0"/>
                <a:cs typeface="Times New Roman" panose="02020603050405020304" pitchFamily="18" charset="0"/>
              </a:rPr>
              <a:t>it. We cannot separate the ‘existence’ of a thing from the thing itself.</a:t>
            </a:r>
          </a:p>
          <a:p>
            <a:pPr algn="just"/>
            <a:endParaRPr lang="en-US" sz="2400" dirty="0" smtClean="0">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356837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rPr>
              <a:t>The term ‘innateness’  and the </a:t>
            </a:r>
            <a:r>
              <a:rPr lang="en-US" sz="3600" b="1" dirty="0">
                <a:latin typeface="Times New Roman" panose="02020603050405020304" pitchFamily="18" charset="0"/>
              </a:rPr>
              <a:t>innateness in the four </a:t>
            </a:r>
            <a:r>
              <a:rPr lang="en-US" sz="3600" b="1" dirty="0" smtClean="0">
                <a:latin typeface="Times New Roman" panose="02020603050405020304" pitchFamily="18" charset="0"/>
              </a:rPr>
              <a:t>orders</a:t>
            </a:r>
            <a:endParaRPr lang="en-US" sz="3600" dirty="0">
              <a:latin typeface="Times New Roman" panose="02020603050405020304" pitchFamily="18" charset="0"/>
            </a:endParaRPr>
          </a:p>
          <a:p>
            <a:endParaRPr lang="en-US" sz="2400" dirty="0">
              <a:latin typeface="Times New Roman" panose="02020603050405020304" pitchFamily="18" charset="0"/>
            </a:endParaRPr>
          </a:p>
          <a:p>
            <a:pPr algn="just"/>
            <a:r>
              <a:rPr lang="en-US" sz="2400" b="1" dirty="0" smtClean="0">
                <a:latin typeface="Times New Roman" panose="02020603050405020304" pitchFamily="18" charset="0"/>
              </a:rPr>
              <a:t>Plant/bio </a:t>
            </a:r>
            <a:r>
              <a:rPr lang="en-US" sz="2400" b="1" dirty="0">
                <a:latin typeface="Times New Roman" panose="02020603050405020304" pitchFamily="18" charset="0"/>
              </a:rPr>
              <a:t>order: </a:t>
            </a:r>
            <a:r>
              <a:rPr lang="en-US" sz="2400" dirty="0">
                <a:latin typeface="Times New Roman" panose="02020603050405020304" pitchFamily="18" charset="0"/>
              </a:rPr>
              <a:t>Because the </a:t>
            </a:r>
            <a:r>
              <a:rPr lang="en-US" sz="2400" dirty="0" err="1">
                <a:latin typeface="Times New Roman" panose="02020603050405020304" pitchFamily="18" charset="0"/>
              </a:rPr>
              <a:t>pranic</a:t>
            </a:r>
            <a:r>
              <a:rPr lang="en-US" sz="2400" dirty="0">
                <a:latin typeface="Times New Roman" panose="02020603050405020304" pitchFamily="18" charset="0"/>
              </a:rPr>
              <a:t> order is a development of the material order, it also has </a:t>
            </a:r>
            <a:r>
              <a:rPr lang="en-US" sz="2400" dirty="0" smtClean="0">
                <a:latin typeface="Times New Roman" panose="02020603050405020304" pitchFamily="18" charset="0"/>
              </a:rPr>
              <a:t>the innateness </a:t>
            </a:r>
            <a:r>
              <a:rPr lang="en-US" sz="2400" dirty="0">
                <a:latin typeface="Times New Roman" panose="02020603050405020304" pitchFamily="18" charset="0"/>
              </a:rPr>
              <a:t>of ‘existence’. In addition, it also exhibits the ‘growth’. This principle of ‘growth</a:t>
            </a:r>
            <a:r>
              <a:rPr lang="en-US" sz="2400" dirty="0" smtClean="0">
                <a:latin typeface="Times New Roman" panose="02020603050405020304" pitchFamily="18" charset="0"/>
              </a:rPr>
              <a:t>’ cannot </a:t>
            </a:r>
            <a:r>
              <a:rPr lang="en-US" sz="2400" dirty="0">
                <a:latin typeface="Times New Roman" panose="02020603050405020304" pitchFamily="18" charset="0"/>
              </a:rPr>
              <a:t>be separated from any units of this order. If it is of </a:t>
            </a:r>
            <a:r>
              <a:rPr lang="en-US" sz="2400" dirty="0" err="1">
                <a:latin typeface="Times New Roman" panose="02020603050405020304" pitchFamily="18" charset="0"/>
              </a:rPr>
              <a:t>pranic</a:t>
            </a:r>
            <a:r>
              <a:rPr lang="en-US" sz="2400" dirty="0">
                <a:latin typeface="Times New Roman" panose="02020603050405020304" pitchFamily="18" charset="0"/>
              </a:rPr>
              <a:t> order, it will grow. </a:t>
            </a:r>
            <a:r>
              <a:rPr lang="en-US" sz="2400" dirty="0" smtClean="0">
                <a:latin typeface="Times New Roman" panose="02020603050405020304" pitchFamily="18" charset="0"/>
              </a:rPr>
              <a:t>For example</a:t>
            </a:r>
            <a:r>
              <a:rPr lang="en-US" sz="2400" dirty="0">
                <a:latin typeface="Times New Roman" panose="02020603050405020304" pitchFamily="18" charset="0"/>
              </a:rPr>
              <a:t>, if you have a plant, you cannot stop it from growing. It will continue to respire </a:t>
            </a:r>
            <a:r>
              <a:rPr lang="en-US" sz="2400" dirty="0" smtClean="0">
                <a:latin typeface="Times New Roman" panose="02020603050405020304" pitchFamily="18" charset="0"/>
              </a:rPr>
              <a:t>and keep </a:t>
            </a:r>
            <a:r>
              <a:rPr lang="en-US" sz="2400" dirty="0">
                <a:latin typeface="Times New Roman" panose="02020603050405020304" pitchFamily="18" charset="0"/>
              </a:rPr>
              <a:t>changing in this way. The only way you can stop it from growing is by cutting it, but </a:t>
            </a:r>
            <a:r>
              <a:rPr lang="en-US" sz="2400" dirty="0" smtClean="0">
                <a:latin typeface="Times New Roman" panose="02020603050405020304" pitchFamily="18" charset="0"/>
              </a:rPr>
              <a:t>when you </a:t>
            </a:r>
            <a:r>
              <a:rPr lang="en-US" sz="2400" dirty="0">
                <a:latin typeface="Times New Roman" panose="02020603050405020304" pitchFamily="18" charset="0"/>
              </a:rPr>
              <a:t>do that, it ceases to belong to the </a:t>
            </a:r>
            <a:r>
              <a:rPr lang="en-US" sz="2400" dirty="0" err="1">
                <a:latin typeface="Times New Roman" panose="02020603050405020304" pitchFamily="18" charset="0"/>
              </a:rPr>
              <a:t>pranic</a:t>
            </a:r>
            <a:r>
              <a:rPr lang="en-US" sz="2400" dirty="0">
                <a:latin typeface="Times New Roman" panose="02020603050405020304" pitchFamily="18" charset="0"/>
              </a:rPr>
              <a:t> order, instead decays and then belongs to </a:t>
            </a:r>
            <a:r>
              <a:rPr lang="en-US" sz="2400" dirty="0" smtClean="0">
                <a:latin typeface="Times New Roman" panose="02020603050405020304" pitchFamily="18" charset="0"/>
              </a:rPr>
              <a:t>the material </a:t>
            </a:r>
            <a:r>
              <a:rPr lang="en-US" sz="2400" dirty="0">
                <a:latin typeface="Times New Roman" panose="02020603050405020304" pitchFamily="18" charset="0"/>
              </a:rPr>
              <a:t>order. So, as long as you have a plant, it will grow.</a:t>
            </a:r>
            <a:endParaRPr lang="en-US" sz="2400" dirty="0" smtClean="0">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370931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rPr>
              <a:t>The term ‘innateness’  and the </a:t>
            </a:r>
            <a:r>
              <a:rPr lang="en-US" sz="3600" b="1" dirty="0">
                <a:latin typeface="Times New Roman" panose="02020603050405020304" pitchFamily="18" charset="0"/>
              </a:rPr>
              <a:t>innateness in the four </a:t>
            </a:r>
            <a:r>
              <a:rPr lang="en-US" sz="3600" b="1" dirty="0" smtClean="0">
                <a:latin typeface="Times New Roman" panose="02020603050405020304" pitchFamily="18" charset="0"/>
              </a:rPr>
              <a:t>orders</a:t>
            </a:r>
            <a:endParaRPr lang="en-US" sz="3600" dirty="0">
              <a:latin typeface="Times New Roman" panose="02020603050405020304" pitchFamily="18" charset="0"/>
            </a:endParaRPr>
          </a:p>
          <a:p>
            <a:endParaRPr lang="en-US" sz="2800" dirty="0">
              <a:solidFill>
                <a:srgbClr val="000000"/>
              </a:solidFill>
              <a:latin typeface="Times New Roman" panose="02020603050405020304" pitchFamily="18" charset="0"/>
            </a:endParaRPr>
          </a:p>
          <a:p>
            <a:pPr algn="just"/>
            <a:r>
              <a:rPr lang="en-US" sz="2400" b="1" dirty="0" smtClean="0">
                <a:latin typeface="Times New Roman" panose="02020603050405020304" pitchFamily="18" charset="0"/>
              </a:rPr>
              <a:t>Animal </a:t>
            </a:r>
            <a:r>
              <a:rPr lang="en-US" sz="2400" b="1" dirty="0">
                <a:latin typeface="Times New Roman" panose="02020603050405020304" pitchFamily="18" charset="0"/>
              </a:rPr>
              <a:t>order: </a:t>
            </a:r>
            <a:r>
              <a:rPr lang="en-US" sz="2400" dirty="0">
                <a:latin typeface="Times New Roman" panose="02020603050405020304" pitchFamily="18" charset="0"/>
              </a:rPr>
              <a:t>The animal body is a development of the </a:t>
            </a:r>
            <a:r>
              <a:rPr lang="en-US" sz="2400" dirty="0" err="1">
                <a:latin typeface="Times New Roman" panose="02020603050405020304" pitchFamily="18" charset="0"/>
              </a:rPr>
              <a:t>pranic</a:t>
            </a:r>
            <a:r>
              <a:rPr lang="en-US" sz="2400" dirty="0">
                <a:latin typeface="Times New Roman" panose="02020603050405020304" pitchFamily="18" charset="0"/>
              </a:rPr>
              <a:t> order and therefore this </a:t>
            </a:r>
            <a:r>
              <a:rPr lang="en-US" sz="2400" dirty="0" smtClean="0">
                <a:latin typeface="Times New Roman" panose="02020603050405020304" pitchFamily="18" charset="0"/>
              </a:rPr>
              <a:t>order inherits </a:t>
            </a:r>
            <a:r>
              <a:rPr lang="en-US" sz="2400" dirty="0">
                <a:latin typeface="Times New Roman" panose="02020603050405020304" pitchFamily="18" charset="0"/>
              </a:rPr>
              <a:t>the innateness of the previous order namely ‘existence’ and ‘growth’. This is at the </a:t>
            </a:r>
            <a:r>
              <a:rPr lang="en-US" sz="2400" dirty="0" smtClean="0">
                <a:latin typeface="Times New Roman" panose="02020603050405020304" pitchFamily="18" charset="0"/>
              </a:rPr>
              <a:t>level of </a:t>
            </a:r>
            <a:r>
              <a:rPr lang="en-US" sz="2400" dirty="0">
                <a:latin typeface="Times New Roman" panose="02020603050405020304" pitchFamily="18" charset="0"/>
              </a:rPr>
              <a:t>the body, which is </a:t>
            </a:r>
            <a:r>
              <a:rPr lang="en-US" sz="2400" dirty="0" err="1">
                <a:latin typeface="Times New Roman" panose="02020603050405020304" pitchFamily="18" charset="0"/>
              </a:rPr>
              <a:t>physico</a:t>
            </a:r>
            <a:r>
              <a:rPr lang="en-US" sz="2400" dirty="0">
                <a:latin typeface="Times New Roman" panose="02020603050405020304" pitchFamily="18" charset="0"/>
              </a:rPr>
              <a:t>-chemical in nature. In addition, all units in this order have </a:t>
            </a:r>
            <a:r>
              <a:rPr lang="en-US" sz="2400" dirty="0" smtClean="0">
                <a:latin typeface="Times New Roman" panose="02020603050405020304" pitchFamily="18" charset="0"/>
              </a:rPr>
              <a:t>the ‘</a:t>
            </a:r>
            <a:r>
              <a:rPr lang="en-US" sz="2400" dirty="0">
                <a:latin typeface="Times New Roman" panose="02020603050405020304" pitchFamily="18" charset="0"/>
              </a:rPr>
              <a:t>will to live’ in ‘I’. Indeed no unit in this order can be separated from this ‘will to live’. It </a:t>
            </a:r>
            <a:r>
              <a:rPr lang="en-US" sz="2400" dirty="0" smtClean="0">
                <a:latin typeface="Times New Roman" panose="02020603050405020304" pitchFamily="18" charset="0"/>
              </a:rPr>
              <a:t>is intrinsic </a:t>
            </a:r>
            <a:r>
              <a:rPr lang="en-US" sz="2400" dirty="0">
                <a:latin typeface="Times New Roman" panose="02020603050405020304" pitchFamily="18" charset="0"/>
              </a:rPr>
              <a:t>to every unit in this order.</a:t>
            </a:r>
          </a:p>
          <a:p>
            <a:pPr algn="just"/>
            <a:r>
              <a:rPr lang="en-US" sz="2400" b="1" dirty="0">
                <a:latin typeface="Times New Roman" panose="02020603050405020304" pitchFamily="18" charset="0"/>
              </a:rPr>
              <a:t>Human (knowledge) order: </a:t>
            </a:r>
            <a:r>
              <a:rPr lang="en-US" sz="2400" dirty="0">
                <a:latin typeface="Times New Roman" panose="02020603050405020304" pitchFamily="18" charset="0"/>
              </a:rPr>
              <a:t>When we look at the human being, we find that ‘existence’ </a:t>
            </a:r>
            <a:r>
              <a:rPr lang="en-US" sz="2400" dirty="0" smtClean="0">
                <a:latin typeface="Times New Roman" panose="02020603050405020304" pitchFamily="18" charset="0"/>
              </a:rPr>
              <a:t>and ‘</a:t>
            </a:r>
            <a:r>
              <a:rPr lang="en-US" sz="2400" dirty="0">
                <a:latin typeface="Times New Roman" panose="02020603050405020304" pitchFamily="18" charset="0"/>
              </a:rPr>
              <a:t>growth’ are fundamentally present in the body, just as in the animal body. At the level of ‘I</a:t>
            </a:r>
            <a:r>
              <a:rPr lang="en-US" sz="2400" dirty="0" smtClean="0">
                <a:latin typeface="Times New Roman" panose="02020603050405020304" pitchFamily="18" charset="0"/>
              </a:rPr>
              <a:t>’ however</a:t>
            </a:r>
            <a:r>
              <a:rPr lang="en-US" sz="2400" dirty="0">
                <a:latin typeface="Times New Roman" panose="02020603050405020304" pitchFamily="18" charset="0"/>
              </a:rPr>
              <a:t>, in addition to the ‘will to live’, a human being’s innateness is the ‘will to live </a:t>
            </a:r>
            <a:r>
              <a:rPr lang="en-US" sz="2400" dirty="0" smtClean="0">
                <a:latin typeface="Times New Roman" panose="02020603050405020304" pitchFamily="18" charset="0"/>
              </a:rPr>
              <a:t>with happiness</a:t>
            </a:r>
            <a:r>
              <a:rPr lang="en-US" sz="2400" dirty="0">
                <a:latin typeface="Times New Roman" panose="02020603050405020304" pitchFamily="18" charset="0"/>
              </a:rPr>
              <a:t>’.</a:t>
            </a: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271935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Date Placeholder 12"/>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14" name="Footer Placeholder 13"/>
          <p:cNvSpPr>
            <a:spLocks noGrp="1"/>
          </p:cNvSpPr>
          <p:nvPr>
            <p:ph type="ftr" sz="quarter" idx="22"/>
          </p:nvPr>
        </p:nvSpPr>
        <p:spPr/>
        <p:txBody>
          <a:bodyPr/>
          <a:lstStyle/>
          <a:p>
            <a:r>
              <a:rPr lang="en-US" smtClean="0"/>
              <a:t>Annual Review</a:t>
            </a:r>
            <a:endParaRPr lang="en-US" b="0" dirty="0"/>
          </a:p>
        </p:txBody>
      </p:sp>
      <p:sp>
        <p:nvSpPr>
          <p:cNvPr id="15" name="Slide Number Placeholder 14"/>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pic>
        <p:nvPicPr>
          <p:cNvPr id="16" name="Picture 15"/>
          <p:cNvPicPr>
            <a:picLocks noChangeAspect="1"/>
          </p:cNvPicPr>
          <p:nvPr/>
        </p:nvPicPr>
        <p:blipFill>
          <a:blip r:embed="rId2"/>
          <a:stretch>
            <a:fillRect/>
          </a:stretch>
        </p:blipFill>
        <p:spPr>
          <a:xfrm>
            <a:off x="544160" y="879063"/>
            <a:ext cx="10722679" cy="5289917"/>
          </a:xfrm>
          <a:prstGeom prst="rect">
            <a:avLst/>
          </a:prstGeom>
        </p:spPr>
      </p:pic>
    </p:spTree>
    <p:extLst>
      <p:ext uri="{BB962C8B-B14F-4D97-AF65-F5344CB8AC3E}">
        <p14:creationId xmlns:p14="http://schemas.microsoft.com/office/powerpoint/2010/main" val="185938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Recyclability and self-regulation in nature</a:t>
            </a:r>
          </a:p>
          <a:p>
            <a:pPr algn="just"/>
            <a:endParaRPr lang="en-US" sz="2400" dirty="0" smtClean="0"/>
          </a:p>
          <a:p>
            <a:pPr algn="just"/>
            <a:endParaRPr lang="en-US" sz="2400" dirty="0"/>
          </a:p>
          <a:p>
            <a:pPr marL="342900" indent="-342900" algn="just">
              <a:buFont typeface="Arial" panose="020B0604020202020204" pitchFamily="34" charset="0"/>
              <a:buChar char="•"/>
            </a:pPr>
            <a:r>
              <a:rPr lang="en-US" sz="2400" dirty="0" smtClean="0"/>
              <a:t>There </a:t>
            </a:r>
            <a:r>
              <a:rPr lang="en-US" sz="2400" dirty="0"/>
              <a:t>are several cyclical processes that we can see in nature</a:t>
            </a:r>
            <a:r>
              <a:rPr lang="en-US" sz="2400" dirty="0" smtClean="0"/>
              <a:t>.</a:t>
            </a:r>
          </a:p>
          <a:p>
            <a:pPr marL="342900" indent="-342900" algn="just">
              <a:buFont typeface="Arial" panose="020B0604020202020204" pitchFamily="34" charset="0"/>
              <a:buChar char="•"/>
            </a:pPr>
            <a:r>
              <a:rPr lang="en-US" sz="2400" dirty="0" smtClean="0"/>
              <a:t> </a:t>
            </a:r>
            <a:r>
              <a:rPr lang="en-US" sz="2400" dirty="0"/>
              <a:t>For example the cycle of water, evaporating, condensing and precipitating back to water giving the weather phenomena. The cycles keep these materials self-regulated on the earth. Breeds of plants and animals are similarly self-regulated in their environment. </a:t>
            </a:r>
            <a:endParaRPr lang="en-US" sz="2400" dirty="0" smtClean="0"/>
          </a:p>
          <a:p>
            <a:pPr marL="342900" indent="-342900" algn="just">
              <a:buFont typeface="Arial" panose="020B0604020202020204" pitchFamily="34" charset="0"/>
              <a:buChar char="•"/>
            </a:pPr>
            <a:r>
              <a:rPr lang="en-US" sz="2400" dirty="0" smtClean="0"/>
              <a:t>In </a:t>
            </a:r>
            <a:r>
              <a:rPr lang="en-US" sz="2400" dirty="0"/>
              <a:t>a forest, the growth of trees takes place in a way so that the amount of soil, plants and animals remains conserved. It never happens that the number of trees shoots up and there is a lack of soil for the trees. </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333784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14" name="Footer Placeholder 13"/>
          <p:cNvSpPr>
            <a:spLocks noGrp="1"/>
          </p:cNvSpPr>
          <p:nvPr>
            <p:ph type="ftr" sz="quarter" idx="22"/>
          </p:nvPr>
        </p:nvSpPr>
        <p:spPr/>
        <p:txBody>
          <a:bodyPr/>
          <a:lstStyle/>
          <a:p>
            <a:r>
              <a:rPr lang="en-US" smtClean="0"/>
              <a:t>Annual Review</a:t>
            </a:r>
            <a:endParaRPr lang="en-US" b="0" dirty="0"/>
          </a:p>
        </p:txBody>
      </p:sp>
      <p:sp>
        <p:nvSpPr>
          <p:cNvPr id="15" name="Slide Number Placeholder 14"/>
          <p:cNvSpPr>
            <a:spLocks noGrp="1"/>
          </p:cNvSpPr>
          <p:nvPr>
            <p:ph type="sldNum" sz="quarter" idx="23"/>
          </p:nvPr>
        </p:nvSpPr>
        <p:spPr/>
        <p:txBody>
          <a:bodyPr/>
          <a:lstStyle/>
          <a:p>
            <a:fld id="{294A09A9-5501-47C1-A89A-A340965A2BE2}" type="slidenum">
              <a:rPr lang="en-US" smtClean="0"/>
              <a:pPr/>
              <a:t>18</a:t>
            </a:fld>
            <a:endParaRPr lang="en-US" dirty="0">
              <a:latin typeface="+mn-lt"/>
            </a:endParaRPr>
          </a:p>
        </p:txBody>
      </p:sp>
      <p:sp>
        <p:nvSpPr>
          <p:cNvPr id="3" name="Rectangle 2"/>
          <p:cNvSpPr/>
          <p:nvPr/>
        </p:nvSpPr>
        <p:spPr>
          <a:xfrm>
            <a:off x="555024" y="766277"/>
            <a:ext cx="10700951" cy="4722318"/>
          </a:xfrm>
          <a:prstGeom prst="rect">
            <a:avLst/>
          </a:prstGeom>
        </p:spPr>
        <p:txBody>
          <a:bodyPr wrap="square">
            <a:spAutoFit/>
          </a:bodyPr>
          <a:lstStyle/>
          <a:p>
            <a:pPr algn="just">
              <a:lnSpc>
                <a:spcPct val="90000"/>
              </a:lnSpc>
              <a:spcBef>
                <a:spcPts val="1000"/>
              </a:spcBef>
            </a:pPr>
            <a:r>
              <a:rPr lang="en-US" sz="2400" dirty="0" smtClean="0"/>
              <a:t>with </a:t>
            </a:r>
            <a:r>
              <a:rPr lang="en-US" sz="2400" dirty="0"/>
              <a:t>some clues of the harmony that is in nature.</a:t>
            </a:r>
            <a:endParaRPr lang="en-US" sz="2400" dirty="0">
              <a:latin typeface="Times New Roman" panose="02020603050405020304" pitchFamily="18" charset="0"/>
            </a:endParaRPr>
          </a:p>
          <a:p>
            <a:pPr lvl="0" algn="just">
              <a:lnSpc>
                <a:spcPct val="90000"/>
              </a:lnSpc>
              <a:spcBef>
                <a:spcPts val="1000"/>
              </a:spcBef>
            </a:pPr>
            <a:endParaRPr lang="en-US" sz="2400" dirty="0" smtClean="0">
              <a:solidFill>
                <a:srgbClr val="000000"/>
              </a:solidFill>
            </a:endParaRPr>
          </a:p>
          <a:p>
            <a:pPr lvl="0" algn="just">
              <a:lnSpc>
                <a:spcPct val="90000"/>
              </a:lnSpc>
              <a:spcBef>
                <a:spcPts val="1000"/>
              </a:spcBef>
            </a:pPr>
            <a:endParaRPr lang="en-US" sz="2400" dirty="0" smtClean="0">
              <a:solidFill>
                <a:srgbClr val="000000"/>
              </a:solidFill>
            </a:endParaRPr>
          </a:p>
          <a:p>
            <a:pPr marL="342900" lvl="0" indent="-342900" algn="just">
              <a:lnSpc>
                <a:spcPct val="90000"/>
              </a:lnSpc>
              <a:spcBef>
                <a:spcPts val="1000"/>
              </a:spcBef>
              <a:buFont typeface="Arial" panose="020B0604020202020204" pitchFamily="34" charset="0"/>
              <a:buChar char="•"/>
            </a:pPr>
            <a:r>
              <a:rPr lang="en-US" sz="2400" dirty="0" smtClean="0">
                <a:solidFill>
                  <a:srgbClr val="000000"/>
                </a:solidFill>
              </a:rPr>
              <a:t>The </a:t>
            </a:r>
            <a:r>
              <a:rPr lang="en-US" sz="2400" dirty="0">
                <a:solidFill>
                  <a:srgbClr val="000000"/>
                </a:solidFill>
              </a:rPr>
              <a:t>appropriateness of the conditions for growth of both plants and animals are self-regulated in nature keeping the population proportions naturally maintained. This phenomenon is termed as self-regulation. </a:t>
            </a:r>
            <a:endParaRPr lang="en-US" sz="2400" dirty="0" smtClean="0">
              <a:solidFill>
                <a:srgbClr val="000000"/>
              </a:solidFill>
            </a:endParaRPr>
          </a:p>
          <a:p>
            <a:pPr marL="342900" lvl="0" indent="-342900" algn="just">
              <a:lnSpc>
                <a:spcPct val="90000"/>
              </a:lnSpc>
              <a:spcBef>
                <a:spcPts val="1000"/>
              </a:spcBef>
              <a:buFont typeface="Arial" panose="020B0604020202020204" pitchFamily="34" charset="0"/>
              <a:buChar char="•"/>
            </a:pPr>
            <a:r>
              <a:rPr lang="en-US" sz="2400" dirty="0" smtClean="0">
                <a:solidFill>
                  <a:srgbClr val="000000"/>
                </a:solidFill>
              </a:rPr>
              <a:t>In </a:t>
            </a:r>
            <a:r>
              <a:rPr lang="en-US" sz="2400" dirty="0">
                <a:solidFill>
                  <a:srgbClr val="000000"/>
                </a:solidFill>
              </a:rPr>
              <a:t>a single breed of animals, the number of males and females generated through </a:t>
            </a:r>
            <a:r>
              <a:rPr lang="en-US" sz="2400" dirty="0" smtClean="0">
                <a:solidFill>
                  <a:srgbClr val="000000"/>
                </a:solidFill>
              </a:rPr>
              <a:t>procreation(</a:t>
            </a:r>
            <a:r>
              <a:rPr lang="en-US" sz="2400" dirty="0">
                <a:solidFill>
                  <a:srgbClr val="202124"/>
                </a:solidFill>
                <a:latin typeface="arial" panose="020B0604020202020204" pitchFamily="34" charset="0"/>
              </a:rPr>
              <a:t>the production of</a:t>
            </a:r>
            <a:r>
              <a:rPr lang="en-US" sz="2400" dirty="0">
                <a:solidFill>
                  <a:schemeClr val="bg1"/>
                </a:solidFill>
                <a:latin typeface="arial" panose="020B0604020202020204" pitchFamily="34" charset="0"/>
              </a:rPr>
              <a:t> </a:t>
            </a:r>
            <a:r>
              <a:rPr lang="en-US" sz="2400" dirty="0">
                <a:solidFill>
                  <a:schemeClr val="bg1"/>
                </a:solidFill>
                <a:latin typeface="arial" panose="020B0604020202020204" pitchFamily="34" charset="0"/>
                <a:hlinkClick r:id="rId2"/>
              </a:rPr>
              <a:t>offspring</a:t>
            </a:r>
            <a:r>
              <a:rPr lang="en-US" sz="2400" dirty="0">
                <a:solidFill>
                  <a:srgbClr val="202124"/>
                </a:solidFill>
                <a:latin typeface="arial" panose="020B0604020202020204" pitchFamily="34" charset="0"/>
              </a:rPr>
              <a:t>; </a:t>
            </a:r>
            <a:r>
              <a:rPr lang="en-US" sz="2400" dirty="0" smtClean="0">
                <a:solidFill>
                  <a:srgbClr val="202124"/>
                </a:solidFill>
                <a:latin typeface="arial" panose="020B0604020202020204" pitchFamily="34" charset="0"/>
              </a:rPr>
              <a:t>reproduction</a:t>
            </a:r>
            <a:r>
              <a:rPr lang="en-US" sz="2400" dirty="0" smtClean="0">
                <a:solidFill>
                  <a:srgbClr val="000000"/>
                </a:solidFill>
              </a:rPr>
              <a:t>) </a:t>
            </a:r>
            <a:r>
              <a:rPr lang="en-US" sz="2400" dirty="0">
                <a:solidFill>
                  <a:srgbClr val="000000"/>
                </a:solidFill>
              </a:rPr>
              <a:t>is such that the continuity of species is ensured by itself. This happens with humans too, but </a:t>
            </a:r>
            <a:r>
              <a:rPr lang="en-US" sz="2400" dirty="0" smtClean="0">
                <a:solidFill>
                  <a:srgbClr val="000000"/>
                </a:solidFill>
              </a:rPr>
              <a:t>in human </a:t>
            </a:r>
            <a:r>
              <a:rPr lang="en-US" sz="2400" dirty="0">
                <a:solidFill>
                  <a:srgbClr val="000000"/>
                </a:solidFill>
              </a:rPr>
              <a:t>practices have led to disproportionate numbers of men and women. </a:t>
            </a:r>
            <a:endParaRPr lang="en-US" sz="2400" dirty="0" smtClean="0">
              <a:solidFill>
                <a:srgbClr val="000000"/>
              </a:solidFill>
            </a:endParaRPr>
          </a:p>
          <a:p>
            <a:pPr marL="342900" lvl="0" indent="-342900" algn="just">
              <a:lnSpc>
                <a:spcPct val="90000"/>
              </a:lnSpc>
              <a:spcBef>
                <a:spcPts val="1000"/>
              </a:spcBef>
              <a:buFont typeface="Arial" panose="020B0604020202020204" pitchFamily="34" charset="0"/>
              <a:buChar char="•"/>
            </a:pPr>
            <a:r>
              <a:rPr lang="en-US" sz="2400" dirty="0" smtClean="0">
                <a:solidFill>
                  <a:srgbClr val="000000"/>
                </a:solidFill>
              </a:rPr>
              <a:t>These </a:t>
            </a:r>
            <a:r>
              <a:rPr lang="en-US" sz="2400" dirty="0">
                <a:solidFill>
                  <a:srgbClr val="000000"/>
                </a:solidFill>
              </a:rPr>
              <a:t>two characteristics namely, cyclical nature and self-regulation provide us with some clues of the harmony that is in nature.</a:t>
            </a:r>
            <a:endParaRPr lang="en-US"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3679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103031" y="156746"/>
            <a:ext cx="11629623"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‘Nature is self organized and in space self-organization is available.</a:t>
            </a:r>
            <a:endParaRPr lang="en-US" sz="2400" b="1" dirty="0" smtClean="0">
              <a:latin typeface="Times New Roman" panose="02020603050405020304" pitchFamily="18" charset="0"/>
              <a:cs typeface="Times New Roman" panose="02020603050405020304" pitchFamily="18" charset="0"/>
            </a:endParaRPr>
          </a:p>
          <a:p>
            <a:pPr algn="just"/>
            <a:endParaRPr lang="en-US" sz="2400" dirty="0" smtClean="0"/>
          </a:p>
          <a:p>
            <a:pPr marL="342900" indent="-342900" algn="just">
              <a:buFont typeface="Arial" panose="020B0604020202020204" pitchFamily="34" charset="0"/>
              <a:buChar char="•"/>
            </a:pPr>
            <a:r>
              <a:rPr lang="en-US" sz="2400" dirty="0"/>
              <a:t>Every unit is an organization. A unit recognizes other units and combines to form a bigger organization. Starting from the atom, to the big galaxy, this organization goes on, as a </a:t>
            </a:r>
            <a:r>
              <a:rPr lang="en-US" sz="2400" dirty="0" smtClean="0"/>
              <a:t>self organization</a:t>
            </a:r>
            <a:r>
              <a:rPr lang="en-US" sz="2400" dirty="0"/>
              <a:t>. </a:t>
            </a:r>
            <a:endParaRPr lang="en-US" sz="2400" dirty="0" smtClean="0"/>
          </a:p>
          <a:p>
            <a:pPr marL="342900" indent="-342900" algn="just">
              <a:buFont typeface="Arial" panose="020B0604020202020204" pitchFamily="34" charset="0"/>
              <a:buChar char="•"/>
            </a:pPr>
            <a:r>
              <a:rPr lang="en-US" sz="2400" dirty="0" smtClean="0"/>
              <a:t>At </a:t>
            </a:r>
            <a:r>
              <a:rPr lang="en-US" sz="2400" dirty="0"/>
              <a:t>every level, we get a self-organization. Sub atomic particles recognize each other and come together to form atoms. </a:t>
            </a:r>
            <a:endParaRPr lang="en-US" sz="2400" dirty="0" smtClean="0"/>
          </a:p>
          <a:p>
            <a:pPr marL="342900" indent="-342900" algn="just">
              <a:buFont typeface="Arial" panose="020B0604020202020204" pitchFamily="34" charset="0"/>
              <a:buChar char="•"/>
            </a:pPr>
            <a:r>
              <a:rPr lang="en-US" sz="2400" dirty="0" smtClean="0"/>
              <a:t>Cells </a:t>
            </a:r>
            <a:r>
              <a:rPr lang="en-US" sz="2400" dirty="0"/>
              <a:t>recognize each other and form organizations like organs and a body. Planetary bodies, solar systems, galaxies are still bigger organizations. </a:t>
            </a:r>
            <a:endParaRPr lang="en-US" sz="2400" dirty="0" smtClean="0"/>
          </a:p>
          <a:p>
            <a:pPr marL="342900" indent="-342900" algn="just">
              <a:buFont typeface="Arial" panose="020B0604020202020204" pitchFamily="34" charset="0"/>
              <a:buChar char="•"/>
            </a:pPr>
            <a:r>
              <a:rPr lang="en-US" sz="2400" dirty="0" smtClean="0"/>
              <a:t>We </a:t>
            </a:r>
            <a:r>
              <a:rPr lang="en-US" sz="2400" dirty="0"/>
              <a:t>are not organizing it. We are not supplying it organization from outside.</a:t>
            </a: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19</a:t>
            </a:fld>
            <a:endParaRPr lang="en-US" dirty="0">
              <a:solidFill>
                <a:srgbClr val="000000"/>
              </a:solidFill>
            </a:endParaRPr>
          </a:p>
        </p:txBody>
      </p:sp>
    </p:spTree>
    <p:extLst>
      <p:ext uri="{BB962C8B-B14F-4D97-AF65-F5344CB8AC3E}">
        <p14:creationId xmlns:p14="http://schemas.microsoft.com/office/powerpoint/2010/main" val="332878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39BDC2-AC3B-46CB-9038-32C59E7A0DB0}"/>
              </a:ext>
            </a:extLst>
          </p:cNvPr>
          <p:cNvSpPr>
            <a:spLocks noGrp="1"/>
          </p:cNvSpPr>
          <p:nvPr>
            <p:ph type="title"/>
          </p:nvPr>
        </p:nvSpPr>
        <p:spPr/>
        <p:txBody>
          <a:bodyPr/>
          <a:lstStyle/>
          <a:p>
            <a:r>
              <a:rPr lang="en-IN" dirty="0"/>
              <a:t>Harmony in nature</a:t>
            </a:r>
          </a:p>
        </p:txBody>
      </p:sp>
      <p:sp>
        <p:nvSpPr>
          <p:cNvPr id="3" name="TextBox 2">
            <a:extLst>
              <a:ext uri="{FF2B5EF4-FFF2-40B4-BE49-F238E27FC236}">
                <a16:creationId xmlns:a16="http://schemas.microsoft.com/office/drawing/2014/main" xmlns="" id="{5292AA59-839B-4974-9F31-4065A103A72A}"/>
              </a:ext>
            </a:extLst>
          </p:cNvPr>
          <p:cNvSpPr txBox="1"/>
          <p:nvPr/>
        </p:nvSpPr>
        <p:spPr>
          <a:xfrm>
            <a:off x="1103600" y="2182771"/>
            <a:ext cx="98692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i="0" dirty="0">
                <a:solidFill>
                  <a:schemeClr val="bg1"/>
                </a:solidFill>
                <a:effectLst/>
                <a:latin typeface="Times New Roman" panose="02020603050405020304" pitchFamily="18" charset="0"/>
                <a:cs typeface="Times New Roman" panose="02020603050405020304" pitchFamily="18" charset="0"/>
              </a:rPr>
              <a:t>Harmony comes from matching what you produce and how you produce it to the unique ecological </a:t>
            </a:r>
            <a:r>
              <a:rPr lang="en-US" sz="2400" dirty="0">
                <a:solidFill>
                  <a:schemeClr val="bg1"/>
                </a:solidFill>
                <a:latin typeface="Times New Roman" panose="02020603050405020304" pitchFamily="18" charset="0"/>
                <a:cs typeface="Times New Roman" panose="02020603050405020304" pitchFamily="18" charset="0"/>
              </a:rPr>
              <a:t>niche(“Niche describes the role of an organism in its particular ecosystem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i="0" dirty="0">
                <a:solidFill>
                  <a:schemeClr val="bg1"/>
                </a:solidFill>
                <a:effectLst/>
                <a:latin typeface="Times New Roman" panose="02020603050405020304" pitchFamily="18" charset="0"/>
                <a:cs typeface="Times New Roman" panose="02020603050405020304" pitchFamily="18" charset="0"/>
              </a:rPr>
              <a:t>in which you produce. The greater the harmony the more of the work nature will be willing to do. Finding harmony means reconnecting with the land. </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There are four orders in nature:-</a:t>
            </a:r>
          </a:p>
          <a:p>
            <a:pPr lvl="1" algn="just"/>
            <a:r>
              <a:rPr lang="en-US" sz="2400" b="0" i="0" dirty="0">
                <a:solidFill>
                  <a:srgbClr val="222222"/>
                </a:solidFill>
                <a:effectLst/>
                <a:latin typeface="Times New Roman" panose="02020603050405020304" pitchFamily="18" charset="0"/>
                <a:cs typeface="Times New Roman" panose="02020603050405020304" pitchFamily="18" charset="0"/>
              </a:rPr>
              <a:t>Everything around us can be placed under the following 4 orders</a:t>
            </a:r>
          </a:p>
          <a:p>
            <a:pPr marL="1200150" lvl="2" indent="-285750" algn="just">
              <a:buFont typeface="Wingdings" panose="05000000000000000000" pitchFamily="2" charset="2"/>
              <a:buChar char="§"/>
            </a:pPr>
            <a:r>
              <a:rPr lang="en-US" sz="2400" dirty="0">
                <a:solidFill>
                  <a:srgbClr val="222222"/>
                </a:solidFill>
                <a:latin typeface="Times New Roman" panose="02020603050405020304" pitchFamily="18" charset="0"/>
                <a:cs typeface="Times New Roman" panose="02020603050405020304" pitchFamily="18" charset="0"/>
              </a:rPr>
              <a:t>Material order</a:t>
            </a:r>
          </a:p>
          <a:p>
            <a:pPr marL="1200150" lvl="2" indent="-285750" algn="just">
              <a:buFont typeface="Wingdings" panose="05000000000000000000" pitchFamily="2" charset="2"/>
              <a:buChar char="§"/>
            </a:pPr>
            <a:r>
              <a:rPr lang="en-US" sz="2400" dirty="0">
                <a:solidFill>
                  <a:srgbClr val="222222"/>
                </a:solidFill>
                <a:latin typeface="Times New Roman" panose="02020603050405020304" pitchFamily="18" charset="0"/>
                <a:cs typeface="Times New Roman" panose="02020603050405020304" pitchFamily="18" charset="0"/>
              </a:rPr>
              <a:t>Plant/Bio order</a:t>
            </a:r>
          </a:p>
          <a:p>
            <a:pPr marL="1200150" lvl="2" indent="-285750" algn="just">
              <a:buFont typeface="Wingdings" panose="05000000000000000000" pitchFamily="2" charset="2"/>
              <a:buChar char="§"/>
            </a:pPr>
            <a:r>
              <a:rPr lang="en-US" sz="2400" dirty="0">
                <a:solidFill>
                  <a:srgbClr val="222222"/>
                </a:solidFill>
                <a:latin typeface="Times New Roman" panose="02020603050405020304" pitchFamily="18" charset="0"/>
                <a:cs typeface="Times New Roman" panose="02020603050405020304" pitchFamily="18" charset="0"/>
              </a:rPr>
              <a:t>Animal order</a:t>
            </a:r>
          </a:p>
          <a:p>
            <a:pPr marL="1200150" lvl="2" indent="-285750" algn="just">
              <a:buFont typeface="Wingdings" panose="05000000000000000000" pitchFamily="2" charset="2"/>
              <a:buChar char="§"/>
            </a:pPr>
            <a:r>
              <a:rPr lang="en-US" sz="2400" dirty="0">
                <a:solidFill>
                  <a:srgbClr val="222222"/>
                </a:solidFill>
                <a:latin typeface="Times New Roman" panose="02020603050405020304" pitchFamily="18" charset="0"/>
                <a:cs typeface="Times New Roman" panose="02020603050405020304" pitchFamily="18" charset="0"/>
              </a:rPr>
              <a:t>Human/Knowledge order</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58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6" y="424653"/>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smtClean="0"/>
          </a:p>
          <a:p>
            <a:endParaRPr lang="en-US" sz="2400" dirty="0"/>
          </a:p>
          <a:p>
            <a:endParaRPr lang="en-US" sz="2400" dirty="0" smtClean="0"/>
          </a:p>
          <a:p>
            <a:endParaRPr lang="en-US" sz="2400" dirty="0"/>
          </a:p>
          <a:p>
            <a:pPr marL="342900" indent="-342900" algn="just">
              <a:buFont typeface="Arial" panose="020B0604020202020204" pitchFamily="34" charset="0"/>
              <a:buChar char="•"/>
            </a:pPr>
            <a:r>
              <a:rPr lang="en-US" sz="2400" dirty="0" smtClean="0"/>
              <a:t>When </a:t>
            </a:r>
            <a:r>
              <a:rPr lang="en-US" sz="2400" dirty="0"/>
              <a:t>we look at humans, we see that we are self-organized at the level of the body. We are not organizing the body. We are not doing anything for the </a:t>
            </a:r>
            <a:r>
              <a:rPr lang="en-US" sz="2400" dirty="0" smtClean="0"/>
              <a:t>coordination between </a:t>
            </a:r>
            <a:r>
              <a:rPr lang="en-US" sz="2400" dirty="0"/>
              <a:t>the heart, kidneys, lungs, eyes, brain, hands, legs, etc. </a:t>
            </a:r>
            <a:endParaRPr lang="en-US" sz="2400" dirty="0" smtClean="0"/>
          </a:p>
          <a:p>
            <a:pPr marL="342900" indent="-342900" algn="just">
              <a:buFont typeface="Arial" panose="020B0604020202020204" pitchFamily="34" charset="0"/>
              <a:buChar char="•"/>
            </a:pPr>
            <a:r>
              <a:rPr lang="en-US" sz="2400" dirty="0" smtClean="0"/>
              <a:t>All </a:t>
            </a:r>
            <a:r>
              <a:rPr lang="en-US" sz="2400" dirty="0"/>
              <a:t>these are functioning together. Our input is needed only to provide the required nutrition, and to assist the body when we fall sick/get injured. At the level of ‘I’, we are not self-organized, but being in space, self-organization is available to the self (‘I’). That’s why we are in pursuit of happiness, which is essentially being in harmony. </a:t>
            </a:r>
            <a:endParaRPr lang="en-US" sz="2400" dirty="0" smtClean="0"/>
          </a:p>
          <a:p>
            <a:pPr marL="342900" indent="-342900" algn="just">
              <a:buFont typeface="Arial" panose="020B0604020202020204" pitchFamily="34" charset="0"/>
              <a:buChar char="•"/>
            </a:pPr>
            <a:r>
              <a:rPr lang="en-US" sz="2400" dirty="0" smtClean="0"/>
              <a:t>Whenever </a:t>
            </a:r>
            <a:r>
              <a:rPr lang="en-US" sz="2400" dirty="0"/>
              <a:t>we are not in harmony, we are unhappy. All the units of four orders are </a:t>
            </a:r>
            <a:r>
              <a:rPr lang="en-US" sz="2400" dirty="0" smtClean="0"/>
              <a:t>self organized</a:t>
            </a:r>
            <a:r>
              <a:rPr lang="en-US" sz="2400" dirty="0"/>
              <a:t>. No one is organizing them from outside. No one is supplying this organization. This self-organization is available to units being in space. Hence, for space, we say ‘self organization is available’</a:t>
            </a:r>
            <a:endParaRPr lang="en-US" sz="2400" dirty="0">
              <a:solidFill>
                <a:srgbClr val="000000"/>
              </a:solidFill>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95927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Existence is co-existence of mutually interacting units in all-pervasive </a:t>
            </a:r>
            <a:r>
              <a:rPr lang="en-US" sz="3600" b="1" dirty="0" smtClean="0">
                <a:latin typeface="Times New Roman" panose="02020603050405020304" pitchFamily="18" charset="0"/>
                <a:cs typeface="Times New Roman" panose="02020603050405020304" pitchFamily="18" charset="0"/>
              </a:rPr>
              <a:t>space’</a:t>
            </a:r>
          </a:p>
          <a:p>
            <a:pPr marL="342900" indent="-342900" algn="just">
              <a:buFont typeface="Arial" panose="020B0604020202020204" pitchFamily="34" charset="0"/>
              <a:buChar char="•"/>
            </a:pPr>
            <a:endParaRPr lang="en-US" sz="36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t>All the units together constitute nature. All the units of nature exist in space which is an important reality to understand. </a:t>
            </a:r>
            <a:endParaRPr lang="en-US" sz="2400" dirty="0" smtClean="0"/>
          </a:p>
          <a:p>
            <a:pPr marL="342900" indent="-342900" algn="just">
              <a:buFont typeface="Arial" panose="020B0604020202020204" pitchFamily="34" charset="0"/>
              <a:buChar char="•"/>
            </a:pPr>
            <a:r>
              <a:rPr lang="en-US" sz="2400" dirty="0" smtClean="0"/>
              <a:t>Existence </a:t>
            </a:r>
            <a:r>
              <a:rPr lang="en-US" sz="2400" dirty="0"/>
              <a:t>is nothing but the nature in space</a:t>
            </a:r>
            <a:r>
              <a:rPr lang="en-US" sz="2400" dirty="0" smtClean="0"/>
              <a:t>.</a:t>
            </a:r>
          </a:p>
          <a:p>
            <a:pPr algn="just"/>
            <a:r>
              <a:rPr lang="en-US" sz="2400" dirty="0"/>
              <a:t> </a:t>
            </a:r>
            <a:r>
              <a:rPr lang="en-US" sz="2400" dirty="0" smtClean="0"/>
              <a:t>          </a:t>
            </a:r>
            <a:r>
              <a:rPr lang="en-US" sz="2400" dirty="0"/>
              <a:t>Existence = Exist + Essence, whatever exists</a:t>
            </a:r>
            <a:r>
              <a:rPr lang="en-US" sz="2400" dirty="0" smtClean="0"/>
              <a:t>.</a:t>
            </a:r>
          </a:p>
          <a:p>
            <a:pPr marL="342900" indent="-342900" algn="just">
              <a:buFont typeface="Arial" panose="020B0604020202020204" pitchFamily="34" charset="0"/>
              <a:buChar char="•"/>
            </a:pPr>
            <a:r>
              <a:rPr lang="en-US" sz="2400" dirty="0" smtClean="0"/>
              <a:t> </a:t>
            </a:r>
            <a:r>
              <a:rPr lang="en-US" sz="2400" dirty="0"/>
              <a:t>To be harmony We define unit as something that is limited in size. Like a small blade of human hair to the biggest planets we know of, they are all limited in size, i.e. bounded on six sides. </a:t>
            </a:r>
            <a:endParaRPr lang="en-US" sz="2400" dirty="0" smtClean="0"/>
          </a:p>
          <a:p>
            <a:pPr marL="342900" indent="-342900" algn="just">
              <a:buFont typeface="Arial" panose="020B0604020202020204" pitchFamily="34" charset="0"/>
              <a:buChar char="•"/>
            </a:pPr>
            <a:r>
              <a:rPr lang="en-US" sz="2400" dirty="0" smtClean="0"/>
              <a:t>So</a:t>
            </a:r>
            <a:r>
              <a:rPr lang="en-US" sz="2400" dirty="0"/>
              <a:t>, all the ‘things’ we have been studying so far: the human beings, animals, lumps of matter as well as various atoms and molecules, are all ‘units’. We can recognize them as such, they are countable.</a:t>
            </a: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2862089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Existence is co-existence of mutually interacting units in all-pervasive </a:t>
            </a:r>
            <a:r>
              <a:rPr lang="en-US" sz="3600" b="1" dirty="0" smtClean="0">
                <a:latin typeface="Times New Roman" panose="02020603050405020304" pitchFamily="18" charset="0"/>
                <a:cs typeface="Times New Roman" panose="02020603050405020304" pitchFamily="18" charset="0"/>
              </a:rPr>
              <a:t>space’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But </a:t>
            </a:r>
            <a:r>
              <a:rPr lang="en-US" sz="2400" dirty="0"/>
              <a:t>there is another ‘reality’ called ‘space’. We normally don’t pay attention to this ‘reality’, because it’s not a ‘unit’. We can’t ‘touch it’, smell it. </a:t>
            </a:r>
            <a:endParaRPr lang="en-US" sz="2400" dirty="0" smtClean="0"/>
          </a:p>
          <a:p>
            <a:pPr marL="342900" indent="-342900" algn="just">
              <a:buFont typeface="Arial" panose="020B0604020202020204" pitchFamily="34" charset="0"/>
              <a:buChar char="•"/>
            </a:pPr>
            <a:r>
              <a:rPr lang="en-US" sz="2400" dirty="0" smtClean="0"/>
              <a:t>We </a:t>
            </a:r>
            <a:r>
              <a:rPr lang="en-US" sz="2400" dirty="0"/>
              <a:t>normally just ‘see through it’. But the fact is because we can’t ‘touch it’ or ‘see it’ as we would see a unit like our body, our friends, or a piece of rock, doesn’t mean it does not exist. Space exists everywhere. </a:t>
            </a:r>
            <a:endParaRPr lang="en-US" sz="2400" dirty="0" smtClean="0"/>
          </a:p>
          <a:p>
            <a:pPr marL="342900" indent="-342900" algn="just">
              <a:buFont typeface="Arial" panose="020B0604020202020204" pitchFamily="34" charset="0"/>
              <a:buChar char="•"/>
            </a:pPr>
            <a:r>
              <a:rPr lang="en-US" sz="2400" dirty="0" smtClean="0"/>
              <a:t>Co-existence </a:t>
            </a:r>
            <a:r>
              <a:rPr lang="en-US" sz="2400" dirty="0"/>
              <a:t>is a state in which two or more groups are living together while respecting their differences and resolving their conflicts non-violently. Coexistence has been defined in numerous ways: 1. To exist together (in time or space) and to exist in mutual tolerance. 2. To learn to recognize and live with difference. 3. To have a relationship between persons or groups in which none of the parties is trying to destroy the other. 4. To exist together (in time or place) and to exist in mutual tolerance.</a:t>
            </a:r>
            <a:endParaRPr lang="en-US" sz="2400" b="1" dirty="0" smtClean="0">
              <a:latin typeface="Times New Roman" panose="02020603050405020304" pitchFamily="18" charset="0"/>
              <a:cs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22</a:t>
            </a:fld>
            <a:endParaRPr lang="en-US" dirty="0">
              <a:solidFill>
                <a:srgbClr val="000000"/>
              </a:solidFill>
            </a:endParaRPr>
          </a:p>
        </p:txBody>
      </p:sp>
    </p:spTree>
    <p:extLst>
      <p:ext uri="{BB962C8B-B14F-4D97-AF65-F5344CB8AC3E}">
        <p14:creationId xmlns:p14="http://schemas.microsoft.com/office/powerpoint/2010/main" val="14917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Existence is co-existence of mutually interacting units in all-pervasive </a:t>
            </a:r>
            <a:r>
              <a:rPr lang="en-US" sz="3600" b="1" dirty="0" smtClean="0">
                <a:latin typeface="Times New Roman" panose="02020603050405020304" pitchFamily="18" charset="0"/>
                <a:cs typeface="Times New Roman" panose="02020603050405020304" pitchFamily="18" charset="0"/>
              </a:rPr>
              <a:t>space’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EXISTENCE </a:t>
            </a:r>
          </a:p>
          <a:p>
            <a:pPr marL="342900" indent="-342900" algn="just">
              <a:buFont typeface="Arial" panose="020B0604020202020204" pitchFamily="34" charset="0"/>
              <a:buChar char="•"/>
            </a:pPr>
            <a:r>
              <a:rPr lang="en-US" sz="2400" dirty="0" smtClean="0"/>
              <a:t>Nature </a:t>
            </a:r>
            <a:r>
              <a:rPr lang="en-US" sz="2400" dirty="0"/>
              <a:t>submerged in Space </a:t>
            </a:r>
            <a:endParaRPr lang="en-US" sz="2400" dirty="0" smtClean="0"/>
          </a:p>
          <a:p>
            <a:pPr marL="342900" indent="-342900" algn="just">
              <a:buFont typeface="Arial" panose="020B0604020202020204" pitchFamily="34" charset="0"/>
              <a:buChar char="•"/>
            </a:pPr>
            <a:r>
              <a:rPr lang="en-US" sz="2400" dirty="0" smtClean="0"/>
              <a:t>(</a:t>
            </a:r>
            <a:r>
              <a:rPr lang="en-US" sz="2400" dirty="0"/>
              <a:t>Collection of units) (Empty) </a:t>
            </a:r>
            <a:endParaRPr lang="en-US" sz="2400" dirty="0" smtClean="0"/>
          </a:p>
          <a:p>
            <a:pPr marL="342900" indent="-342900" algn="just">
              <a:buFont typeface="Arial" panose="020B0604020202020204" pitchFamily="34" charset="0"/>
              <a:buChar char="•"/>
            </a:pPr>
            <a:r>
              <a:rPr lang="en-US" sz="2400" dirty="0" smtClean="0"/>
              <a:t>Limited </a:t>
            </a:r>
            <a:r>
              <a:rPr lang="en-US" sz="2400" dirty="0"/>
              <a:t>Unlimited Active No activity </a:t>
            </a:r>
            <a:endParaRPr lang="en-US" sz="2400" dirty="0" smtClean="0"/>
          </a:p>
          <a:p>
            <a:pPr marL="342900" indent="-342900" algn="just">
              <a:buFont typeface="Arial" panose="020B0604020202020204" pitchFamily="34" charset="0"/>
              <a:buChar char="•"/>
            </a:pPr>
            <a:r>
              <a:rPr lang="en-US" sz="2400" dirty="0" smtClean="0"/>
              <a:t>Energized </a:t>
            </a:r>
            <a:r>
              <a:rPr lang="en-US" sz="2400" dirty="0"/>
              <a:t>Equilibrium </a:t>
            </a:r>
            <a:r>
              <a:rPr lang="en-US" sz="2400" dirty="0" smtClean="0"/>
              <a:t>energy</a:t>
            </a:r>
          </a:p>
          <a:p>
            <a:pPr marL="342900" indent="-342900" algn="just">
              <a:buFont typeface="Arial" panose="020B0604020202020204" pitchFamily="34" charset="0"/>
              <a:buChar char="•"/>
            </a:pPr>
            <a:r>
              <a:rPr lang="en-US" sz="2400" dirty="0" smtClean="0"/>
              <a:t> </a:t>
            </a:r>
            <a:r>
              <a:rPr lang="en-US" sz="2400" dirty="0"/>
              <a:t>Recognizes and fulfils the relation </a:t>
            </a:r>
            <a:endParaRPr lang="en-US" sz="2400" dirty="0" smtClean="0"/>
          </a:p>
          <a:p>
            <a:pPr marL="342900" indent="-342900" algn="just">
              <a:buFont typeface="Arial" panose="020B0604020202020204" pitchFamily="34" charset="0"/>
              <a:buChar char="•"/>
            </a:pPr>
            <a:r>
              <a:rPr lang="en-US" sz="2400" dirty="0" smtClean="0"/>
              <a:t>All </a:t>
            </a:r>
            <a:r>
              <a:rPr lang="en-US" sz="2400" dirty="0"/>
              <a:t>reflecting, transparent Self organized Self organized is available </a:t>
            </a:r>
            <a:endParaRPr lang="en-US" sz="2400" dirty="0" smtClean="0"/>
          </a:p>
          <a:p>
            <a:pPr marL="342900" indent="-342900" algn="just">
              <a:buFont typeface="Arial" panose="020B0604020202020204" pitchFamily="34" charset="0"/>
              <a:buChar char="•"/>
            </a:pPr>
            <a:r>
              <a:rPr lang="en-US" sz="2400" dirty="0" smtClean="0"/>
              <a:t>Unit </a:t>
            </a:r>
            <a:r>
              <a:rPr lang="en-US" sz="2400" dirty="0"/>
              <a:t>All pervasive Abundance with diversity </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dirty="0"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23</a:t>
            </a:fld>
            <a:endParaRPr lang="en-US" dirty="0">
              <a:solidFill>
                <a:srgbClr val="000000"/>
              </a:solidFill>
            </a:endParaRPr>
          </a:p>
        </p:txBody>
      </p:sp>
    </p:spTree>
    <p:extLst>
      <p:ext uri="{BB962C8B-B14F-4D97-AF65-F5344CB8AC3E}">
        <p14:creationId xmlns:p14="http://schemas.microsoft.com/office/powerpoint/2010/main" val="205333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Existence is co-existence of mutually interacting units in all-pervasive </a:t>
            </a:r>
            <a:r>
              <a:rPr lang="en-US" sz="3600" b="1" dirty="0" smtClean="0">
                <a:latin typeface="Times New Roman" panose="02020603050405020304" pitchFamily="18" charset="0"/>
                <a:cs typeface="Times New Roman" panose="02020603050405020304" pitchFamily="18" charset="0"/>
              </a:rPr>
              <a:t>space’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t>All pervasive Consciousness (I) – </a:t>
            </a:r>
            <a:r>
              <a:rPr lang="en-US" sz="2400" dirty="0" err="1"/>
              <a:t>Nirantar</a:t>
            </a:r>
            <a:r>
              <a:rPr lang="en-US" sz="2400" dirty="0"/>
              <a:t> </a:t>
            </a:r>
            <a:r>
              <a:rPr lang="en-US" sz="2400" dirty="0" err="1"/>
              <a:t>Nitya</a:t>
            </a:r>
            <a:r>
              <a:rPr lang="en-US" sz="2400" dirty="0"/>
              <a:t> </a:t>
            </a:r>
            <a:endParaRPr lang="en-US" sz="2400" dirty="0" smtClean="0"/>
          </a:p>
          <a:p>
            <a:pPr marL="342900" indent="-342900" algn="just">
              <a:buFont typeface="Arial" panose="020B0604020202020204" pitchFamily="34" charset="0"/>
              <a:buChar char="•"/>
            </a:pPr>
            <a:r>
              <a:rPr lang="en-US" sz="2400" dirty="0" smtClean="0"/>
              <a:t>Material- </a:t>
            </a:r>
            <a:r>
              <a:rPr lang="en-US" sz="2400" dirty="0" err="1"/>
              <a:t>Anitya</a:t>
            </a:r>
            <a:r>
              <a:rPr lang="en-US" sz="2400" dirty="0"/>
              <a:t> (</a:t>
            </a:r>
            <a:r>
              <a:rPr lang="en-US" sz="2400" dirty="0" err="1"/>
              <a:t>Ulimited</a:t>
            </a:r>
            <a:r>
              <a:rPr lang="en-US" sz="2400" dirty="0"/>
              <a:t> in space and time) </a:t>
            </a:r>
            <a:endParaRPr lang="en-US" sz="2400" dirty="0" smtClean="0"/>
          </a:p>
          <a:p>
            <a:pPr marL="342900" indent="-342900" algn="just">
              <a:buFont typeface="Arial" panose="020B0604020202020204" pitchFamily="34" charset="0"/>
              <a:buChar char="•"/>
            </a:pPr>
            <a:r>
              <a:rPr lang="en-US" sz="2400" dirty="0" smtClean="0"/>
              <a:t>(</a:t>
            </a:r>
            <a:r>
              <a:rPr lang="en-US" sz="2400" dirty="0" err="1"/>
              <a:t>Niranatar</a:t>
            </a:r>
            <a:r>
              <a:rPr lang="en-US" sz="2400" dirty="0"/>
              <a:t>: Limited in space, Unlimited in time, </a:t>
            </a:r>
            <a:r>
              <a:rPr lang="en-US" sz="2400" dirty="0" err="1"/>
              <a:t>Anitya</a:t>
            </a:r>
            <a:r>
              <a:rPr lang="en-US" sz="2400" dirty="0"/>
              <a:t>: Limited in space and time) </a:t>
            </a: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24</a:t>
            </a:fld>
            <a:endParaRPr lang="en-US" dirty="0">
              <a:solidFill>
                <a:srgbClr val="000000"/>
              </a:solidFill>
            </a:endParaRPr>
          </a:p>
        </p:txBody>
      </p:sp>
    </p:spTree>
    <p:extLst>
      <p:ext uri="{BB962C8B-B14F-4D97-AF65-F5344CB8AC3E}">
        <p14:creationId xmlns:p14="http://schemas.microsoft.com/office/powerpoint/2010/main" val="2616512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Existence is co-existence of mutually interacting units in all-pervasive </a:t>
            </a:r>
            <a:r>
              <a:rPr lang="en-US" sz="3600" b="1" dirty="0" smtClean="0">
                <a:latin typeface="Times New Roman" panose="02020603050405020304" pitchFamily="18" charset="0"/>
                <a:cs typeface="Times New Roman" panose="02020603050405020304" pitchFamily="18" charset="0"/>
              </a:rPr>
              <a:t>space’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When </a:t>
            </a:r>
            <a:r>
              <a:rPr lang="en-US" sz="2400" dirty="0"/>
              <a:t>we look at the existence around, the first thing we see is space. And then we see the units in space. Between every two units there is a space. </a:t>
            </a:r>
            <a:endParaRPr lang="en-US" sz="2400" dirty="0" smtClean="0"/>
          </a:p>
          <a:p>
            <a:pPr marL="342900" indent="-342900" algn="just">
              <a:buFont typeface="Arial" panose="020B0604020202020204" pitchFamily="34" charset="0"/>
              <a:buChar char="•"/>
            </a:pPr>
            <a:r>
              <a:rPr lang="en-US" sz="2400" dirty="0" smtClean="0"/>
              <a:t>The </a:t>
            </a:r>
            <a:r>
              <a:rPr lang="en-US" sz="2400" dirty="0"/>
              <a:t>units exist in space. If we were to define this, we would say that there are two kinds of realities in existence and these are: space and units (in space</a:t>
            </a:r>
            <a:r>
              <a:rPr lang="en-US" sz="2400" dirty="0" smtClean="0"/>
              <a:t>).</a:t>
            </a:r>
          </a:p>
          <a:p>
            <a:pPr marL="342900" indent="-342900" algn="just">
              <a:buFont typeface="Arial" panose="020B0604020202020204" pitchFamily="34" charset="0"/>
              <a:buChar char="•"/>
            </a:pPr>
            <a:r>
              <a:rPr lang="en-US" sz="2400" dirty="0" smtClean="0"/>
              <a:t> </a:t>
            </a:r>
            <a:r>
              <a:rPr lang="en-US" sz="2400" dirty="0"/>
              <a:t>So we say, Existence = space + units (in space) Since nature consists of the four orders we have been discussing, </a:t>
            </a:r>
            <a:endParaRPr lang="en-US" sz="2400" dirty="0" smtClean="0"/>
          </a:p>
          <a:p>
            <a:pPr marL="1028700" lvl="1" indent="-342900" algn="just"/>
            <a:r>
              <a:rPr lang="en-US" sz="3200" dirty="0" smtClean="0"/>
              <a:t>we </a:t>
            </a:r>
            <a:r>
              <a:rPr lang="en-US" sz="3200" dirty="0"/>
              <a:t>can say, “Existence = Nature submerged in space”. </a:t>
            </a:r>
            <a:endParaRPr lang="en-US" sz="3200" dirty="0" smtClean="0"/>
          </a:p>
          <a:p>
            <a:pPr marL="342900" indent="-342900" algn="just">
              <a:buFont typeface="Arial" panose="020B0604020202020204" pitchFamily="34" charset="0"/>
              <a:buChar char="•"/>
            </a:pPr>
            <a:r>
              <a:rPr lang="en-US" sz="2400" dirty="0" smtClean="0"/>
              <a:t>Nature </a:t>
            </a:r>
            <a:r>
              <a:rPr lang="en-US" sz="2400" dirty="0"/>
              <a:t>= Four orders (Material, Plant/Bio or </a:t>
            </a:r>
            <a:r>
              <a:rPr lang="en-US" sz="2400" dirty="0" err="1"/>
              <a:t>Pranic</a:t>
            </a:r>
            <a:r>
              <a:rPr lang="en-US" sz="2400" dirty="0"/>
              <a:t>, Animal and Human Order) </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25</a:t>
            </a:fld>
            <a:endParaRPr lang="en-US" dirty="0">
              <a:solidFill>
                <a:srgbClr val="000000"/>
              </a:solidFill>
            </a:endParaRPr>
          </a:p>
        </p:txBody>
      </p:sp>
    </p:spTree>
    <p:extLst>
      <p:ext uri="{BB962C8B-B14F-4D97-AF65-F5344CB8AC3E}">
        <p14:creationId xmlns:p14="http://schemas.microsoft.com/office/powerpoint/2010/main" val="677606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Existence is co-existence of mutually interacting units in all-pervasive </a:t>
            </a:r>
            <a:r>
              <a:rPr lang="en-US" sz="3600" b="1" dirty="0" smtClean="0">
                <a:latin typeface="Times New Roman" panose="02020603050405020304" pitchFamily="18" charset="0"/>
                <a:cs typeface="Times New Roman" panose="02020603050405020304" pitchFamily="18" charset="0"/>
              </a:rPr>
              <a:t>space’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When </a:t>
            </a:r>
            <a:r>
              <a:rPr lang="en-US" sz="2400" dirty="0"/>
              <a:t>we look at the existence around, the first thing we see is space. And then we see the units in space. Between every two units there is a space. </a:t>
            </a:r>
            <a:endParaRPr lang="en-US" sz="2400" dirty="0" smtClean="0"/>
          </a:p>
          <a:p>
            <a:pPr marL="342900" indent="-342900" algn="just">
              <a:buFont typeface="Arial" panose="020B0604020202020204" pitchFamily="34" charset="0"/>
              <a:buChar char="•"/>
            </a:pPr>
            <a:r>
              <a:rPr lang="en-US" sz="2400" dirty="0" smtClean="0"/>
              <a:t>The </a:t>
            </a:r>
            <a:r>
              <a:rPr lang="en-US" sz="2400" dirty="0"/>
              <a:t>units exist in space. If we were to define this, we would say that there are two kinds of realities in existence and these are: space and units (in space</a:t>
            </a:r>
            <a:r>
              <a:rPr lang="en-US" sz="2400" dirty="0" smtClean="0"/>
              <a:t>).</a:t>
            </a:r>
          </a:p>
          <a:p>
            <a:pPr marL="342900" indent="-342900" algn="just">
              <a:buFont typeface="Arial" panose="020B0604020202020204" pitchFamily="34" charset="0"/>
              <a:buChar char="•"/>
            </a:pPr>
            <a:r>
              <a:rPr lang="en-US" sz="2400" dirty="0" smtClean="0"/>
              <a:t> </a:t>
            </a:r>
            <a:r>
              <a:rPr lang="en-US" sz="2400" dirty="0"/>
              <a:t>So we say, Existence = space + units (in space) Since nature consists of the four orders we have been discussing, </a:t>
            </a:r>
            <a:endParaRPr lang="en-US" sz="2400" dirty="0" smtClean="0"/>
          </a:p>
          <a:p>
            <a:pPr marL="1028700" lvl="1" indent="-342900" algn="just"/>
            <a:r>
              <a:rPr lang="en-US" sz="3200" dirty="0" smtClean="0"/>
              <a:t>we </a:t>
            </a:r>
            <a:r>
              <a:rPr lang="en-US" sz="3200" dirty="0"/>
              <a:t>can say, “Existence = Nature submerged in space”. </a:t>
            </a:r>
            <a:endParaRPr lang="en-US" sz="3200" dirty="0" smtClean="0"/>
          </a:p>
          <a:p>
            <a:pPr marL="342900" indent="-342900" algn="just">
              <a:buFont typeface="Arial" panose="020B0604020202020204" pitchFamily="34" charset="0"/>
              <a:buChar char="•"/>
            </a:pPr>
            <a:r>
              <a:rPr lang="en-US" sz="2400" dirty="0" smtClean="0"/>
              <a:t>Nature </a:t>
            </a:r>
            <a:r>
              <a:rPr lang="en-US" sz="2400" dirty="0"/>
              <a:t>= Four orders (Material, Plant/Bio or </a:t>
            </a:r>
            <a:r>
              <a:rPr lang="en-US" sz="2400" dirty="0" err="1"/>
              <a:t>Pranic</a:t>
            </a:r>
            <a:r>
              <a:rPr lang="en-US" sz="2400" dirty="0"/>
              <a:t>, Animal and Human Order) </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26</a:t>
            </a:fld>
            <a:endParaRPr lang="en-US" dirty="0">
              <a:solidFill>
                <a:srgbClr val="000000"/>
              </a:solidFill>
            </a:endParaRPr>
          </a:p>
        </p:txBody>
      </p:sp>
    </p:spTree>
    <p:extLst>
      <p:ext uri="{BB962C8B-B14F-4D97-AF65-F5344CB8AC3E}">
        <p14:creationId xmlns:p14="http://schemas.microsoft.com/office/powerpoint/2010/main" val="401048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3600" dirty="0">
              <a:solidFill>
                <a:srgbClr val="000000"/>
              </a:solidFill>
              <a:latin typeface="Arial" panose="020B0604020202020204" pitchFamily="34" charset="0"/>
            </a:endParaRPr>
          </a:p>
          <a:p>
            <a:r>
              <a:rPr lang="en-US" sz="3600" b="1" dirty="0" smtClean="0">
                <a:latin typeface="Arial" panose="020B0604020202020204" pitchFamily="34" charset="0"/>
              </a:rPr>
              <a:t>Two </a:t>
            </a:r>
            <a:r>
              <a:rPr lang="en-US" sz="3600" b="1" dirty="0">
                <a:latin typeface="Arial" panose="020B0604020202020204" pitchFamily="34" charset="0"/>
              </a:rPr>
              <a:t>types of Co-Existence </a:t>
            </a:r>
            <a:endParaRPr lang="en-US" sz="3600" dirty="0">
              <a:latin typeface="Arial" panose="020B0604020202020204" pitchFamily="34" charset="0"/>
            </a:endParaRPr>
          </a:p>
          <a:p>
            <a:endParaRPr lang="en-US" sz="3600" dirty="0"/>
          </a:p>
          <a:p>
            <a:r>
              <a:rPr lang="en-US" sz="3600" b="1" dirty="0" smtClean="0"/>
              <a:t>Passive </a:t>
            </a:r>
            <a:r>
              <a:rPr lang="en-US" sz="3600" b="1" dirty="0"/>
              <a:t>Co-Existence </a:t>
            </a:r>
          </a:p>
          <a:p>
            <a:pPr marL="342900" indent="-342900" algn="just">
              <a:buFont typeface="Arial" panose="020B0604020202020204" pitchFamily="34" charset="0"/>
              <a:buChar char="•"/>
            </a:pPr>
            <a:r>
              <a:rPr lang="en-US" sz="2400" dirty="0" smtClean="0"/>
              <a:t>This </a:t>
            </a:r>
            <a:r>
              <a:rPr lang="en-US" sz="2400" dirty="0"/>
              <a:t>type of co-existence occurs where relationships are characterized by unequal power relationships, little inter-group contact; and little equity. In short, the principals of social justice are not apparent here</a:t>
            </a:r>
            <a:r>
              <a:rPr lang="en-US" sz="2400" dirty="0" smtClean="0"/>
              <a:t>.</a:t>
            </a:r>
          </a:p>
          <a:p>
            <a:pPr marL="342900" indent="-342900" algn="just">
              <a:buFont typeface="Arial" panose="020B0604020202020204" pitchFamily="34" charset="0"/>
              <a:buChar char="•"/>
            </a:pPr>
            <a:r>
              <a:rPr lang="en-US" sz="2400" dirty="0" smtClean="0"/>
              <a:t> </a:t>
            </a:r>
            <a:r>
              <a:rPr lang="en-US" sz="2400" dirty="0"/>
              <a:t>While this type of environment may lack violence, the continuation of unequal relationships is unlikely to lead to the resolution of conflict. Institutions in this environment are not designed to support equality; consequently unjust and oppressive structures can be maintained. </a:t>
            </a:r>
            <a:endParaRPr lang="en-US" sz="2400" dirty="0" smtClean="0"/>
          </a:p>
          <a:p>
            <a:pPr marL="342900" indent="-342900" algn="just">
              <a:buFont typeface="Arial" panose="020B0604020202020204" pitchFamily="34" charset="0"/>
              <a:buChar char="•"/>
            </a:pPr>
            <a:r>
              <a:rPr lang="en-US" sz="2400" dirty="0" smtClean="0"/>
              <a:t>These </a:t>
            </a:r>
            <a:r>
              <a:rPr lang="en-US" sz="2400" dirty="0"/>
              <a:t>structures often impede community growth, peace processes, and the development of democracy. Yet since an inter-group conflict is not widespread, the groups can </a:t>
            </a:r>
            <a:r>
              <a:rPr lang="en-US" sz="2400" dirty="0" smtClean="0"/>
              <a:t>still be said to coexist without violence.</a:t>
            </a:r>
            <a:endParaRPr lang="en-US" sz="2400" dirty="0"/>
          </a:p>
          <a:p>
            <a:pPr marL="342900" indent="-342900" algn="just">
              <a:buFont typeface="Arial" panose="020B0604020202020204" pitchFamily="34" charset="0"/>
              <a:buChar char="•"/>
            </a:pP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27</a:t>
            </a:fld>
            <a:endParaRPr lang="en-US" dirty="0">
              <a:solidFill>
                <a:srgbClr val="000000"/>
              </a:solidFill>
            </a:endParaRPr>
          </a:p>
        </p:txBody>
      </p:sp>
    </p:spTree>
    <p:extLst>
      <p:ext uri="{BB962C8B-B14F-4D97-AF65-F5344CB8AC3E}">
        <p14:creationId xmlns:p14="http://schemas.microsoft.com/office/powerpoint/2010/main" val="270948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3600" dirty="0">
              <a:solidFill>
                <a:srgbClr val="000000"/>
              </a:solidFill>
              <a:latin typeface="Arial" panose="020B0604020202020204" pitchFamily="34" charset="0"/>
            </a:endParaRPr>
          </a:p>
          <a:p>
            <a:r>
              <a:rPr lang="en-US" sz="3600" b="1" dirty="0" smtClean="0">
                <a:latin typeface="Arial" panose="020B0604020202020204" pitchFamily="34" charset="0"/>
              </a:rPr>
              <a:t>Two </a:t>
            </a:r>
            <a:r>
              <a:rPr lang="en-US" sz="3600" b="1" dirty="0">
                <a:latin typeface="Arial" panose="020B0604020202020204" pitchFamily="34" charset="0"/>
              </a:rPr>
              <a:t>types of Co-Existence </a:t>
            </a:r>
            <a:endParaRPr lang="en-US" sz="3600" dirty="0">
              <a:latin typeface="Arial" panose="020B0604020202020204" pitchFamily="34" charset="0"/>
            </a:endParaRPr>
          </a:p>
          <a:p>
            <a:endParaRPr lang="en-US" sz="3600" b="1" dirty="0" smtClean="0">
              <a:latin typeface="Times New Roman" panose="02020603050405020304" pitchFamily="18" charset="0"/>
              <a:cs typeface="Times New Roman" panose="02020603050405020304" pitchFamily="18" charset="0"/>
            </a:endParaRPr>
          </a:p>
          <a:p>
            <a:r>
              <a:rPr lang="en-US" sz="2800" b="1" dirty="0" smtClean="0"/>
              <a:t>Active </a:t>
            </a:r>
            <a:r>
              <a:rPr lang="en-US" sz="2800" b="1" dirty="0"/>
              <a:t>Co-Existence </a:t>
            </a:r>
            <a:endParaRPr lang="en-US" sz="2400" b="1" dirty="0" smtClean="0"/>
          </a:p>
          <a:p>
            <a:endParaRPr lang="en-US" sz="2400" dirty="0"/>
          </a:p>
          <a:p>
            <a:pPr marL="342900" indent="-342900" algn="just">
              <a:buFont typeface="Arial" panose="020B0604020202020204" pitchFamily="34" charset="0"/>
              <a:buChar char="•"/>
            </a:pPr>
            <a:r>
              <a:rPr lang="en-US" sz="2400" dirty="0" smtClean="0"/>
              <a:t>In </a:t>
            </a:r>
            <a:r>
              <a:rPr lang="en-US" sz="2400" dirty="0"/>
              <a:t>this type of co-existence, relationships are characterized by a recognition and respect for diversity and an active embrace of difference, equal access to resources and opportunities, and equity in all aspects of life. </a:t>
            </a:r>
            <a:endParaRPr lang="en-US" sz="2400" dirty="0" smtClean="0"/>
          </a:p>
          <a:p>
            <a:pPr marL="342900" indent="-342900" algn="just">
              <a:buFont typeface="Arial" panose="020B0604020202020204" pitchFamily="34" charset="0"/>
              <a:buChar char="•"/>
            </a:pPr>
            <a:r>
              <a:rPr lang="en-US" sz="2400" dirty="0" smtClean="0"/>
              <a:t>This </a:t>
            </a:r>
            <a:r>
              <a:rPr lang="en-US" sz="2400" dirty="0"/>
              <a:t>type of co-existence fosters peace and social cohesion based on justice, equality, inclusion and equity. </a:t>
            </a: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28</a:t>
            </a:fld>
            <a:endParaRPr lang="en-US" dirty="0">
              <a:solidFill>
                <a:srgbClr val="000000"/>
              </a:solidFill>
            </a:endParaRPr>
          </a:p>
        </p:txBody>
      </p:sp>
    </p:spTree>
    <p:extLst>
      <p:ext uri="{BB962C8B-B14F-4D97-AF65-F5344CB8AC3E}">
        <p14:creationId xmlns:p14="http://schemas.microsoft.com/office/powerpoint/2010/main" val="4122074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3600" dirty="0">
              <a:solidFill>
                <a:srgbClr val="000000"/>
              </a:solidFill>
              <a:latin typeface="Arial" panose="020B0604020202020204" pitchFamily="34" charset="0"/>
            </a:endParaRPr>
          </a:p>
          <a:p>
            <a:r>
              <a:rPr lang="en-US" sz="3600" b="1" dirty="0" smtClean="0"/>
              <a:t>Holistic </a:t>
            </a:r>
            <a:r>
              <a:rPr lang="en-US" sz="3600" b="1" dirty="0"/>
              <a:t>Perception Of Harmony At All Levels Of Existence </a:t>
            </a:r>
          </a:p>
          <a:p>
            <a:r>
              <a:rPr lang="en-US" sz="3600" dirty="0" smtClean="0"/>
              <a:t>Natural </a:t>
            </a:r>
            <a:r>
              <a:rPr lang="en-US" sz="3600" dirty="0"/>
              <a:t>harmony </a:t>
            </a:r>
          </a:p>
          <a:p>
            <a:r>
              <a:rPr lang="en-US" sz="3600" dirty="0"/>
              <a:t></a:t>
            </a:r>
            <a:r>
              <a:rPr lang="en-US" sz="2800" dirty="0"/>
              <a:t>Natural harmony in Trees </a:t>
            </a:r>
          </a:p>
          <a:p>
            <a:r>
              <a:rPr lang="en-US" sz="2800" dirty="0"/>
              <a:t>Natural harmony in Building </a:t>
            </a:r>
          </a:p>
          <a:p>
            <a:r>
              <a:rPr lang="en-US" sz="2800" dirty="0"/>
              <a:t>Natural harmony in residential real estate </a:t>
            </a:r>
          </a:p>
          <a:p>
            <a:r>
              <a:rPr lang="en-US" sz="2800" dirty="0"/>
              <a:t>Natural harmony in water </a:t>
            </a:r>
          </a:p>
          <a:p>
            <a:r>
              <a:rPr lang="en-US" sz="2800" dirty="0"/>
              <a:t>Natural harmony in Gardening </a:t>
            </a:r>
          </a:p>
          <a:p>
            <a:r>
              <a:rPr lang="en-US" sz="2800" dirty="0"/>
              <a:t>Natural harmony in rural ecosystem </a:t>
            </a:r>
          </a:p>
          <a:p>
            <a:r>
              <a:rPr lang="en-US" sz="2800" dirty="0"/>
              <a:t>Natural harmony in education institutions </a:t>
            </a:r>
          </a:p>
          <a:p>
            <a:r>
              <a:rPr lang="en-US" sz="2800" dirty="0"/>
              <a:t>Natural harmony in school parks </a:t>
            </a:r>
          </a:p>
          <a:p>
            <a:r>
              <a:rPr lang="en-US" sz="2800" dirty="0"/>
              <a:t>Natural harmony through yoga </a:t>
            </a:r>
          </a:p>
          <a:p>
            <a:endParaRPr lang="en-US" sz="2800" b="1" dirty="0" smtClean="0">
              <a:latin typeface="Times New Roman" panose="02020603050405020304" pitchFamily="18" charset="0"/>
              <a:cs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29</a:t>
            </a:fld>
            <a:endParaRPr lang="en-US" dirty="0">
              <a:solidFill>
                <a:srgbClr val="000000"/>
              </a:solidFill>
            </a:endParaRPr>
          </a:p>
        </p:txBody>
      </p:sp>
    </p:spTree>
    <p:extLst>
      <p:ext uri="{BB962C8B-B14F-4D97-AF65-F5344CB8AC3E}">
        <p14:creationId xmlns:p14="http://schemas.microsoft.com/office/powerpoint/2010/main" val="9706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xmlns="" id="{D2D67B0F-ABE1-40FB-B04E-199AD23E3BE7}"/>
              </a:ext>
            </a:extLst>
          </p:cNvPr>
          <p:cNvSpPr txBox="1"/>
          <p:nvPr/>
        </p:nvSpPr>
        <p:spPr>
          <a:xfrm>
            <a:off x="1321168" y="2820029"/>
            <a:ext cx="10540274" cy="3046988"/>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Material order:</a:t>
            </a:r>
          </a:p>
          <a:p>
            <a:pPr algn="just"/>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It includes the soil, metals, compounds, liquids, gases </a:t>
            </a:r>
            <a:r>
              <a:rPr lang="en-US" sz="2400" dirty="0" err="1">
                <a:solidFill>
                  <a:schemeClr val="bg1"/>
                </a:solidFill>
                <a:latin typeface="Times New Roman" panose="02020603050405020304" pitchFamily="18" charset="0"/>
                <a:cs typeface="Times New Roman" panose="02020603050405020304" pitchFamily="18" charset="0"/>
              </a:rPr>
              <a:t>etc</a:t>
            </a:r>
            <a:r>
              <a:rPr lang="en-US" sz="2400" dirty="0">
                <a:solidFill>
                  <a:schemeClr val="bg1"/>
                </a:solidFill>
                <a:latin typeface="Times New Roman" panose="02020603050405020304" pitchFamily="18" charset="0"/>
                <a:cs typeface="Times New Roman" panose="02020603050405020304" pitchFamily="18" charset="0"/>
              </a:rPr>
              <a:t> (on earth) and the stars, planets, moon </a:t>
            </a:r>
            <a:r>
              <a:rPr lang="en-US" sz="2400" dirty="0" err="1">
                <a:solidFill>
                  <a:schemeClr val="bg1"/>
                </a:solidFill>
                <a:latin typeface="Times New Roman" panose="02020603050405020304" pitchFamily="18" charset="0"/>
                <a:cs typeface="Times New Roman" panose="02020603050405020304" pitchFamily="18" charset="0"/>
              </a:rPr>
              <a:t>etc</a:t>
            </a:r>
            <a:r>
              <a:rPr lang="en-US" sz="2400" dirty="0">
                <a:solidFill>
                  <a:schemeClr val="bg1"/>
                </a:solidFill>
                <a:latin typeface="Times New Roman" panose="02020603050405020304" pitchFamily="18" charset="0"/>
                <a:cs typeface="Times New Roman" panose="02020603050405020304" pitchFamily="18" charset="0"/>
              </a:rPr>
              <a:t>(beyond earth)</a:t>
            </a:r>
          </a:p>
          <a:p>
            <a:pPr algn="just"/>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Plant/Bio order:</a:t>
            </a:r>
          </a:p>
          <a:p>
            <a:pPr algn="just"/>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It includes all flora such as grass, trees, seeds, fruits, flowers, parasitic plants, carnivorous plants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92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3600" dirty="0">
              <a:solidFill>
                <a:srgbClr val="000000"/>
              </a:solidFill>
              <a:latin typeface="Arial" panose="020B0604020202020204" pitchFamily="34" charset="0"/>
            </a:endParaRPr>
          </a:p>
          <a:p>
            <a:r>
              <a:rPr lang="en-US" sz="3600" b="1" dirty="0" smtClean="0"/>
              <a:t>Holistic </a:t>
            </a:r>
            <a:r>
              <a:rPr lang="en-US" sz="3600" b="1" dirty="0"/>
              <a:t>Perception Of Harmony At All Levels Of Existence </a:t>
            </a:r>
          </a:p>
          <a:p>
            <a:endParaRPr lang="en-US" sz="2800" dirty="0"/>
          </a:p>
          <a:p>
            <a:endParaRPr lang="en-US" sz="2800" dirty="0"/>
          </a:p>
          <a:p>
            <a:r>
              <a:rPr lang="en-US" sz="2800" dirty="0"/>
              <a:t>Natural harmony is necessary to solve the problem of global warming and depletion of non-renewable natural resources can be avoided. </a:t>
            </a:r>
          </a:p>
          <a:p>
            <a:pPr marL="457200" indent="-457200" algn="just">
              <a:buFont typeface="Arial" panose="020B0604020202020204" pitchFamily="34" charset="0"/>
              <a:buChar char="•"/>
            </a:pPr>
            <a:r>
              <a:rPr lang="en-US" sz="2800" dirty="0" smtClean="0"/>
              <a:t>Natural </a:t>
            </a:r>
            <a:r>
              <a:rPr lang="en-US" sz="2800" dirty="0"/>
              <a:t>harmony with trees cure all problems like--- reduction of wind velocity, Energy savings, Doing companion planting, development of an eco-subsystem in terms of establishing a forest garden, reduction of building heat. </a:t>
            </a:r>
          </a:p>
          <a:p>
            <a:pPr marL="457200" indent="-457200" algn="just">
              <a:buFont typeface="Arial" panose="020B0604020202020204" pitchFamily="34" charset="0"/>
              <a:buChar char="•"/>
            </a:pPr>
            <a:r>
              <a:rPr lang="en-US" sz="2800" dirty="0" smtClean="0"/>
              <a:t>It </a:t>
            </a:r>
            <a:r>
              <a:rPr lang="en-US" sz="2800" dirty="0"/>
              <a:t>is possible to achieve natural harmony in the establishment, maintenance and management of educational institution like schools, colleges and universities. </a:t>
            </a:r>
          </a:p>
          <a:p>
            <a:endParaRPr lang="en-US" sz="2800" b="1" dirty="0" smtClean="0">
              <a:latin typeface="Times New Roman" panose="02020603050405020304" pitchFamily="18" charset="0"/>
              <a:cs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30</a:t>
            </a:fld>
            <a:endParaRPr lang="en-US" dirty="0">
              <a:solidFill>
                <a:srgbClr val="000000"/>
              </a:solidFill>
            </a:endParaRPr>
          </a:p>
        </p:txBody>
      </p:sp>
    </p:spTree>
    <p:extLst>
      <p:ext uri="{BB962C8B-B14F-4D97-AF65-F5344CB8AC3E}">
        <p14:creationId xmlns:p14="http://schemas.microsoft.com/office/powerpoint/2010/main" val="143407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3600" dirty="0">
              <a:solidFill>
                <a:srgbClr val="000000"/>
              </a:solidFill>
              <a:latin typeface="Arial" panose="020B0604020202020204" pitchFamily="34" charset="0"/>
            </a:endParaRPr>
          </a:p>
          <a:p>
            <a:r>
              <a:rPr lang="en-US" sz="3600" b="1" dirty="0" smtClean="0"/>
              <a:t>Holistic </a:t>
            </a:r>
            <a:r>
              <a:rPr lang="en-US" sz="3600" b="1" dirty="0"/>
              <a:t>Perception Of Harmony At All Levels Of Existence </a:t>
            </a:r>
          </a:p>
          <a:p>
            <a:endParaRPr lang="en-US" sz="2800" dirty="0"/>
          </a:p>
          <a:p>
            <a:endParaRPr lang="en-US" sz="2800" dirty="0"/>
          </a:p>
          <a:p>
            <a:pPr marL="457200" indent="-457200">
              <a:buFont typeface="Arial" panose="020B0604020202020204" pitchFamily="34" charset="0"/>
              <a:buChar char="•"/>
            </a:pPr>
            <a:r>
              <a:rPr lang="en-US" sz="2800" dirty="0" smtClean="0"/>
              <a:t>One </a:t>
            </a:r>
            <a:r>
              <a:rPr lang="en-US" sz="2800" dirty="0"/>
              <a:t>can understand the depths of harmony and alignment in nature by contemplating and reflecting upon the natural order. It is possible to unravel the mystery of the natural synthesis in the midst of ongoing chaos at the material plane. </a:t>
            </a:r>
            <a:endParaRPr lang="en-US" sz="2800" dirty="0" smtClean="0"/>
          </a:p>
          <a:p>
            <a:pPr marL="457200" indent="-457200">
              <a:buFont typeface="Arial" panose="020B0604020202020204" pitchFamily="34" charset="0"/>
              <a:buChar char="•"/>
            </a:pPr>
            <a:r>
              <a:rPr lang="en-US" sz="2800" dirty="0" smtClean="0"/>
              <a:t>Yoga </a:t>
            </a:r>
            <a:r>
              <a:rPr lang="en-US" sz="2800" dirty="0"/>
              <a:t>enables one to understand the intrinsic worth of life and the meaning and significance of the </a:t>
            </a:r>
            <a:r>
              <a:rPr lang="en-US" sz="2800"/>
              <a:t>cosmic </a:t>
            </a:r>
            <a:r>
              <a:rPr lang="en-US" sz="2800" smtClean="0"/>
              <a:t>order.</a:t>
            </a:r>
            <a:endParaRPr lang="en-US" sz="2800" dirty="0"/>
          </a:p>
          <a:p>
            <a:endParaRPr lang="en-US" sz="2800" b="1" dirty="0" smtClean="0">
              <a:latin typeface="Times New Roman" panose="02020603050405020304" pitchFamily="18" charset="0"/>
              <a:cs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31</a:t>
            </a:fld>
            <a:endParaRPr lang="en-US" dirty="0">
              <a:solidFill>
                <a:srgbClr val="000000"/>
              </a:solidFill>
            </a:endParaRPr>
          </a:p>
        </p:txBody>
      </p:sp>
    </p:spTree>
    <p:extLst>
      <p:ext uri="{BB962C8B-B14F-4D97-AF65-F5344CB8AC3E}">
        <p14:creationId xmlns:p14="http://schemas.microsoft.com/office/powerpoint/2010/main" val="63825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rPr>
              <a:t>C</a:t>
            </a:r>
            <a:r>
              <a:rPr lang="en-US" sz="3600" b="1" dirty="0" smtClean="0">
                <a:latin typeface="Times New Roman" panose="02020603050405020304" pitchFamily="18" charset="0"/>
              </a:rPr>
              <a:t>oncept </a:t>
            </a:r>
            <a:r>
              <a:rPr lang="en-US" sz="3600" b="1" dirty="0">
                <a:latin typeface="Times New Roman" panose="02020603050405020304" pitchFamily="18" charset="0"/>
              </a:rPr>
              <a:t>of holistic perception of harmony in existence.</a:t>
            </a:r>
            <a:r>
              <a:rPr lang="en-US" sz="3600" b="1" dirty="0" smtClean="0">
                <a:latin typeface="Times New Roman" panose="02020603050405020304" pitchFamily="18" charset="0"/>
                <a:cs typeface="Times New Roman" panose="02020603050405020304" pitchFamily="18" charset="0"/>
              </a:rPr>
              <a:t>’</a:t>
            </a:r>
          </a:p>
          <a:p>
            <a:endParaRPr lang="en-US" sz="2400" dirty="0"/>
          </a:p>
          <a:p>
            <a:pPr marL="342900" indent="-342900" algn="just">
              <a:buFont typeface="Arial" panose="020B0604020202020204" pitchFamily="34" charset="0"/>
              <a:buChar char="•"/>
            </a:pPr>
            <a:r>
              <a:rPr lang="en-US" sz="2400" dirty="0" smtClean="0"/>
              <a:t>The </a:t>
            </a:r>
            <a:r>
              <a:rPr lang="en-US" sz="2400" dirty="0"/>
              <a:t>existence is units in space. Space is the empty area all around. The units are of </a:t>
            </a:r>
            <a:r>
              <a:rPr lang="en-US" sz="2400" dirty="0" smtClean="0"/>
              <a:t>two types</a:t>
            </a:r>
            <a:r>
              <a:rPr lang="en-US" sz="2400" dirty="0"/>
              <a:t>: material (insentient) and conscious (the sentient ‘I</a:t>
            </a:r>
            <a:r>
              <a:rPr lang="en-US" sz="2400" dirty="0" smtClean="0"/>
              <a:t>’).</a:t>
            </a:r>
          </a:p>
          <a:p>
            <a:pPr marL="342900" indent="-342900" algn="just">
              <a:buFont typeface="Arial" panose="020B0604020202020204" pitchFamily="34" charset="0"/>
              <a:buChar char="•"/>
            </a:pPr>
            <a:r>
              <a:rPr lang="en-US" sz="2400" dirty="0" smtClean="0"/>
              <a:t> </a:t>
            </a:r>
            <a:r>
              <a:rPr lang="en-US" sz="2400" dirty="0"/>
              <a:t>The </a:t>
            </a:r>
            <a:r>
              <a:rPr lang="en-US" sz="2400" b="1" dirty="0"/>
              <a:t>material units </a:t>
            </a:r>
            <a:r>
              <a:rPr lang="en-US" sz="2400" b="1" dirty="0" smtClean="0"/>
              <a:t>are transformable</a:t>
            </a:r>
            <a:r>
              <a:rPr lang="en-US" sz="2400" b="1" dirty="0"/>
              <a:t>, and their composition keeps on changing</a:t>
            </a:r>
            <a:r>
              <a:rPr lang="en-US" sz="2400" dirty="0"/>
              <a:t>, hence these are </a:t>
            </a:r>
            <a:r>
              <a:rPr lang="en-US" sz="2400" b="1" dirty="0" err="1"/>
              <a:t>gathansheel</a:t>
            </a:r>
            <a:r>
              <a:rPr lang="en-US" sz="2400" dirty="0"/>
              <a:t>. </a:t>
            </a:r>
            <a:r>
              <a:rPr lang="en-US" sz="2400" dirty="0" smtClean="0"/>
              <a:t>The other </a:t>
            </a:r>
            <a:r>
              <a:rPr lang="en-US" sz="2400" dirty="0"/>
              <a:t>category of units, </a:t>
            </a:r>
            <a:r>
              <a:rPr lang="en-US" sz="2400" b="1" dirty="0"/>
              <a:t>the sentient ‘I’, does not transform and are complete in composition</a:t>
            </a:r>
            <a:r>
              <a:rPr lang="en-US" sz="2400" dirty="0" smtClean="0"/>
              <a:t>, hence </a:t>
            </a:r>
            <a:r>
              <a:rPr lang="en-US" sz="2400" b="1" dirty="0" err="1"/>
              <a:t>gathanpurna</a:t>
            </a:r>
            <a:r>
              <a:rPr lang="en-US" sz="2400" dirty="0"/>
              <a:t>. </a:t>
            </a:r>
            <a:endParaRPr lang="en-US" sz="2400" dirty="0" smtClean="0"/>
          </a:p>
          <a:p>
            <a:pPr marL="342900" indent="-342900" algn="just">
              <a:buFont typeface="Arial" panose="020B0604020202020204" pitchFamily="34" charset="0"/>
              <a:buChar char="•"/>
            </a:pPr>
            <a:r>
              <a:rPr lang="en-US" sz="2400" dirty="0" smtClean="0"/>
              <a:t>The </a:t>
            </a:r>
            <a:r>
              <a:rPr lang="en-US" sz="2400" dirty="0"/>
              <a:t>material units are changeful (with activities of recognizing </a:t>
            </a:r>
            <a:r>
              <a:rPr lang="en-US" sz="2400" dirty="0" smtClean="0"/>
              <a:t>and fulfilment </a:t>
            </a:r>
            <a:r>
              <a:rPr lang="en-US" sz="2400" dirty="0"/>
              <a:t>only) while the other kinds of units are continuous (with activities of knowing</a:t>
            </a:r>
            <a:r>
              <a:rPr lang="en-US" sz="2400" dirty="0" smtClean="0"/>
              <a:t>, assuming</a:t>
            </a:r>
            <a:r>
              <a:rPr lang="en-US" sz="2400" dirty="0"/>
              <a:t>, recognizing and fulfilment). The material units are available in two orders – </a:t>
            </a:r>
            <a:r>
              <a:rPr lang="en-US" sz="2400" dirty="0" smtClean="0"/>
              <a:t>material order </a:t>
            </a:r>
            <a:r>
              <a:rPr lang="en-US" sz="2400" dirty="0"/>
              <a:t>and </a:t>
            </a:r>
            <a:r>
              <a:rPr lang="en-US" sz="2400" dirty="0" err="1"/>
              <a:t>pranic</a:t>
            </a:r>
            <a:r>
              <a:rPr lang="en-US" sz="2400" dirty="0"/>
              <a:t> order. </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32</a:t>
            </a:fld>
            <a:endParaRPr lang="en-US" dirty="0">
              <a:solidFill>
                <a:srgbClr val="000000"/>
              </a:solidFill>
            </a:endParaRPr>
          </a:p>
        </p:txBody>
      </p:sp>
    </p:spTree>
    <p:extLst>
      <p:ext uri="{BB962C8B-B14F-4D97-AF65-F5344CB8AC3E}">
        <p14:creationId xmlns:p14="http://schemas.microsoft.com/office/powerpoint/2010/main" val="3767636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rPr>
              <a:t>C</a:t>
            </a:r>
            <a:r>
              <a:rPr lang="en-US" sz="3600" b="1" dirty="0" smtClean="0">
                <a:latin typeface="Times New Roman" panose="02020603050405020304" pitchFamily="18" charset="0"/>
              </a:rPr>
              <a:t>oncept </a:t>
            </a:r>
            <a:r>
              <a:rPr lang="en-US" sz="3600" b="1" dirty="0">
                <a:latin typeface="Times New Roman" panose="02020603050405020304" pitchFamily="18" charset="0"/>
              </a:rPr>
              <a:t>of holistic perception of harmony in existence.</a:t>
            </a:r>
            <a:r>
              <a:rPr lang="en-US" sz="3600" b="1" dirty="0" smtClean="0">
                <a:latin typeface="Times New Roman" panose="02020603050405020304" pitchFamily="18" charset="0"/>
                <a:cs typeface="Times New Roman" panose="02020603050405020304" pitchFamily="18" charset="0"/>
              </a:rPr>
              <a:t>’</a:t>
            </a:r>
          </a:p>
          <a:p>
            <a:endParaRPr lang="en-US" sz="2400" dirty="0"/>
          </a:p>
          <a:p>
            <a:pPr marL="342900" indent="-342900">
              <a:buFont typeface="Arial" panose="020B0604020202020204" pitchFamily="34" charset="0"/>
              <a:buChar char="•"/>
            </a:pPr>
            <a:r>
              <a:rPr lang="en-US" sz="2400" dirty="0" smtClean="0"/>
              <a:t>In the material </a:t>
            </a:r>
            <a:r>
              <a:rPr lang="en-US" sz="2400" dirty="0"/>
              <a:t>order, an atom combines with another atom to form </a:t>
            </a:r>
            <a:r>
              <a:rPr lang="en-US" sz="2400" dirty="0" smtClean="0"/>
              <a:t>a molecule</a:t>
            </a:r>
            <a:r>
              <a:rPr lang="en-US" sz="2400" dirty="0"/>
              <a:t>; a molecule similarly forms a molecular structure. </a:t>
            </a:r>
            <a:endParaRPr lang="en-US" sz="2400" dirty="0" smtClean="0"/>
          </a:p>
          <a:p>
            <a:pPr marL="342900" indent="-342900">
              <a:buFont typeface="Arial" panose="020B0604020202020204" pitchFamily="34" charset="0"/>
              <a:buChar char="•"/>
            </a:pPr>
            <a:r>
              <a:rPr lang="en-US" sz="2400" dirty="0" smtClean="0"/>
              <a:t>Molecular </a:t>
            </a:r>
            <a:r>
              <a:rPr lang="en-US" sz="2400" dirty="0"/>
              <a:t>structures are found </a:t>
            </a:r>
            <a:r>
              <a:rPr lang="en-US" sz="2400" dirty="0" smtClean="0"/>
              <a:t>in two </a:t>
            </a:r>
            <a:r>
              <a:rPr lang="en-US" sz="2400" dirty="0"/>
              <a:t>forms: lumps and fluids. Fluids give nutrition to </a:t>
            </a:r>
            <a:r>
              <a:rPr lang="en-US" sz="2400" dirty="0" err="1"/>
              <a:t>pranic</a:t>
            </a:r>
            <a:r>
              <a:rPr lang="en-US" sz="2400" dirty="0"/>
              <a:t> order. </a:t>
            </a:r>
            <a:endParaRPr lang="en-US" sz="2400" dirty="0" smtClean="0"/>
          </a:p>
          <a:p>
            <a:pPr marL="342900" indent="-342900">
              <a:buFont typeface="Arial" panose="020B0604020202020204" pitchFamily="34" charset="0"/>
              <a:buChar char="•"/>
            </a:pPr>
            <a:r>
              <a:rPr lang="en-US" sz="2400" dirty="0" smtClean="0"/>
              <a:t>In </a:t>
            </a:r>
            <a:r>
              <a:rPr lang="en-US" sz="2400" dirty="0" err="1"/>
              <a:t>pranic</a:t>
            </a:r>
            <a:r>
              <a:rPr lang="en-US" sz="2400" dirty="0"/>
              <a:t> order, the </a:t>
            </a:r>
            <a:r>
              <a:rPr lang="en-US" sz="2400" dirty="0" smtClean="0"/>
              <a:t>smallest units </a:t>
            </a:r>
            <a:r>
              <a:rPr lang="en-US" sz="2400" dirty="0"/>
              <a:t>are plant cells which combine with other cells to form plants, animal bodies and </a:t>
            </a:r>
            <a:r>
              <a:rPr lang="en-US" sz="2400" dirty="0" smtClean="0"/>
              <a:t>human bodies</a:t>
            </a:r>
            <a:r>
              <a:rPr lang="en-US" sz="2400" dirty="0"/>
              <a:t>. </a:t>
            </a:r>
            <a:endParaRPr lang="en-US" sz="2400" dirty="0" smtClean="0"/>
          </a:p>
          <a:p>
            <a:pPr marL="342900" indent="-342900">
              <a:buFont typeface="Arial" panose="020B0604020202020204" pitchFamily="34" charset="0"/>
              <a:buChar char="•"/>
            </a:pPr>
            <a:r>
              <a:rPr lang="en-US" sz="2400" dirty="0" smtClean="0"/>
              <a:t>The </a:t>
            </a:r>
            <a:r>
              <a:rPr lang="en-US" sz="2400" dirty="0"/>
              <a:t>co-existence of ‘I’ with the animal body becomes the animal order, and the co-existence of ‘I’ with the human body becomes the human order. Completion of </a:t>
            </a:r>
            <a:r>
              <a:rPr lang="en-US" sz="2400" dirty="0" smtClean="0"/>
              <a:t>right understanding </a:t>
            </a:r>
            <a:r>
              <a:rPr lang="en-US" sz="2400" dirty="0"/>
              <a:t>in human being is called </a:t>
            </a:r>
            <a:r>
              <a:rPr lang="en-US" sz="2400" b="1" dirty="0" err="1"/>
              <a:t>kriyapurnata</a:t>
            </a:r>
            <a:r>
              <a:rPr lang="en-US" sz="2400" b="1" dirty="0"/>
              <a:t> </a:t>
            </a:r>
            <a:r>
              <a:rPr lang="en-US" sz="2400" dirty="0"/>
              <a:t>and ability to live with </a:t>
            </a:r>
            <a:r>
              <a:rPr lang="en-US" sz="2400" dirty="0" smtClean="0"/>
              <a:t>complete understanding </a:t>
            </a:r>
            <a:r>
              <a:rPr lang="en-US" sz="2400" dirty="0"/>
              <a:t>is called </a:t>
            </a:r>
            <a:r>
              <a:rPr lang="en-US" sz="2400" b="1" dirty="0" err="1"/>
              <a:t>acharanpurnata</a:t>
            </a:r>
            <a:r>
              <a:rPr lang="en-US" sz="2400" dirty="0"/>
              <a:t>.</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33</a:t>
            </a:fld>
            <a:endParaRPr lang="en-US" dirty="0">
              <a:solidFill>
                <a:srgbClr val="000000"/>
              </a:solidFill>
            </a:endParaRPr>
          </a:p>
        </p:txBody>
      </p:sp>
    </p:spTree>
    <p:extLst>
      <p:ext uri="{BB962C8B-B14F-4D97-AF65-F5344CB8AC3E}">
        <p14:creationId xmlns:p14="http://schemas.microsoft.com/office/powerpoint/2010/main" val="2963865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1" y="523507"/>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solidFill>
                  <a:srgbClr val="000000"/>
                </a:solidFill>
                <a:latin typeface="Times New Roman" panose="02020603050405020304" pitchFamily="18" charset="0"/>
              </a:rPr>
              <a:t/>
            </a:r>
            <a:br>
              <a:rPr lang="en-US" b="0" dirty="0">
                <a:solidFill>
                  <a:srgbClr val="000000"/>
                </a:solidFill>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r>
              <a:rPr lang="en-US" b="0" dirty="0">
                <a:latin typeface="Times New Roman" panose="02020603050405020304" pitchFamily="18" charset="0"/>
              </a:rPr>
              <a:t/>
            </a:r>
            <a:br>
              <a:rPr lang="en-US" b="0" dirty="0">
                <a:latin typeface="Times New Roman" panose="02020603050405020304" pitchFamily="18" charset="0"/>
              </a:rPr>
            </a:br>
            <a:endParaRPr lang="en-US" dirty="0"/>
          </a:p>
        </p:txBody>
      </p:sp>
      <p:sp>
        <p:nvSpPr>
          <p:cNvPr id="3" name="Text Placeholder 2"/>
          <p:cNvSpPr>
            <a:spLocks noGrp="1"/>
          </p:cNvSpPr>
          <p:nvPr>
            <p:ph type="body" sz="quarter" idx="10"/>
          </p:nvPr>
        </p:nvSpPr>
        <p:spPr>
          <a:xfrm>
            <a:off x="605306" y="156746"/>
            <a:ext cx="11127348" cy="6423125"/>
          </a:xfrm>
        </p:spPr>
        <p:txBody>
          <a:bodyPr/>
          <a:lstStyle/>
          <a:p>
            <a:endParaRPr lang="en-US" sz="2400" dirty="0">
              <a:solidFill>
                <a:srgbClr val="000000"/>
              </a:solidFill>
              <a:latin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rPr>
              <a:t>C</a:t>
            </a:r>
            <a:r>
              <a:rPr lang="en-US" sz="3600" b="1" dirty="0" smtClean="0">
                <a:latin typeface="Times New Roman" panose="02020603050405020304" pitchFamily="18" charset="0"/>
              </a:rPr>
              <a:t>oncept </a:t>
            </a:r>
            <a:r>
              <a:rPr lang="en-US" sz="3600" b="1" dirty="0">
                <a:latin typeface="Times New Roman" panose="02020603050405020304" pitchFamily="18" charset="0"/>
              </a:rPr>
              <a:t>of holistic perception of harmony in existence.</a:t>
            </a:r>
            <a:r>
              <a:rPr lang="en-US" sz="3600" b="1" dirty="0" smtClean="0">
                <a:latin typeface="Times New Roman" panose="02020603050405020304" pitchFamily="18" charset="0"/>
                <a:cs typeface="Times New Roman" panose="02020603050405020304" pitchFamily="18" charset="0"/>
              </a:rPr>
              <a:t>’</a:t>
            </a:r>
          </a:p>
          <a:p>
            <a:endParaRPr lang="en-US" sz="2400" dirty="0"/>
          </a:p>
          <a:p>
            <a:pPr marL="342900" indent="-342900" algn="just">
              <a:buFont typeface="Arial" panose="020B0604020202020204" pitchFamily="34" charset="0"/>
              <a:buChar char="•"/>
            </a:pPr>
            <a:r>
              <a:rPr lang="en-US" sz="2400" dirty="0" smtClean="0"/>
              <a:t>If </a:t>
            </a:r>
            <a:r>
              <a:rPr lang="en-US" sz="2400" dirty="0"/>
              <a:t>we look at the left side of the chart, the transformation keeps taking place and </a:t>
            </a:r>
            <a:r>
              <a:rPr lang="en-US" sz="2400" dirty="0" smtClean="0"/>
              <a:t>the transformation </a:t>
            </a:r>
            <a:r>
              <a:rPr lang="en-US" sz="2400" dirty="0"/>
              <a:t>is cyclic in nature. But on the right hand side, the transitions are acyclic. </a:t>
            </a:r>
            <a:endParaRPr lang="en-US" sz="2400" dirty="0" smtClean="0"/>
          </a:p>
          <a:p>
            <a:pPr marL="342900" indent="-342900" algn="just">
              <a:buFont typeface="Arial" panose="020B0604020202020204" pitchFamily="34" charset="0"/>
              <a:buChar char="•"/>
            </a:pPr>
            <a:r>
              <a:rPr lang="en-US" sz="2400" dirty="0" smtClean="0"/>
              <a:t>This implies </a:t>
            </a:r>
            <a:r>
              <a:rPr lang="en-US" sz="2400" dirty="0"/>
              <a:t>that what we have understood continues to stay with us. We will never miss it. This is </a:t>
            </a:r>
            <a:r>
              <a:rPr lang="en-US" sz="2400" dirty="0" smtClean="0"/>
              <a:t>a transition </a:t>
            </a:r>
            <a:r>
              <a:rPr lang="en-US" sz="2400" dirty="0"/>
              <a:t>in one direction. This is actually called development (</a:t>
            </a:r>
            <a:r>
              <a:rPr lang="en-US" sz="2400" dirty="0" err="1"/>
              <a:t>vikas</a:t>
            </a:r>
            <a:r>
              <a:rPr lang="en-US" sz="2400" dirty="0"/>
              <a:t>).</a:t>
            </a:r>
          </a:p>
          <a:p>
            <a:pPr marL="342900" indent="-342900" algn="just">
              <a:buFont typeface="Arial" panose="020B0604020202020204" pitchFamily="34" charset="0"/>
              <a:buChar char="•"/>
            </a:pPr>
            <a:r>
              <a:rPr lang="en-US" sz="2400" dirty="0"/>
              <a:t>So, Existence is in the form of co-existence. It is in Harmony. We don’t have to </a:t>
            </a:r>
            <a:r>
              <a:rPr lang="en-US" sz="2400" i="1" dirty="0"/>
              <a:t>create </a:t>
            </a:r>
            <a:r>
              <a:rPr lang="en-US" sz="2400" dirty="0" smtClean="0"/>
              <a:t>this harmony</a:t>
            </a:r>
            <a:r>
              <a:rPr lang="en-US" sz="2400" dirty="0"/>
              <a:t>, it already exists</a:t>
            </a:r>
            <a:r>
              <a:rPr lang="en-US" sz="2400" dirty="0" smtClean="0"/>
              <a:t>.</a:t>
            </a:r>
          </a:p>
          <a:p>
            <a:pPr marL="342900" indent="-342900" algn="just">
              <a:buFont typeface="Arial" panose="020B0604020202020204" pitchFamily="34" charset="0"/>
              <a:buChar char="•"/>
            </a:pPr>
            <a:r>
              <a:rPr lang="en-US" sz="2400" dirty="0" smtClean="0"/>
              <a:t> </a:t>
            </a:r>
            <a:r>
              <a:rPr lang="en-US" sz="2400" dirty="0"/>
              <a:t>We only have to </a:t>
            </a:r>
            <a:r>
              <a:rPr lang="en-US" sz="2400" i="1" dirty="0"/>
              <a:t>understand </a:t>
            </a:r>
            <a:r>
              <a:rPr lang="en-US" sz="2400" dirty="0"/>
              <a:t>it to be in it. This means that having </a:t>
            </a:r>
            <a:r>
              <a:rPr lang="en-US" sz="2400" dirty="0" smtClean="0"/>
              <a:t>the knowledge </a:t>
            </a:r>
            <a:r>
              <a:rPr lang="en-US" sz="2400" dirty="0"/>
              <a:t>of self (‘I’) gives me the knowledge of humane conduct (how to live in existence</a:t>
            </a:r>
            <a:r>
              <a:rPr lang="en-US" sz="2400" dirty="0" smtClean="0"/>
              <a:t>, with </a:t>
            </a:r>
            <a:r>
              <a:rPr lang="en-US" sz="2400" dirty="0"/>
              <a:t>the four orders). With this knowledge, I can live with humane conduct. This is the </a:t>
            </a:r>
            <a:r>
              <a:rPr lang="en-US" sz="2400" dirty="0" smtClean="0"/>
              <a:t>pending task </a:t>
            </a:r>
            <a:r>
              <a:rPr lang="en-US" sz="2400" dirty="0"/>
              <a:t>we have to complete</a:t>
            </a:r>
            <a:endParaRPr lang="en-US" sz="2400" dirty="0" smtClean="0"/>
          </a:p>
        </p:txBody>
      </p:sp>
      <p:sp>
        <p:nvSpPr>
          <p:cNvPr id="13" name="Date Placeholder 12"/>
          <p:cNvSpPr>
            <a:spLocks noGrp="1"/>
          </p:cNvSpPr>
          <p:nvPr>
            <p:ph type="dt" sz="half" idx="21"/>
          </p:nvPr>
        </p:nvSpPr>
        <p:spPr/>
        <p:txBody>
          <a:bodyPr/>
          <a:lstStyle/>
          <a:p>
            <a:fld id="{6FCA8E82-58CD-E045-8B98-B7A85B79B752}" type="datetime4">
              <a:rPr lang="en-US" smtClean="0">
                <a:solidFill>
                  <a:srgbClr val="000000"/>
                </a:solidFill>
              </a:rPr>
              <a:pPr/>
              <a:t>April 21, 2023</a:t>
            </a:fld>
            <a:endParaRPr lang="en-US" dirty="0">
              <a:solidFill>
                <a:srgbClr val="000000"/>
              </a:solidFill>
            </a:endParaRPr>
          </a:p>
        </p:txBody>
      </p:sp>
      <p:sp>
        <p:nvSpPr>
          <p:cNvPr id="14" name="Footer Placeholder 13"/>
          <p:cNvSpPr>
            <a:spLocks noGrp="1"/>
          </p:cNvSpPr>
          <p:nvPr>
            <p:ph type="ftr" sz="quarter" idx="22"/>
          </p:nvPr>
        </p:nvSpPr>
        <p:spPr/>
        <p:txBody>
          <a:bodyPr/>
          <a:lstStyle/>
          <a:p>
            <a:r>
              <a:rPr lang="en-US" smtClean="0">
                <a:solidFill>
                  <a:srgbClr val="000000"/>
                </a:solidFill>
              </a:rPr>
              <a:t>Annual Review</a:t>
            </a:r>
            <a:endParaRPr lang="en-US" dirty="0">
              <a:solidFill>
                <a:srgbClr val="000000"/>
              </a:solidFill>
            </a:endParaRPr>
          </a:p>
        </p:txBody>
      </p:sp>
      <p:sp>
        <p:nvSpPr>
          <p:cNvPr id="15" name="Slide Number Placeholder 14"/>
          <p:cNvSpPr>
            <a:spLocks noGrp="1"/>
          </p:cNvSpPr>
          <p:nvPr>
            <p:ph type="sldNum" sz="quarter" idx="23"/>
          </p:nvPr>
        </p:nvSpPr>
        <p:spPr/>
        <p:txBody>
          <a:bodyPr/>
          <a:lstStyle/>
          <a:p>
            <a:fld id="{294A09A9-5501-47C1-A89A-A340965A2BE2}" type="slidenum">
              <a:rPr lang="en-US" smtClean="0">
                <a:solidFill>
                  <a:srgbClr val="000000"/>
                </a:solidFill>
              </a:rPr>
              <a:pPr/>
              <a:t>34</a:t>
            </a:fld>
            <a:endParaRPr lang="en-US" dirty="0">
              <a:solidFill>
                <a:srgbClr val="000000"/>
              </a:solidFill>
            </a:endParaRPr>
          </a:p>
        </p:txBody>
      </p:sp>
    </p:spTree>
    <p:extLst>
      <p:ext uri="{BB962C8B-B14F-4D97-AF65-F5344CB8AC3E}">
        <p14:creationId xmlns:p14="http://schemas.microsoft.com/office/powerpoint/2010/main" val="37676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400CF0D-53AA-405C-B32F-46F6895731A7}"/>
              </a:ext>
            </a:extLst>
          </p:cNvPr>
          <p:cNvSpPr txBox="1"/>
          <p:nvPr/>
        </p:nvSpPr>
        <p:spPr>
          <a:xfrm>
            <a:off x="1432873" y="3129699"/>
            <a:ext cx="9578563" cy="2677656"/>
          </a:xfrm>
          <a:prstGeom prst="rect">
            <a:avLst/>
          </a:prstGeom>
          <a:noFill/>
        </p:spPr>
        <p:txBody>
          <a:bodyPr wrap="square" rtlCol="0">
            <a:spAutoFit/>
          </a:bodyPr>
          <a:lstStyle/>
          <a:p>
            <a:r>
              <a:rPr lang="en-IN" sz="2400" dirty="0" smtClean="0">
                <a:solidFill>
                  <a:schemeClr val="bg1"/>
                </a:solidFill>
                <a:latin typeface="Times New Roman" panose="02020603050405020304" pitchFamily="18" charset="0"/>
                <a:cs typeface="Times New Roman" panose="02020603050405020304" pitchFamily="18" charset="0"/>
              </a:rPr>
              <a:t>Animal order:</a:t>
            </a:r>
          </a:p>
          <a:p>
            <a:r>
              <a:rPr lang="en-IN" sz="2400"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It includes all the animals, birds and insects (from unicellular to complex animals)</a:t>
            </a:r>
          </a:p>
          <a:p>
            <a:endParaRPr lang="en-US" sz="2400" dirty="0" smtClean="0">
              <a:solidFill>
                <a:schemeClr val="bg1"/>
              </a:solidFill>
              <a:latin typeface="Times New Roman" panose="02020603050405020304" pitchFamily="18" charset="0"/>
              <a:cs typeface="Times New Roman" panose="02020603050405020304" pitchFamily="18" charset="0"/>
            </a:endParaRPr>
          </a:p>
          <a:p>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dirty="0" smtClean="0">
                <a:solidFill>
                  <a:schemeClr val="bg1"/>
                </a:solidFill>
                <a:latin typeface="Times New Roman" panose="02020603050405020304" pitchFamily="18" charset="0"/>
                <a:cs typeface="Times New Roman" panose="02020603050405020304" pitchFamily="18" charset="0"/>
              </a:rPr>
              <a:t>Human/Knowledge order:</a:t>
            </a:r>
          </a:p>
          <a:p>
            <a:r>
              <a:rPr lang="en-US" sz="2400" dirty="0" smtClean="0">
                <a:solidFill>
                  <a:schemeClr val="bg1"/>
                </a:solidFill>
                <a:latin typeface="Times New Roman" panose="02020603050405020304" pitchFamily="18" charset="0"/>
                <a:cs typeface="Times New Roman" panose="02020603050405020304" pitchFamily="18" charset="0"/>
              </a:rPr>
              <a:t>	It includes all the human beings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27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678E39C-B18D-45FE-A815-910BC4F68B83}"/>
              </a:ext>
            </a:extLst>
          </p:cNvPr>
          <p:cNvPicPr>
            <a:picLocks noChangeAspect="1"/>
          </p:cNvPicPr>
          <p:nvPr/>
        </p:nvPicPr>
        <p:blipFill>
          <a:blip r:embed="rId2"/>
          <a:stretch>
            <a:fillRect/>
          </a:stretch>
        </p:blipFill>
        <p:spPr>
          <a:xfrm>
            <a:off x="2121031" y="2557008"/>
            <a:ext cx="6504495" cy="3421929"/>
          </a:xfrm>
          <a:prstGeom prst="rect">
            <a:avLst/>
          </a:prstGeom>
        </p:spPr>
      </p:pic>
    </p:spTree>
    <p:extLst>
      <p:ext uri="{BB962C8B-B14F-4D97-AF65-F5344CB8AC3E}">
        <p14:creationId xmlns:p14="http://schemas.microsoft.com/office/powerpoint/2010/main" val="322279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0A3AB2D-933B-402E-8795-CDC13C69B299}"/>
              </a:ext>
            </a:extLst>
          </p:cNvPr>
          <p:cNvSpPr txBox="1"/>
          <p:nvPr/>
        </p:nvSpPr>
        <p:spPr>
          <a:xfrm>
            <a:off x="618187" y="2323939"/>
            <a:ext cx="11307650" cy="3785652"/>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Material Order helps the Plant and Animal Order by providing soil, water, oxygen, sunlight, nutrients, minerals etc. and also provides the basis for movement.</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Plant Order helps the Material Order by preventing soil erosion, producing Oxygen, absorbing CO2 etc. It helps the Animal Order by providing food.</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Animal Order helps the Material Order by enriching the soil through excreta. It helps the Plant Order in Pollination.</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Thus all the three orders are mutually interdependent and co-exist with mutual fulfilment.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11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1CF92D7-04A8-418C-B227-4D0E3D970321}"/>
              </a:ext>
            </a:extLst>
          </p:cNvPr>
          <p:cNvSpPr txBox="1"/>
          <p:nvPr/>
        </p:nvSpPr>
        <p:spPr>
          <a:xfrm>
            <a:off x="822879" y="2149019"/>
            <a:ext cx="11012806" cy="4708981"/>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All the first three orders help the Human Order to have the Natural Acceptance to be mutually fulfilling with the three orders. But human beings are not able to ensure this fulfilment.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Material Order helps the Human Order by providing soil, minerals, metals, oxygen etc. but Human beings in return are polluting the Material Order and depleting the fossil fuels.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Plant order helps the Human order by proving food, oxygen and by absorbing </a:t>
            </a:r>
            <a:r>
              <a:rPr lang="en-US" sz="2000" dirty="0" smtClean="0">
                <a:solidFill>
                  <a:schemeClr val="bg1"/>
                </a:solidFill>
                <a:latin typeface="Times New Roman" panose="02020603050405020304" pitchFamily="18" charset="0"/>
                <a:cs typeface="Times New Roman" panose="02020603050405020304" pitchFamily="18" charset="0"/>
              </a:rPr>
              <a:t>Carbon dioxide. </a:t>
            </a:r>
            <a:r>
              <a:rPr lang="en-US" sz="2000" dirty="0">
                <a:solidFill>
                  <a:schemeClr val="bg1"/>
                </a:solidFill>
                <a:latin typeface="Times New Roman" panose="02020603050405020304" pitchFamily="18" charset="0"/>
                <a:cs typeface="Times New Roman" panose="02020603050405020304" pitchFamily="18" charset="0"/>
              </a:rPr>
              <a:t>In return, the Human beings are destroying forests and many species of plants and herbs.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Animal order provides the Human order with food, wool, leather, means of labour and transport etc. The Human beings in return have made several species of animals extinct.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Thus, except the Human order, all the other three orders are in harmony with each other and are also fulfilling the Human order. It is high time that the human beings learn to live in harmony with the other three orders.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80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790" y="870225"/>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dirty="0"/>
              <a:t>Define harmony in nature. OR Explain the harmony in nature.</a:t>
            </a:r>
          </a:p>
        </p:txBody>
      </p:sp>
      <p:sp>
        <p:nvSpPr>
          <p:cNvPr id="3" name="Text Placeholder 2"/>
          <p:cNvSpPr>
            <a:spLocks noGrp="1"/>
          </p:cNvSpPr>
          <p:nvPr>
            <p:ph type="body" sz="quarter" idx="10"/>
          </p:nvPr>
        </p:nvSpPr>
        <p:spPr>
          <a:xfrm>
            <a:off x="952499" y="2656904"/>
            <a:ext cx="10058937" cy="3675316"/>
          </a:xfrm>
        </p:spPr>
        <p:txBody>
          <a:bodyPr/>
          <a:lstStyle/>
          <a:p>
            <a:endParaRPr lang="en-US" sz="180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rPr>
              <a:t>The aggregate </a:t>
            </a:r>
            <a:r>
              <a:rPr lang="en-US" sz="2400" dirty="0">
                <a:latin typeface="Times New Roman" panose="02020603050405020304" pitchFamily="18" charset="0"/>
              </a:rPr>
              <a:t>of all the mutually interacting units – big or small, sentient or </a:t>
            </a:r>
            <a:r>
              <a:rPr lang="en-US" sz="2400" dirty="0" smtClean="0">
                <a:latin typeface="Times New Roman" panose="02020603050405020304" pitchFamily="18" charset="0"/>
              </a:rPr>
              <a:t>insentient together </a:t>
            </a:r>
            <a:r>
              <a:rPr lang="en-US" sz="2400" dirty="0">
                <a:latin typeface="Times New Roman" panose="02020603050405020304" pitchFamily="18" charset="0"/>
              </a:rPr>
              <a:t>can be called nature. </a:t>
            </a:r>
            <a:endParaRPr lang="en-US" sz="2400" dirty="0" smtClean="0">
              <a:latin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rPr>
              <a:t>These </a:t>
            </a:r>
            <a:r>
              <a:rPr lang="en-US" sz="2400" dirty="0">
                <a:latin typeface="Times New Roman" panose="02020603050405020304" pitchFamily="18" charset="0"/>
              </a:rPr>
              <a:t>units are infinite in number and we could easily </a:t>
            </a:r>
            <a:r>
              <a:rPr lang="en-US" sz="2400" dirty="0" smtClean="0">
                <a:latin typeface="Times New Roman" panose="02020603050405020304" pitchFamily="18" charset="0"/>
              </a:rPr>
              <a:t>observe that </a:t>
            </a:r>
            <a:r>
              <a:rPr lang="en-US" sz="2400" dirty="0">
                <a:latin typeface="Times New Roman" panose="02020603050405020304" pitchFamily="18" charset="0"/>
              </a:rPr>
              <a:t>there exists a dynamic balance, self regulation among all these units. </a:t>
            </a:r>
            <a:endParaRPr lang="en-US" sz="2400" dirty="0" smtClean="0">
              <a:latin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rPr>
              <a:t>This </a:t>
            </a:r>
            <a:r>
              <a:rPr lang="en-US" sz="2400" dirty="0">
                <a:latin typeface="Times New Roman" panose="02020603050405020304" pitchFamily="18" charset="0"/>
              </a:rPr>
              <a:t>self regulation </a:t>
            </a:r>
            <a:r>
              <a:rPr lang="en-US" sz="2400" dirty="0" smtClean="0">
                <a:latin typeface="Times New Roman" panose="02020603050405020304" pitchFamily="18" charset="0"/>
              </a:rPr>
              <a:t>is harmony </a:t>
            </a:r>
            <a:r>
              <a:rPr lang="en-US" sz="2400" dirty="0">
                <a:latin typeface="Times New Roman" panose="02020603050405020304" pitchFamily="18" charset="0"/>
              </a:rPr>
              <a:t>or balance in nature. The law of nature has a unique cause and effect system </a:t>
            </a:r>
            <a:r>
              <a:rPr lang="en-US" sz="2400" dirty="0" smtClean="0">
                <a:latin typeface="Times New Roman" panose="02020603050405020304" pitchFamily="18" charset="0"/>
              </a:rPr>
              <a:t>which must </a:t>
            </a:r>
            <a:r>
              <a:rPr lang="en-US" sz="2400" dirty="0">
                <a:latin typeface="Times New Roman" panose="02020603050405020304" pitchFamily="18" charset="0"/>
              </a:rPr>
              <a:t>be understood in order to be in harmony with the natural law of </a:t>
            </a:r>
            <a:r>
              <a:rPr lang="en-US" sz="2400" dirty="0" smtClean="0">
                <a:latin typeface="Times New Roman" panose="02020603050405020304" pitchFamily="18" charset="0"/>
              </a:rPr>
              <a:t>things.</a:t>
            </a:r>
          </a:p>
          <a:p>
            <a:endParaRPr lang="en-US" sz="2400" dirty="0"/>
          </a:p>
        </p:txBody>
      </p:sp>
      <p:sp>
        <p:nvSpPr>
          <p:cNvPr id="13" name="Date Placeholder 12"/>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14" name="Footer Placeholder 13"/>
          <p:cNvSpPr>
            <a:spLocks noGrp="1"/>
          </p:cNvSpPr>
          <p:nvPr>
            <p:ph type="ftr" sz="quarter" idx="22"/>
          </p:nvPr>
        </p:nvSpPr>
        <p:spPr/>
        <p:txBody>
          <a:bodyPr/>
          <a:lstStyle/>
          <a:p>
            <a:r>
              <a:rPr lang="en-US" smtClean="0"/>
              <a:t>Annual Review</a:t>
            </a:r>
            <a:endParaRPr lang="en-US" b="0" dirty="0"/>
          </a:p>
        </p:txBody>
      </p:sp>
      <p:sp>
        <p:nvSpPr>
          <p:cNvPr id="15" name="Slide Number Placeholder 14"/>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212966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790" y="870225"/>
            <a:ext cx="7626185" cy="610863"/>
          </a:xfrm>
        </p:spPr>
        <p:txBody>
          <a:bodyPr>
            <a:normAutofit fontScale="90000"/>
          </a:bodyPr>
          <a:lstStyle/>
          <a:p>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b="0" dirty="0"/>
              <a:t/>
            </a:r>
            <a:br>
              <a:rPr lang="en-US" b="0" dirty="0"/>
            </a:br>
            <a:r>
              <a:rPr lang="en-US" dirty="0"/>
              <a:t>Define harmony in nature. OR Explain the harmony in nature.</a:t>
            </a:r>
          </a:p>
        </p:txBody>
      </p:sp>
      <p:sp>
        <p:nvSpPr>
          <p:cNvPr id="3" name="Text Placeholder 2"/>
          <p:cNvSpPr>
            <a:spLocks noGrp="1"/>
          </p:cNvSpPr>
          <p:nvPr>
            <p:ph type="body" sz="quarter" idx="10"/>
          </p:nvPr>
        </p:nvSpPr>
        <p:spPr>
          <a:xfrm>
            <a:off x="971550" y="1906072"/>
            <a:ext cx="10748225" cy="4951927"/>
          </a:xfrm>
        </p:spPr>
        <p:txBody>
          <a:bodyPr/>
          <a:lstStyle/>
          <a:p>
            <a:pPr algn="just"/>
            <a:r>
              <a:rPr lang="en-US" sz="2400" dirty="0" smtClean="0">
                <a:latin typeface="Times New Roman" panose="02020603050405020304" pitchFamily="18" charset="0"/>
              </a:rPr>
              <a:t>Natural </a:t>
            </a:r>
            <a:r>
              <a:rPr lang="en-US" sz="2400" dirty="0">
                <a:latin typeface="Times New Roman" panose="02020603050405020304" pitchFamily="18" charset="0"/>
              </a:rPr>
              <a:t>harmony is necessary for the following reasons:</a:t>
            </a:r>
          </a:p>
          <a:p>
            <a:pPr algn="just"/>
            <a:r>
              <a:rPr lang="en-US" sz="2400" b="1" dirty="0">
                <a:latin typeface="Times New Roman" panose="02020603050405020304" pitchFamily="18" charset="0"/>
              </a:rPr>
              <a:t>1. </a:t>
            </a:r>
            <a:r>
              <a:rPr lang="en-US" sz="2400" dirty="0">
                <a:latin typeface="Times New Roman" panose="02020603050405020304" pitchFamily="18" charset="0"/>
              </a:rPr>
              <a:t>Natural harmony is necessary to solve the problem of global warming and depletion </a:t>
            </a:r>
            <a:r>
              <a:rPr lang="en-US" sz="2400" dirty="0" smtClean="0">
                <a:latin typeface="Times New Roman" panose="02020603050405020304" pitchFamily="18" charset="0"/>
              </a:rPr>
              <a:t>of non-renewable </a:t>
            </a:r>
            <a:r>
              <a:rPr lang="en-US" sz="2400" dirty="0">
                <a:latin typeface="Times New Roman" panose="02020603050405020304" pitchFamily="18" charset="0"/>
              </a:rPr>
              <a:t>natural resource can be avoided.</a:t>
            </a:r>
          </a:p>
          <a:p>
            <a:pPr algn="just"/>
            <a:r>
              <a:rPr lang="en-US" sz="2400" b="1" dirty="0">
                <a:latin typeface="Times New Roman" panose="02020603050405020304" pitchFamily="18" charset="0"/>
              </a:rPr>
              <a:t>2. </a:t>
            </a:r>
            <a:r>
              <a:rPr lang="en-US" sz="2400" dirty="0">
                <a:latin typeface="Times New Roman" panose="02020603050405020304" pitchFamily="18" charset="0"/>
              </a:rPr>
              <a:t>Natural harmony with trees cure all problems like – reduction of wind velocity, </a:t>
            </a:r>
            <a:r>
              <a:rPr lang="en-US" sz="2400" dirty="0" smtClean="0">
                <a:latin typeface="Times New Roman" panose="02020603050405020304" pitchFamily="18" charset="0"/>
              </a:rPr>
              <a:t>energy savings</a:t>
            </a:r>
            <a:r>
              <a:rPr lang="en-US" sz="2400" dirty="0">
                <a:latin typeface="Times New Roman" panose="02020603050405020304" pitchFamily="18" charset="0"/>
              </a:rPr>
              <a:t>, doing companion planting, development of an eco-subsystem in terms </a:t>
            </a:r>
            <a:r>
              <a:rPr lang="en-US" sz="2400" dirty="0" smtClean="0">
                <a:latin typeface="Times New Roman" panose="02020603050405020304" pitchFamily="18" charset="0"/>
              </a:rPr>
              <a:t>of establishing </a:t>
            </a:r>
            <a:r>
              <a:rPr lang="en-US" sz="2400" dirty="0">
                <a:latin typeface="Times New Roman" panose="02020603050405020304" pitchFamily="18" charset="0"/>
              </a:rPr>
              <a:t>a forest garden, reduction of building heat.</a:t>
            </a:r>
          </a:p>
          <a:p>
            <a:pPr algn="just"/>
            <a:r>
              <a:rPr lang="en-US" sz="2400" b="1" dirty="0">
                <a:latin typeface="Times New Roman" panose="02020603050405020304" pitchFamily="18" charset="0"/>
              </a:rPr>
              <a:t>3. </a:t>
            </a:r>
            <a:r>
              <a:rPr lang="en-US" sz="2400" dirty="0">
                <a:latin typeface="Times New Roman" panose="02020603050405020304" pitchFamily="18" charset="0"/>
              </a:rPr>
              <a:t>It is possible to achieve natural harmony in the establishment, maintenance </a:t>
            </a:r>
            <a:r>
              <a:rPr lang="en-US" sz="2400" dirty="0" smtClean="0">
                <a:latin typeface="Times New Roman" panose="02020603050405020304" pitchFamily="18" charset="0"/>
              </a:rPr>
              <a:t>and management </a:t>
            </a:r>
            <a:r>
              <a:rPr lang="en-US" sz="2400" dirty="0">
                <a:latin typeface="Times New Roman" panose="02020603050405020304" pitchFamily="18" charset="0"/>
              </a:rPr>
              <a:t>of educational institution like schools, colleges and universities.</a:t>
            </a:r>
          </a:p>
          <a:p>
            <a:pPr algn="just"/>
            <a:r>
              <a:rPr lang="en-US" sz="2400" b="1" dirty="0">
                <a:latin typeface="Times New Roman" panose="02020603050405020304" pitchFamily="18" charset="0"/>
              </a:rPr>
              <a:t>4. </a:t>
            </a:r>
            <a:r>
              <a:rPr lang="en-US" sz="2400" dirty="0">
                <a:latin typeface="Times New Roman" panose="02020603050405020304" pitchFamily="18" charset="0"/>
              </a:rPr>
              <a:t>One can understand the depths of harmony and alignment in natural by </a:t>
            </a:r>
            <a:r>
              <a:rPr lang="en-US" sz="2400" dirty="0" smtClean="0">
                <a:latin typeface="Times New Roman" panose="02020603050405020304" pitchFamily="18" charset="0"/>
              </a:rPr>
              <a:t>contemplating(think about) and </a:t>
            </a:r>
            <a:r>
              <a:rPr lang="en-US" sz="2400" dirty="0">
                <a:latin typeface="Times New Roman" panose="02020603050405020304" pitchFamily="18" charset="0"/>
              </a:rPr>
              <a:t>reflecting upon the natural order. It is possible to unravel the mystery of the </a:t>
            </a:r>
            <a:r>
              <a:rPr lang="en-US" sz="2400" dirty="0" smtClean="0">
                <a:latin typeface="Times New Roman" panose="02020603050405020304" pitchFamily="18" charset="0"/>
              </a:rPr>
              <a:t>natural synthesis </a:t>
            </a:r>
            <a:r>
              <a:rPr lang="en-US" sz="2400" dirty="0">
                <a:latin typeface="Times New Roman" panose="02020603050405020304" pitchFamily="18" charset="0"/>
              </a:rPr>
              <a:t>in the midst of </a:t>
            </a:r>
            <a:r>
              <a:rPr lang="en-US" sz="2400" dirty="0" smtClean="0">
                <a:latin typeface="Times New Roman" panose="02020603050405020304" pitchFamily="18" charset="0"/>
              </a:rPr>
              <a:t>on going </a:t>
            </a:r>
            <a:r>
              <a:rPr lang="en-US" sz="2400" dirty="0">
                <a:latin typeface="Times New Roman" panose="02020603050405020304" pitchFamily="18" charset="0"/>
              </a:rPr>
              <a:t>chaos at the material plane.</a:t>
            </a:r>
            <a:endParaRPr lang="en-US" sz="2400" dirty="0">
              <a:solidFill>
                <a:srgbClr val="000000"/>
              </a:solidFill>
              <a:latin typeface="Times New Roman" panose="02020603050405020304" pitchFamily="18" charset="0"/>
            </a:endParaRPr>
          </a:p>
        </p:txBody>
      </p:sp>
      <p:sp>
        <p:nvSpPr>
          <p:cNvPr id="13" name="Date Placeholder 12"/>
          <p:cNvSpPr>
            <a:spLocks noGrp="1"/>
          </p:cNvSpPr>
          <p:nvPr>
            <p:ph type="dt" sz="half" idx="21"/>
          </p:nvPr>
        </p:nvSpPr>
        <p:spPr/>
        <p:txBody>
          <a:bodyPr/>
          <a:lstStyle/>
          <a:p>
            <a:fld id="{6FCA8E82-58CD-E045-8B98-B7A85B79B752}" type="datetime4">
              <a:rPr lang="en-US" smtClean="0"/>
              <a:pPr/>
              <a:t>April 21, 2023</a:t>
            </a:fld>
            <a:endParaRPr lang="en-US" dirty="0">
              <a:latin typeface="+mn-lt"/>
            </a:endParaRPr>
          </a:p>
        </p:txBody>
      </p:sp>
      <p:sp>
        <p:nvSpPr>
          <p:cNvPr id="14" name="Footer Placeholder 13"/>
          <p:cNvSpPr>
            <a:spLocks noGrp="1"/>
          </p:cNvSpPr>
          <p:nvPr>
            <p:ph type="ftr" sz="quarter" idx="22"/>
          </p:nvPr>
        </p:nvSpPr>
        <p:spPr/>
        <p:txBody>
          <a:bodyPr/>
          <a:lstStyle/>
          <a:p>
            <a:r>
              <a:rPr lang="en-US" smtClean="0"/>
              <a:t>Annual Review</a:t>
            </a:r>
            <a:endParaRPr lang="en-US" b="0" dirty="0"/>
          </a:p>
        </p:txBody>
      </p:sp>
      <p:sp>
        <p:nvSpPr>
          <p:cNvPr id="15" name="Slide Number Placeholder 14"/>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245915405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infopath/2007/PartnerControls"/>
    <ds:schemaRef ds:uri="http://schemas.microsoft.com/office/2006/metadata/properties"/>
    <ds:schemaRef ds:uri="http://purl.org/dc/dcmitype/"/>
    <ds:schemaRef ds:uri="http://purl.org/dc/elements/1.1/"/>
    <ds:schemaRef ds:uri="71af3243-3dd4-4a8d-8c0d-dd76da1f02a5"/>
    <ds:schemaRef ds:uri="http://purl.org/dc/terms/"/>
    <ds:schemaRef ds:uri="16c05727-aa75-4e4a-9b5f-8a80a1165891"/>
    <ds:schemaRef ds:uri="http://schemas.openxmlformats.org/package/2006/metadata/core-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741</TotalTime>
  <Words>3708</Words>
  <Application>Microsoft Office PowerPoint</Application>
  <PresentationFormat>Widescreen</PresentationFormat>
  <Paragraphs>316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vt:lpstr>
      <vt:lpstr>Calibri</vt:lpstr>
      <vt:lpstr>Franklin Gothic Book</vt:lpstr>
      <vt:lpstr>Franklin Gothic Demi</vt:lpstr>
      <vt:lpstr>Times New Roman</vt:lpstr>
      <vt:lpstr>Wingdings</vt:lpstr>
      <vt:lpstr>Theme1</vt:lpstr>
      <vt:lpstr>UNIT IV</vt:lpstr>
      <vt:lpstr>Harmony in nature</vt:lpstr>
      <vt:lpstr>PowerPoint Presentation</vt:lpstr>
      <vt:lpstr>PowerPoint Presentation</vt:lpstr>
      <vt:lpstr>PowerPoint Presentation</vt:lpstr>
      <vt:lpstr>PowerPoint Presentation</vt:lpstr>
      <vt:lpstr>PowerPoint Presentation</vt:lpstr>
      <vt:lpstr>              Define harmony in nature. OR Explain the harmony in nature.</vt:lpstr>
      <vt:lpstr>              Define harmony in nature. OR Explain the harmony in nature.</vt:lpstr>
      <vt:lpstr>                            Four orders of nature </vt:lpstr>
      <vt:lpstr>                            Four orders of nature </vt:lpstr>
      <vt:lpstr>                                          co-existence</vt:lpstr>
      <vt:lpstr>                                          </vt:lpstr>
      <vt:lpstr>                                          </vt:lpstr>
      <vt:lpstr>                                          </vt:lpstr>
      <vt:lpstr>PowerPoint Presentation</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Vishal Patil</dc:creator>
  <cp:lastModifiedBy>RCPIT</cp:lastModifiedBy>
  <cp:revision>61</cp:revision>
  <dcterms:created xsi:type="dcterms:W3CDTF">2022-03-27T16:52:24Z</dcterms:created>
  <dcterms:modified xsi:type="dcterms:W3CDTF">2023-04-21T04:25:51Z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