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6" r:id="rId4"/>
    <p:sldId id="267" r:id="rId5"/>
    <p:sldId id="256" r:id="rId6"/>
    <p:sldId id="258" r:id="rId7"/>
    <p:sldId id="262" r:id="rId8"/>
    <p:sldId id="259" r:id="rId9"/>
    <p:sldId id="261" r:id="rId10"/>
    <p:sldId id="260" r:id="rId11"/>
    <p:sldId id="25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A768-B1BA-4837-B650-5BB1ED740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12F7-01C4-4ACC-A197-2F9EA84DC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2417-7F92-486E-99E5-465FB3B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4092-1932-4983-8609-72694C8F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906E-AD9E-4B6B-969A-A00674E9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C622-2E8B-4603-9165-402C8CF2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91DD0-9315-436B-A8BA-BC432D500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1CEA-CA84-45F8-BBF2-7DC41610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BFA0-B357-42E8-877C-E4EBD1C5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5F8C-9538-4175-BAAF-2323FADF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5962-6E02-499E-A9AE-B2DA6CE8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1D09-5678-4B4D-8109-DB6FD012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3628-1819-4E6D-B3EB-D225FDB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5B41-5CE8-465C-8115-8CB6FB6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DE9A-AD0E-4F4C-85EB-A4DEC2D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7B7-33D2-4B10-A5F2-83F1A56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9BAD-1C1D-4C65-B265-541EEBB4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FFEE-8D36-403C-B6F3-EEC4D893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4C56-E2AB-4092-9C31-7D12920D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B2E7-33E0-45DC-B2AE-03514D3B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E148-7AA1-42E0-8CA2-32B755EE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2DF7-BC56-4B2F-8121-1589DAA8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B4D6-1E98-4E67-B7C1-64EA03E7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11FE-F9B6-458C-8428-C4235532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137F-8EEE-4850-A0A7-16EDA60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B20D-7B90-456D-A330-16EBC86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CF9D-9747-4517-98B8-4ACF1E3A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C51C1-D0B1-466B-AE63-F2E8A69E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3558-F817-4F2D-BB53-0A7F4BF1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ECAE-6287-48C0-9F70-E9D32734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B470-9B56-4D54-AA57-98372ADA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1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D5C2-0588-431A-AF64-EFE5919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1F02-06BA-4F45-9F64-461C14B8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F559-23EF-4BA1-BB4D-365FFC35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44C15-B41D-4756-8A79-DB0EE809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8737A-9001-40A7-AEC1-0DD43AB9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F3C-3A21-4351-B781-9E180100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5AFFF-190D-4503-8861-0957055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7831-F6A4-4AF2-AE0C-0E10AC0F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4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7E72-896F-4272-895E-DA2A536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986D-B554-465E-824B-126DB70C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AE01-2A67-43FD-B308-8E3FAF97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5921-9FEB-4D60-85FB-708C299F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D9DF-2C8F-49A7-AEE7-F0125E84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C183B-D9A6-43CA-BBDB-5CAD2A5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41BE-6624-4AF0-A324-6A712825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2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8780-D05E-44A1-82FF-421EA84F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9534-AC76-4A27-8680-AABCA8F9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1D59-A842-4F81-8366-2C113486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FA2C-F2C5-416D-9531-C6247F0F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9B30-70E9-42B8-8442-262C6270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3990-65E7-48B5-8B11-C3AD3E3A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98F2-4F65-4D37-A002-F7E1D6A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5E84B-5E70-43A4-86F1-79B588ED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07F32-3D63-4847-A1FE-8CE38159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5E51-DEF0-459C-BEBE-5F5C7BA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E080-510D-4828-BDE4-6ACC4465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8E11-84A0-45EE-879E-45D72969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4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F72A-07F2-4E71-A9E0-209EFF4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53F75-7475-4591-9ED7-DD4A4B50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F4E3-44B0-422A-8AC2-16B55AA6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BF89-BBF3-4F14-B2B7-AA159FD7E25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6515-70CF-4463-BAE2-FCBEEB89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B8A3-AF48-49CB-A37A-B2C71B5A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D60-DDBE-4B08-9A83-EF99E705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053" y="224445"/>
            <a:ext cx="10773293" cy="4452498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(CS F342)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Lab-5(a)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Multi-Cycle based MIPS Microprocessor Design Using Verilog HDL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AY-2022-23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Oct. 24, 2022: 3AM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4982430"/>
            <a:ext cx="9144000" cy="88203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Goa, India.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CSIS</a:t>
            </a:r>
          </a:p>
        </p:txBody>
      </p:sp>
    </p:spTree>
    <p:extLst>
      <p:ext uri="{BB962C8B-B14F-4D97-AF65-F5344CB8AC3E}">
        <p14:creationId xmlns:p14="http://schemas.microsoft.com/office/powerpoint/2010/main" val="3351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main CU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108322"/>
            <a:ext cx="8362950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908" y="5758961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 (4.4), COD by P&amp;H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6" y="536604"/>
            <a:ext cx="10547399" cy="59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369127" y="1091365"/>
            <a:ext cx="8423395" cy="5333362"/>
            <a:chOff x="2369127" y="1091365"/>
            <a:chExt cx="8423395" cy="5333362"/>
          </a:xfrm>
        </p:grpSpPr>
        <p:sp>
          <p:nvSpPr>
            <p:cNvPr id="51" name="Oval 50"/>
            <p:cNvSpPr/>
            <p:nvPr/>
          </p:nvSpPr>
          <p:spPr>
            <a:xfrm>
              <a:off x="4264429" y="155346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IF (T0)</a:t>
              </a:r>
              <a:endParaRPr lang="en-IN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613862" y="155346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ID (T1)</a:t>
              </a:r>
              <a:endParaRPr lang="en-IN" dirty="0"/>
            </a:p>
          </p:txBody>
        </p:sp>
        <p:cxnSp>
          <p:nvCxnSpPr>
            <p:cNvPr id="53" name="Straight Arrow Connector 52"/>
            <p:cNvCxnSpPr>
              <a:stCxn id="51" idx="6"/>
              <a:endCxn id="52" idx="2"/>
            </p:cNvCxnSpPr>
            <p:nvPr/>
          </p:nvCxnSpPr>
          <p:spPr>
            <a:xfrm>
              <a:off x="5112327" y="1940011"/>
              <a:ext cx="5015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66902" y="286964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(T6)</a:t>
              </a:r>
              <a:endParaRPr lang="en-IN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3864" y="2821162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(T2)</a:t>
              </a:r>
              <a:endParaRPr lang="en-IN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958051" y="2821162"/>
              <a:ext cx="1260594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(T8)</a:t>
              </a:r>
              <a:endParaRPr lang="en-IN" dirty="0"/>
            </a:p>
          </p:txBody>
        </p:sp>
        <p:cxnSp>
          <p:nvCxnSpPr>
            <p:cNvPr id="57" name="Straight Arrow Connector 56"/>
            <p:cNvCxnSpPr>
              <a:stCxn id="52" idx="3"/>
              <a:endCxn id="54" idx="7"/>
            </p:cNvCxnSpPr>
            <p:nvPr/>
          </p:nvCxnSpPr>
          <p:spPr>
            <a:xfrm flipH="1">
              <a:off x="3990628" y="2213337"/>
              <a:ext cx="1747406" cy="76952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4"/>
              <a:endCxn id="55" idx="0"/>
            </p:cNvCxnSpPr>
            <p:nvPr/>
          </p:nvCxnSpPr>
          <p:spPr>
            <a:xfrm>
              <a:off x="6037811" y="2326553"/>
              <a:ext cx="2" cy="49460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5"/>
              <a:endCxn id="56" idx="1"/>
            </p:cNvCxnSpPr>
            <p:nvPr/>
          </p:nvCxnSpPr>
          <p:spPr>
            <a:xfrm>
              <a:off x="6337588" y="2213337"/>
              <a:ext cx="1805073" cy="72104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264429" y="2326553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</a:t>
              </a:r>
              <a:endParaRPr lang="en-IN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93217" y="2413435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ADDI</a:t>
              </a:r>
              <a:endParaRPr lang="en-IN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25371" y="2338615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80779" y="2556332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  <a:r>
                <a:rPr lang="en-IN" dirty="0" smtClean="0"/>
                <a:t>W</a:t>
              </a:r>
              <a:endParaRPr lang="en-IN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375184" y="4112409"/>
              <a:ext cx="980981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MEM(T3)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19413" y="4107266"/>
              <a:ext cx="980891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(T5)</a:t>
              </a:r>
              <a:endParaRPr lang="en-IN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838704" y="4107266"/>
              <a:ext cx="1077264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(T9)</a:t>
              </a:r>
              <a:endParaRPr lang="en-IN" dirty="0"/>
            </a:p>
          </p:txBody>
        </p:sp>
        <p:cxnSp>
          <p:nvCxnSpPr>
            <p:cNvPr id="67" name="Straight Arrow Connector 66"/>
            <p:cNvCxnSpPr>
              <a:stCxn id="55" idx="3"/>
              <a:endCxn id="64" idx="0"/>
            </p:cNvCxnSpPr>
            <p:nvPr/>
          </p:nvCxnSpPr>
          <p:spPr>
            <a:xfrm flipH="1">
              <a:off x="4865675" y="3481030"/>
              <a:ext cx="872361" cy="63137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4"/>
              <a:endCxn id="65" idx="0"/>
            </p:cNvCxnSpPr>
            <p:nvPr/>
          </p:nvCxnSpPr>
          <p:spPr>
            <a:xfrm>
              <a:off x="6037813" y="3594246"/>
              <a:ext cx="72046" cy="51302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5" idx="6"/>
              <a:endCxn id="66" idx="0"/>
            </p:cNvCxnSpPr>
            <p:nvPr/>
          </p:nvCxnSpPr>
          <p:spPr>
            <a:xfrm>
              <a:off x="6461762" y="3207704"/>
              <a:ext cx="915574" cy="89956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764809" y="4098168"/>
              <a:ext cx="980077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(T7)</a:t>
              </a:r>
              <a:endParaRPr lang="en-IN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433963" y="5366238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WB (T4)</a:t>
              </a:r>
              <a:endParaRPr lang="en-IN" dirty="0"/>
            </a:p>
          </p:txBody>
        </p:sp>
        <p:cxnSp>
          <p:nvCxnSpPr>
            <p:cNvPr id="72" name="Straight Arrow Connector 71"/>
            <p:cNvCxnSpPr>
              <a:stCxn id="54" idx="4"/>
              <a:endCxn id="70" idx="0"/>
            </p:cNvCxnSpPr>
            <p:nvPr/>
          </p:nvCxnSpPr>
          <p:spPr>
            <a:xfrm flipH="1">
              <a:off x="3254848" y="3642733"/>
              <a:ext cx="436003" cy="45543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4"/>
              <a:endCxn id="71" idx="0"/>
            </p:cNvCxnSpPr>
            <p:nvPr/>
          </p:nvCxnSpPr>
          <p:spPr>
            <a:xfrm flipH="1">
              <a:off x="4857912" y="4885493"/>
              <a:ext cx="7763" cy="48074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907293" y="3472819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07293" y="4872621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28093" y="3750800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</a:t>
              </a:r>
              <a:endParaRPr lang="en-IN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1410" y="3638676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  <a:r>
                <a:rPr lang="en-IN" dirty="0" smtClean="0"/>
                <a:t>W</a:t>
              </a:r>
              <a:endParaRPr lang="en-IN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90924" y="3230551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ADDI</a:t>
              </a:r>
              <a:endParaRPr lang="en-IN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70516" y="2255741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BNE</a:t>
              </a:r>
              <a:endParaRPr lang="en-IN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369127" y="6424726"/>
              <a:ext cx="7776336" cy="0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369127" y="1940011"/>
              <a:ext cx="0" cy="448471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51" idx="2"/>
            </p:cNvCxnSpPr>
            <p:nvPr/>
          </p:nvCxnSpPr>
          <p:spPr>
            <a:xfrm>
              <a:off x="2369127" y="1940011"/>
              <a:ext cx="189530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0" idx="4"/>
            </p:cNvCxnSpPr>
            <p:nvPr/>
          </p:nvCxnSpPr>
          <p:spPr>
            <a:xfrm>
              <a:off x="3254848" y="4871252"/>
              <a:ext cx="0" cy="1553474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1" idx="4"/>
            </p:cNvCxnSpPr>
            <p:nvPr/>
          </p:nvCxnSpPr>
          <p:spPr>
            <a:xfrm>
              <a:off x="4857912" y="6139322"/>
              <a:ext cx="0" cy="285404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5" idx="4"/>
            </p:cNvCxnSpPr>
            <p:nvPr/>
          </p:nvCxnSpPr>
          <p:spPr>
            <a:xfrm flipH="1">
              <a:off x="6109858" y="4880350"/>
              <a:ext cx="1" cy="1544376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6" idx="4"/>
            </p:cNvCxnSpPr>
            <p:nvPr/>
          </p:nvCxnSpPr>
          <p:spPr>
            <a:xfrm>
              <a:off x="7377336" y="4880350"/>
              <a:ext cx="0" cy="1544376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6" idx="4"/>
            </p:cNvCxnSpPr>
            <p:nvPr/>
          </p:nvCxnSpPr>
          <p:spPr>
            <a:xfrm flipH="1">
              <a:off x="8576133" y="3594246"/>
              <a:ext cx="12215" cy="283048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51" idx="7"/>
            </p:cNvCxnSpPr>
            <p:nvPr/>
          </p:nvCxnSpPr>
          <p:spPr>
            <a:xfrm flipH="1">
              <a:off x="4988155" y="1389246"/>
              <a:ext cx="313700" cy="27743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74593" y="1091365"/>
              <a:ext cx="156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Starting State</a:t>
              </a:r>
              <a:endParaRPr lang="en-IN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9531928" y="2821162"/>
              <a:ext cx="1260594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(T10)</a:t>
              </a:r>
              <a:endParaRPr lang="en-IN" dirty="0"/>
            </a:p>
          </p:txBody>
        </p:sp>
        <p:cxnSp>
          <p:nvCxnSpPr>
            <p:cNvPr id="91" name="Straight Arrow Connector 90"/>
            <p:cNvCxnSpPr>
              <a:endCxn id="90" idx="1"/>
            </p:cNvCxnSpPr>
            <p:nvPr/>
          </p:nvCxnSpPr>
          <p:spPr>
            <a:xfrm>
              <a:off x="6442115" y="1866975"/>
              <a:ext cx="3274423" cy="106740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8278497" y="2084312"/>
              <a:ext cx="32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J</a:t>
              </a:r>
              <a:endParaRPr lang="en-IN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10145463" y="3582556"/>
              <a:ext cx="12215" cy="283048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5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Rights (IPR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2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/*########################################################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Please don’t upload the assignments, template file/solution and lab. manual on </a:t>
            </a:r>
            <a:r>
              <a:rPr lang="en-US" dirty="0" smtClean="0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or others public </a:t>
            </a:r>
            <a:r>
              <a:rPr lang="en-US" dirty="0" smtClean="0">
                <a:solidFill>
                  <a:srgbClr val="FF0000"/>
                </a:solidFill>
              </a:rPr>
              <a:t>repository.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Kindly remove them, if you have uploaded the previous assignments.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It violates the BITS’s Intellectual Property Rights (IPR).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********************************************************/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90806"/>
            <a:ext cx="10515600" cy="95659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Design the following modules in the given template</a:t>
            </a:r>
            <a:endParaRPr lang="en-IN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60628"/>
              </p:ext>
            </p:extLst>
          </p:nvPr>
        </p:nvGraphicFramePr>
        <p:xfrm>
          <a:off x="3362037" y="1609129"/>
          <a:ext cx="58069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6">
                  <a:extLst>
                    <a:ext uri="{9D8B030D-6E8A-4147-A177-3AD203B41FA5}">
                      <a16:colId xmlns:a16="http://schemas.microsoft.com/office/drawing/2014/main" val="2694809446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2037833066"/>
                    </a:ext>
                  </a:extLst>
                </a:gridCol>
                <a:gridCol w="1479666">
                  <a:extLst>
                    <a:ext uri="{9D8B030D-6E8A-4147-A177-3AD203B41FA5}">
                      <a16:colId xmlns:a16="http://schemas.microsoft.com/office/drawing/2014/main" val="159918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34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A.v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A_Reg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314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B_Reg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87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MDR.v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MDR_Reg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9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IR_Reg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68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ALUOut.v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ALUOut_Reg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70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mux2_1_Data.v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mux2to1_32bits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36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mux4_1_Data.v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mux4to1_32bits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41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controller.v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controlCircuit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2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topModule.v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MIPS_multiCycle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386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testbench.v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testbench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0810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attending the Lab-5(a) </a:t>
                      </a: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 needs to be recorded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042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 &amp; </a:t>
            </a:r>
            <a:r>
              <a:rPr lang="en-IN" dirty="0" err="1" smtClean="0"/>
              <a:t>genvar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63781" y="2136339"/>
            <a:ext cx="98921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PC_Reg</a:t>
            </a:r>
            <a:r>
              <a:rPr lang="en-IN" dirty="0"/>
              <a:t>(input </a:t>
            </a:r>
            <a:r>
              <a:rPr lang="en-IN" dirty="0" err="1"/>
              <a:t>clk</a:t>
            </a:r>
            <a:r>
              <a:rPr lang="en-IN" dirty="0"/>
              <a:t>, input reset, input </a:t>
            </a:r>
            <a:r>
              <a:rPr lang="en-IN" dirty="0" err="1"/>
              <a:t>regWrite</a:t>
            </a:r>
            <a:r>
              <a:rPr lang="en-IN" dirty="0"/>
              <a:t>, input [31:0] </a:t>
            </a:r>
            <a:r>
              <a:rPr lang="en-IN" dirty="0" err="1"/>
              <a:t>inR</a:t>
            </a:r>
            <a:r>
              <a:rPr lang="en-IN" dirty="0"/>
              <a:t>, output [31:0] </a:t>
            </a:r>
            <a:r>
              <a:rPr lang="en-IN" dirty="0" err="1"/>
              <a:t>outR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genvar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generate</a:t>
            </a:r>
          </a:p>
          <a:p>
            <a:r>
              <a:rPr lang="en-IN" dirty="0"/>
              <a:t>        for (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 &lt; 32; </a:t>
            </a:r>
            <a:r>
              <a:rPr lang="en-IN" dirty="0" err="1"/>
              <a:t>i</a:t>
            </a:r>
            <a:r>
              <a:rPr lang="en-IN" dirty="0"/>
              <a:t>=i+1 )</a:t>
            </a:r>
          </a:p>
          <a:p>
            <a:r>
              <a:rPr lang="en-IN" dirty="0"/>
              <a:t>            </a:t>
            </a:r>
            <a:r>
              <a:rPr lang="en-IN" dirty="0" err="1"/>
              <a:t>Dff_register</a:t>
            </a:r>
            <a:r>
              <a:rPr lang="en-IN" dirty="0"/>
              <a:t> PC(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regWrite</a:t>
            </a:r>
            <a:r>
              <a:rPr lang="en-IN" dirty="0"/>
              <a:t>, </a:t>
            </a:r>
            <a:r>
              <a:rPr lang="en-IN" dirty="0" err="1"/>
              <a:t>inR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 </a:t>
            </a:r>
            <a:r>
              <a:rPr lang="en-IN" dirty="0" err="1"/>
              <a:t>outR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</a:t>
            </a:r>
            <a:r>
              <a:rPr lang="en-IN" dirty="0" err="1"/>
              <a:t>endgenerate</a:t>
            </a:r>
            <a:endParaRPr lang="en-IN" dirty="0"/>
          </a:p>
          <a:p>
            <a:r>
              <a:rPr lang="en-IN" dirty="0"/>
              <a:t>    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59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7"/>
          <p:cNvGrpSpPr/>
          <p:nvPr/>
        </p:nvGrpSpPr>
        <p:grpSpPr>
          <a:xfrm>
            <a:off x="256139" y="119433"/>
            <a:ext cx="11664573" cy="6678840"/>
            <a:chOff x="256139" y="119433"/>
            <a:chExt cx="11664573" cy="66788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7DB9E5-A8FC-40C9-9BBA-14DCCA0134AB}"/>
                </a:ext>
              </a:extLst>
            </p:cNvPr>
            <p:cNvGrpSpPr/>
            <p:nvPr/>
          </p:nvGrpSpPr>
          <p:grpSpPr>
            <a:xfrm>
              <a:off x="5061327" y="2529713"/>
              <a:ext cx="1453333" cy="2617091"/>
              <a:chOff x="2632364" y="2346036"/>
              <a:chExt cx="2295858" cy="300181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D8552D-7A22-4D71-8238-D7FE9042AB05}"/>
                  </a:ext>
                </a:extLst>
              </p:cNvPr>
              <p:cNvSpPr/>
              <p:nvPr/>
            </p:nvSpPr>
            <p:spPr>
              <a:xfrm>
                <a:off x="2632364" y="2346036"/>
                <a:ext cx="2272145" cy="300181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A4CF2-D4E2-4027-B38D-B1F0CB8D69FE}"/>
                  </a:ext>
                </a:extLst>
              </p:cNvPr>
              <p:cNvSpPr txBox="1"/>
              <p:nvPr/>
            </p:nvSpPr>
            <p:spPr>
              <a:xfrm>
                <a:off x="2651227" y="3445599"/>
                <a:ext cx="2276995" cy="33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Register File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0D92F17-1DCB-459A-B005-3A9225A0BB15}"/>
                </a:ext>
              </a:extLst>
            </p:cNvPr>
            <p:cNvCxnSpPr>
              <a:cxnSpLocks/>
              <a:endCxn id="286" idx="1"/>
            </p:cNvCxnSpPr>
            <p:nvPr/>
          </p:nvCxnSpPr>
          <p:spPr>
            <a:xfrm flipV="1">
              <a:off x="9135121" y="3798263"/>
              <a:ext cx="947337" cy="211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20C17A-4844-4A72-9A11-F795F864938A}"/>
                </a:ext>
              </a:extLst>
            </p:cNvPr>
            <p:cNvGrpSpPr/>
            <p:nvPr/>
          </p:nvGrpSpPr>
          <p:grpSpPr>
            <a:xfrm>
              <a:off x="8329641" y="3082530"/>
              <a:ext cx="842991" cy="1516691"/>
              <a:chOff x="7504546" y="2955636"/>
              <a:chExt cx="792651" cy="122381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90994AB-3E84-4A67-8383-D4442F5B3A3B}"/>
                  </a:ext>
                </a:extLst>
              </p:cNvPr>
              <p:cNvCxnSpPr/>
              <p:nvPr/>
            </p:nvCxnSpPr>
            <p:spPr>
              <a:xfrm>
                <a:off x="7518400" y="2955636"/>
                <a:ext cx="0" cy="4433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C93100-31C8-406E-981F-B1CD87663324}"/>
                  </a:ext>
                </a:extLst>
              </p:cNvPr>
              <p:cNvCxnSpPr/>
              <p:nvPr/>
            </p:nvCxnSpPr>
            <p:spPr>
              <a:xfrm>
                <a:off x="7504546" y="3736105"/>
                <a:ext cx="0" cy="44334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F9B826-C8CA-4427-B875-182D888F3B2C}"/>
                  </a:ext>
                </a:extLst>
              </p:cNvPr>
              <p:cNvCxnSpPr/>
              <p:nvPr/>
            </p:nvCxnSpPr>
            <p:spPr>
              <a:xfrm>
                <a:off x="7518400" y="3398982"/>
                <a:ext cx="369455" cy="1570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252DF76-5842-4294-BE29-2F6C86B82E79}"/>
                  </a:ext>
                </a:extLst>
              </p:cNvPr>
              <p:cNvCxnSpPr/>
              <p:nvPr/>
            </p:nvCxnSpPr>
            <p:spPr>
              <a:xfrm flipV="1">
                <a:off x="7504546" y="3556001"/>
                <a:ext cx="383309" cy="1754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063215-DDB2-42FB-B5B2-F5C68DFFC65E}"/>
                  </a:ext>
                </a:extLst>
              </p:cNvPr>
              <p:cNvCxnSpPr/>
              <p:nvPr/>
            </p:nvCxnSpPr>
            <p:spPr>
              <a:xfrm flipH="1">
                <a:off x="8257309" y="3265055"/>
                <a:ext cx="4616" cy="5818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F0D400B-546B-4FBC-8006-47591416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8400" y="2955637"/>
                <a:ext cx="778797" cy="3419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B437087-F4EF-41AA-ACF1-9D1C6D156E0E}"/>
                  </a:ext>
                </a:extLst>
              </p:cNvPr>
              <p:cNvCxnSpPr/>
              <p:nvPr/>
            </p:nvCxnSpPr>
            <p:spPr>
              <a:xfrm flipH="1">
                <a:off x="7518401" y="3846945"/>
                <a:ext cx="738908" cy="32216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FC12DB-CD0A-45FF-8BE1-A546189DF73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47" y="4669927"/>
              <a:ext cx="2532" cy="921726"/>
            </a:xfrm>
            <a:prstGeom prst="line">
              <a:avLst/>
            </a:prstGeom>
            <a:ln w="25400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3DAAE6-5C21-4CE3-A46D-DA3E59B40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09425" y="3271405"/>
              <a:ext cx="514" cy="1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D7CA8-E625-4D03-A696-C82EC7842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6629" y="3381235"/>
              <a:ext cx="447747" cy="980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468E6EF-C59C-46BB-B609-61251CD791FD}"/>
                </a:ext>
              </a:extLst>
            </p:cNvPr>
            <p:cNvCxnSpPr>
              <a:cxnSpLocks/>
            </p:cNvCxnSpPr>
            <p:nvPr/>
          </p:nvCxnSpPr>
          <p:spPr>
            <a:xfrm>
              <a:off x="3267221" y="3014101"/>
              <a:ext cx="398615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049" y="2692810"/>
              <a:ext cx="994267" cy="361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684874-7A7C-4259-ADD3-82E1355E9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627" y="6279297"/>
              <a:ext cx="5323564" cy="346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C67378-5FD0-42C9-B3B4-3ECCD486908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13" y="3006891"/>
              <a:ext cx="418" cy="1696374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68618-E133-4595-97EC-A073E991764E}"/>
                </a:ext>
              </a:extLst>
            </p:cNvPr>
            <p:cNvSpPr txBox="1"/>
            <p:nvPr/>
          </p:nvSpPr>
          <p:spPr>
            <a:xfrm>
              <a:off x="8363235" y="4026243"/>
              <a:ext cx="591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5A34CC-D7EE-4081-A889-D49C6114BA1C}"/>
                </a:ext>
              </a:extLst>
            </p:cNvPr>
            <p:cNvSpPr txBox="1"/>
            <p:nvPr/>
          </p:nvSpPr>
          <p:spPr>
            <a:xfrm>
              <a:off x="4133725" y="2428450"/>
              <a:ext cx="7578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IR[25:21]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43C9FD-F5A3-49D6-B6AB-E9AC534907D8}"/>
                </a:ext>
              </a:extLst>
            </p:cNvPr>
            <p:cNvSpPr txBox="1"/>
            <p:nvPr/>
          </p:nvSpPr>
          <p:spPr>
            <a:xfrm>
              <a:off x="4145922" y="2714356"/>
              <a:ext cx="707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IR[20:16]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10214200" y="6330773"/>
              <a:ext cx="66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E23351-34CD-4420-90CF-78370A50D3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3696" y="3798889"/>
              <a:ext cx="2372" cy="4081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EC318C4-C908-48E0-83C0-E96E1C188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633" y="4179299"/>
              <a:ext cx="1539308" cy="2769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6CCE0FE-C62A-4255-A413-3C0C824D8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9824" y="2060185"/>
              <a:ext cx="253334" cy="511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61A467D-756E-450C-B39F-7448018040FD}"/>
                </a:ext>
              </a:extLst>
            </p:cNvPr>
            <p:cNvSpPr/>
            <p:nvPr/>
          </p:nvSpPr>
          <p:spPr>
            <a:xfrm>
              <a:off x="6205421" y="5347641"/>
              <a:ext cx="723653" cy="49018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702" y="5611744"/>
              <a:ext cx="1990677" cy="171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90D77D-7968-4405-BC3B-B239F21BEEA8}"/>
                </a:ext>
              </a:extLst>
            </p:cNvPr>
            <p:cNvCxnSpPr>
              <a:cxnSpLocks/>
              <a:stCxn id="51" idx="6"/>
              <a:endCxn id="131" idx="2"/>
            </p:cNvCxnSpPr>
            <p:nvPr/>
          </p:nvCxnSpPr>
          <p:spPr>
            <a:xfrm>
              <a:off x="6929074" y="5592736"/>
              <a:ext cx="406360" cy="44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4138" y="119433"/>
              <a:ext cx="4039" cy="36786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2049DA-716F-42B3-914A-69647A3B67A7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19" y="4343672"/>
              <a:ext cx="298923" cy="2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B2128C-DC76-448C-8D37-AEC38AD62CF3}"/>
                </a:ext>
              </a:extLst>
            </p:cNvPr>
            <p:cNvSpPr txBox="1"/>
            <p:nvPr/>
          </p:nvSpPr>
          <p:spPr>
            <a:xfrm>
              <a:off x="3584216" y="3557965"/>
              <a:ext cx="716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IR[15:0]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A2E6A5-CFAC-4213-B84A-12F4A43FE19D}"/>
                </a:ext>
              </a:extLst>
            </p:cNvPr>
            <p:cNvCxnSpPr>
              <a:cxnSpLocks/>
            </p:cNvCxnSpPr>
            <p:nvPr/>
          </p:nvCxnSpPr>
          <p:spPr>
            <a:xfrm>
              <a:off x="6003374" y="2335329"/>
              <a:ext cx="8272" cy="204209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35F489-AAC1-4B4C-B9CC-701002DCA0DE}"/>
                </a:ext>
              </a:extLst>
            </p:cNvPr>
            <p:cNvSpPr txBox="1"/>
            <p:nvPr/>
          </p:nvSpPr>
          <p:spPr>
            <a:xfrm>
              <a:off x="5833800" y="2087208"/>
              <a:ext cx="812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7AD478-C55B-47B3-B5F6-A51CFB4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0435" y="2366927"/>
              <a:ext cx="2054" cy="276933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1976847" y="2096863"/>
              <a:ext cx="88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memRead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D56CF0-5BF2-4DF5-A983-EF4199CB0D07}"/>
                </a:ext>
              </a:extLst>
            </p:cNvPr>
            <p:cNvSpPr/>
            <p:nvPr/>
          </p:nvSpPr>
          <p:spPr>
            <a:xfrm>
              <a:off x="7615467" y="3918654"/>
              <a:ext cx="427065" cy="1194626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E19BF0-18E6-4F0D-8D33-C0F81E9E8D16}"/>
                </a:ext>
              </a:extLst>
            </p:cNvPr>
            <p:cNvSpPr txBox="1"/>
            <p:nvPr/>
          </p:nvSpPr>
          <p:spPr>
            <a:xfrm>
              <a:off x="11141421" y="2159390"/>
              <a:ext cx="69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pcSrc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2908EF-7263-47F1-A578-2E2760E04A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25676" y="5108523"/>
              <a:ext cx="1972" cy="234056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7364221" y="2010585"/>
              <a:ext cx="77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aluSrcA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6E673A-E4C0-4A29-AC46-8850A610C8CE}"/>
                </a:ext>
              </a:extLst>
            </p:cNvPr>
            <p:cNvSpPr/>
            <p:nvPr/>
          </p:nvSpPr>
          <p:spPr>
            <a:xfrm>
              <a:off x="4426806" y="4261495"/>
              <a:ext cx="343007" cy="1033338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   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3474" y="4767704"/>
              <a:ext cx="290348" cy="58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25E4116-83BF-4CBD-8FBA-596B58A516D1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72" y="2972061"/>
              <a:ext cx="2250" cy="445486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90618C8-A323-4918-8279-7CD722600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894" y="3415133"/>
              <a:ext cx="194837" cy="241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D04F3CE-039B-4B1D-A0E3-BCB6104C537E}"/>
                </a:ext>
              </a:extLst>
            </p:cNvPr>
            <p:cNvCxnSpPr>
              <a:cxnSpLocks/>
            </p:cNvCxnSpPr>
            <p:nvPr/>
          </p:nvCxnSpPr>
          <p:spPr>
            <a:xfrm>
              <a:off x="7734714" y="2294640"/>
              <a:ext cx="3193" cy="66083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2736DDB-68F7-4260-9CD8-E41FD0B92201}"/>
                </a:ext>
              </a:extLst>
            </p:cNvPr>
            <p:cNvSpPr txBox="1"/>
            <p:nvPr/>
          </p:nvSpPr>
          <p:spPr>
            <a:xfrm>
              <a:off x="4484233" y="2996071"/>
              <a:ext cx="623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solidFill>
                    <a:schemeClr val="accent2">
                      <a:lumMod val="75000"/>
                    </a:schemeClr>
                  </a:solidFill>
                </a:rPr>
                <a:t>regDest</a:t>
              </a:r>
              <a:endParaRPr lang="en-US" sz="1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D484D5-790D-4487-A0EB-4A5BD8096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531" y="4372147"/>
              <a:ext cx="2774" cy="882009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92CBBA-8D67-4A71-95E6-349009459564}"/>
                </a:ext>
              </a:extLst>
            </p:cNvPr>
            <p:cNvSpPr txBox="1"/>
            <p:nvPr/>
          </p:nvSpPr>
          <p:spPr>
            <a:xfrm>
              <a:off x="8745317" y="4609935"/>
              <a:ext cx="117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aluControl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[3:0]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2C9F1D1-7649-4942-8B70-CE42EA79D8DA}"/>
                </a:ext>
              </a:extLst>
            </p:cNvPr>
            <p:cNvSpPr/>
            <p:nvPr/>
          </p:nvSpPr>
          <p:spPr>
            <a:xfrm>
              <a:off x="2274801" y="2610529"/>
              <a:ext cx="996025" cy="16832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B070C-64B2-41EE-813A-1ACFF1C61BA1}"/>
                </a:ext>
              </a:extLst>
            </p:cNvPr>
            <p:cNvSpPr txBox="1"/>
            <p:nvPr/>
          </p:nvSpPr>
          <p:spPr>
            <a:xfrm>
              <a:off x="2222677" y="3237151"/>
              <a:ext cx="969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 </a:t>
              </a:r>
              <a:r>
                <a:rPr lang="en-US" sz="1400" dirty="0"/>
                <a:t>Memory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634597" y="2801927"/>
              <a:ext cx="520140" cy="103441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1B6278-DE9A-4ADC-924A-C22DB4DD3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828" y="3070460"/>
              <a:ext cx="342876" cy="10432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ED6B66-8C1E-40C3-8FD5-2015EAA8F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9209" y="2051034"/>
              <a:ext cx="1375" cy="1011478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E331250-79BE-4C65-860B-BA4B9211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88" y="139184"/>
              <a:ext cx="0" cy="307758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B26F182-93FB-49A2-A5D3-63AC15E12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85991" y="2052790"/>
              <a:ext cx="5921689" cy="66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890C99-9CDB-4A1F-9222-473D1CD61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2077" y="2069568"/>
              <a:ext cx="4115" cy="1025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8461DF-7CA3-4255-BAE2-7912CB3EC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88" y="119433"/>
              <a:ext cx="11547167" cy="197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9D4A48C-0D8B-4B50-BA52-B00E5964A954}"/>
                </a:ext>
              </a:extLst>
            </p:cNvPr>
            <p:cNvSpPr/>
            <p:nvPr/>
          </p:nvSpPr>
          <p:spPr>
            <a:xfrm>
              <a:off x="7335434" y="5392650"/>
              <a:ext cx="507622" cy="4090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A4331D-84D7-4EE6-9CF4-1F3107702A88}"/>
                </a:ext>
              </a:extLst>
            </p:cNvPr>
            <p:cNvCxnSpPr/>
            <p:nvPr/>
          </p:nvCxnSpPr>
          <p:spPr>
            <a:xfrm flipH="1" flipV="1">
              <a:off x="7481381" y="4875631"/>
              <a:ext cx="1" cy="520760"/>
            </a:xfrm>
            <a:prstGeom prst="line">
              <a:avLst/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C8A6C7-26C5-43F0-B4A1-1DD8F102865D}"/>
                </a:ext>
              </a:extLst>
            </p:cNvPr>
            <p:cNvCxnSpPr>
              <a:cxnSpLocks/>
            </p:cNvCxnSpPr>
            <p:nvPr/>
          </p:nvCxnSpPr>
          <p:spPr>
            <a:xfrm>
              <a:off x="341388" y="3206040"/>
              <a:ext cx="285524" cy="5982"/>
            </a:xfrm>
            <a:prstGeom prst="line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AA35DC1-62D5-45FE-8F37-E21C2ED0AACC}"/>
                </a:ext>
              </a:extLst>
            </p:cNvPr>
            <p:cNvSpPr/>
            <p:nvPr/>
          </p:nvSpPr>
          <p:spPr>
            <a:xfrm>
              <a:off x="11210792" y="3276759"/>
              <a:ext cx="427065" cy="1140505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030" y="5627417"/>
              <a:ext cx="0" cy="957825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AB26448-3997-4A5C-BB8B-4FCE87D9761F}"/>
                </a:ext>
              </a:extLst>
            </p:cNvPr>
            <p:cNvSpPr txBox="1"/>
            <p:nvPr/>
          </p:nvSpPr>
          <p:spPr>
            <a:xfrm>
              <a:off x="4215240" y="3907465"/>
              <a:ext cx="8726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>
                  <a:solidFill>
                    <a:schemeClr val="accent2">
                      <a:lumMod val="75000"/>
                    </a:schemeClr>
                  </a:solidFill>
                </a:rPr>
                <a:t>memtoReg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AD419C3-50FB-4DDC-AA27-95E629C3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143" y="2407887"/>
              <a:ext cx="0" cy="888327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DF45A0B-37D1-4160-98E4-AA0C74F5C515}"/>
                </a:ext>
              </a:extLst>
            </p:cNvPr>
            <p:cNvSpPr txBox="1"/>
            <p:nvPr/>
          </p:nvSpPr>
          <p:spPr>
            <a:xfrm>
              <a:off x="475939" y="6367270"/>
              <a:ext cx="418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clk</a:t>
              </a:r>
              <a:endParaRPr lang="en-US" sz="1600" dirty="0"/>
            </a:p>
          </p:txBody>
        </p:sp>
        <p:sp>
          <p:nvSpPr>
            <p:cNvPr id="170" name="Flowchart: Delay 169">
              <a:extLst>
                <a:ext uri="{FF2B5EF4-FFF2-40B4-BE49-F238E27FC236}">
                  <a16:creationId xmlns:a16="http://schemas.microsoft.com/office/drawing/2014/main" id="{197128B2-83B9-4DC2-B401-065AAC3ED9EC}"/>
                </a:ext>
              </a:extLst>
            </p:cNvPr>
            <p:cNvSpPr/>
            <p:nvPr/>
          </p:nvSpPr>
          <p:spPr>
            <a:xfrm rot="16200000">
              <a:off x="9289370" y="2039366"/>
              <a:ext cx="315570" cy="367986"/>
            </a:xfrm>
            <a:prstGeom prst="flowChartDelay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492A70D-7BF2-4A8D-93FE-9408BA452623}"/>
                </a:ext>
              </a:extLst>
            </p:cNvPr>
            <p:cNvCxnSpPr>
              <a:cxnSpLocks/>
            </p:cNvCxnSpPr>
            <p:nvPr/>
          </p:nvCxnSpPr>
          <p:spPr>
            <a:xfrm>
              <a:off x="9139717" y="3589181"/>
              <a:ext cx="298923" cy="2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0EEC317-C4BC-4F5F-8A17-663248A45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2524" y="2847845"/>
              <a:ext cx="4632" cy="7413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42A15B81-9B5F-43C5-8EB9-9EAD88DBF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3226" y="2852051"/>
              <a:ext cx="155505" cy="1741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AADE246-3089-4006-A3A1-17C01CA34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7662" y="2480243"/>
              <a:ext cx="5018" cy="36491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A53F96E-FAF6-4E57-A221-D0060FF43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1792" y="2385195"/>
              <a:ext cx="3248" cy="24039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8CF1C5-59C5-47F6-8D52-6EDD0C6E7037}"/>
                </a:ext>
              </a:extLst>
            </p:cNvPr>
            <p:cNvSpPr txBox="1"/>
            <p:nvPr/>
          </p:nvSpPr>
          <p:spPr>
            <a:xfrm>
              <a:off x="9005313" y="2550184"/>
              <a:ext cx="442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bne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25BD1AB-9266-417D-84CA-C86F5C5FF271}"/>
                </a:ext>
              </a:extLst>
            </p:cNvPr>
            <p:cNvSpPr txBox="1"/>
            <p:nvPr/>
          </p:nvSpPr>
          <p:spPr>
            <a:xfrm>
              <a:off x="8655909" y="3421495"/>
              <a:ext cx="49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  <a:r>
                <a:rPr lang="en-US" sz="1400" dirty="0" smtClean="0"/>
                <a:t>ero</a:t>
              </a:r>
              <a:endParaRPr lang="en-US" sz="1400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2C6CBD9-4D51-4A53-8DA9-BC6AD67EBA8A}"/>
                </a:ext>
              </a:extLst>
            </p:cNvPr>
            <p:cNvSpPr/>
            <p:nvPr/>
          </p:nvSpPr>
          <p:spPr>
            <a:xfrm>
              <a:off x="4077651" y="786813"/>
              <a:ext cx="919379" cy="965171"/>
            </a:xfrm>
            <a:prstGeom prst="ellipse">
              <a:avLst/>
            </a:prstGeom>
            <a:ln w="222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BAB536B-20AA-4FE3-8115-95849C3C4F1F}"/>
                </a:ext>
              </a:extLst>
            </p:cNvPr>
            <p:cNvSpPr txBox="1"/>
            <p:nvPr/>
          </p:nvSpPr>
          <p:spPr>
            <a:xfrm>
              <a:off x="764491" y="6335981"/>
              <a:ext cx="623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reset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48C7CCA-5F4D-436F-96E5-0641DA399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55" y="3694343"/>
              <a:ext cx="3377" cy="2668186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CF07F23-2D91-423D-A6C9-04A973970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251" y="3819772"/>
              <a:ext cx="7103" cy="254275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35DB80D-72CD-4A9E-8D57-2028A866C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7" y="5925003"/>
              <a:ext cx="9658306" cy="40515"/>
            </a:xfrm>
            <a:prstGeom prst="line">
              <a:avLst/>
            </a:prstGeom>
            <a:ln w="28575">
              <a:head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D7A6DEB-7FDA-4524-B020-9AF6E1858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8897" y="4012375"/>
              <a:ext cx="3947" cy="2057576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4A1F70-4F7E-4EDB-A299-EBEE9D68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048" y="6065829"/>
              <a:ext cx="9624368" cy="31763"/>
            </a:xfrm>
            <a:prstGeom prst="line">
              <a:avLst/>
            </a:prstGeom>
            <a:ln w="28575">
              <a:headEnd type="oval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3C2AED29-2B81-4581-AEB6-5FEB80B7C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939" y="3891650"/>
              <a:ext cx="4443" cy="203590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0D5C0786-3AB7-4086-8730-D57C1E2D0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1702" y="4996962"/>
              <a:ext cx="938" cy="934887"/>
            </a:xfrm>
            <a:prstGeom prst="straightConnector1">
              <a:avLst/>
            </a:prstGeom>
            <a:ln w="28575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20DA2E0-3E93-4EC2-A2DB-E2336E7E7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215" y="5146804"/>
              <a:ext cx="724" cy="905931"/>
            </a:xfrm>
            <a:prstGeom prst="straightConnector1">
              <a:avLst/>
            </a:prstGeom>
            <a:ln w="28575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6F0E48A-86B7-430F-A34B-8DA049346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0955" y="1025892"/>
              <a:ext cx="597850" cy="12896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E23FE9C7-05D5-473D-93A3-2F1514F9C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4000" y="825902"/>
              <a:ext cx="231758" cy="141576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160D4D3-B843-48E4-A4A8-06725D374F62}"/>
                </a:ext>
              </a:extLst>
            </p:cNvPr>
            <p:cNvSpPr txBox="1"/>
            <p:nvPr/>
          </p:nvSpPr>
          <p:spPr>
            <a:xfrm>
              <a:off x="5070441" y="668740"/>
              <a:ext cx="762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regDest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A41DA1BC-03D3-4209-B3DC-600F1C29012A}"/>
                </a:ext>
              </a:extLst>
            </p:cNvPr>
            <p:cNvCxnSpPr>
              <a:cxnSpLocks/>
            </p:cNvCxnSpPr>
            <p:nvPr/>
          </p:nvCxnSpPr>
          <p:spPr>
            <a:xfrm>
              <a:off x="4985339" y="1370017"/>
              <a:ext cx="555230" cy="1155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9DABF58-3BE5-4A9B-9296-8C30436DDD13}"/>
                </a:ext>
              </a:extLst>
            </p:cNvPr>
            <p:cNvSpPr txBox="1"/>
            <p:nvPr/>
          </p:nvSpPr>
          <p:spPr>
            <a:xfrm>
              <a:off x="5336943" y="818119"/>
              <a:ext cx="105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memtoReg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7CBC20FE-1D6E-46F8-8A2D-903CB976F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325" y="982622"/>
              <a:ext cx="409714" cy="13898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081964" y="3119244"/>
              <a:ext cx="50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PcOut</a:t>
              </a:r>
              <a:endParaRPr lang="en-US" sz="1000" dirty="0"/>
            </a:p>
          </p:txBody>
        </p: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5409A7B5-5745-4078-9C07-BCF1AA22C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462" y="1174146"/>
              <a:ext cx="486338" cy="86816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25BD1AB-9266-417D-84CA-C86F5C5FF271}"/>
                </a:ext>
              </a:extLst>
            </p:cNvPr>
            <p:cNvSpPr txBox="1"/>
            <p:nvPr/>
          </p:nvSpPr>
          <p:spPr>
            <a:xfrm>
              <a:off x="9312462" y="3531729"/>
              <a:ext cx="696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aluOut</a:t>
              </a:r>
              <a:endParaRPr lang="en-US" sz="1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56139" y="6365630"/>
              <a:ext cx="1057587" cy="33855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613702" y="6400576"/>
              <a:ext cx="138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Testbench</a:t>
              </a:r>
              <a:endParaRPr lang="en-IN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9493951" y="2378966"/>
              <a:ext cx="77458" cy="1148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D5C0786-3AB7-4086-8730-D57C1E2D0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783" y="4293795"/>
              <a:ext cx="1" cy="1787915"/>
            </a:xfrm>
            <a:prstGeom prst="straightConnector1">
              <a:avLst/>
            </a:prstGeom>
            <a:ln w="28575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B6E673A-E4C0-4A29-AC46-8850A610C8CE}"/>
                </a:ext>
              </a:extLst>
            </p:cNvPr>
            <p:cNvSpPr/>
            <p:nvPr/>
          </p:nvSpPr>
          <p:spPr>
            <a:xfrm>
              <a:off x="1494711" y="2662969"/>
              <a:ext cx="343007" cy="1194626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1B6278-DE9A-4ADC-924A-C22DB4DD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820431" y="3082530"/>
              <a:ext cx="449519" cy="1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764614" y="2627120"/>
              <a:ext cx="526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</a:t>
              </a:r>
              <a:r>
                <a:rPr lang="en-US" sz="1000" dirty="0" smtClean="0"/>
                <a:t>em</a:t>
              </a:r>
            </a:p>
            <a:p>
              <a:r>
                <a:rPr lang="en-US" sz="1000" dirty="0" err="1" smtClean="0"/>
                <a:t>Addr</a:t>
              </a:r>
              <a:endParaRPr lang="en-US" sz="10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500939" y="3171326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m1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3665836" y="2600108"/>
              <a:ext cx="386236" cy="8874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3660650" y="4230956"/>
              <a:ext cx="386236" cy="8874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md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259725" y="2598689"/>
              <a:ext cx="478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m</a:t>
              </a:r>
              <a:r>
                <a:rPr lang="en-US" sz="1000" dirty="0" smtClean="0">
                  <a:solidFill>
                    <a:schemeClr val="accent1"/>
                  </a:solidFill>
                </a:rPr>
                <a:t>em</a:t>
              </a:r>
            </a:p>
            <a:p>
              <a:r>
                <a:rPr lang="en-US" sz="1000" dirty="0" smtClean="0">
                  <a:solidFill>
                    <a:schemeClr val="accent1"/>
                  </a:solidFill>
                </a:rPr>
                <a:t>Out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468E6EF-C59C-46BB-B609-61251CD79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213" y="4703265"/>
              <a:ext cx="259623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B468E6EF-C59C-46BB-B609-61251CD791FD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 flipV="1">
              <a:off x="4170525" y="4412824"/>
              <a:ext cx="306513" cy="735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468E6EF-C59C-46BB-B609-61251CD791FD}"/>
                </a:ext>
              </a:extLst>
            </p:cNvPr>
            <p:cNvCxnSpPr>
              <a:cxnSpLocks/>
            </p:cNvCxnSpPr>
            <p:nvPr/>
          </p:nvCxnSpPr>
          <p:spPr>
            <a:xfrm>
              <a:off x="4053306" y="4973925"/>
              <a:ext cx="408843" cy="243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878" y="2964478"/>
              <a:ext cx="1027390" cy="75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B6E673A-E4C0-4A29-AC46-8850A610C8CE}"/>
                </a:ext>
              </a:extLst>
            </p:cNvPr>
            <p:cNvSpPr/>
            <p:nvPr/>
          </p:nvSpPr>
          <p:spPr>
            <a:xfrm>
              <a:off x="4621385" y="3330030"/>
              <a:ext cx="183036" cy="665139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25E4116-83BF-4CBD-8FBA-596B58A51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8242" y="3258212"/>
              <a:ext cx="1252" cy="644279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9420" y="3884628"/>
              <a:ext cx="270409" cy="702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315A46F-4C57-4133-B92D-18FFAA3E7915}"/>
                </a:ext>
              </a:extLst>
            </p:cNvPr>
            <p:cNvCxnSpPr>
              <a:cxnSpLocks/>
            </p:cNvCxnSpPr>
            <p:nvPr/>
          </p:nvCxnSpPr>
          <p:spPr>
            <a:xfrm>
              <a:off x="4040803" y="3243719"/>
              <a:ext cx="281144" cy="22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1F2208E-BC04-49EF-AC1E-F845D99739A7}"/>
                </a:ext>
              </a:extLst>
            </p:cNvPr>
            <p:cNvCxnSpPr>
              <a:cxnSpLocks/>
              <a:stCxn id="197" idx="6"/>
            </p:cNvCxnSpPr>
            <p:nvPr/>
          </p:nvCxnSpPr>
          <p:spPr>
            <a:xfrm flipV="1">
              <a:off x="4804421" y="3662599"/>
              <a:ext cx="252309" cy="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315A46F-4C57-4133-B92D-18FFAA3E7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1557" y="3418087"/>
              <a:ext cx="158933" cy="25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25E4116-83BF-4CBD-8FBA-596B58A51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4702" y="3427446"/>
              <a:ext cx="1272" cy="2201415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A43C9FD-F5A3-49D6-B6AB-E9AC534907D8}"/>
                </a:ext>
              </a:extLst>
            </p:cNvPr>
            <p:cNvSpPr txBox="1"/>
            <p:nvPr/>
          </p:nvSpPr>
          <p:spPr>
            <a:xfrm>
              <a:off x="3999327" y="2990286"/>
              <a:ext cx="5463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15:11</a:t>
              </a:r>
              <a:endParaRPr lang="en-US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6761176" y="3236119"/>
              <a:ext cx="386236" cy="4524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6747572" y="3972398"/>
              <a:ext cx="386236" cy="4524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721" y="3467416"/>
              <a:ext cx="266010" cy="3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01" y="4215442"/>
              <a:ext cx="266010" cy="30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BD32D8E-7262-4CB4-B27B-AB1BABFCB772}"/>
                </a:ext>
              </a:extLst>
            </p:cNvPr>
            <p:cNvSpPr/>
            <p:nvPr/>
          </p:nvSpPr>
          <p:spPr>
            <a:xfrm>
              <a:off x="7595654" y="2940232"/>
              <a:ext cx="306593" cy="785666"/>
            </a:xfrm>
            <a:prstGeom prst="ellipse">
              <a:avLst/>
            </a:prstGeom>
            <a:ln w="222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>
              <a:off x="7130786" y="4157492"/>
              <a:ext cx="530597" cy="1092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</p:cNvCxnSpPr>
            <p:nvPr/>
          </p:nvCxnSpPr>
          <p:spPr>
            <a:xfrm>
              <a:off x="7321195" y="4418802"/>
              <a:ext cx="302797" cy="44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94C1B59-4830-44B4-97D3-590ECC6F106F}"/>
                </a:ext>
              </a:extLst>
            </p:cNvPr>
            <p:cNvSpPr txBox="1"/>
            <p:nvPr/>
          </p:nvSpPr>
          <p:spPr>
            <a:xfrm>
              <a:off x="7261545" y="4202366"/>
              <a:ext cx="249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9E25A9C-17E8-4A41-86E3-7E443E074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521" y="4667477"/>
              <a:ext cx="633588" cy="152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9E25A9C-17E8-4A41-86E3-7E443E074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8430" y="4882346"/>
              <a:ext cx="199579" cy="609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09E25A9C-17E8-4A41-86E3-7E443E074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731" y="3573516"/>
              <a:ext cx="459830" cy="39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E25A9C-17E8-4A41-86E3-7E443E074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3384" y="3102119"/>
              <a:ext cx="459830" cy="39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F6C0B44-EA11-48FD-A156-37778D92D760}"/>
                </a:ext>
              </a:extLst>
            </p:cNvPr>
            <p:cNvSpPr/>
            <p:nvPr/>
          </p:nvSpPr>
          <p:spPr>
            <a:xfrm>
              <a:off x="10082458" y="3572046"/>
              <a:ext cx="673660" cy="4524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ALUOut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1D5A0EB-E0AE-402B-8EC3-5E74B72FCA4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169" y="3670377"/>
              <a:ext cx="485997" cy="2245"/>
            </a:xfrm>
            <a:prstGeom prst="line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6029" y="3647032"/>
              <a:ext cx="4547" cy="2715497"/>
            </a:xfrm>
            <a:prstGeom prst="line">
              <a:avLst/>
            </a:prstGeom>
            <a:ln w="25400"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D492A70D-7BF2-4A8D-93FE-9408BA4526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1789" y="3798036"/>
              <a:ext cx="298923" cy="22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6491" y="1417001"/>
              <a:ext cx="503100" cy="501800"/>
            </a:xfrm>
            <a:prstGeom prst="rect">
              <a:avLst/>
            </a:prstGeom>
          </p:spPr>
        </p:pic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8A8ACBC-9AF2-4D30-BAE4-B23BE52CC326}"/>
                </a:ext>
              </a:extLst>
            </p:cNvPr>
            <p:cNvCxnSpPr>
              <a:cxnSpLocks/>
            </p:cNvCxnSpPr>
            <p:nvPr/>
          </p:nvCxnSpPr>
          <p:spPr>
            <a:xfrm>
              <a:off x="9465817" y="1880523"/>
              <a:ext cx="0" cy="175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8A8ACBC-9AF2-4D30-BAE4-B23BE52CC326}"/>
                </a:ext>
              </a:extLst>
            </p:cNvPr>
            <p:cNvCxnSpPr>
              <a:cxnSpLocks/>
            </p:cNvCxnSpPr>
            <p:nvPr/>
          </p:nvCxnSpPr>
          <p:spPr>
            <a:xfrm>
              <a:off x="9182426" y="1874408"/>
              <a:ext cx="0" cy="175720"/>
            </a:xfrm>
            <a:prstGeom prst="line">
              <a:avLst/>
            </a:prstGeom>
            <a:ln w="28575">
              <a:solidFill>
                <a:schemeClr val="accent2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B26F182-93FB-49A2-A5D3-63AC15E12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288" y="660180"/>
              <a:ext cx="8423205" cy="46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746B4D4-A8F3-4259-B278-F194B0317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690" y="670240"/>
              <a:ext cx="8598" cy="2126057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  <a:stCxn id="305" idx="0"/>
            </p:cNvCxnSpPr>
            <p:nvPr/>
          </p:nvCxnSpPr>
          <p:spPr>
            <a:xfrm flipH="1" flipV="1">
              <a:off x="9302587" y="654602"/>
              <a:ext cx="5454" cy="762399"/>
            </a:xfrm>
            <a:prstGeom prst="line">
              <a:avLst/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2052" y="4147483"/>
              <a:ext cx="1114" cy="213181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117" y="4044058"/>
              <a:ext cx="5348" cy="2248945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09E25A9C-17E8-4A41-86E3-7E443E074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4622" y="4044058"/>
              <a:ext cx="425168" cy="29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7684874-7A7C-4259-ADD3-82E1355E9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023" y="6367656"/>
              <a:ext cx="6786720" cy="393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25E4116-83BF-4CBD-8FBA-596B58A51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381" y="4410852"/>
              <a:ext cx="8163" cy="2007957"/>
            </a:xfrm>
            <a:prstGeom prst="line">
              <a:avLst/>
            </a:prstGeom>
            <a:ln w="25400"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AB2128C-DC76-448C-8D37-AEC38AD62CF3}"/>
                </a:ext>
              </a:extLst>
            </p:cNvPr>
            <p:cNvSpPr txBox="1"/>
            <p:nvPr/>
          </p:nvSpPr>
          <p:spPr>
            <a:xfrm>
              <a:off x="7383496" y="5465856"/>
              <a:ext cx="47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&lt;&lt; 2</a:t>
              </a:r>
              <a:endParaRPr lang="en-US" sz="1200" b="1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2C6CBD9-4D51-4A53-8DA9-BC6AD67EBA8A}"/>
                </a:ext>
              </a:extLst>
            </p:cNvPr>
            <p:cNvSpPr/>
            <p:nvPr/>
          </p:nvSpPr>
          <p:spPr>
            <a:xfrm>
              <a:off x="8428330" y="5229490"/>
              <a:ext cx="723916" cy="538354"/>
            </a:xfrm>
            <a:prstGeom prst="ellipse">
              <a:avLst/>
            </a:prstGeom>
            <a:ln w="222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349662" y="5365807"/>
              <a:ext cx="8563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err="1"/>
                <a:t>ALUControl</a:t>
              </a:r>
              <a:endParaRPr lang="en-US" sz="1100" b="1" dirty="0"/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FF2908EF-7263-47F1-A578-2E2760E04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7280" y="5465856"/>
              <a:ext cx="388681" cy="740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25BD1AB-9266-417D-84CA-C86F5C5FF271}"/>
                </a:ext>
              </a:extLst>
            </p:cNvPr>
            <p:cNvSpPr txBox="1"/>
            <p:nvPr/>
          </p:nvSpPr>
          <p:spPr>
            <a:xfrm>
              <a:off x="9327207" y="5430274"/>
              <a:ext cx="878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aluOp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[1:0]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978" y="6558424"/>
              <a:ext cx="3258689" cy="341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5844" y="5524844"/>
              <a:ext cx="9870" cy="1029619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390D77D-7968-4405-BC3B-B239F21B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5714" y="5507431"/>
              <a:ext cx="245327" cy="9459"/>
            </a:xfrm>
            <a:prstGeom prst="line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193384" y="6521274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funct</a:t>
              </a:r>
              <a:endParaRPr lang="en-US" sz="1200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197483" y="3855754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Bout</a:t>
              </a:r>
              <a:endParaRPr lang="en-US" sz="12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135481" y="3271481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</a:t>
              </a:r>
              <a:r>
                <a:rPr lang="en-US" sz="1200" dirty="0" err="1" smtClean="0"/>
                <a:t>out</a:t>
              </a:r>
              <a:endParaRPr lang="en-US" sz="1200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7815319" y="5077259"/>
              <a:ext cx="670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aluSrcB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FD04F3CE-039B-4B1D-A0E3-BCB6104C537E}"/>
                </a:ext>
              </a:extLst>
            </p:cNvPr>
            <p:cNvCxnSpPr>
              <a:cxnSpLocks/>
            </p:cNvCxnSpPr>
            <p:nvPr/>
          </p:nvCxnSpPr>
          <p:spPr>
            <a:xfrm>
              <a:off x="4712903" y="3222183"/>
              <a:ext cx="3611" cy="120713"/>
            </a:xfrm>
            <a:prstGeom prst="straightConnector1">
              <a:avLst/>
            </a:prstGeom>
            <a:ln w="22225"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FD04F3CE-039B-4B1D-A0E3-BCB6104C537E}"/>
                </a:ext>
              </a:extLst>
            </p:cNvPr>
            <p:cNvCxnSpPr>
              <a:cxnSpLocks/>
            </p:cNvCxnSpPr>
            <p:nvPr/>
          </p:nvCxnSpPr>
          <p:spPr>
            <a:xfrm>
              <a:off x="4599993" y="4114800"/>
              <a:ext cx="7183" cy="155207"/>
            </a:xfrm>
            <a:prstGeom prst="straightConnector1">
              <a:avLst/>
            </a:prstGeom>
            <a:ln w="22225"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FD04F3CE-039B-4B1D-A0E3-BCB6104C537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484" y="2375942"/>
              <a:ext cx="3611" cy="270524"/>
            </a:xfrm>
            <a:prstGeom prst="straightConnector1">
              <a:avLst/>
            </a:prstGeom>
            <a:ln w="22225"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A43C9FD-F5A3-49D6-B6AB-E9AC534907D8}"/>
                </a:ext>
              </a:extLst>
            </p:cNvPr>
            <p:cNvSpPr txBox="1"/>
            <p:nvPr/>
          </p:nvSpPr>
          <p:spPr>
            <a:xfrm>
              <a:off x="6587151" y="6531798"/>
              <a:ext cx="687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IR [5:0]</a:t>
              </a:r>
              <a:endParaRPr lang="en-US" sz="1100" dirty="0"/>
            </a:p>
          </p:txBody>
        </p: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0D5C0786-3AB7-4086-8730-D57C1E2D0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94" y="4147485"/>
              <a:ext cx="3682" cy="1797775"/>
            </a:xfrm>
            <a:prstGeom prst="straightConnector1">
              <a:avLst/>
            </a:prstGeom>
            <a:ln w="28575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729467" y="2814902"/>
              <a:ext cx="379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</a:t>
              </a:r>
              <a:endParaRPr lang="en-US" sz="1000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12566" y="2003482"/>
              <a:ext cx="50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PcIn</a:t>
              </a:r>
              <a:endParaRPr lang="en-US" sz="1000" dirty="0"/>
            </a:p>
          </p:txBody>
        </p: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AF7AD478-C55B-47B3-B5F6-A51CFB4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116877" y="2350261"/>
              <a:ext cx="2054" cy="276933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2809910" y="2098450"/>
              <a:ext cx="88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memWr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1772083" y="3718170"/>
              <a:ext cx="555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Bout</a:t>
              </a:r>
              <a:endParaRPr lang="en-US" sz="1200" dirty="0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AF7AD478-C55B-47B3-B5F6-A51CFB4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875764" y="2316049"/>
              <a:ext cx="2054" cy="276933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3661601" y="2092118"/>
              <a:ext cx="601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irWr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3690468" y="2613795"/>
              <a:ext cx="379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</a:t>
              </a:r>
              <a:endParaRPr lang="en-US" sz="1000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4528312" y="3538688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m2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4424451" y="4638902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m3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720881" y="4440615"/>
              <a:ext cx="800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err="1"/>
                <a:t>writeData</a:t>
              </a:r>
              <a:endParaRPr lang="en-IN" sz="12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779106" y="3306572"/>
              <a:ext cx="3155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err="1" smtClean="0"/>
                <a:t>rd</a:t>
              </a:r>
              <a:endParaRPr lang="en-IN" sz="1200" dirty="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030266" y="3258212"/>
              <a:ext cx="5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err="1" smtClean="0"/>
                <a:t>regRs</a:t>
              </a:r>
              <a:endParaRPr lang="en-IN" sz="12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034461" y="4054644"/>
              <a:ext cx="5192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200" dirty="0" err="1" smtClean="0"/>
                <a:t>regRt</a:t>
              </a:r>
              <a:endParaRPr lang="en-IN" sz="1200" dirty="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10671318" y="3312182"/>
              <a:ext cx="664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E19BF0-18E6-4F0D-8D33-C0F81E9E8D16}"/>
                </a:ext>
              </a:extLst>
            </p:cNvPr>
            <p:cNvSpPr txBox="1"/>
            <p:nvPr/>
          </p:nvSpPr>
          <p:spPr>
            <a:xfrm>
              <a:off x="8438938" y="1863699"/>
              <a:ext cx="691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pcWr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982257" y="869207"/>
              <a:ext cx="1093568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/>
                <a:t>Control Unit</a:t>
              </a:r>
            </a:p>
            <a:p>
              <a:pPr algn="ctr"/>
              <a:r>
                <a:rPr lang="en-US" sz="1100" b="1" dirty="0" smtClean="0"/>
                <a:t>(FSM)</a:t>
              </a:r>
            </a:p>
            <a:p>
              <a:pPr algn="ctr"/>
              <a:r>
                <a:rPr lang="en-US" sz="1100" b="1" dirty="0" smtClean="0"/>
                <a:t>Opcode [31-26]</a:t>
              </a:r>
              <a:endParaRPr lang="en-US" sz="1100" b="1" dirty="0"/>
            </a:p>
          </p:txBody>
        </p: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BC8FBBD1-7E33-4F15-822A-D34C4EE1B9E9}"/>
                </a:ext>
              </a:extLst>
            </p:cNvPr>
            <p:cNvCxnSpPr>
              <a:cxnSpLocks/>
              <a:endCxn id="260" idx="3"/>
            </p:cNvCxnSpPr>
            <p:nvPr/>
          </p:nvCxnSpPr>
          <p:spPr>
            <a:xfrm flipV="1">
              <a:off x="4031104" y="1610638"/>
              <a:ext cx="181187" cy="99471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E5A34CC-D7EE-4081-A889-D49C6114BA1C}"/>
                </a:ext>
              </a:extLst>
            </p:cNvPr>
            <p:cNvSpPr txBox="1"/>
            <p:nvPr/>
          </p:nvSpPr>
          <p:spPr>
            <a:xfrm>
              <a:off x="3466713" y="1724545"/>
              <a:ext cx="7578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IR[31:26]</a:t>
              </a:r>
              <a:endParaRPr lang="en-US" sz="1100" dirty="0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1473303" y="2141145"/>
              <a:ext cx="601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iorD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CA55ADC-A2B4-445D-801F-15457D7DA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9392" y="6406326"/>
              <a:ext cx="2641602" cy="99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4053424-2EB3-4328-90BA-D0BBADD9D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8818" y="3631975"/>
              <a:ext cx="8459" cy="2798822"/>
            </a:xfrm>
            <a:prstGeom prst="line">
              <a:avLst/>
            </a:prstGeom>
            <a:ln w="25400"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1D1B6278-DE9A-4ADC-924A-C22DB4DD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374" y="3637701"/>
              <a:ext cx="141492" cy="0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951916" y="4524187"/>
              <a:ext cx="541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6160D4D3-B843-48E4-A4A8-06725D374F62}"/>
                </a:ext>
              </a:extLst>
            </p:cNvPr>
            <p:cNvSpPr txBox="1"/>
            <p:nvPr/>
          </p:nvSpPr>
          <p:spPr>
            <a:xfrm>
              <a:off x="3085831" y="830119"/>
              <a:ext cx="557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iorD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06F0E48A-86B7-430F-A34B-8DA049346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123" y="1225245"/>
              <a:ext cx="597850" cy="12896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2677137" y="1036310"/>
              <a:ext cx="88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memRead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06F0E48A-86B7-430F-A34B-8DA049346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7741" y="1420058"/>
              <a:ext cx="621064" cy="3595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2794695" y="1243232"/>
              <a:ext cx="88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memWr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06F0E48A-86B7-430F-A34B-8DA049346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495" y="1532051"/>
              <a:ext cx="610499" cy="8123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040988F-5BE4-472C-ADF5-BF1466B4BD14}"/>
                </a:ext>
              </a:extLst>
            </p:cNvPr>
            <p:cNvSpPr txBox="1"/>
            <p:nvPr/>
          </p:nvSpPr>
          <p:spPr>
            <a:xfrm>
              <a:off x="3029630" y="1469195"/>
              <a:ext cx="601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irWr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5411825" y="1012374"/>
              <a:ext cx="77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aluSrcA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5473269" y="1210752"/>
              <a:ext cx="77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aluSrcB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A41DA1BC-03D3-4209-B3DC-600F1C29012A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91" y="1521907"/>
              <a:ext cx="597478" cy="29421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5437434" y="1550980"/>
              <a:ext cx="77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bne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5464899" y="1394857"/>
              <a:ext cx="607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pcWr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A41DA1BC-03D3-4209-B3DC-600F1C29012A}"/>
                </a:ext>
              </a:extLst>
            </p:cNvPr>
            <p:cNvCxnSpPr>
              <a:cxnSpLocks/>
              <a:stCxn id="260" idx="5"/>
            </p:cNvCxnSpPr>
            <p:nvPr/>
          </p:nvCxnSpPr>
          <p:spPr>
            <a:xfrm>
              <a:off x="4862390" y="1610638"/>
              <a:ext cx="636855" cy="74331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5364369" y="1713258"/>
              <a:ext cx="777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pcSrc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A41DA1BC-03D3-4209-B3DC-600F1C29012A}"/>
                </a:ext>
              </a:extLst>
            </p:cNvPr>
            <p:cNvCxnSpPr>
              <a:cxnSpLocks/>
            </p:cNvCxnSpPr>
            <p:nvPr/>
          </p:nvCxnSpPr>
          <p:spPr>
            <a:xfrm>
              <a:off x="4778254" y="1688930"/>
              <a:ext cx="643396" cy="146845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A41DA1BC-03D3-4209-B3DC-600F1C2901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5880" y="1756535"/>
              <a:ext cx="130025" cy="140833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9BA5EFCD-008E-474F-9D58-185CF745B6BC}"/>
                </a:ext>
              </a:extLst>
            </p:cNvPr>
            <p:cNvSpPr txBox="1"/>
            <p:nvPr/>
          </p:nvSpPr>
          <p:spPr>
            <a:xfrm>
              <a:off x="4598468" y="1810930"/>
              <a:ext cx="90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aluOP</a:t>
              </a:r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[1:0]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1490611" y="2818574"/>
              <a:ext cx="430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PcIn</a:t>
              </a:r>
              <a:endParaRPr lang="en-US" sz="1000" dirty="0"/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7534745" y="3231506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m4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7768404" y="4408751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m5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818124" y="3078392"/>
              <a:ext cx="64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aluIn1</a:t>
              </a:r>
              <a:endParaRPr lang="en-US" sz="1200" dirty="0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9E23C8E2-345D-4F5D-997D-EC010419877D}"/>
                </a:ext>
              </a:extLst>
            </p:cNvPr>
            <p:cNvSpPr txBox="1"/>
            <p:nvPr/>
          </p:nvSpPr>
          <p:spPr>
            <a:xfrm>
              <a:off x="7878604" y="3845705"/>
              <a:ext cx="64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aluIn2</a:t>
              </a:r>
              <a:endParaRPr lang="en-US" sz="1200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7140428" y="2749227"/>
              <a:ext cx="501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PcOut</a:t>
              </a:r>
              <a:endParaRPr lang="en-US" sz="1000" dirty="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5B652DB2-0F70-45E9-870E-BBDB595F4BCC}"/>
                </a:ext>
              </a:extLst>
            </p:cNvPr>
            <p:cNvSpPr txBox="1"/>
            <p:nvPr/>
          </p:nvSpPr>
          <p:spPr>
            <a:xfrm>
              <a:off x="11246411" y="3702829"/>
              <a:ext cx="375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m6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242649" y="5419468"/>
              <a:ext cx="6591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err="1"/>
                <a:t>sign_ext</a:t>
              </a:r>
              <a:endParaRPr 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2458" y="654602"/>
            <a:ext cx="16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All registers are connected with </a:t>
            </a:r>
            <a:r>
              <a:rPr lang="en-IN" b="1" dirty="0" err="1" smtClean="0"/>
              <a:t>clk</a:t>
            </a:r>
            <a:r>
              <a:rPr lang="en-IN" b="1" dirty="0" smtClean="0"/>
              <a:t> &amp; reset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1364" y="863876"/>
            <a:ext cx="122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Data &amp; Control Path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5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48" y="215496"/>
            <a:ext cx="10515600" cy="782031"/>
          </a:xfrm>
        </p:spPr>
        <p:txBody>
          <a:bodyPr/>
          <a:lstStyle/>
          <a:p>
            <a:r>
              <a:rPr lang="en-IN" dirty="0" smtClean="0"/>
              <a:t>States’ information</a:t>
            </a:r>
            <a:endParaRPr lang="en-IN" dirty="0"/>
          </a:p>
        </p:txBody>
      </p:sp>
      <p:grpSp>
        <p:nvGrpSpPr>
          <p:cNvPr id="87" name="Group 86"/>
          <p:cNvGrpSpPr/>
          <p:nvPr/>
        </p:nvGrpSpPr>
        <p:grpSpPr>
          <a:xfrm>
            <a:off x="2369127" y="1091365"/>
            <a:ext cx="6849518" cy="5333362"/>
            <a:chOff x="2369127" y="1091365"/>
            <a:chExt cx="6849518" cy="5333362"/>
          </a:xfrm>
        </p:grpSpPr>
        <p:sp>
          <p:nvSpPr>
            <p:cNvPr id="4" name="Oval 3"/>
            <p:cNvSpPr/>
            <p:nvPr/>
          </p:nvSpPr>
          <p:spPr>
            <a:xfrm>
              <a:off x="4264429" y="155346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IF (T0)</a:t>
              </a:r>
              <a:endParaRPr lang="en-IN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13862" y="155346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ID (T1)</a:t>
              </a:r>
              <a:endParaRPr lang="en-IN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5112327" y="1940011"/>
              <a:ext cx="5015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66902" y="2869649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(T2)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613864" y="2821162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EXE (T3)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58051" y="2821162"/>
              <a:ext cx="1260594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Branch (T4)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5" idx="3"/>
              <a:endCxn id="8" idx="7"/>
            </p:cNvCxnSpPr>
            <p:nvPr/>
          </p:nvCxnSpPr>
          <p:spPr>
            <a:xfrm flipH="1">
              <a:off x="3990628" y="2213337"/>
              <a:ext cx="1747406" cy="76952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9" idx="0"/>
            </p:cNvCxnSpPr>
            <p:nvPr/>
          </p:nvCxnSpPr>
          <p:spPr>
            <a:xfrm>
              <a:off x="6037811" y="2326553"/>
              <a:ext cx="2" cy="49460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5"/>
              <a:endCxn id="10" idx="1"/>
            </p:cNvCxnSpPr>
            <p:nvPr/>
          </p:nvCxnSpPr>
          <p:spPr>
            <a:xfrm>
              <a:off x="6337588" y="2213337"/>
              <a:ext cx="1805073" cy="72104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64429" y="2326553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3217" y="2413435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ADDI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5371" y="2338615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0779" y="2556332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  <a:r>
                <a:rPr lang="en-IN" dirty="0" smtClean="0"/>
                <a:t>W</a:t>
              </a:r>
              <a:endParaRPr lang="en-IN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375184" y="4112409"/>
              <a:ext cx="980981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MEM(T6)</a:t>
              </a:r>
              <a:endParaRPr lang="en-IN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619413" y="4107266"/>
              <a:ext cx="980891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(T7)</a:t>
              </a:r>
              <a:endParaRPr lang="en-IN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838704" y="4107266"/>
              <a:ext cx="1077264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(T8)</a:t>
              </a:r>
              <a:endParaRPr lang="en-IN" dirty="0"/>
            </a:p>
          </p:txBody>
        </p:sp>
        <p:cxnSp>
          <p:nvCxnSpPr>
            <p:cNvPr id="24" name="Straight Arrow Connector 23"/>
            <p:cNvCxnSpPr>
              <a:stCxn id="9" idx="3"/>
              <a:endCxn id="21" idx="0"/>
            </p:cNvCxnSpPr>
            <p:nvPr/>
          </p:nvCxnSpPr>
          <p:spPr>
            <a:xfrm flipH="1">
              <a:off x="4865675" y="3481030"/>
              <a:ext cx="872361" cy="63137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4"/>
              <a:endCxn id="22" idx="0"/>
            </p:cNvCxnSpPr>
            <p:nvPr/>
          </p:nvCxnSpPr>
          <p:spPr>
            <a:xfrm>
              <a:off x="6037813" y="3594246"/>
              <a:ext cx="72046" cy="51302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6"/>
              <a:endCxn id="23" idx="0"/>
            </p:cNvCxnSpPr>
            <p:nvPr/>
          </p:nvCxnSpPr>
          <p:spPr>
            <a:xfrm>
              <a:off x="6461762" y="3207704"/>
              <a:ext cx="915574" cy="89956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764809" y="4098168"/>
              <a:ext cx="980077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MEM (T5)</a:t>
              </a:r>
              <a:endParaRPr lang="en-IN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33963" y="5366238"/>
              <a:ext cx="847898" cy="773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WB (T9)</a:t>
              </a:r>
              <a:endParaRPr lang="en-IN" dirty="0"/>
            </a:p>
          </p:txBody>
        </p:sp>
        <p:cxnSp>
          <p:nvCxnSpPr>
            <p:cNvPr id="40" name="Straight Arrow Connector 39"/>
            <p:cNvCxnSpPr>
              <a:stCxn id="8" idx="4"/>
              <a:endCxn id="37" idx="0"/>
            </p:cNvCxnSpPr>
            <p:nvPr/>
          </p:nvCxnSpPr>
          <p:spPr>
            <a:xfrm flipH="1">
              <a:off x="3254848" y="3642733"/>
              <a:ext cx="436003" cy="45543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1" idx="4"/>
              <a:endCxn id="38" idx="0"/>
            </p:cNvCxnSpPr>
            <p:nvPr/>
          </p:nvCxnSpPr>
          <p:spPr>
            <a:xfrm flipH="1">
              <a:off x="4857912" y="4885493"/>
              <a:ext cx="7763" cy="48074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907293" y="3472819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07293" y="4872621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LW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28093" y="3750800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11410" y="3638676"/>
              <a:ext cx="51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  <a:r>
                <a:rPr lang="en-IN" dirty="0" smtClean="0"/>
                <a:t>W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90924" y="3230551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ADDI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70516" y="2255741"/>
              <a:ext cx="68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BNE</a:t>
              </a:r>
              <a:endParaRPr lang="en-IN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69127" y="6424726"/>
              <a:ext cx="6219221" cy="0"/>
            </a:xfrm>
            <a:prstGeom prst="line">
              <a:avLst/>
            </a:prstGeom>
            <a:ln w="25400">
              <a:solidFill>
                <a:schemeClr val="accent2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69127" y="1940011"/>
              <a:ext cx="0" cy="448471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" idx="2"/>
            </p:cNvCxnSpPr>
            <p:nvPr/>
          </p:nvCxnSpPr>
          <p:spPr>
            <a:xfrm>
              <a:off x="2369127" y="1940011"/>
              <a:ext cx="1895302" cy="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7" idx="4"/>
            </p:cNvCxnSpPr>
            <p:nvPr/>
          </p:nvCxnSpPr>
          <p:spPr>
            <a:xfrm>
              <a:off x="3254848" y="4871252"/>
              <a:ext cx="0" cy="1553474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8" idx="4"/>
            </p:cNvCxnSpPr>
            <p:nvPr/>
          </p:nvCxnSpPr>
          <p:spPr>
            <a:xfrm>
              <a:off x="4857912" y="6139322"/>
              <a:ext cx="0" cy="285404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4"/>
            </p:cNvCxnSpPr>
            <p:nvPr/>
          </p:nvCxnSpPr>
          <p:spPr>
            <a:xfrm flipH="1">
              <a:off x="6109858" y="4880350"/>
              <a:ext cx="1" cy="1544376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3" idx="4"/>
            </p:cNvCxnSpPr>
            <p:nvPr/>
          </p:nvCxnSpPr>
          <p:spPr>
            <a:xfrm>
              <a:off x="7377336" y="4880350"/>
              <a:ext cx="0" cy="1544376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0" idx="4"/>
            </p:cNvCxnSpPr>
            <p:nvPr/>
          </p:nvCxnSpPr>
          <p:spPr>
            <a:xfrm flipH="1">
              <a:off x="8576133" y="3594246"/>
              <a:ext cx="12215" cy="2830480"/>
            </a:xfrm>
            <a:prstGeom prst="line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4" idx="7"/>
            </p:cNvCxnSpPr>
            <p:nvPr/>
          </p:nvCxnSpPr>
          <p:spPr>
            <a:xfrm flipH="1">
              <a:off x="4988155" y="1389246"/>
              <a:ext cx="313700" cy="27743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74593" y="1091365"/>
              <a:ext cx="1560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Starting State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2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7879" y="1443818"/>
            <a:ext cx="10701626" cy="2346786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0" idx="0"/>
          </p:cNvCxnSpPr>
          <p:nvPr/>
        </p:nvCxnSpPr>
        <p:spPr>
          <a:xfrm flipH="1" flipV="1">
            <a:off x="1837113" y="2909456"/>
            <a:ext cx="389830" cy="9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837113" y="2769381"/>
            <a:ext cx="974666" cy="104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30771" y="2435629"/>
            <a:ext cx="391160" cy="138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396195" y="2310938"/>
            <a:ext cx="338110" cy="153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0374284" y="2185021"/>
            <a:ext cx="216471" cy="16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 Box 175"/>
          <p:cNvSpPr txBox="1"/>
          <p:nvPr/>
        </p:nvSpPr>
        <p:spPr>
          <a:xfrm>
            <a:off x="1909443" y="3819842"/>
            <a:ext cx="6350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1-st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176"/>
          <p:cNvSpPr txBox="1"/>
          <p:nvPr/>
        </p:nvSpPr>
        <p:spPr>
          <a:xfrm>
            <a:off x="2670173" y="3829367"/>
            <a:ext cx="709295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2-nd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77"/>
          <p:cNvSpPr txBox="1"/>
          <p:nvPr/>
        </p:nvSpPr>
        <p:spPr>
          <a:xfrm>
            <a:off x="6330771" y="3840162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78"/>
          <p:cNvSpPr txBox="1"/>
          <p:nvPr/>
        </p:nvSpPr>
        <p:spPr>
          <a:xfrm>
            <a:off x="8396485" y="3835198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79"/>
          <p:cNvSpPr txBox="1"/>
          <p:nvPr/>
        </p:nvSpPr>
        <p:spPr>
          <a:xfrm>
            <a:off x="10204040" y="3833177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6-th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73142" y="2617211"/>
            <a:ext cx="380253" cy="12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 Box 184"/>
          <p:cNvSpPr txBox="1"/>
          <p:nvPr/>
        </p:nvSpPr>
        <p:spPr>
          <a:xfrm>
            <a:off x="4330180" y="3835082"/>
            <a:ext cx="66040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3-rd Fib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9468" y="5660967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Pls. look into the opcode, state &amp; </a:t>
            </a:r>
            <a:r>
              <a:rPr lang="en-IN" dirty="0" err="1" smtClean="0"/>
              <a:t>clk</a:t>
            </a:r>
            <a:r>
              <a:rPr lang="en-IN" dirty="0" smtClean="0"/>
              <a:t>, and try to understand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ALU controls and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1" y="2018933"/>
            <a:ext cx="464820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843" y="5722459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 (4.4), COD by P&amp;H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8267"/>
          </a:xfrm>
        </p:spPr>
        <p:txBody>
          <a:bodyPr>
            <a:normAutofit/>
          </a:bodyPr>
          <a:lstStyle/>
          <a:p>
            <a:r>
              <a:rPr lang="en-IN" dirty="0" smtClean="0"/>
              <a:t>How the ALU control bits are set depends on the </a:t>
            </a:r>
            <a:r>
              <a:rPr lang="en-IN" dirty="0" err="1" smtClean="0"/>
              <a:t>ALUOp</a:t>
            </a:r>
            <a:r>
              <a:rPr lang="en-IN" dirty="0" smtClean="0"/>
              <a:t> control bits and different function code for R-type instruction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793023"/>
            <a:ext cx="83058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908" y="5969973"/>
            <a:ext cx="104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 Ch-4 (4.4), COD by P&amp;H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494</Words>
  <Application>Microsoft Office PowerPoint</Application>
  <PresentationFormat>Widescreen</PresentationFormat>
  <Paragraphs>220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Computer Architecture (CS F342) Lab-5(a)  General-purpose Multi-Cycle based MIPS Microprocessor Design Using Verilog HDL  Sem-I, AY-2022-23 Date: Oct. 18, 2022 Submission Date: Oct. 24, 2022: 3AM  Marks: 6 </vt:lpstr>
      <vt:lpstr>Intellectual Property Rights (IPR)</vt:lpstr>
      <vt:lpstr>Design the following modules in the given template</vt:lpstr>
      <vt:lpstr>PC &amp; genvar</vt:lpstr>
      <vt:lpstr>PowerPoint Presentation</vt:lpstr>
      <vt:lpstr>States’ information</vt:lpstr>
      <vt:lpstr>Output</vt:lpstr>
      <vt:lpstr>ALU controls and functions</vt:lpstr>
      <vt:lpstr>How the ALU control bits are set depends on the ALUOp control bits and different function code for R-type instruction</vt:lpstr>
      <vt:lpstr>Design of main CU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Alavani</dc:creator>
  <cp:lastModifiedBy>store</cp:lastModifiedBy>
  <cp:revision>60</cp:revision>
  <dcterms:created xsi:type="dcterms:W3CDTF">2021-09-05T17:57:17Z</dcterms:created>
  <dcterms:modified xsi:type="dcterms:W3CDTF">2022-10-15T12:27:33Z</dcterms:modified>
</cp:coreProperties>
</file>