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72" r:id="rId4"/>
    <p:sldId id="256" r:id="rId5"/>
    <p:sldId id="262" r:id="rId6"/>
    <p:sldId id="264" r:id="rId7"/>
    <p:sldId id="259" r:id="rId8"/>
    <p:sldId id="261" r:id="rId9"/>
    <p:sldId id="260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A768-B1BA-4837-B650-5BB1ED740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12F7-01C4-4ACC-A197-2F9EA84DC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2417-7F92-486E-99E5-465FB3B3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4092-1932-4983-8609-72694C8F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906E-AD9E-4B6B-969A-A00674E9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C622-2E8B-4603-9165-402C8CF2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91DD0-9315-436B-A8BA-BC432D500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1CEA-CA84-45F8-BBF2-7DC41610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BFA0-B357-42E8-877C-E4EBD1C5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5F8C-9538-4175-BAAF-2323FADF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C5962-6E02-499E-A9AE-B2DA6CE8B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1D09-5678-4B4D-8109-DB6FD012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3628-1819-4E6D-B3EB-D225FDB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5B41-5CE8-465C-8115-8CB6FB6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DE9A-AD0E-4F4C-85EB-A4DEC2D5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7B7-33D2-4B10-A5F2-83F1A56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9BAD-1C1D-4C65-B265-541EEBB4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FFEE-8D36-403C-B6F3-EEC4D893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4C56-E2AB-4092-9C31-7D12920D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B2E7-33E0-45DC-B2AE-03514D3B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E148-7AA1-42E0-8CA2-32B755EE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2DF7-BC56-4B2F-8121-1589DAA8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B4D6-1E98-4E67-B7C1-64EA03E7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11FE-F9B6-458C-8428-C4235532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137F-8EEE-4850-A0A7-16EDA60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B20D-7B90-456D-A330-16EBC86B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CF9D-9747-4517-98B8-4ACF1E3A1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C51C1-D0B1-466B-AE63-F2E8A69E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3558-F817-4F2D-BB53-0A7F4BF1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ECAE-6287-48C0-9F70-E9D32734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1B470-9B56-4D54-AA57-98372ADA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1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D5C2-0588-431A-AF64-EFE5919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C1F02-06BA-4F45-9F64-461C14B8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F559-23EF-4BA1-BB4D-365FFC35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44C15-B41D-4756-8A79-DB0EE809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8737A-9001-40A7-AEC1-0DD43AB9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8F3C-3A21-4351-B781-9E180100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5AFFF-190D-4503-8861-0957055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67831-F6A4-4AF2-AE0C-0E10AC0F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4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7E72-896F-4272-895E-DA2A5361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3986D-B554-465E-824B-126DB70C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EAE01-2A67-43FD-B308-8E3FAF97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05921-9FEB-4D60-85FB-708C299F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D9DF-2C8F-49A7-AEE7-F0125E84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C183B-D9A6-43CA-BBDB-5CAD2A56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41BE-6624-4AF0-A324-6A712825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2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8780-D05E-44A1-82FF-421EA84F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9534-AC76-4A27-8680-AABCA8F9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1D59-A842-4F81-8366-2C1134865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FA2C-F2C5-416D-9531-C6247F0F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99B30-70E9-42B8-8442-262C6270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3990-65E7-48B5-8B11-C3AD3E3A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98F2-4F65-4D37-A002-F7E1D6A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5E84B-5E70-43A4-86F1-79B588ED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07F32-3D63-4847-A1FE-8CE38159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65E51-DEF0-459C-BEBE-5F5C7BAB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E080-510D-4828-BDE4-6ACC4465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18E11-84A0-45EE-879E-45D72969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4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F72A-07F2-4E71-A9E0-209EFF4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53F75-7475-4591-9ED7-DD4A4B50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F4E3-44B0-422A-8AC2-16B55AA65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6515-70CF-4463-BAE2-FCBEEB897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B8A3-AF48-49CB-A37A-B2C71B5A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775" y="199505"/>
            <a:ext cx="10773293" cy="456887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(CS F342)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Lab-5(b)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Pipelined based MIPS Microprocessor Design Using Verilog HDL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AY-2022-23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Oct. 24, 2022: 3AM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638" y="5589259"/>
            <a:ext cx="9144000" cy="88203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Goa, India.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CSIS</a:t>
            </a:r>
          </a:p>
        </p:txBody>
      </p:sp>
    </p:spTree>
    <p:extLst>
      <p:ext uri="{BB962C8B-B14F-4D97-AF65-F5344CB8AC3E}">
        <p14:creationId xmlns:p14="http://schemas.microsoft.com/office/powerpoint/2010/main" val="3262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58"/>
            <a:ext cx="10515600" cy="848533"/>
          </a:xfrm>
        </p:spPr>
        <p:txBody>
          <a:bodyPr/>
          <a:lstStyle/>
          <a:p>
            <a:r>
              <a:rPr lang="en-IN" dirty="0" smtClean="0"/>
              <a:t>Blocking vs. </a:t>
            </a:r>
            <a:r>
              <a:rPr lang="en-IN" dirty="0" err="1" smtClean="0"/>
              <a:t>Nonblocking</a:t>
            </a:r>
            <a:r>
              <a:rPr lang="en-IN" dirty="0" smtClean="0"/>
              <a:t>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4475"/>
            <a:ext cx="11148753" cy="5772209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 smtClean="0"/>
              <a:t>Verilog supports two types of assignment within always blocks, with subtly different behaviours</a:t>
            </a:r>
          </a:p>
          <a:p>
            <a:r>
              <a:rPr lang="en-IN" sz="1800" dirty="0" smtClean="0"/>
              <a:t>Blocking assignment: evaluation and assignment are immediate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err="1"/>
              <a:t>N</a:t>
            </a:r>
            <a:r>
              <a:rPr lang="en-IN" sz="1800" dirty="0" err="1" smtClean="0"/>
              <a:t>onblocking</a:t>
            </a:r>
            <a:r>
              <a:rPr lang="en-IN" sz="1800" dirty="0" smtClean="0"/>
              <a:t> </a:t>
            </a:r>
            <a:r>
              <a:rPr lang="en-IN" sz="1800" dirty="0"/>
              <a:t>assignment: </a:t>
            </a:r>
            <a:r>
              <a:rPr lang="en-IN" sz="1800" dirty="0" smtClean="0"/>
              <a:t>all assignments deferred until all right-hand sides have been evaluated (end of simulation </a:t>
            </a:r>
            <a:r>
              <a:rPr lang="en-IN" sz="1800" dirty="0" err="1" smtClean="0"/>
              <a:t>timestep</a:t>
            </a:r>
            <a:r>
              <a:rPr lang="en-IN" sz="1800" dirty="0" smtClean="0"/>
              <a:t>)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Sometimes, as above, both produce the same result. Sometimes, not!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27587"/>
              </p:ext>
            </p:extLst>
          </p:nvPr>
        </p:nvGraphicFramePr>
        <p:xfrm>
          <a:off x="1940561" y="1549264"/>
          <a:ext cx="4717933" cy="187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933">
                  <a:extLst>
                    <a:ext uri="{9D8B030D-6E8A-4147-A177-3AD203B41FA5}">
                      <a16:colId xmlns:a16="http://schemas.microsoft.com/office/drawing/2014/main" val="687579537"/>
                    </a:ext>
                  </a:extLst>
                </a:gridCol>
              </a:tblGrid>
              <a:tr h="290735">
                <a:tc>
                  <a:txBody>
                    <a:bodyPr/>
                    <a:lstStyle/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always @ (a or b or c)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20358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begin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03351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x = a | b;              1. Evaluate a | b, assign result to x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671943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y</a:t>
                      </a:r>
                      <a:r>
                        <a:rPr lang="en-IN" sz="1400" baseline="0" dirty="0" smtClean="0"/>
                        <a:t> = a ^ b ^ c;       </a:t>
                      </a:r>
                      <a:r>
                        <a:rPr lang="en-IN" sz="1400" dirty="0" smtClean="0"/>
                        <a:t>1. Evaluate a</a:t>
                      </a:r>
                      <a:r>
                        <a:rPr lang="en-IN" sz="1400" baseline="0" dirty="0" smtClean="0"/>
                        <a:t> ^</a:t>
                      </a:r>
                      <a:r>
                        <a:rPr lang="en-IN" sz="1400" dirty="0" smtClean="0"/>
                        <a:t> b ^ c, assign result to y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55969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z = b &amp; ~c;           1. Evaluate b &amp; (~c), assign result to z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504525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end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903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64837"/>
              </p:ext>
            </p:extLst>
          </p:nvPr>
        </p:nvGraphicFramePr>
        <p:xfrm>
          <a:off x="2214878" y="3964768"/>
          <a:ext cx="6056285" cy="188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285">
                  <a:extLst>
                    <a:ext uri="{9D8B030D-6E8A-4147-A177-3AD203B41FA5}">
                      <a16:colId xmlns:a16="http://schemas.microsoft.com/office/drawing/2014/main" val="3302606212"/>
                    </a:ext>
                  </a:extLst>
                </a:gridCol>
              </a:tblGrid>
              <a:tr h="264548">
                <a:tc>
                  <a:txBody>
                    <a:bodyPr/>
                    <a:lstStyle/>
                    <a:p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always</a:t>
                      </a:r>
                      <a:r>
                        <a:rPr lang="en-IN" sz="1400" b="0" baseline="0" dirty="0" smtClean="0">
                          <a:solidFill>
                            <a:schemeClr val="tx1"/>
                          </a:solidFill>
                        </a:rPr>
                        <a:t> @ (a or b or c)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110414"/>
                  </a:ext>
                </a:extLst>
              </a:tr>
              <a:tr h="264548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begin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7080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x &lt;= a | b ;            1. Evaluate a | b, but defer assignment result to x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31627"/>
                  </a:ext>
                </a:extLst>
              </a:tr>
              <a:tr h="27256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y &lt;= a ^ b ^ c ;     </a:t>
                      </a:r>
                      <a:r>
                        <a:rPr lang="en-IN" sz="1400" baseline="0" dirty="0" smtClean="0"/>
                        <a:t> 2</a:t>
                      </a:r>
                      <a:r>
                        <a:rPr lang="en-IN" sz="1400" dirty="0" smtClean="0"/>
                        <a:t>. Evaluate a</a:t>
                      </a:r>
                      <a:r>
                        <a:rPr lang="en-IN" sz="1400" baseline="0" dirty="0" smtClean="0"/>
                        <a:t> ^</a:t>
                      </a:r>
                      <a:r>
                        <a:rPr lang="en-IN" sz="1400" dirty="0" smtClean="0"/>
                        <a:t> b ^ c, but defer assignment result to y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892254"/>
                  </a:ext>
                </a:extLst>
              </a:tr>
              <a:tr h="28058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          z &lt;= b &amp; ~c ;          3. Evaluate b &amp; (~c), but defer assignment result to z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176405"/>
                  </a:ext>
                </a:extLst>
              </a:tr>
              <a:tr h="35763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end                                  4. Assign results to x, y and z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11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68" y="318894"/>
            <a:ext cx="10515600" cy="876669"/>
          </a:xfrm>
        </p:spPr>
        <p:txBody>
          <a:bodyPr/>
          <a:lstStyle/>
          <a:p>
            <a:r>
              <a:rPr lang="en-IN" dirty="0" smtClean="0"/>
              <a:t>Pipelined D-FFs</a:t>
            </a:r>
            <a:endParaRPr lang="en-IN" dirty="0"/>
          </a:p>
        </p:txBody>
      </p:sp>
      <p:grpSp>
        <p:nvGrpSpPr>
          <p:cNvPr id="51" name="Group 50"/>
          <p:cNvGrpSpPr/>
          <p:nvPr/>
        </p:nvGrpSpPr>
        <p:grpSpPr>
          <a:xfrm>
            <a:off x="2713652" y="2483188"/>
            <a:ext cx="5036074" cy="1296639"/>
            <a:chOff x="1698959" y="1690688"/>
            <a:chExt cx="5036074" cy="1296639"/>
          </a:xfrm>
        </p:grpSpPr>
        <p:sp>
          <p:nvSpPr>
            <p:cNvPr id="4" name="Rectangle 3"/>
            <p:cNvSpPr/>
            <p:nvPr/>
          </p:nvSpPr>
          <p:spPr>
            <a:xfrm>
              <a:off x="2685011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4939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84867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/>
            <p:cNvCxnSpPr>
              <a:stCxn id="4" idx="3"/>
            </p:cNvCxnSpPr>
            <p:nvPr/>
          </p:nvCxnSpPr>
          <p:spPr>
            <a:xfrm flipV="1">
              <a:off x="3341716" y="2121347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488874" y="2121346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644342" y="2121345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1788" y="2121344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98959" y="2617995"/>
              <a:ext cx="77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CLK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317" y="193667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4619" y="193667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7200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9128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7127" y="1925001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26245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4931282" y="2319147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3786530" y="2314139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2647010" y="2314139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433240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60872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13570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08424" y="2397259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68485" y="2406855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30699" y="2406855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191788" y="2795165"/>
              <a:ext cx="2543697" cy="104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814389" y="1921509"/>
              <a:ext cx="40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in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40335" y="1872620"/>
              <a:ext cx="59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out</a:t>
              </a:r>
              <a:endParaRPr lang="en-IN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647775" y="2070437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3540541" y="2064213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79434" y="1728548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q1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2012" y="1722954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q2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3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57637"/>
            <a:ext cx="10515600" cy="876669"/>
          </a:xfrm>
        </p:spPr>
        <p:txBody>
          <a:bodyPr/>
          <a:lstStyle/>
          <a:p>
            <a:r>
              <a:rPr lang="en-IN" dirty="0" smtClean="0"/>
              <a:t>Pipelined D-FFs</a:t>
            </a:r>
            <a:endParaRPr lang="en-IN" dirty="0"/>
          </a:p>
        </p:txBody>
      </p:sp>
      <p:grpSp>
        <p:nvGrpSpPr>
          <p:cNvPr id="51" name="Group 50"/>
          <p:cNvGrpSpPr/>
          <p:nvPr/>
        </p:nvGrpSpPr>
        <p:grpSpPr>
          <a:xfrm>
            <a:off x="707571" y="934306"/>
            <a:ext cx="5036074" cy="1296639"/>
            <a:chOff x="1698959" y="1690688"/>
            <a:chExt cx="5036074" cy="1296639"/>
          </a:xfrm>
        </p:grpSpPr>
        <p:sp>
          <p:nvSpPr>
            <p:cNvPr id="4" name="Rectangle 3"/>
            <p:cNvSpPr/>
            <p:nvPr/>
          </p:nvSpPr>
          <p:spPr>
            <a:xfrm>
              <a:off x="2685011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4939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84867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/>
            <p:cNvCxnSpPr>
              <a:stCxn id="4" idx="3"/>
            </p:cNvCxnSpPr>
            <p:nvPr/>
          </p:nvCxnSpPr>
          <p:spPr>
            <a:xfrm flipV="1">
              <a:off x="3341716" y="2121347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488874" y="2121346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644342" y="2121345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1788" y="2121344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98959" y="2617995"/>
              <a:ext cx="77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CLK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317" y="193667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4619" y="193667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7200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9128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7127" y="1925001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26245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4931282" y="2319147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3786530" y="2314139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2647010" y="2314139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433240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60872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13570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08424" y="2397259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68485" y="2406855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30699" y="2406855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191788" y="2795165"/>
              <a:ext cx="2543697" cy="104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814389" y="1921509"/>
              <a:ext cx="40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in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40335" y="1872620"/>
              <a:ext cx="59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out</a:t>
              </a:r>
              <a:endParaRPr lang="en-IN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647775" y="2070437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3540541" y="2064213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79434" y="1728548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q1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2012" y="1722954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q2</a:t>
              </a:r>
              <a:endParaRPr lang="en-IN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965587" y="3206533"/>
            <a:ext cx="5636040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module </a:t>
            </a:r>
            <a:r>
              <a:rPr lang="en-IN" sz="1600" dirty="0" err="1"/>
              <a:t>pipelinedDffs</a:t>
            </a:r>
            <a:r>
              <a:rPr lang="en-IN" sz="1600" dirty="0"/>
              <a:t>(input </a:t>
            </a:r>
            <a:r>
              <a:rPr lang="en-IN" sz="1600" dirty="0" err="1"/>
              <a:t>clk</a:t>
            </a:r>
            <a:r>
              <a:rPr lang="en-IN" sz="1600" dirty="0"/>
              <a:t>, input reset, input in, output  out);</a:t>
            </a:r>
          </a:p>
          <a:p>
            <a:r>
              <a:rPr lang="en-IN" sz="1600" dirty="0"/>
              <a:t>    wire q1, q2;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dff</a:t>
            </a:r>
            <a:r>
              <a:rPr lang="en-IN" sz="1600" dirty="0"/>
              <a:t> d0 (</a:t>
            </a:r>
            <a:r>
              <a:rPr lang="en-IN" sz="1600" dirty="0" err="1"/>
              <a:t>clk</a:t>
            </a:r>
            <a:r>
              <a:rPr lang="en-IN" sz="1600" dirty="0"/>
              <a:t>, reset, 1'd1, in, q1);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dff</a:t>
            </a:r>
            <a:r>
              <a:rPr lang="en-IN" sz="1600" dirty="0"/>
              <a:t> d1 (</a:t>
            </a:r>
            <a:r>
              <a:rPr lang="en-IN" sz="1600" dirty="0" err="1"/>
              <a:t>clk</a:t>
            </a:r>
            <a:r>
              <a:rPr lang="en-IN" sz="1600" dirty="0"/>
              <a:t>, reset, 1'd1, q1, q2);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dff</a:t>
            </a:r>
            <a:r>
              <a:rPr lang="en-IN" sz="1600" dirty="0"/>
              <a:t> d2 (</a:t>
            </a:r>
            <a:r>
              <a:rPr lang="en-IN" sz="1600" dirty="0" err="1"/>
              <a:t>clk</a:t>
            </a:r>
            <a:r>
              <a:rPr lang="en-IN" sz="1600" dirty="0"/>
              <a:t>, reset, 1'd1, q2, out);</a:t>
            </a:r>
          </a:p>
          <a:p>
            <a:r>
              <a:rPr lang="en-IN" sz="1600" dirty="0" err="1"/>
              <a:t>endmodule</a:t>
            </a:r>
            <a:endParaRPr lang="en-IN" sz="1600" dirty="0"/>
          </a:p>
        </p:txBody>
      </p:sp>
      <p:sp>
        <p:nvSpPr>
          <p:cNvPr id="49" name="Rectangle 48"/>
          <p:cNvSpPr/>
          <p:nvPr/>
        </p:nvSpPr>
        <p:spPr>
          <a:xfrm>
            <a:off x="6547131" y="858886"/>
            <a:ext cx="5634713" cy="23083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module </a:t>
            </a:r>
            <a:r>
              <a:rPr lang="en-IN" sz="1600" dirty="0" err="1"/>
              <a:t>dff</a:t>
            </a:r>
            <a:r>
              <a:rPr lang="en-IN" sz="1600" dirty="0"/>
              <a:t>(input </a:t>
            </a:r>
            <a:r>
              <a:rPr lang="en-IN" sz="1600" dirty="0" err="1"/>
              <a:t>clk</a:t>
            </a:r>
            <a:r>
              <a:rPr lang="en-IN" sz="1600" dirty="0"/>
              <a:t>, input reset, input </a:t>
            </a:r>
            <a:r>
              <a:rPr lang="en-IN" sz="1600" dirty="0" err="1"/>
              <a:t>en</a:t>
            </a:r>
            <a:r>
              <a:rPr lang="en-IN" sz="1600" dirty="0"/>
              <a:t>, input d, output </a:t>
            </a:r>
            <a:r>
              <a:rPr lang="en-IN" sz="1600" dirty="0" err="1"/>
              <a:t>reg</a:t>
            </a:r>
            <a:r>
              <a:rPr lang="en-IN" sz="1600" dirty="0"/>
              <a:t> q);    </a:t>
            </a:r>
          </a:p>
          <a:p>
            <a:r>
              <a:rPr lang="en-IN" sz="1600" dirty="0"/>
              <a:t>    always @(</a:t>
            </a:r>
            <a:r>
              <a:rPr lang="en-IN" sz="1600" dirty="0" err="1"/>
              <a:t>posedge</a:t>
            </a:r>
            <a:r>
              <a:rPr lang="en-IN" sz="1600" dirty="0"/>
              <a:t> </a:t>
            </a:r>
            <a:r>
              <a:rPr lang="en-IN" sz="1600" dirty="0" err="1"/>
              <a:t>clk</a:t>
            </a:r>
            <a:r>
              <a:rPr lang="en-IN" sz="1600" dirty="0"/>
              <a:t>)</a:t>
            </a:r>
          </a:p>
          <a:p>
            <a:r>
              <a:rPr lang="en-IN" sz="1600" dirty="0"/>
              <a:t>        if (reset == 1'b0)</a:t>
            </a:r>
          </a:p>
          <a:p>
            <a:r>
              <a:rPr lang="en-IN" sz="1600" dirty="0"/>
              <a:t>            if (</a:t>
            </a:r>
            <a:r>
              <a:rPr lang="en-IN" sz="1600" dirty="0" err="1"/>
              <a:t>en</a:t>
            </a:r>
            <a:r>
              <a:rPr lang="en-IN" sz="1600" dirty="0"/>
              <a:t> == 1'b1)</a:t>
            </a:r>
          </a:p>
          <a:p>
            <a:r>
              <a:rPr lang="en-IN" sz="1600" dirty="0"/>
              <a:t>                </a:t>
            </a:r>
            <a:r>
              <a:rPr lang="en-IN" sz="1600" b="1" dirty="0">
                <a:solidFill>
                  <a:srgbClr val="FF0000"/>
                </a:solidFill>
              </a:rPr>
              <a:t>q </a:t>
            </a:r>
            <a:r>
              <a:rPr lang="en-IN" sz="1600" b="1" dirty="0" smtClean="0">
                <a:solidFill>
                  <a:srgbClr val="FF0000"/>
                </a:solidFill>
              </a:rPr>
              <a:t>= </a:t>
            </a:r>
            <a:r>
              <a:rPr lang="en-IN" sz="1600" b="1" dirty="0">
                <a:solidFill>
                  <a:srgbClr val="FF0000"/>
                </a:solidFill>
              </a:rPr>
              <a:t>d;</a:t>
            </a:r>
          </a:p>
          <a:p>
            <a:r>
              <a:rPr lang="en-IN" sz="1600" dirty="0"/>
              <a:t>    always @(reset)</a:t>
            </a:r>
          </a:p>
          <a:p>
            <a:r>
              <a:rPr lang="en-IN" sz="1600" dirty="0"/>
              <a:t>        if (reset == 1'b1)</a:t>
            </a:r>
          </a:p>
          <a:p>
            <a:r>
              <a:rPr lang="en-IN" sz="1600" dirty="0"/>
              <a:t>            q = 0;   </a:t>
            </a:r>
          </a:p>
          <a:p>
            <a:r>
              <a:rPr lang="en-IN" sz="1600" dirty="0" err="1"/>
              <a:t>endmodule</a:t>
            </a:r>
            <a:endParaRPr lang="en-IN" sz="1600" dirty="0"/>
          </a:p>
        </p:txBody>
      </p:sp>
      <p:sp>
        <p:nvSpPr>
          <p:cNvPr id="50" name="Rectangle 49"/>
          <p:cNvSpPr/>
          <p:nvPr/>
        </p:nvSpPr>
        <p:spPr>
          <a:xfrm>
            <a:off x="669534" y="2331786"/>
            <a:ext cx="3285908" cy="440120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module </a:t>
            </a:r>
            <a:r>
              <a:rPr lang="en-IN" sz="1400" dirty="0" err="1"/>
              <a:t>pipelinedDffs_TB</a:t>
            </a:r>
            <a:r>
              <a:rPr lang="en-IN" sz="1400" dirty="0" smtClean="0"/>
              <a:t>(); //</a:t>
            </a:r>
            <a:r>
              <a:rPr lang="en-IN" sz="1400" dirty="0" err="1" smtClean="0"/>
              <a:t>Testbench</a:t>
            </a:r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reg</a:t>
            </a:r>
            <a:r>
              <a:rPr lang="en-IN" sz="1400" dirty="0"/>
              <a:t> in, </a:t>
            </a:r>
            <a:r>
              <a:rPr lang="en-IN" sz="1400" dirty="0" err="1"/>
              <a:t>clk</a:t>
            </a:r>
            <a:r>
              <a:rPr lang="en-IN" sz="1400" dirty="0"/>
              <a:t>, reset;</a:t>
            </a:r>
          </a:p>
          <a:p>
            <a:r>
              <a:rPr lang="en-IN" sz="1400" dirty="0"/>
              <a:t>    wire  out;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pipelinedDffs</a:t>
            </a:r>
            <a:r>
              <a:rPr lang="en-IN" sz="1400" dirty="0"/>
              <a:t> </a:t>
            </a:r>
            <a:r>
              <a:rPr lang="en-IN" sz="1400" dirty="0" err="1"/>
              <a:t>uut</a:t>
            </a:r>
            <a:r>
              <a:rPr lang="en-IN" sz="1400" dirty="0"/>
              <a:t>(</a:t>
            </a:r>
            <a:r>
              <a:rPr lang="en-IN" sz="1400" dirty="0" err="1"/>
              <a:t>clk</a:t>
            </a:r>
            <a:r>
              <a:rPr lang="en-IN" sz="1400" dirty="0"/>
              <a:t>, reset, in, out);</a:t>
            </a:r>
          </a:p>
          <a:p>
            <a:r>
              <a:rPr lang="en-IN" sz="1400" dirty="0"/>
              <a:t>    always</a:t>
            </a:r>
          </a:p>
          <a:p>
            <a:r>
              <a:rPr lang="en-IN" sz="1400" dirty="0"/>
              <a:t>        #5 </a:t>
            </a:r>
            <a:r>
              <a:rPr lang="en-IN" sz="1400" dirty="0" err="1"/>
              <a:t>clk</a:t>
            </a:r>
            <a:r>
              <a:rPr lang="en-IN" sz="1400" dirty="0"/>
              <a:t> = ~</a:t>
            </a:r>
            <a:r>
              <a:rPr lang="en-IN" sz="1400" dirty="0" err="1"/>
              <a:t>clk</a:t>
            </a:r>
            <a:r>
              <a:rPr lang="en-IN" sz="1400" dirty="0"/>
              <a:t>;    </a:t>
            </a:r>
          </a:p>
          <a:p>
            <a:r>
              <a:rPr lang="en-IN" sz="1400" dirty="0"/>
              <a:t>    initial </a:t>
            </a:r>
          </a:p>
          <a:p>
            <a:r>
              <a:rPr lang="en-IN" sz="1400" dirty="0"/>
              <a:t>        begin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clk</a:t>
            </a:r>
            <a:r>
              <a:rPr lang="en-IN" sz="1400" dirty="0"/>
              <a:t> = 1;</a:t>
            </a:r>
          </a:p>
          <a:p>
            <a:r>
              <a:rPr lang="en-IN" sz="1400" dirty="0"/>
              <a:t>            reset = 1;</a:t>
            </a:r>
          </a:p>
          <a:p>
            <a:r>
              <a:rPr lang="en-IN" sz="1400" dirty="0"/>
              <a:t>            in = 0;</a:t>
            </a:r>
          </a:p>
          <a:p>
            <a:r>
              <a:rPr lang="en-IN" sz="1400" dirty="0"/>
              <a:t>            $</a:t>
            </a:r>
            <a:r>
              <a:rPr lang="en-IN" sz="1400" dirty="0" err="1"/>
              <a:t>dumpfile</a:t>
            </a:r>
            <a:r>
              <a:rPr lang="en-IN" sz="1400" dirty="0"/>
              <a:t>("</a:t>
            </a:r>
            <a:r>
              <a:rPr lang="en-IN" sz="1400" dirty="0" err="1" smtClean="0"/>
              <a:t>pipelinedDffs.vcd</a:t>
            </a:r>
            <a:r>
              <a:rPr lang="en-IN" sz="1400" dirty="0"/>
              <a:t>");</a:t>
            </a:r>
          </a:p>
          <a:p>
            <a:r>
              <a:rPr lang="en-IN" sz="1400" dirty="0"/>
              <a:t>            $</a:t>
            </a:r>
            <a:r>
              <a:rPr lang="en-IN" sz="1400" dirty="0" err="1"/>
              <a:t>dumpvars</a:t>
            </a:r>
            <a:r>
              <a:rPr lang="en-IN" sz="1400" dirty="0"/>
              <a:t>(0, </a:t>
            </a:r>
            <a:r>
              <a:rPr lang="en-IN" sz="1400" dirty="0" err="1"/>
              <a:t>uut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#10 reset = 0; in = 1;</a:t>
            </a:r>
          </a:p>
          <a:p>
            <a:r>
              <a:rPr lang="en-IN" sz="1400" dirty="0"/>
              <a:t>            #10 reset = 0; in = 0</a:t>
            </a:r>
            <a:r>
              <a:rPr lang="en-IN" sz="1400" dirty="0" smtClean="0"/>
              <a:t>;</a:t>
            </a:r>
          </a:p>
          <a:p>
            <a:r>
              <a:rPr lang="en-IN" sz="1400" dirty="0"/>
              <a:t>            </a:t>
            </a:r>
            <a:r>
              <a:rPr lang="en-IN" sz="1400" dirty="0" smtClean="0"/>
              <a:t>#</a:t>
            </a:r>
            <a:r>
              <a:rPr lang="en-IN" sz="1400" dirty="0"/>
              <a:t>10 reset = 0; in = 1;</a:t>
            </a:r>
          </a:p>
          <a:p>
            <a:r>
              <a:rPr lang="en-IN" sz="1400" dirty="0"/>
              <a:t>            #10 reset = 0; in = 0</a:t>
            </a:r>
            <a:r>
              <a:rPr lang="en-IN" sz="1400" dirty="0" smtClean="0"/>
              <a:t>;            </a:t>
            </a:r>
            <a:endParaRPr lang="en-IN" sz="1400" dirty="0"/>
          </a:p>
          <a:p>
            <a:r>
              <a:rPr lang="en-IN" sz="1400" dirty="0"/>
              <a:t>            #100 $finish;</a:t>
            </a:r>
          </a:p>
          <a:p>
            <a:r>
              <a:rPr lang="en-IN" sz="1400" dirty="0"/>
              <a:t>        end</a:t>
            </a:r>
          </a:p>
          <a:p>
            <a:r>
              <a:rPr lang="en-IN" sz="1400" dirty="0" err="1"/>
              <a:t>endmodule</a:t>
            </a:r>
            <a:endParaRPr lang="en-IN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294312" y="1763487"/>
            <a:ext cx="78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???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2569" y="3859473"/>
            <a:ext cx="3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solidFill>
                  <a:schemeClr val="bg1"/>
                </a:solidFill>
              </a:rPr>
              <a:t>D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0386" y="3216813"/>
            <a:ext cx="1937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</a:t>
            </a:r>
            <a:r>
              <a:rPr lang="en-IN" sz="1600" baseline="30000" dirty="0" smtClean="0"/>
              <a:t>st</a:t>
            </a:r>
            <a:r>
              <a:rPr lang="en-IN" sz="1600" dirty="0" smtClean="0"/>
              <a:t>  </a:t>
            </a:r>
            <a:r>
              <a:rPr lang="en-IN" sz="1600" dirty="0" err="1" smtClean="0"/>
              <a:t>posedge</a:t>
            </a:r>
            <a:r>
              <a:rPr lang="en-IN" sz="1600" dirty="0" smtClean="0"/>
              <a:t> </a:t>
            </a:r>
            <a:r>
              <a:rPr lang="en-IN" sz="1600" dirty="0" err="1" smtClean="0"/>
              <a:t>clk</a:t>
            </a:r>
            <a:endParaRPr lang="en-IN" sz="1600" dirty="0" smtClean="0"/>
          </a:p>
          <a:p>
            <a:r>
              <a:rPr lang="en-IN" sz="1600" dirty="0"/>
              <a:t>o</a:t>
            </a:r>
            <a:r>
              <a:rPr lang="en-IN" sz="1600" dirty="0" smtClean="0"/>
              <a:t>ut=q2=q1=in</a:t>
            </a:r>
          </a:p>
          <a:p>
            <a:r>
              <a:rPr lang="en-IN" sz="1600" dirty="0" smtClean="0"/>
              <a:t>2</a:t>
            </a:r>
            <a:r>
              <a:rPr lang="en-IN" sz="1600" baseline="30000" dirty="0" smtClean="0"/>
              <a:t>nd</a:t>
            </a:r>
            <a:r>
              <a:rPr lang="en-IN" sz="1600" dirty="0" smtClean="0"/>
              <a:t> </a:t>
            </a:r>
            <a:r>
              <a:rPr lang="en-IN" sz="1600" dirty="0" err="1" smtClean="0"/>
              <a:t>posedge</a:t>
            </a:r>
            <a:r>
              <a:rPr lang="en-IN" sz="1600" dirty="0" smtClean="0"/>
              <a:t> </a:t>
            </a:r>
            <a:r>
              <a:rPr lang="en-IN" sz="1600" dirty="0" err="1" smtClean="0"/>
              <a:t>clk</a:t>
            </a:r>
            <a:endParaRPr lang="en-IN" sz="1600" dirty="0" smtClean="0"/>
          </a:p>
          <a:p>
            <a:r>
              <a:rPr lang="en-IN" sz="1600" dirty="0"/>
              <a:t>o</a:t>
            </a:r>
            <a:r>
              <a:rPr lang="en-IN" sz="1600" dirty="0" smtClean="0"/>
              <a:t>ut=q2=q1</a:t>
            </a:r>
          </a:p>
          <a:p>
            <a:r>
              <a:rPr lang="en-IN" sz="1600" dirty="0" smtClean="0"/>
              <a:t>3</a:t>
            </a:r>
            <a:r>
              <a:rPr lang="en-IN" sz="1600" baseline="30000" dirty="0" smtClean="0"/>
              <a:t>rd</a:t>
            </a:r>
            <a:r>
              <a:rPr lang="en-IN" sz="1600" dirty="0" smtClean="0"/>
              <a:t> </a:t>
            </a:r>
            <a:r>
              <a:rPr lang="en-IN" sz="1600" dirty="0" err="1" smtClean="0"/>
              <a:t>posedge</a:t>
            </a:r>
            <a:r>
              <a:rPr lang="en-IN" sz="1600" dirty="0" smtClean="0"/>
              <a:t> </a:t>
            </a:r>
            <a:r>
              <a:rPr lang="en-IN" sz="1600" dirty="0" err="1" smtClean="0"/>
              <a:t>clk</a:t>
            </a:r>
            <a:endParaRPr lang="en-IN" sz="1600" dirty="0" smtClean="0"/>
          </a:p>
          <a:p>
            <a:r>
              <a:rPr lang="en-IN" sz="1600" dirty="0"/>
              <a:t>o</a:t>
            </a:r>
            <a:r>
              <a:rPr lang="en-IN" sz="1600" dirty="0" smtClean="0"/>
              <a:t>ut = q2 = q1 =in</a:t>
            </a:r>
            <a:endParaRPr lang="en-IN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852389" y="3554639"/>
            <a:ext cx="2938618" cy="1168630"/>
            <a:chOff x="226304" y="2785342"/>
            <a:chExt cx="2938618" cy="1279030"/>
          </a:xfrm>
        </p:grpSpPr>
        <p:sp>
          <p:nvSpPr>
            <p:cNvPr id="63" name="TextBox 62"/>
            <p:cNvSpPr txBox="1"/>
            <p:nvPr/>
          </p:nvSpPr>
          <p:spPr>
            <a:xfrm>
              <a:off x="226304" y="3695040"/>
              <a:ext cx="77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CLK</a:t>
              </a:r>
              <a:endParaRPr lang="en-IN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977" y="2787829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/>
            <p:cNvCxnSpPr>
              <a:stCxn id="56" idx="3"/>
              <a:endCxn id="68" idx="1"/>
            </p:cNvCxnSpPr>
            <p:nvPr/>
          </p:nvCxnSpPr>
          <p:spPr>
            <a:xfrm flipV="1">
              <a:off x="1876682" y="3206808"/>
              <a:ext cx="815411" cy="1168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26754" y="3218485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32166" y="3018650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2093" y="3022142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61211" y="3018650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2" name="Isosceles Triangle 71"/>
            <p:cNvSpPr/>
            <p:nvPr/>
          </p:nvSpPr>
          <p:spPr>
            <a:xfrm rot="5400000">
              <a:off x="1181976" y="3411280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968206" y="3503996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65665" y="3503996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698761" y="3899802"/>
              <a:ext cx="281611" cy="29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49355" y="3018650"/>
              <a:ext cx="40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in</a:t>
              </a:r>
              <a:endParaRPr lang="en-IN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187922" y="3158996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928231" y="3161741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7551" y="2785342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q1</a:t>
              </a:r>
              <a:endParaRPr lang="en-IN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48373" y="2787829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q2</a:t>
              </a:r>
              <a:endParaRPr lang="en-IN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56237" y="2990956"/>
              <a:ext cx="508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out</a:t>
              </a:r>
              <a:endParaRPr lang="en-IN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78" y="4836077"/>
            <a:ext cx="8175017" cy="191385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276609" y="5860285"/>
            <a:ext cx="78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???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57637"/>
            <a:ext cx="10515600" cy="876669"/>
          </a:xfrm>
        </p:spPr>
        <p:txBody>
          <a:bodyPr/>
          <a:lstStyle/>
          <a:p>
            <a:r>
              <a:rPr lang="en-IN" dirty="0" smtClean="0"/>
              <a:t>Pipelined D-FFs</a:t>
            </a:r>
            <a:endParaRPr lang="en-IN" dirty="0"/>
          </a:p>
        </p:txBody>
      </p:sp>
      <p:grpSp>
        <p:nvGrpSpPr>
          <p:cNvPr id="51" name="Group 50"/>
          <p:cNvGrpSpPr/>
          <p:nvPr/>
        </p:nvGrpSpPr>
        <p:grpSpPr>
          <a:xfrm>
            <a:off x="707571" y="934306"/>
            <a:ext cx="5036074" cy="1296639"/>
            <a:chOff x="1698959" y="1690688"/>
            <a:chExt cx="5036074" cy="1296639"/>
          </a:xfrm>
        </p:grpSpPr>
        <p:sp>
          <p:nvSpPr>
            <p:cNvPr id="4" name="Rectangle 3"/>
            <p:cNvSpPr/>
            <p:nvPr/>
          </p:nvSpPr>
          <p:spPr>
            <a:xfrm>
              <a:off x="2685011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4939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84867" y="1690688"/>
              <a:ext cx="656705" cy="861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/>
            <p:cNvCxnSpPr>
              <a:stCxn id="4" idx="3"/>
            </p:cNvCxnSpPr>
            <p:nvPr/>
          </p:nvCxnSpPr>
          <p:spPr>
            <a:xfrm flipV="1">
              <a:off x="3341716" y="2121347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488874" y="2121346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644342" y="2121345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1788" y="2121344"/>
              <a:ext cx="49322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98959" y="2617995"/>
              <a:ext cx="77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CLK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317" y="193667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4619" y="193667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7200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mtClean="0">
                  <a:solidFill>
                    <a:schemeClr val="bg1"/>
                  </a:solidFill>
                </a:rPr>
                <a:t>D</a:t>
              </a: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9128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7127" y="1925001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26245" y="192150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4931282" y="2319147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3786530" y="2314139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2647010" y="2314139"/>
              <a:ext cx="280273" cy="18543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433240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60872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13570" y="2406855"/>
              <a:ext cx="273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708424" y="2397259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68485" y="2406855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30699" y="2406855"/>
              <a:ext cx="8315" cy="4054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191788" y="2795165"/>
              <a:ext cx="2543697" cy="104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814389" y="1921509"/>
              <a:ext cx="40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in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40335" y="1872620"/>
              <a:ext cx="59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out</a:t>
              </a:r>
              <a:endParaRPr lang="en-IN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647775" y="2070437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3540541" y="2064213"/>
              <a:ext cx="121298" cy="101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79434" y="1728548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q1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2012" y="1722954"/>
              <a:ext cx="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q2</a:t>
              </a:r>
              <a:endParaRPr lang="en-IN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985929" y="3249895"/>
            <a:ext cx="5636040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module </a:t>
            </a:r>
            <a:r>
              <a:rPr lang="en-IN" sz="1600" dirty="0" err="1"/>
              <a:t>pipelinedDffs</a:t>
            </a:r>
            <a:r>
              <a:rPr lang="en-IN" sz="1600" dirty="0"/>
              <a:t>(input </a:t>
            </a:r>
            <a:r>
              <a:rPr lang="en-IN" sz="1600" dirty="0" err="1"/>
              <a:t>clk</a:t>
            </a:r>
            <a:r>
              <a:rPr lang="en-IN" sz="1600" dirty="0"/>
              <a:t>, input reset, input in, output  out);</a:t>
            </a:r>
          </a:p>
          <a:p>
            <a:r>
              <a:rPr lang="en-IN" sz="1600" dirty="0"/>
              <a:t>    wire q1, q2;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dff</a:t>
            </a:r>
            <a:r>
              <a:rPr lang="en-IN" sz="1600" dirty="0"/>
              <a:t> d0 (</a:t>
            </a:r>
            <a:r>
              <a:rPr lang="en-IN" sz="1600" dirty="0" err="1"/>
              <a:t>clk</a:t>
            </a:r>
            <a:r>
              <a:rPr lang="en-IN" sz="1600" dirty="0"/>
              <a:t>, reset, 1'd1, in, q1);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dff</a:t>
            </a:r>
            <a:r>
              <a:rPr lang="en-IN" sz="1600" dirty="0"/>
              <a:t> d1 (</a:t>
            </a:r>
            <a:r>
              <a:rPr lang="en-IN" sz="1600" dirty="0" err="1"/>
              <a:t>clk</a:t>
            </a:r>
            <a:r>
              <a:rPr lang="en-IN" sz="1600" dirty="0"/>
              <a:t>, reset, 1'd1, q1, q2);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dff</a:t>
            </a:r>
            <a:r>
              <a:rPr lang="en-IN" sz="1600" dirty="0"/>
              <a:t> d2 (</a:t>
            </a:r>
            <a:r>
              <a:rPr lang="en-IN" sz="1600" dirty="0" err="1"/>
              <a:t>clk</a:t>
            </a:r>
            <a:r>
              <a:rPr lang="en-IN" sz="1600" dirty="0"/>
              <a:t>, reset, 1'd1, q2, out);</a:t>
            </a:r>
          </a:p>
          <a:p>
            <a:r>
              <a:rPr lang="en-IN" sz="1600" dirty="0" err="1"/>
              <a:t>endmodule</a:t>
            </a:r>
            <a:endParaRPr lang="en-IN" sz="1600" dirty="0"/>
          </a:p>
        </p:txBody>
      </p:sp>
      <p:sp>
        <p:nvSpPr>
          <p:cNvPr id="49" name="Rectangle 48"/>
          <p:cNvSpPr/>
          <p:nvPr/>
        </p:nvSpPr>
        <p:spPr>
          <a:xfrm>
            <a:off x="6547131" y="858886"/>
            <a:ext cx="5634713" cy="23083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module </a:t>
            </a:r>
            <a:r>
              <a:rPr lang="en-IN" sz="1600" dirty="0" err="1"/>
              <a:t>dff</a:t>
            </a:r>
            <a:r>
              <a:rPr lang="en-IN" sz="1600" dirty="0"/>
              <a:t>(input </a:t>
            </a:r>
            <a:r>
              <a:rPr lang="en-IN" sz="1600" dirty="0" err="1"/>
              <a:t>clk</a:t>
            </a:r>
            <a:r>
              <a:rPr lang="en-IN" sz="1600" dirty="0"/>
              <a:t>, input reset, input </a:t>
            </a:r>
            <a:r>
              <a:rPr lang="en-IN" sz="1600" dirty="0" err="1"/>
              <a:t>en</a:t>
            </a:r>
            <a:r>
              <a:rPr lang="en-IN" sz="1600" dirty="0"/>
              <a:t>, input d, output </a:t>
            </a:r>
            <a:r>
              <a:rPr lang="en-IN" sz="1600" dirty="0" err="1"/>
              <a:t>reg</a:t>
            </a:r>
            <a:r>
              <a:rPr lang="en-IN" sz="1600" dirty="0"/>
              <a:t> q);    </a:t>
            </a:r>
          </a:p>
          <a:p>
            <a:r>
              <a:rPr lang="en-IN" sz="1600" dirty="0"/>
              <a:t>    always @(</a:t>
            </a:r>
            <a:r>
              <a:rPr lang="en-IN" sz="1600" dirty="0" err="1"/>
              <a:t>posedge</a:t>
            </a:r>
            <a:r>
              <a:rPr lang="en-IN" sz="1600" dirty="0"/>
              <a:t> </a:t>
            </a:r>
            <a:r>
              <a:rPr lang="en-IN" sz="1600" dirty="0" err="1"/>
              <a:t>clk</a:t>
            </a:r>
            <a:r>
              <a:rPr lang="en-IN" sz="1600" dirty="0"/>
              <a:t>)</a:t>
            </a:r>
          </a:p>
          <a:p>
            <a:r>
              <a:rPr lang="en-IN" sz="1600" dirty="0"/>
              <a:t>        if (reset == 1'b0)</a:t>
            </a:r>
          </a:p>
          <a:p>
            <a:r>
              <a:rPr lang="en-IN" sz="1600" dirty="0"/>
              <a:t>            if (</a:t>
            </a:r>
            <a:r>
              <a:rPr lang="en-IN" sz="1600" dirty="0" err="1"/>
              <a:t>en</a:t>
            </a:r>
            <a:r>
              <a:rPr lang="en-IN" sz="1600" dirty="0"/>
              <a:t> == 1'b1)</a:t>
            </a:r>
          </a:p>
          <a:p>
            <a:r>
              <a:rPr lang="en-IN" sz="1600" dirty="0"/>
              <a:t>                </a:t>
            </a:r>
            <a:r>
              <a:rPr lang="en-IN" sz="1600" b="1" dirty="0">
                <a:solidFill>
                  <a:schemeClr val="accent6"/>
                </a:solidFill>
              </a:rPr>
              <a:t>q </a:t>
            </a:r>
            <a:r>
              <a:rPr lang="en-IN" sz="1600" b="1" dirty="0" smtClean="0">
                <a:solidFill>
                  <a:schemeClr val="accent6"/>
                </a:solidFill>
              </a:rPr>
              <a:t>&lt;= </a:t>
            </a:r>
            <a:r>
              <a:rPr lang="en-IN" sz="1600" b="1" dirty="0">
                <a:solidFill>
                  <a:schemeClr val="accent6"/>
                </a:solidFill>
              </a:rPr>
              <a:t>d;</a:t>
            </a:r>
          </a:p>
          <a:p>
            <a:r>
              <a:rPr lang="en-IN" sz="1600" dirty="0"/>
              <a:t>    always @(reset)</a:t>
            </a:r>
          </a:p>
          <a:p>
            <a:r>
              <a:rPr lang="en-IN" sz="1600" dirty="0"/>
              <a:t>        if (reset == 1'b1)</a:t>
            </a:r>
          </a:p>
          <a:p>
            <a:r>
              <a:rPr lang="en-IN" sz="1600" dirty="0"/>
              <a:t>            q </a:t>
            </a:r>
            <a:r>
              <a:rPr lang="en-IN" sz="1600" dirty="0" smtClean="0"/>
              <a:t>&lt;= </a:t>
            </a:r>
            <a:r>
              <a:rPr lang="en-IN" sz="1600" dirty="0"/>
              <a:t>0;   </a:t>
            </a:r>
          </a:p>
          <a:p>
            <a:r>
              <a:rPr lang="en-IN" sz="1600" dirty="0" err="1"/>
              <a:t>endmodule</a:t>
            </a:r>
            <a:endParaRPr lang="en-IN" sz="1600" dirty="0"/>
          </a:p>
        </p:txBody>
      </p:sp>
      <p:sp>
        <p:nvSpPr>
          <p:cNvPr id="50" name="Rectangle 49"/>
          <p:cNvSpPr/>
          <p:nvPr/>
        </p:nvSpPr>
        <p:spPr>
          <a:xfrm>
            <a:off x="559854" y="2265795"/>
            <a:ext cx="3285908" cy="440120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module </a:t>
            </a:r>
            <a:r>
              <a:rPr lang="en-IN" sz="1400" dirty="0" err="1"/>
              <a:t>pipelinedDffs_TB</a:t>
            </a:r>
            <a:r>
              <a:rPr lang="en-IN" sz="1400" dirty="0" smtClean="0"/>
              <a:t>(); //</a:t>
            </a:r>
            <a:r>
              <a:rPr lang="en-IN" sz="1400" dirty="0" err="1" smtClean="0"/>
              <a:t>Testbench</a:t>
            </a:r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reg</a:t>
            </a:r>
            <a:r>
              <a:rPr lang="en-IN" sz="1400" dirty="0"/>
              <a:t> in, </a:t>
            </a:r>
            <a:r>
              <a:rPr lang="en-IN" sz="1400" dirty="0" err="1"/>
              <a:t>clk</a:t>
            </a:r>
            <a:r>
              <a:rPr lang="en-IN" sz="1400" dirty="0"/>
              <a:t>, reset;</a:t>
            </a:r>
          </a:p>
          <a:p>
            <a:r>
              <a:rPr lang="en-IN" sz="1400" dirty="0"/>
              <a:t>    wire  out;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pipelinedDffs</a:t>
            </a:r>
            <a:r>
              <a:rPr lang="en-IN" sz="1400" dirty="0"/>
              <a:t> </a:t>
            </a:r>
            <a:r>
              <a:rPr lang="en-IN" sz="1400" dirty="0" err="1"/>
              <a:t>uut</a:t>
            </a:r>
            <a:r>
              <a:rPr lang="en-IN" sz="1400" dirty="0"/>
              <a:t>(</a:t>
            </a:r>
            <a:r>
              <a:rPr lang="en-IN" sz="1400" dirty="0" err="1"/>
              <a:t>clk</a:t>
            </a:r>
            <a:r>
              <a:rPr lang="en-IN" sz="1400" dirty="0"/>
              <a:t>, reset, in, out);</a:t>
            </a:r>
          </a:p>
          <a:p>
            <a:r>
              <a:rPr lang="en-IN" sz="1400" dirty="0"/>
              <a:t>    always</a:t>
            </a:r>
          </a:p>
          <a:p>
            <a:r>
              <a:rPr lang="en-IN" sz="1400" dirty="0"/>
              <a:t>        #5 </a:t>
            </a:r>
            <a:r>
              <a:rPr lang="en-IN" sz="1400" dirty="0" err="1"/>
              <a:t>clk</a:t>
            </a:r>
            <a:r>
              <a:rPr lang="en-IN" sz="1400" dirty="0"/>
              <a:t> = ~</a:t>
            </a:r>
            <a:r>
              <a:rPr lang="en-IN" sz="1400" dirty="0" err="1"/>
              <a:t>clk</a:t>
            </a:r>
            <a:r>
              <a:rPr lang="en-IN" sz="1400" dirty="0"/>
              <a:t>;    </a:t>
            </a:r>
          </a:p>
          <a:p>
            <a:r>
              <a:rPr lang="en-IN" sz="1400" dirty="0"/>
              <a:t>    initial </a:t>
            </a:r>
          </a:p>
          <a:p>
            <a:r>
              <a:rPr lang="en-IN" sz="1400" dirty="0"/>
              <a:t>        begin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clk</a:t>
            </a:r>
            <a:r>
              <a:rPr lang="en-IN" sz="1400" dirty="0"/>
              <a:t> = 1;</a:t>
            </a:r>
          </a:p>
          <a:p>
            <a:r>
              <a:rPr lang="en-IN" sz="1400" dirty="0"/>
              <a:t>            reset = 1;</a:t>
            </a:r>
          </a:p>
          <a:p>
            <a:r>
              <a:rPr lang="en-IN" sz="1400" dirty="0"/>
              <a:t>            in = 0;</a:t>
            </a:r>
          </a:p>
          <a:p>
            <a:r>
              <a:rPr lang="en-IN" sz="1400" dirty="0"/>
              <a:t>            $</a:t>
            </a:r>
            <a:r>
              <a:rPr lang="en-IN" sz="1400" dirty="0" err="1"/>
              <a:t>dumpfile</a:t>
            </a:r>
            <a:r>
              <a:rPr lang="en-IN" sz="1400" dirty="0"/>
              <a:t>("</a:t>
            </a:r>
            <a:r>
              <a:rPr lang="en-IN" sz="1400" dirty="0" err="1" smtClean="0"/>
              <a:t>pipelinedDffs.vcd</a:t>
            </a:r>
            <a:r>
              <a:rPr lang="en-IN" sz="1400" dirty="0"/>
              <a:t>");</a:t>
            </a:r>
          </a:p>
          <a:p>
            <a:r>
              <a:rPr lang="en-IN" sz="1400" dirty="0"/>
              <a:t>            $</a:t>
            </a:r>
            <a:r>
              <a:rPr lang="en-IN" sz="1400" dirty="0" err="1"/>
              <a:t>dumpvars</a:t>
            </a:r>
            <a:r>
              <a:rPr lang="en-IN" sz="1400" dirty="0"/>
              <a:t>(0, </a:t>
            </a:r>
            <a:r>
              <a:rPr lang="en-IN" sz="1400" dirty="0" err="1"/>
              <a:t>uut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#10 reset = 0; in = 1;</a:t>
            </a:r>
          </a:p>
          <a:p>
            <a:r>
              <a:rPr lang="en-IN" sz="1400" dirty="0"/>
              <a:t>            #10 reset = 0; in = 0</a:t>
            </a:r>
            <a:r>
              <a:rPr lang="en-IN" sz="1400" dirty="0" smtClean="0"/>
              <a:t>;</a:t>
            </a:r>
          </a:p>
          <a:p>
            <a:r>
              <a:rPr lang="en-IN" sz="1400" dirty="0" smtClean="0"/>
              <a:t>            #</a:t>
            </a:r>
            <a:r>
              <a:rPr lang="en-IN" sz="1400" dirty="0"/>
              <a:t>10 reset = 0; in = 1;</a:t>
            </a:r>
          </a:p>
          <a:p>
            <a:r>
              <a:rPr lang="en-IN" sz="1400" dirty="0"/>
              <a:t>            #10 reset = 0; in = 0</a:t>
            </a:r>
            <a:r>
              <a:rPr lang="en-IN" sz="1400" dirty="0" smtClean="0"/>
              <a:t>;            </a:t>
            </a:r>
            <a:endParaRPr lang="en-IN" sz="1400" dirty="0"/>
          </a:p>
          <a:p>
            <a:r>
              <a:rPr lang="en-IN" sz="1400" dirty="0"/>
              <a:t>            #100 $finish;</a:t>
            </a:r>
          </a:p>
          <a:p>
            <a:r>
              <a:rPr lang="en-IN" sz="1400" dirty="0"/>
              <a:t>        end</a:t>
            </a:r>
          </a:p>
          <a:p>
            <a:r>
              <a:rPr lang="en-IN" sz="1400" dirty="0" err="1"/>
              <a:t>endmodule</a:t>
            </a:r>
            <a:endParaRPr lang="en-IN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232569" y="3859473"/>
            <a:ext cx="3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solidFill>
                  <a:schemeClr val="bg1"/>
                </a:solidFill>
              </a:rPr>
              <a:t>D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79" y="4870825"/>
            <a:ext cx="8186422" cy="19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65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642908" y="4457743"/>
            <a:ext cx="129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  <a:r>
              <a:rPr lang="en-IN" dirty="0" smtClean="0"/>
              <a:t> &lt;= 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285615" y="2274114"/>
            <a:ext cx="129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  <a:r>
              <a:rPr lang="en-IN" dirty="0" smtClean="0"/>
              <a:t> = d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44" y="1305299"/>
            <a:ext cx="8175017" cy="1913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13" y="3219157"/>
            <a:ext cx="8186422" cy="1910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601186" y="2117138"/>
            <a:ext cx="1263534" cy="111390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232953" y="4174646"/>
            <a:ext cx="1263534" cy="9554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 Rights (IPR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2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/*########################################################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Please don’t upload the assignments, template file/solution and lab. manual on </a:t>
            </a:r>
            <a:r>
              <a:rPr lang="en-US" dirty="0" smtClean="0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or others public </a:t>
            </a:r>
            <a:r>
              <a:rPr lang="en-US" dirty="0" smtClean="0">
                <a:solidFill>
                  <a:srgbClr val="FF0000"/>
                </a:solidFill>
              </a:rPr>
              <a:t>repository.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Kindly remove them, if you have uploaded the previous assignments.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It violates the BITS’s Intellectual Property Rights (IPR).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********************************************************/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365125"/>
            <a:ext cx="10929851" cy="682279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the following modules in the given template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01823"/>
              </p:ext>
            </p:extLst>
          </p:nvPr>
        </p:nvGraphicFramePr>
        <p:xfrm>
          <a:off x="2909456" y="1542626"/>
          <a:ext cx="688293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49">
                  <a:extLst>
                    <a:ext uri="{9D8B030D-6E8A-4147-A177-3AD203B41FA5}">
                      <a16:colId xmlns:a16="http://schemas.microsoft.com/office/drawing/2014/main" val="106569280"/>
                    </a:ext>
                  </a:extLst>
                </a:gridCol>
                <a:gridCol w="2656450">
                  <a:extLst>
                    <a:ext uri="{9D8B030D-6E8A-4147-A177-3AD203B41FA5}">
                      <a16:colId xmlns:a16="http://schemas.microsoft.com/office/drawing/2014/main" val="2031025891"/>
                    </a:ext>
                  </a:extLst>
                </a:gridCol>
                <a:gridCol w="1907239">
                  <a:extLst>
                    <a:ext uri="{9D8B030D-6E8A-4147-A177-3AD203B41FA5}">
                      <a16:colId xmlns:a16="http://schemas.microsoft.com/office/drawing/2014/main" val="239499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173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Dff.v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Dff_Reg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66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1bitReg.v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register1bit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08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2bitsReg.v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register2bit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86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5bitsReg.v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register5bit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5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stageIF_ID_Regs.v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88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stageID_EX_Regs.v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ID_EX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810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stageEX_MEM_Regs.v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EX_MEM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87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stageMEM_WB_Regs.v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MEM_WB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249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controller.v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controlCircuit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39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topModule.v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pipelinedDatapath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957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testbench.v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testbench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9456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attending the Lab-5(b) </a:t>
                      </a: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attendance needs to be recorded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125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2059" y="119288"/>
            <a:ext cx="12147283" cy="6586536"/>
            <a:chOff x="-32059" y="119288"/>
            <a:chExt cx="12147283" cy="65865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7DB9E5-A8FC-40C9-9BBA-14DCCA0134AB}"/>
                </a:ext>
              </a:extLst>
            </p:cNvPr>
            <p:cNvGrpSpPr/>
            <p:nvPr/>
          </p:nvGrpSpPr>
          <p:grpSpPr>
            <a:xfrm>
              <a:off x="3756281" y="2668522"/>
              <a:ext cx="1097949" cy="1771900"/>
              <a:chOff x="2632364" y="2346036"/>
              <a:chExt cx="2295858" cy="300181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D8552D-7A22-4D71-8238-D7FE9042AB05}"/>
                  </a:ext>
                </a:extLst>
              </p:cNvPr>
              <p:cNvSpPr/>
              <p:nvPr/>
            </p:nvSpPr>
            <p:spPr>
              <a:xfrm>
                <a:off x="2632364" y="2346036"/>
                <a:ext cx="2272145" cy="30018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AA4CF2-D4E2-4027-B38D-B1F0CB8D69FE}"/>
                  </a:ext>
                </a:extLst>
              </p:cNvPr>
              <p:cNvSpPr txBox="1"/>
              <p:nvPr/>
            </p:nvSpPr>
            <p:spPr>
              <a:xfrm>
                <a:off x="2651227" y="3445599"/>
                <a:ext cx="2276995" cy="52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Register File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20C17A-4844-4A72-9A11-F795F864938A}"/>
                </a:ext>
              </a:extLst>
            </p:cNvPr>
            <p:cNvGrpSpPr/>
            <p:nvPr/>
          </p:nvGrpSpPr>
          <p:grpSpPr>
            <a:xfrm>
              <a:off x="6650190" y="3387790"/>
              <a:ext cx="527247" cy="959596"/>
              <a:chOff x="7504546" y="2955636"/>
              <a:chExt cx="792651" cy="1223815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90994AB-3E84-4A67-8383-D4442F5B3A3B}"/>
                  </a:ext>
                </a:extLst>
              </p:cNvPr>
              <p:cNvCxnSpPr/>
              <p:nvPr/>
            </p:nvCxnSpPr>
            <p:spPr>
              <a:xfrm>
                <a:off x="7518400" y="2955636"/>
                <a:ext cx="0" cy="4433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9C93100-31C8-406E-981F-B1CD87663324}"/>
                  </a:ext>
                </a:extLst>
              </p:cNvPr>
              <p:cNvCxnSpPr/>
              <p:nvPr/>
            </p:nvCxnSpPr>
            <p:spPr>
              <a:xfrm>
                <a:off x="7504546" y="3736105"/>
                <a:ext cx="0" cy="4433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F9B826-C8CA-4427-B875-182D888F3B2C}"/>
                  </a:ext>
                </a:extLst>
              </p:cNvPr>
              <p:cNvCxnSpPr/>
              <p:nvPr/>
            </p:nvCxnSpPr>
            <p:spPr>
              <a:xfrm>
                <a:off x="7518400" y="3398982"/>
                <a:ext cx="369455" cy="1570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252DF76-5842-4294-BE29-2F6C86B82E79}"/>
                  </a:ext>
                </a:extLst>
              </p:cNvPr>
              <p:cNvCxnSpPr/>
              <p:nvPr/>
            </p:nvCxnSpPr>
            <p:spPr>
              <a:xfrm flipV="1">
                <a:off x="7504546" y="3556001"/>
                <a:ext cx="383309" cy="17549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C063215-DDB2-42FB-B5B2-F5C68DFFC65E}"/>
                  </a:ext>
                </a:extLst>
              </p:cNvPr>
              <p:cNvCxnSpPr/>
              <p:nvPr/>
            </p:nvCxnSpPr>
            <p:spPr>
              <a:xfrm flipH="1">
                <a:off x="8257309" y="3265055"/>
                <a:ext cx="4616" cy="58189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F0D400B-546B-4FBC-8006-47591416F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8400" y="2955637"/>
                <a:ext cx="778797" cy="3419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B437087-F4EF-41AA-ACF1-9D1C6D156E0E}"/>
                  </a:ext>
                </a:extLst>
              </p:cNvPr>
              <p:cNvCxnSpPr/>
              <p:nvPr/>
            </p:nvCxnSpPr>
            <p:spPr>
              <a:xfrm flipH="1">
                <a:off x="7518401" y="3846945"/>
                <a:ext cx="738908" cy="32216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61A467D-756E-450C-B39F-7448018040FD}"/>
                </a:ext>
              </a:extLst>
            </p:cNvPr>
            <p:cNvSpPr/>
            <p:nvPr/>
          </p:nvSpPr>
          <p:spPr>
            <a:xfrm>
              <a:off x="3947778" y="4595218"/>
              <a:ext cx="723653" cy="26712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A55ADC-A2B4-445D-801F-15457D7DA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9093" y="1625340"/>
              <a:ext cx="1209501" cy="10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>
              <a:off x="9146042" y="139184"/>
              <a:ext cx="6423" cy="149679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D484D5-790D-4487-A0EB-4A5BD8096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8191" y="4183419"/>
              <a:ext cx="0" cy="4198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92CBBA-8D67-4A71-95E6-349009459564}"/>
                </a:ext>
              </a:extLst>
            </p:cNvPr>
            <p:cNvSpPr txBox="1"/>
            <p:nvPr/>
          </p:nvSpPr>
          <p:spPr>
            <a:xfrm>
              <a:off x="6805147" y="4319027"/>
              <a:ext cx="874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aluCtrl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[3:0]</a:t>
              </a:r>
              <a:endParaRPr 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2C9F1D1-7649-4942-8B70-CE42EA79D8DA}"/>
                </a:ext>
              </a:extLst>
            </p:cNvPr>
            <p:cNvSpPr/>
            <p:nvPr/>
          </p:nvSpPr>
          <p:spPr>
            <a:xfrm>
              <a:off x="1583627" y="2661192"/>
              <a:ext cx="996025" cy="168326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859046" y="2801927"/>
              <a:ext cx="369599" cy="103441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E331250-79BE-4C65-860B-BA4B9211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153" y="1314669"/>
              <a:ext cx="0" cy="16411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890C99-9CDB-4A1F-9222-473D1CD61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2186" y="2287537"/>
              <a:ext cx="4115" cy="1025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28461DF-7CA3-4255-BAE2-7912CB3EC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9" y="139184"/>
              <a:ext cx="9063853" cy="20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9D4A48C-0D8B-4B50-BA52-B00E5964A954}"/>
                </a:ext>
              </a:extLst>
            </p:cNvPr>
            <p:cNvSpPr/>
            <p:nvPr/>
          </p:nvSpPr>
          <p:spPr>
            <a:xfrm>
              <a:off x="5948292" y="2189112"/>
              <a:ext cx="507622" cy="4090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AA35DC1-62D5-45FE-8F37-E21C2ED0AACC}"/>
                </a:ext>
              </a:extLst>
            </p:cNvPr>
            <p:cNvSpPr/>
            <p:nvPr/>
          </p:nvSpPr>
          <p:spPr>
            <a:xfrm>
              <a:off x="11210792" y="3276759"/>
              <a:ext cx="427065" cy="1140505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AD419C3-50FB-4DDC-AA27-95E629C3C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2143" y="2034313"/>
              <a:ext cx="2181" cy="126190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DF45A0B-37D1-4160-98E4-AA0C74F5C515}"/>
                </a:ext>
              </a:extLst>
            </p:cNvPr>
            <p:cNvSpPr txBox="1"/>
            <p:nvPr/>
          </p:nvSpPr>
          <p:spPr>
            <a:xfrm>
              <a:off x="475939" y="6367270"/>
              <a:ext cx="418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clk</a:t>
              </a:r>
              <a:endParaRPr lang="en-US" sz="1600" dirty="0"/>
            </a:p>
          </p:txBody>
        </p:sp>
        <p:sp>
          <p:nvSpPr>
            <p:cNvPr id="170" name="Flowchart: Delay 169">
              <a:extLst>
                <a:ext uri="{FF2B5EF4-FFF2-40B4-BE49-F238E27FC236}">
                  <a16:creationId xmlns:a16="http://schemas.microsoft.com/office/drawing/2014/main" id="{197128B2-83B9-4DC2-B401-065AAC3ED9EC}"/>
                </a:ext>
              </a:extLst>
            </p:cNvPr>
            <p:cNvSpPr/>
            <p:nvPr/>
          </p:nvSpPr>
          <p:spPr>
            <a:xfrm>
              <a:off x="8349131" y="2179320"/>
              <a:ext cx="315570" cy="367986"/>
            </a:xfrm>
            <a:prstGeom prst="flowChartDelay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2C6CBD9-4D51-4A53-8DA9-BC6AD67EBA8A}"/>
                </a:ext>
              </a:extLst>
            </p:cNvPr>
            <p:cNvSpPr/>
            <p:nvPr/>
          </p:nvSpPr>
          <p:spPr>
            <a:xfrm>
              <a:off x="3013292" y="227525"/>
              <a:ext cx="919379" cy="965171"/>
            </a:xfrm>
            <a:prstGeom prst="ellipse">
              <a:avLst/>
            </a:prstGeom>
            <a:ln w="222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BAB536B-20AA-4FE3-8115-95849C3C4F1F}"/>
                </a:ext>
              </a:extLst>
            </p:cNvPr>
            <p:cNvSpPr txBox="1"/>
            <p:nvPr/>
          </p:nvSpPr>
          <p:spPr>
            <a:xfrm>
              <a:off x="764491" y="6335981"/>
              <a:ext cx="623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reset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56139" y="6365630"/>
              <a:ext cx="1057587" cy="33855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416312" y="6334852"/>
              <a:ext cx="138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Testbench</a:t>
              </a:r>
              <a:endParaRPr lang="en-IN" dirty="0"/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1228645" y="3319136"/>
              <a:ext cx="353830" cy="84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BD32D8E-7262-4CB4-B27B-AB1BABFCB772}"/>
                </a:ext>
              </a:extLst>
            </p:cNvPr>
            <p:cNvSpPr/>
            <p:nvPr/>
          </p:nvSpPr>
          <p:spPr>
            <a:xfrm>
              <a:off x="5943656" y="3847011"/>
              <a:ext cx="306593" cy="785666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D492A70D-7BF2-4A8D-93FE-9408BA452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1789" y="3796978"/>
              <a:ext cx="256080" cy="105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B26F182-93FB-49A2-A5D3-63AC15E12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90" y="652270"/>
              <a:ext cx="8333374" cy="2803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976" y="2524668"/>
              <a:ext cx="7383" cy="271629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8064" y="654603"/>
              <a:ext cx="6579" cy="1680296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AB2128C-DC76-448C-8D37-AEC38AD62CF3}"/>
                </a:ext>
              </a:extLst>
            </p:cNvPr>
            <p:cNvSpPr txBox="1"/>
            <p:nvPr/>
          </p:nvSpPr>
          <p:spPr>
            <a:xfrm>
              <a:off x="6021597" y="2255588"/>
              <a:ext cx="4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&lt;&lt; 2</a:t>
              </a:r>
              <a:endParaRPr lang="en-US" sz="1200" b="1" dirty="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2C6CBD9-4D51-4A53-8DA9-BC6AD67EBA8A}"/>
                </a:ext>
              </a:extLst>
            </p:cNvPr>
            <p:cNvSpPr/>
            <p:nvPr/>
          </p:nvSpPr>
          <p:spPr>
            <a:xfrm>
              <a:off x="6807431" y="4544347"/>
              <a:ext cx="421521" cy="325004"/>
            </a:xfrm>
            <a:prstGeom prst="ellipse">
              <a:avLst/>
            </a:prstGeom>
            <a:ln w="222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FF2908EF-7263-47F1-A578-2E2760E04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5190" y="4701423"/>
              <a:ext cx="313069" cy="3977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25BD1AB-9266-417D-84CA-C86F5C5FF271}"/>
                </a:ext>
              </a:extLst>
            </p:cNvPr>
            <p:cNvSpPr txBox="1"/>
            <p:nvPr/>
          </p:nvSpPr>
          <p:spPr>
            <a:xfrm>
              <a:off x="7086803" y="4716769"/>
              <a:ext cx="99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err="1">
                  <a:solidFill>
                    <a:schemeClr val="accent2">
                      <a:lumMod val="75000"/>
                    </a:schemeClr>
                  </a:solidFill>
                </a:rPr>
                <a:t>aluOp_ID_EX</a:t>
              </a:r>
              <a:r>
                <a:rPr lang="en-US" sz="800" b="1" dirty="0">
                  <a:solidFill>
                    <a:schemeClr val="accent2">
                      <a:lumMod val="75000"/>
                    </a:schemeClr>
                  </a:solidFill>
                </a:rPr>
                <a:t> [</a:t>
              </a:r>
              <a:r>
                <a:rPr lang="en-US" sz="800" b="1" dirty="0" smtClean="0">
                  <a:solidFill>
                    <a:schemeClr val="accent2">
                      <a:lumMod val="75000"/>
                    </a:schemeClr>
                  </a:solidFill>
                </a:rPr>
                <a:t>1:0]</a:t>
              </a:r>
              <a:endParaRPr lang="en-US" sz="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887412" y="2814902"/>
              <a:ext cx="379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</a:t>
              </a:r>
              <a:endParaRPr lang="en-US" sz="1000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000676" y="4603267"/>
              <a:ext cx="6591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err="1"/>
                <a:t>sign_ext</a:t>
              </a:r>
              <a:endParaRPr lang="en-US" sz="1100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3026358" y="1688929"/>
              <a:ext cx="202623" cy="38076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94043" y="1558743"/>
              <a:ext cx="826366" cy="821871"/>
              <a:chOff x="1608264" y="1465013"/>
              <a:chExt cx="826366" cy="1516691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490994AB-3E84-4A67-8383-D4442F5B3A3B}"/>
                  </a:ext>
                </a:extLst>
              </p:cNvPr>
              <p:cNvCxnSpPr/>
              <p:nvPr/>
            </p:nvCxnSpPr>
            <p:spPr>
              <a:xfrm>
                <a:off x="1622998" y="1465013"/>
                <a:ext cx="0" cy="5494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9C93100-31C8-406E-981F-B1CD87663324}"/>
                  </a:ext>
                </a:extLst>
              </p:cNvPr>
              <p:cNvCxnSpPr/>
              <p:nvPr/>
            </p:nvCxnSpPr>
            <p:spPr>
              <a:xfrm>
                <a:off x="1608264" y="2432259"/>
                <a:ext cx="0" cy="5494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5F9B826-C8CA-4427-B875-182D888F3B2C}"/>
                  </a:ext>
                </a:extLst>
              </p:cNvPr>
              <p:cNvCxnSpPr/>
              <p:nvPr/>
            </p:nvCxnSpPr>
            <p:spPr>
              <a:xfrm>
                <a:off x="1622998" y="2014458"/>
                <a:ext cx="392918" cy="19459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252DF76-5842-4294-BE29-2F6C86B82E79}"/>
                  </a:ext>
                </a:extLst>
              </p:cNvPr>
              <p:cNvCxnSpPr/>
              <p:nvPr/>
            </p:nvCxnSpPr>
            <p:spPr>
              <a:xfrm flipV="1">
                <a:off x="1608264" y="2209054"/>
                <a:ext cx="407652" cy="21748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C063215-DDB2-42FB-B5B2-F5C68DFFC65E}"/>
                  </a:ext>
                </a:extLst>
              </p:cNvPr>
              <p:cNvCxnSpPr/>
              <p:nvPr/>
            </p:nvCxnSpPr>
            <p:spPr>
              <a:xfrm flipH="1">
                <a:off x="2408835" y="1896481"/>
                <a:ext cx="11923" cy="6731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F0D400B-546B-4FBC-8006-47591416F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16577" y="1472666"/>
                <a:ext cx="818053" cy="41616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B437087-F4EF-41AA-ACF1-9D1C6D156E0E}"/>
                  </a:ext>
                </a:extLst>
              </p:cNvPr>
              <p:cNvCxnSpPr/>
              <p:nvPr/>
            </p:nvCxnSpPr>
            <p:spPr>
              <a:xfrm flipH="1">
                <a:off x="1622999" y="2569625"/>
                <a:ext cx="785835" cy="3992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579" y="2295174"/>
              <a:ext cx="266010" cy="30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AA35DC1-62D5-45FE-8F37-E21C2ED0AACC}"/>
                </a:ext>
              </a:extLst>
            </p:cNvPr>
            <p:cNvSpPr/>
            <p:nvPr/>
          </p:nvSpPr>
          <p:spPr>
            <a:xfrm>
              <a:off x="355475" y="2661904"/>
              <a:ext cx="250144" cy="1140505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C8A6C7-26C5-43F0-B4A1-1DD8F102865D}"/>
                </a:ext>
              </a:extLst>
            </p:cNvPr>
            <p:cNvCxnSpPr>
              <a:cxnSpLocks/>
              <a:stCxn id="238" idx="6"/>
            </p:cNvCxnSpPr>
            <p:nvPr/>
          </p:nvCxnSpPr>
          <p:spPr>
            <a:xfrm flipV="1">
              <a:off x="605619" y="3216765"/>
              <a:ext cx="245605" cy="15392"/>
            </a:xfrm>
            <a:prstGeom prst="line">
              <a:avLst/>
            </a:prstGeom>
            <a:ln w="2540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033" y="1322764"/>
              <a:ext cx="2429004" cy="522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A890C99-9CDB-4A1F-9222-473D1CD61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5183" y="1314670"/>
              <a:ext cx="59" cy="6537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874" y="1958734"/>
              <a:ext cx="643748" cy="80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1270995" y="1670383"/>
              <a:ext cx="353830" cy="84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211298" y="1456429"/>
              <a:ext cx="266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191695" y="2942624"/>
              <a:ext cx="190881" cy="1235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5483577" y="1636020"/>
              <a:ext cx="202623" cy="38076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6653872" y="1833194"/>
              <a:ext cx="665868" cy="689655"/>
              <a:chOff x="1608264" y="1465013"/>
              <a:chExt cx="826366" cy="1516691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90994AB-3E84-4A67-8383-D4442F5B3A3B}"/>
                  </a:ext>
                </a:extLst>
              </p:cNvPr>
              <p:cNvCxnSpPr/>
              <p:nvPr/>
            </p:nvCxnSpPr>
            <p:spPr>
              <a:xfrm>
                <a:off x="1622998" y="1465013"/>
                <a:ext cx="0" cy="5494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9C93100-31C8-406E-981F-B1CD87663324}"/>
                  </a:ext>
                </a:extLst>
              </p:cNvPr>
              <p:cNvCxnSpPr/>
              <p:nvPr/>
            </p:nvCxnSpPr>
            <p:spPr>
              <a:xfrm>
                <a:off x="1608264" y="2432259"/>
                <a:ext cx="0" cy="5494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5F9B826-C8CA-4427-B875-182D888F3B2C}"/>
                  </a:ext>
                </a:extLst>
              </p:cNvPr>
              <p:cNvCxnSpPr/>
              <p:nvPr/>
            </p:nvCxnSpPr>
            <p:spPr>
              <a:xfrm>
                <a:off x="1622998" y="2014458"/>
                <a:ext cx="392918" cy="19459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252DF76-5842-4294-BE29-2F6C86B82E79}"/>
                  </a:ext>
                </a:extLst>
              </p:cNvPr>
              <p:cNvCxnSpPr/>
              <p:nvPr/>
            </p:nvCxnSpPr>
            <p:spPr>
              <a:xfrm flipV="1">
                <a:off x="1608264" y="2209054"/>
                <a:ext cx="407652" cy="21748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63215-DDB2-42FB-B5B2-F5C68DFFC65E}"/>
                  </a:ext>
                </a:extLst>
              </p:cNvPr>
              <p:cNvCxnSpPr/>
              <p:nvPr/>
            </p:nvCxnSpPr>
            <p:spPr>
              <a:xfrm flipH="1">
                <a:off x="2408835" y="1896481"/>
                <a:ext cx="11923" cy="6731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2F0D400B-546B-4FBC-8006-47591416F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16577" y="1472666"/>
                <a:ext cx="818053" cy="41616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437087-F4EF-41AA-ACF1-9D1C6D156E0E}"/>
                  </a:ext>
                </a:extLst>
              </p:cNvPr>
              <p:cNvCxnSpPr/>
              <p:nvPr/>
            </p:nvCxnSpPr>
            <p:spPr>
              <a:xfrm flipH="1">
                <a:off x="1622999" y="2569625"/>
                <a:ext cx="785835" cy="3992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7762443" y="1591173"/>
              <a:ext cx="202623" cy="38076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2C9F1D1-7649-4942-8B70-CE42EA79D8DA}"/>
                </a:ext>
              </a:extLst>
            </p:cNvPr>
            <p:cNvSpPr/>
            <p:nvPr/>
          </p:nvSpPr>
          <p:spPr>
            <a:xfrm>
              <a:off x="8901932" y="2635761"/>
              <a:ext cx="996025" cy="168326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DM</a:t>
              </a:r>
              <a:endParaRPr lang="en-US" b="1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10684037" y="1622548"/>
              <a:ext cx="202623" cy="380768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96" y="139184"/>
              <a:ext cx="143" cy="3444773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" y="3583957"/>
              <a:ext cx="309956" cy="881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2BD32D8E-7262-4CB4-B27B-AB1BABFCB772}"/>
                </a:ext>
              </a:extLst>
            </p:cNvPr>
            <p:cNvSpPr/>
            <p:nvPr/>
          </p:nvSpPr>
          <p:spPr>
            <a:xfrm>
              <a:off x="5940718" y="4719812"/>
              <a:ext cx="306593" cy="785666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2892403" y="1349326"/>
              <a:ext cx="55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IF_ID</a:t>
              </a:r>
              <a:endParaRPr lang="en-US" sz="1200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5330954" y="1322764"/>
              <a:ext cx="55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ID_EX</a:t>
              </a:r>
              <a:endParaRPr lang="en-US" sz="1200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546334" y="1258983"/>
              <a:ext cx="802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EX_MEM</a:t>
              </a:r>
              <a:endParaRPr lang="en-US" sz="12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10417923" y="1258982"/>
              <a:ext cx="1007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MEM_WB</a:t>
              </a:r>
              <a:endParaRPr lang="en-US" sz="1200" dirty="0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806" y="2891890"/>
              <a:ext cx="631208" cy="81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292" y="3116730"/>
              <a:ext cx="646479" cy="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50" y="4256705"/>
              <a:ext cx="205081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090" y="1164349"/>
              <a:ext cx="18222" cy="4197742"/>
            </a:xfrm>
            <a:prstGeom prst="line">
              <a:avLst/>
            </a:prstGeom>
            <a:ln w="41275">
              <a:headEnd type="none" w="lg" len="lg"/>
              <a:tailEnd type="triangle" w="lg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3372580" y="3877504"/>
              <a:ext cx="399941" cy="116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3454764" y="3128702"/>
              <a:ext cx="304205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3454764" y="2873154"/>
              <a:ext cx="304205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CA55ADC-A2B4-445D-801F-15457D7DAD23}"/>
                </a:ext>
              </a:extLst>
            </p:cNvPr>
            <p:cNvCxnSpPr>
              <a:cxnSpLocks/>
            </p:cNvCxnSpPr>
            <p:nvPr/>
          </p:nvCxnSpPr>
          <p:spPr>
            <a:xfrm>
              <a:off x="3547828" y="6091984"/>
              <a:ext cx="8294552" cy="11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380" y="3775639"/>
              <a:ext cx="21383" cy="23114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7828" y="4256705"/>
              <a:ext cx="15838" cy="183349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801" y="3877504"/>
              <a:ext cx="13779" cy="230941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CA55ADC-A2B4-445D-801F-15457D7DA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0689" y="6169205"/>
              <a:ext cx="7913715" cy="131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1622" y="4922139"/>
              <a:ext cx="2225" cy="12476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10878724" y="4931470"/>
              <a:ext cx="40222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090" y="4728780"/>
              <a:ext cx="501943" cy="3007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4671431" y="4721708"/>
              <a:ext cx="814963" cy="707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764" y="4963884"/>
              <a:ext cx="2024250" cy="913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969" y="5332169"/>
              <a:ext cx="2031045" cy="631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200" y="4900204"/>
              <a:ext cx="304205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5673808" y="5308884"/>
              <a:ext cx="304205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6247311" y="5112645"/>
              <a:ext cx="150163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98" y="3128702"/>
              <a:ext cx="24650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5692073" y="4036927"/>
              <a:ext cx="268118" cy="536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  <a:endCxn id="247" idx="3"/>
            </p:cNvCxnSpPr>
            <p:nvPr/>
          </p:nvCxnSpPr>
          <p:spPr>
            <a:xfrm>
              <a:off x="5794049" y="4514597"/>
              <a:ext cx="194507" cy="302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8503" y="2371386"/>
              <a:ext cx="4392" cy="2357395"/>
            </a:xfrm>
            <a:prstGeom prst="line">
              <a:avLst/>
            </a:prstGeom>
            <a:ln w="41275">
              <a:headEnd type="none" w="lg" len="lg"/>
              <a:tailEnd type="non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383" y="4718082"/>
              <a:ext cx="100676" cy="547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261" y="1905332"/>
              <a:ext cx="2247823" cy="201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48" y="1911761"/>
              <a:ext cx="987541" cy="99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448" y="3525048"/>
              <a:ext cx="955422" cy="23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6252982" y="4180356"/>
              <a:ext cx="408920" cy="268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5147" y="3942515"/>
              <a:ext cx="611538" cy="43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105" y="3735419"/>
              <a:ext cx="613006" cy="64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934849" y="2338470"/>
              <a:ext cx="266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521276" y="2824659"/>
              <a:ext cx="46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pcIn</a:t>
              </a:r>
              <a:endParaRPr lang="en-US" sz="1000" dirty="0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141157" y="3415816"/>
              <a:ext cx="5057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pcOut</a:t>
              </a:r>
              <a:endParaRPr 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144263" y="2019331"/>
              <a:ext cx="5057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pcOut</a:t>
              </a:r>
              <a:endParaRPr lang="en-US" sz="1000" dirty="0"/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2255875" y="1023599"/>
              <a:ext cx="5057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pc</a:t>
              </a:r>
              <a:endParaRPr lang="en-US" sz="1000" dirty="0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2530300" y="1996124"/>
              <a:ext cx="378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pc</a:t>
              </a:r>
              <a:endParaRPr lang="en-US" sz="1000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2671220" y="2991049"/>
              <a:ext cx="378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ir</a:t>
              </a:r>
              <a:endParaRPr lang="en-US" sz="1000" dirty="0"/>
            </a:p>
          </p:txBody>
        </p: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2570409" y="3316388"/>
              <a:ext cx="461118" cy="111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542814" y="1624167"/>
              <a:ext cx="756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p</a:t>
              </a:r>
              <a:r>
                <a:rPr lang="en-US" sz="1000" dirty="0" err="1" smtClean="0"/>
                <a:t>c_IF_ID</a:t>
              </a:r>
              <a:endParaRPr lang="en-US" sz="1000" dirty="0"/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171386" y="3167251"/>
              <a:ext cx="626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ir_IF_ID</a:t>
              </a:r>
              <a:endParaRPr lang="en-US" sz="1000" dirty="0"/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BB26F182-93FB-49A2-A5D3-63AC15E12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604" y="1234734"/>
              <a:ext cx="7124651" cy="3613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A890C99-9CDB-4A1F-9222-473D1CD61D45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4299586" y="1261679"/>
              <a:ext cx="6774" cy="1406843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3A890C99-9CDB-4A1F-9222-473D1CD61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8820" y="1236252"/>
              <a:ext cx="0" cy="67550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8588" y="1887211"/>
              <a:ext cx="551469" cy="851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724061" y="2260046"/>
              <a:ext cx="1384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regWrite_MEM_WB</a:t>
              </a:r>
              <a:endParaRPr lang="en-US" sz="1000" dirty="0"/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220682" y="2451881"/>
              <a:ext cx="6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ir_IF_ID</a:t>
              </a:r>
              <a:r>
                <a:rPr lang="en-US" sz="1000" dirty="0" smtClean="0"/>
                <a:t> [25:21]</a:t>
              </a:r>
              <a:endParaRPr lang="en-US" sz="1000" dirty="0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216210" y="2790648"/>
              <a:ext cx="6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ir_IF_ID</a:t>
              </a:r>
              <a:r>
                <a:rPr lang="en-US" sz="1000" dirty="0" smtClean="0"/>
                <a:t> [20:16]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326159" y="2750229"/>
              <a:ext cx="4732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000" dirty="0" err="1"/>
                <a:t>regRs</a:t>
              </a:r>
              <a:endParaRPr lang="en-IN" sz="1000" dirty="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394626" y="2977203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000" dirty="0" err="1" smtClean="0"/>
                <a:t>regRt</a:t>
              </a:r>
              <a:endParaRPr lang="en-IN" sz="1000" dirty="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624364" y="581218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000" dirty="0" smtClean="0"/>
                <a:t>result</a:t>
              </a:r>
              <a:endParaRPr lang="en-IN" sz="10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434779" y="3600089"/>
              <a:ext cx="99578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destReg_MEM_WB</a:t>
              </a:r>
              <a:endParaRPr lang="en-IN" sz="800" dirty="0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516719" y="4379600"/>
              <a:ext cx="6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ir_IF_ID</a:t>
              </a:r>
              <a:r>
                <a:rPr lang="en-US" sz="1000" dirty="0" smtClean="0"/>
                <a:t> [15:0]</a:t>
              </a:r>
              <a:endParaRPr lang="en-US" sz="10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03098" y="4438505"/>
              <a:ext cx="635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signExtOut</a:t>
              </a:r>
              <a:endParaRPr lang="en-IN" sz="800" dirty="0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989169" y="4917161"/>
              <a:ext cx="6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ir_IF_ID</a:t>
              </a:r>
              <a:r>
                <a:rPr lang="en-US" sz="1000" dirty="0" smtClean="0"/>
                <a:t> [20:16]</a:t>
              </a:r>
              <a:endParaRPr lang="en-US" sz="1000" dirty="0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965005" y="5302535"/>
              <a:ext cx="6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ir_IF_ID</a:t>
              </a:r>
              <a:r>
                <a:rPr lang="en-US" sz="1000" dirty="0" smtClean="0"/>
                <a:t> [15:11]</a:t>
              </a:r>
              <a:endParaRPr lang="en-US" sz="1000" dirty="0"/>
            </a:p>
          </p:txBody>
        </p: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5788503" y="2371386"/>
              <a:ext cx="202888" cy="26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7" y="2384074"/>
              <a:ext cx="202888" cy="26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5099480" y="2123699"/>
              <a:ext cx="92845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signExtOut_ID_EX</a:t>
              </a:r>
              <a:endParaRPr lang="en-IN" sz="8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794049" y="1630664"/>
              <a:ext cx="5757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pc_ID_EX</a:t>
              </a:r>
              <a:endParaRPr lang="en-IN" sz="800" dirty="0"/>
            </a:p>
          </p:txBody>
        </p:sp>
        <p:cxnSp>
          <p:nvCxnSpPr>
            <p:cNvPr id="437" name="Straight Arrow Connector 436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7308562" y="2157544"/>
              <a:ext cx="448076" cy="464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6935174" y="2017664"/>
              <a:ext cx="32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+</a:t>
              </a:r>
              <a:endParaRPr lang="en-US" sz="1600" dirty="0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2012460" y="1805324"/>
              <a:ext cx="32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+</a:t>
              </a:r>
              <a:endParaRPr lang="en-US" sz="1600" dirty="0"/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5673701" y="4933634"/>
              <a:ext cx="6561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rt_ID_EX</a:t>
              </a:r>
              <a:endParaRPr lang="en-US" sz="800" dirty="0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5503004" y="5383875"/>
              <a:ext cx="6561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rd_ID_EX</a:t>
              </a:r>
              <a:endParaRPr lang="en-US" sz="8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864817" y="5698166"/>
              <a:ext cx="8002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regDest_ID_EX</a:t>
              </a:r>
              <a:endParaRPr lang="en-IN" sz="800" dirty="0"/>
            </a:p>
          </p:txBody>
        </p: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7964178" y="5112645"/>
              <a:ext cx="271985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/>
            <p:cNvSpPr/>
            <p:nvPr/>
          </p:nvSpPr>
          <p:spPr>
            <a:xfrm>
              <a:off x="9144792" y="4875790"/>
              <a:ext cx="9509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 smtClean="0"/>
                <a:t>destReg_EX_MEM</a:t>
              </a:r>
              <a:endParaRPr lang="en-IN" sz="8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606573" y="4877319"/>
              <a:ext cx="9380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rt_rd_ex_mem_in</a:t>
              </a:r>
              <a:endParaRPr lang="en-IN" sz="800" dirty="0"/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AAD419C3-50FB-4DDC-AA27-95E629C3C6B8}"/>
                </a:ext>
              </a:extLst>
            </p:cNvPr>
            <p:cNvCxnSpPr>
              <a:cxnSpLocks/>
            </p:cNvCxnSpPr>
            <p:nvPr/>
          </p:nvCxnSpPr>
          <p:spPr>
            <a:xfrm>
              <a:off x="6481820" y="2098442"/>
              <a:ext cx="24664" cy="3608203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6021" y="5715556"/>
              <a:ext cx="451397" cy="1437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C8A8ACBC-9AF2-4D30-BAE4-B23BE52CC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8651" y="5479170"/>
              <a:ext cx="8081" cy="227475"/>
            </a:xfrm>
            <a:prstGeom prst="line">
              <a:avLst/>
            </a:prstGeom>
            <a:ln w="28575">
              <a:solidFill>
                <a:schemeClr val="accent2"/>
              </a:solidFill>
              <a:headEnd type="triangle" w="lg" len="med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448" y="2096670"/>
              <a:ext cx="812704" cy="409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694" y="2026462"/>
              <a:ext cx="413504" cy="941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AAD419C3-50FB-4DDC-AA27-95E629C3C6B8}"/>
                </a:ext>
              </a:extLst>
            </p:cNvPr>
            <p:cNvCxnSpPr>
              <a:cxnSpLocks/>
              <a:endCxn id="247" idx="0"/>
            </p:cNvCxnSpPr>
            <p:nvPr/>
          </p:nvCxnSpPr>
          <p:spPr>
            <a:xfrm>
              <a:off x="6093505" y="2014127"/>
              <a:ext cx="3448" cy="183288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5781520" y="3169037"/>
              <a:ext cx="78739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aluSrcB_ID_EX</a:t>
              </a:r>
              <a:endParaRPr lang="en-IN" sz="8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569346" y="3767075"/>
              <a:ext cx="7024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regRt_ID_EX</a:t>
              </a:r>
              <a:endParaRPr lang="en-IN" sz="8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463306" y="4213629"/>
              <a:ext cx="92845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signExtOut_ID_EX</a:t>
              </a:r>
              <a:endParaRPr lang="en-IN" sz="800" dirty="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6162167" y="3923782"/>
              <a:ext cx="4443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/>
                <a:t>aluIn2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089602" y="3400954"/>
              <a:ext cx="606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zero</a:t>
              </a:r>
              <a:endParaRPr lang="en-US" sz="1600" dirty="0"/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6663684" y="3870536"/>
              <a:ext cx="52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ALU</a:t>
              </a:r>
              <a:endParaRPr lang="en-US" sz="1600" dirty="0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E992CBBA-8D67-4A71-95E6-349009459564}"/>
                </a:ext>
              </a:extLst>
            </p:cNvPr>
            <p:cNvSpPr txBox="1"/>
            <p:nvPr/>
          </p:nvSpPr>
          <p:spPr>
            <a:xfrm>
              <a:off x="6751600" y="4621214"/>
              <a:ext cx="588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ALU_CU</a:t>
              </a:r>
              <a:endParaRPr lang="en-US" sz="800" b="1" dirty="0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120692" y="3713385"/>
              <a:ext cx="6916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aluOut</a:t>
              </a:r>
              <a:endParaRPr lang="en-US" sz="1000" dirty="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768789" y="3339249"/>
              <a:ext cx="7088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regRs_ID_EX</a:t>
              </a:r>
              <a:endParaRPr lang="en-IN" sz="800" dirty="0"/>
            </a:p>
          </p:txBody>
        </p: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AAD419C3-50FB-4DDC-AA27-95E629C3C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3196" y="2480243"/>
              <a:ext cx="2518" cy="1261594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>
              <a:off x="7962088" y="3729961"/>
              <a:ext cx="213626" cy="545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>
              <a:off x="8173528" y="2476964"/>
              <a:ext cx="123671" cy="769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95" y="2229902"/>
              <a:ext cx="407608" cy="151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CA55ADC-A2B4-445D-801F-15457D7DA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345" y="2333984"/>
              <a:ext cx="156298" cy="8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>
              <a:off x="474690" y="664820"/>
              <a:ext cx="6725" cy="1995444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Rectangle 573"/>
            <p:cNvSpPr/>
            <p:nvPr/>
          </p:nvSpPr>
          <p:spPr>
            <a:xfrm>
              <a:off x="-32059" y="3813578"/>
              <a:ext cx="12426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branchAddress_EX_MEM</a:t>
              </a:r>
              <a:endParaRPr lang="en-IN" sz="800" dirty="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7911350" y="1900169"/>
              <a:ext cx="90762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branch_EX_MEM</a:t>
              </a:r>
              <a:endParaRPr lang="en-IN" sz="800" dirty="0"/>
            </a:p>
          </p:txBody>
        </p:sp>
        <p:sp>
          <p:nvSpPr>
            <p:cNvPr id="576" name="Oval 575"/>
            <p:cNvSpPr/>
            <p:nvPr/>
          </p:nvSpPr>
          <p:spPr>
            <a:xfrm>
              <a:off x="8274758" y="2428725"/>
              <a:ext cx="77458" cy="1148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836" y="3883461"/>
              <a:ext cx="954239" cy="27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724" y="4195044"/>
              <a:ext cx="954239" cy="27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Rectangle 582"/>
            <p:cNvSpPr/>
            <p:nvPr/>
          </p:nvSpPr>
          <p:spPr>
            <a:xfrm>
              <a:off x="8133947" y="3604953"/>
              <a:ext cx="8996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aluOut_EX_MEM</a:t>
              </a:r>
              <a:endParaRPr lang="en-IN" sz="800" dirty="0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7980301" y="4207333"/>
              <a:ext cx="10262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/>
                <a:t>memData_EX_MEM</a:t>
              </a:r>
            </a:p>
          </p:txBody>
        </p: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2844" y="1678696"/>
              <a:ext cx="4018" cy="966985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4726" y="4317185"/>
              <a:ext cx="2270" cy="254025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088" y="1690641"/>
              <a:ext cx="1418018" cy="775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8429" y="1810394"/>
              <a:ext cx="2241939" cy="1398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8510" y="1811682"/>
              <a:ext cx="14598" cy="2730755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8512" y="4554089"/>
              <a:ext cx="813258" cy="6991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Rectangle 602"/>
            <p:cNvSpPr/>
            <p:nvPr/>
          </p:nvSpPr>
          <p:spPr>
            <a:xfrm>
              <a:off x="9396299" y="4353842"/>
              <a:ext cx="10422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smtClean="0"/>
                <a:t>memRead_EX_MEM</a:t>
              </a:r>
              <a:endParaRPr lang="en-IN" sz="800" dirty="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9065225" y="2179550"/>
              <a:ext cx="10663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memWrite_EX_MEM</a:t>
              </a:r>
              <a:endParaRPr lang="en-IN" sz="800" dirty="0"/>
            </a:p>
          </p:txBody>
        </p: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9888626" y="2779169"/>
              <a:ext cx="783483" cy="22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930" y="4760963"/>
              <a:ext cx="2156116" cy="1431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flipH="1" flipV="1">
              <a:off x="8488018" y="3891103"/>
              <a:ext cx="3837" cy="88417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>
              <a:off x="10898588" y="4239844"/>
              <a:ext cx="374746" cy="103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465" y="3467818"/>
              <a:ext cx="374746" cy="1039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2855" y="2030056"/>
              <a:ext cx="551469" cy="851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Rectangle 620"/>
            <p:cNvSpPr/>
            <p:nvPr/>
          </p:nvSpPr>
          <p:spPr>
            <a:xfrm>
              <a:off x="10823842" y="4336550"/>
              <a:ext cx="9444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aluOut_MEM_WB</a:t>
              </a:r>
              <a:endParaRPr lang="en-IN" sz="800" dirty="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0378930" y="3197823"/>
              <a:ext cx="10711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memData_MEM_WB</a:t>
              </a:r>
              <a:endParaRPr lang="en-IN" sz="800" dirty="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0169729" y="2509174"/>
              <a:ext cx="5549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memOut</a:t>
              </a:r>
              <a:endParaRPr lang="en-IN" sz="800" dirty="0"/>
            </a:p>
          </p:txBody>
        </p: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793" y="4694006"/>
              <a:ext cx="1083624" cy="915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Rectangle 630"/>
            <p:cNvSpPr/>
            <p:nvPr/>
          </p:nvSpPr>
          <p:spPr>
            <a:xfrm>
              <a:off x="6482554" y="468235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[5:0</a:t>
              </a:r>
              <a:r>
                <a:rPr lang="en-US" sz="1000" dirty="0"/>
                <a:t>]</a:t>
              </a:r>
              <a:endParaRPr lang="en-IN" sz="1000" dirty="0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9121437" y="492546"/>
              <a:ext cx="12426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branchAddress_EX_MEM</a:t>
              </a:r>
              <a:endParaRPr lang="en-IN" sz="800" dirty="0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11632400" y="3473819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000" dirty="0" smtClean="0"/>
                <a:t>result</a:t>
              </a:r>
              <a:endParaRPr lang="en-IN" sz="10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023368" y="1761724"/>
              <a:ext cx="8114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branchAddress</a:t>
              </a:r>
              <a:endParaRPr lang="en-IN" sz="8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205618" y="420542"/>
              <a:ext cx="4443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ctrlckt</a:t>
              </a:r>
              <a:endParaRPr lang="en-IN" sz="800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7793" y="906133"/>
              <a:ext cx="236234" cy="158004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  <a:endCxn id="260" idx="7"/>
            </p:cNvCxnSpPr>
            <p:nvPr/>
          </p:nvCxnSpPr>
          <p:spPr>
            <a:xfrm flipH="1">
              <a:off x="3798031" y="295556"/>
              <a:ext cx="271833" cy="73315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4581" y="467055"/>
              <a:ext cx="288836" cy="16938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2671" y="717174"/>
              <a:ext cx="265682" cy="158744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4022216" y="165105"/>
              <a:ext cx="6286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 smtClean="0"/>
                <a:t>aluOp</a:t>
              </a:r>
              <a:r>
                <a:rPr lang="en-IN" sz="800" dirty="0" smtClean="0"/>
                <a:t>[1:0]</a:t>
              </a:r>
              <a:endParaRPr lang="en-IN" sz="800" dirty="0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127248" y="364293"/>
              <a:ext cx="43794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 smtClean="0"/>
                <a:t>aluSrc</a:t>
              </a:r>
              <a:endParaRPr lang="en-IN" sz="8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116471" y="770961"/>
              <a:ext cx="5549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regWrite</a:t>
              </a:r>
              <a:endParaRPr lang="en-IN" sz="8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037307" y="985989"/>
              <a:ext cx="47641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/>
                <a:t>branch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809297" y="1190946"/>
              <a:ext cx="635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memWrite</a:t>
              </a:r>
              <a:endParaRPr lang="en-IN" sz="80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226314" y="752621"/>
              <a:ext cx="64312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memtoReg</a:t>
              </a:r>
              <a:endParaRPr lang="en-IN" sz="800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492962" y="1387073"/>
              <a:ext cx="61106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memRead</a:t>
              </a:r>
              <a:endParaRPr lang="en-IN" sz="80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0419" y="119288"/>
              <a:ext cx="5068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regDest</a:t>
              </a:r>
              <a:endParaRPr lang="en-IN" sz="800" dirty="0"/>
            </a:p>
          </p:txBody>
        </p: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5982" y="1067159"/>
              <a:ext cx="236234" cy="158004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9906" y="1154255"/>
              <a:ext cx="118117" cy="270538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>
              <a:off x="2829492" y="317674"/>
              <a:ext cx="229874" cy="126419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6272" y="885388"/>
              <a:ext cx="271332" cy="52936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3092718" y="883750"/>
              <a:ext cx="80342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ir_IF_ID</a:t>
              </a:r>
              <a:r>
                <a:rPr lang="en-IN" sz="800" dirty="0"/>
                <a:t>[31:26]</a:t>
              </a:r>
            </a:p>
          </p:txBody>
        </p:sp>
        <p:cxnSp>
          <p:nvCxnSpPr>
            <p:cNvPr id="650" name="Straight Arrow Connector 649"/>
            <p:cNvCxnSpPr/>
            <p:nvPr/>
          </p:nvCxnSpPr>
          <p:spPr>
            <a:xfrm flipV="1">
              <a:off x="685303" y="5592907"/>
              <a:ext cx="0" cy="764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 flipV="1">
              <a:off x="1043845" y="5601098"/>
              <a:ext cx="0" cy="764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732353" y="4027286"/>
              <a:ext cx="0" cy="5797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>
              <a:off x="5727350" y="4607414"/>
              <a:ext cx="2019335" cy="52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7097047" y="4410176"/>
              <a:ext cx="7024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/>
                <a:t>regRt_ID_EX</a:t>
              </a:r>
              <a:endParaRPr lang="en-IN" sz="8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112669" y="2825189"/>
              <a:ext cx="79701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800" dirty="0" err="1" smtClean="0"/>
                <a:t>zero_EX_MEM</a:t>
              </a:r>
              <a:endParaRPr lang="en-IN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0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12" name="Text Box 175"/>
          <p:cNvSpPr txBox="1"/>
          <p:nvPr/>
        </p:nvSpPr>
        <p:spPr>
          <a:xfrm>
            <a:off x="1809081" y="4728324"/>
            <a:ext cx="6350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1-st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76"/>
          <p:cNvSpPr txBox="1"/>
          <p:nvPr/>
        </p:nvSpPr>
        <p:spPr>
          <a:xfrm>
            <a:off x="2711422" y="4744950"/>
            <a:ext cx="709295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2-nd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77"/>
          <p:cNvSpPr txBox="1"/>
          <p:nvPr/>
        </p:nvSpPr>
        <p:spPr>
          <a:xfrm>
            <a:off x="5861746" y="4705381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4-th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78"/>
          <p:cNvSpPr txBox="1"/>
          <p:nvPr/>
        </p:nvSpPr>
        <p:spPr>
          <a:xfrm>
            <a:off x="7777701" y="4678945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5-th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79"/>
          <p:cNvSpPr txBox="1"/>
          <p:nvPr/>
        </p:nvSpPr>
        <p:spPr>
          <a:xfrm>
            <a:off x="10012033" y="4662632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6-th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84"/>
          <p:cNvSpPr txBox="1"/>
          <p:nvPr/>
        </p:nvSpPr>
        <p:spPr>
          <a:xfrm>
            <a:off x="4173696" y="4705381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3-rd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3854" y="6048843"/>
            <a:ext cx="43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Pls. understand the opcode</a:t>
            </a:r>
            <a:r>
              <a:rPr lang="en-IN" dirty="0"/>
              <a:t> </a:t>
            </a:r>
            <a:r>
              <a:rPr lang="en-IN" dirty="0" smtClean="0"/>
              <a:t>and clock.</a:t>
            </a:r>
            <a:endParaRPr lang="en-IN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72526"/>
            <a:ext cx="10965873" cy="281252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787207" y="3361199"/>
            <a:ext cx="345785" cy="136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0"/>
          </p:cNvCxnSpPr>
          <p:nvPr/>
        </p:nvCxnSpPr>
        <p:spPr>
          <a:xfrm flipH="1" flipV="1">
            <a:off x="1824970" y="3145907"/>
            <a:ext cx="1241100" cy="15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48159" y="2965537"/>
            <a:ext cx="723958" cy="174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33818" y="2772246"/>
            <a:ext cx="469951" cy="193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798071" y="2613346"/>
            <a:ext cx="326693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9815324" y="2399812"/>
            <a:ext cx="526909" cy="226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 Box 179"/>
          <p:cNvSpPr txBox="1"/>
          <p:nvPr/>
        </p:nvSpPr>
        <p:spPr>
          <a:xfrm>
            <a:off x="11110116" y="4662632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-th 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Fib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11440316" y="2246415"/>
            <a:ext cx="245527" cy="241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Pipelined CU &amp; its control signals at different stages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8843" y="5722459"/>
            <a:ext cx="104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 Ch-4 COD by P&amp;H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76962"/>
              </p:ext>
            </p:extLst>
          </p:nvPr>
        </p:nvGraphicFramePr>
        <p:xfrm>
          <a:off x="351818" y="2314118"/>
          <a:ext cx="114883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396">
                  <a:extLst>
                    <a:ext uri="{9D8B030D-6E8A-4147-A177-3AD203B41FA5}">
                      <a16:colId xmlns:a16="http://schemas.microsoft.com/office/drawing/2014/main" val="207543260"/>
                    </a:ext>
                  </a:extLst>
                </a:gridCol>
                <a:gridCol w="1044396">
                  <a:extLst>
                    <a:ext uri="{9D8B030D-6E8A-4147-A177-3AD203B41FA5}">
                      <a16:colId xmlns:a16="http://schemas.microsoft.com/office/drawing/2014/main" val="3485855814"/>
                    </a:ext>
                  </a:extLst>
                </a:gridCol>
                <a:gridCol w="860728">
                  <a:extLst>
                    <a:ext uri="{9D8B030D-6E8A-4147-A177-3AD203B41FA5}">
                      <a16:colId xmlns:a16="http://schemas.microsoft.com/office/drawing/2014/main" val="3186068862"/>
                    </a:ext>
                  </a:extLst>
                </a:gridCol>
                <a:gridCol w="994373">
                  <a:extLst>
                    <a:ext uri="{9D8B030D-6E8A-4147-A177-3AD203B41FA5}">
                      <a16:colId xmlns:a16="http://schemas.microsoft.com/office/drawing/2014/main" val="3629729520"/>
                    </a:ext>
                  </a:extLst>
                </a:gridCol>
                <a:gridCol w="1058234">
                  <a:extLst>
                    <a:ext uri="{9D8B030D-6E8A-4147-A177-3AD203B41FA5}">
                      <a16:colId xmlns:a16="http://schemas.microsoft.com/office/drawing/2014/main" val="1107794189"/>
                    </a:ext>
                  </a:extLst>
                </a:gridCol>
                <a:gridCol w="1021742">
                  <a:extLst>
                    <a:ext uri="{9D8B030D-6E8A-4147-A177-3AD203B41FA5}">
                      <a16:colId xmlns:a16="http://schemas.microsoft.com/office/drawing/2014/main" val="1369773050"/>
                    </a:ext>
                  </a:extLst>
                </a:gridCol>
                <a:gridCol w="903146">
                  <a:extLst>
                    <a:ext uri="{9D8B030D-6E8A-4147-A177-3AD203B41FA5}">
                      <a16:colId xmlns:a16="http://schemas.microsoft.com/office/drawing/2014/main" val="2737170724"/>
                    </a:ext>
                  </a:extLst>
                </a:gridCol>
                <a:gridCol w="1112970">
                  <a:extLst>
                    <a:ext uri="{9D8B030D-6E8A-4147-A177-3AD203B41FA5}">
                      <a16:colId xmlns:a16="http://schemas.microsoft.com/office/drawing/2014/main" val="1106234945"/>
                    </a:ext>
                  </a:extLst>
                </a:gridCol>
                <a:gridCol w="1213318">
                  <a:extLst>
                    <a:ext uri="{9D8B030D-6E8A-4147-A177-3AD203B41FA5}">
                      <a16:colId xmlns:a16="http://schemas.microsoft.com/office/drawing/2014/main" val="1893454865"/>
                    </a:ext>
                  </a:extLst>
                </a:gridCol>
                <a:gridCol w="1039988">
                  <a:extLst>
                    <a:ext uri="{9D8B030D-6E8A-4147-A177-3AD203B41FA5}">
                      <a16:colId xmlns:a16="http://schemas.microsoft.com/office/drawing/2014/main" val="2639483094"/>
                    </a:ext>
                  </a:extLst>
                </a:gridCol>
                <a:gridCol w="1195073">
                  <a:extLst>
                    <a:ext uri="{9D8B030D-6E8A-4147-A177-3AD203B41FA5}">
                      <a16:colId xmlns:a16="http://schemas.microsoft.com/office/drawing/2014/main" val="250525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Execution/Address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stage control lines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access stage control lines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Write-back control lines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5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RegDst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ALUOp1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ALUOp0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ALUSrc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MemRead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MemWrite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RegWrite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MemtoReg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1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8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08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2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ALU controls and functions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8843" y="5722459"/>
            <a:ext cx="104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 Ch-4, COD by P&amp;H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28593"/>
              </p:ext>
            </p:extLst>
          </p:nvPr>
        </p:nvGraphicFramePr>
        <p:xfrm>
          <a:off x="3278908" y="2056448"/>
          <a:ext cx="43854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986">
                  <a:extLst>
                    <a:ext uri="{9D8B030D-6E8A-4147-A177-3AD203B41FA5}">
                      <a16:colId xmlns:a16="http://schemas.microsoft.com/office/drawing/2014/main" val="314060863"/>
                    </a:ext>
                  </a:extLst>
                </a:gridCol>
                <a:gridCol w="2377439">
                  <a:extLst>
                    <a:ext uri="{9D8B030D-6E8A-4147-A177-3AD203B41FA5}">
                      <a16:colId xmlns:a16="http://schemas.microsoft.com/office/drawing/2014/main" val="106901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ALU control</a:t>
                      </a:r>
                      <a:r>
                        <a:rPr lang="en-IN" baseline="0" dirty="0" smtClean="0"/>
                        <a:t> lines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0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9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4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7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7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 on less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7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48" y="273685"/>
            <a:ext cx="10515600" cy="153017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the ALU control bits are set depends on the </a:t>
            </a:r>
            <a:r>
              <a:rPr lang="en-IN" dirty="0" err="1" smtClean="0"/>
              <a:t>ALUOp</a:t>
            </a:r>
            <a:r>
              <a:rPr lang="en-IN" dirty="0" smtClean="0"/>
              <a:t> control bits and different function code for R-type instruction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19908" y="6154639"/>
            <a:ext cx="104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 Ch-4, COD by P&amp;H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0639"/>
              </p:ext>
            </p:extLst>
          </p:nvPr>
        </p:nvGraphicFramePr>
        <p:xfrm>
          <a:off x="1842108" y="1849368"/>
          <a:ext cx="8640240" cy="407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40">
                  <a:extLst>
                    <a:ext uri="{9D8B030D-6E8A-4147-A177-3AD203B41FA5}">
                      <a16:colId xmlns:a16="http://schemas.microsoft.com/office/drawing/2014/main" val="3705157588"/>
                    </a:ext>
                  </a:extLst>
                </a:gridCol>
                <a:gridCol w="1440040">
                  <a:extLst>
                    <a:ext uri="{9D8B030D-6E8A-4147-A177-3AD203B41FA5}">
                      <a16:colId xmlns:a16="http://schemas.microsoft.com/office/drawing/2014/main" val="369505432"/>
                    </a:ext>
                  </a:extLst>
                </a:gridCol>
                <a:gridCol w="1919681">
                  <a:extLst>
                    <a:ext uri="{9D8B030D-6E8A-4147-A177-3AD203B41FA5}">
                      <a16:colId xmlns:a16="http://schemas.microsoft.com/office/drawing/2014/main" val="973301090"/>
                    </a:ext>
                  </a:extLst>
                </a:gridCol>
                <a:gridCol w="960399">
                  <a:extLst>
                    <a:ext uri="{9D8B030D-6E8A-4147-A177-3AD203B41FA5}">
                      <a16:colId xmlns:a16="http://schemas.microsoft.com/office/drawing/2014/main" val="3201089004"/>
                    </a:ext>
                  </a:extLst>
                </a:gridCol>
                <a:gridCol w="1683048">
                  <a:extLst>
                    <a:ext uri="{9D8B030D-6E8A-4147-A177-3AD203B41FA5}">
                      <a16:colId xmlns:a16="http://schemas.microsoft.com/office/drawing/2014/main" val="2827308414"/>
                    </a:ext>
                  </a:extLst>
                </a:gridCol>
                <a:gridCol w="1197032">
                  <a:extLst>
                    <a:ext uri="{9D8B030D-6E8A-4147-A177-3AD203B41FA5}">
                      <a16:colId xmlns:a16="http://schemas.microsoft.com/office/drawing/2014/main" val="2900272402"/>
                    </a:ext>
                  </a:extLst>
                </a:gridCol>
              </a:tblGrid>
              <a:tr h="882575">
                <a:tc>
                  <a:txBody>
                    <a:bodyPr/>
                    <a:lstStyle/>
                    <a:p>
                      <a:r>
                        <a:rPr lang="en-IN" dirty="0" smtClean="0"/>
                        <a:t>Opcode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ALUOp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Instr.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Funct</a:t>
                      </a:r>
                      <a:r>
                        <a:rPr lang="en-IN" dirty="0" smtClean="0"/>
                        <a:t> 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Desired ALU 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 control 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75332"/>
                  </a:ext>
                </a:extLst>
              </a:tr>
              <a:tr h="353030">
                <a:tc>
                  <a:txBody>
                    <a:bodyPr/>
                    <a:lstStyle/>
                    <a:p>
                      <a:r>
                        <a:rPr lang="en-IN" dirty="0" smtClean="0"/>
                        <a:t>LW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Load 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xxxxx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40581"/>
                  </a:ext>
                </a:extLst>
              </a:tr>
              <a:tr h="353030">
                <a:tc>
                  <a:txBody>
                    <a:bodyPr/>
                    <a:lstStyle/>
                    <a:p>
                      <a:r>
                        <a:rPr lang="en-IN" dirty="0" smtClean="0"/>
                        <a:t>SW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Stored</a:t>
                      </a:r>
                      <a:r>
                        <a:rPr lang="en-IN" baseline="0" dirty="0" smtClean="0"/>
                        <a:t> 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xxxxx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18058"/>
                  </a:ext>
                </a:extLst>
              </a:tr>
              <a:tr h="413412">
                <a:tc>
                  <a:txBody>
                    <a:bodyPr/>
                    <a:lstStyle/>
                    <a:p>
                      <a:r>
                        <a:rPr lang="en-IN" dirty="0" smtClean="0"/>
                        <a:t>BNE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 not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xxxxx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07399"/>
                  </a:ext>
                </a:extLst>
              </a:tr>
              <a:tr h="353030">
                <a:tc>
                  <a:txBody>
                    <a:bodyPr/>
                    <a:lstStyle/>
                    <a:p>
                      <a:r>
                        <a:rPr lang="en-IN" dirty="0" smtClean="0"/>
                        <a:t>R-type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72870"/>
                  </a:ext>
                </a:extLst>
              </a:tr>
              <a:tr h="353030">
                <a:tc>
                  <a:txBody>
                    <a:bodyPr/>
                    <a:lstStyle/>
                    <a:p>
                      <a:r>
                        <a:rPr lang="en-IN" dirty="0" smtClean="0"/>
                        <a:t>R-type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86597"/>
                  </a:ext>
                </a:extLst>
              </a:tr>
              <a:tr h="353030">
                <a:tc>
                  <a:txBody>
                    <a:bodyPr/>
                    <a:lstStyle/>
                    <a:p>
                      <a:r>
                        <a:rPr lang="en-IN" dirty="0" smtClean="0"/>
                        <a:t>R-type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835"/>
                  </a:ext>
                </a:extLst>
              </a:tr>
              <a:tr h="353030">
                <a:tc>
                  <a:txBody>
                    <a:bodyPr/>
                    <a:lstStyle/>
                    <a:p>
                      <a:r>
                        <a:rPr lang="en-IN" dirty="0" smtClean="0"/>
                        <a:t>R-type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99222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r>
                        <a:rPr lang="en-IN" dirty="0" smtClean="0"/>
                        <a:t>R-type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 on less 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 on less 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9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ALU control/operation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19908" y="5758961"/>
            <a:ext cx="104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 Ch-4, COD by P&amp;H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04131"/>
              </p:ext>
            </p:extLst>
          </p:nvPr>
        </p:nvGraphicFramePr>
        <p:xfrm>
          <a:off x="1019908" y="1592506"/>
          <a:ext cx="1033512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03">
                  <a:extLst>
                    <a:ext uri="{9D8B030D-6E8A-4147-A177-3AD203B41FA5}">
                      <a16:colId xmlns:a16="http://schemas.microsoft.com/office/drawing/2014/main" val="3158660724"/>
                    </a:ext>
                  </a:extLst>
                </a:gridCol>
                <a:gridCol w="1117890">
                  <a:extLst>
                    <a:ext uri="{9D8B030D-6E8A-4147-A177-3AD203B41FA5}">
                      <a16:colId xmlns:a16="http://schemas.microsoft.com/office/drawing/2014/main" val="1362837942"/>
                    </a:ext>
                  </a:extLst>
                </a:gridCol>
                <a:gridCol w="957747">
                  <a:extLst>
                    <a:ext uri="{9D8B030D-6E8A-4147-A177-3AD203B41FA5}">
                      <a16:colId xmlns:a16="http://schemas.microsoft.com/office/drawing/2014/main" val="1986317680"/>
                    </a:ext>
                  </a:extLst>
                </a:gridCol>
                <a:gridCol w="1148347">
                  <a:extLst>
                    <a:ext uri="{9D8B030D-6E8A-4147-A177-3AD203B41FA5}">
                      <a16:colId xmlns:a16="http://schemas.microsoft.com/office/drawing/2014/main" val="3510486025"/>
                    </a:ext>
                  </a:extLst>
                </a:gridCol>
                <a:gridCol w="1148347">
                  <a:extLst>
                    <a:ext uri="{9D8B030D-6E8A-4147-A177-3AD203B41FA5}">
                      <a16:colId xmlns:a16="http://schemas.microsoft.com/office/drawing/2014/main" val="2240353559"/>
                    </a:ext>
                  </a:extLst>
                </a:gridCol>
                <a:gridCol w="1148347">
                  <a:extLst>
                    <a:ext uri="{9D8B030D-6E8A-4147-A177-3AD203B41FA5}">
                      <a16:colId xmlns:a16="http://schemas.microsoft.com/office/drawing/2014/main" val="3118097874"/>
                    </a:ext>
                  </a:extLst>
                </a:gridCol>
                <a:gridCol w="1148347">
                  <a:extLst>
                    <a:ext uri="{9D8B030D-6E8A-4147-A177-3AD203B41FA5}">
                      <a16:colId xmlns:a16="http://schemas.microsoft.com/office/drawing/2014/main" val="286120026"/>
                    </a:ext>
                  </a:extLst>
                </a:gridCol>
                <a:gridCol w="1148347">
                  <a:extLst>
                    <a:ext uri="{9D8B030D-6E8A-4147-A177-3AD203B41FA5}">
                      <a16:colId xmlns:a16="http://schemas.microsoft.com/office/drawing/2014/main" val="2522204003"/>
                    </a:ext>
                  </a:extLst>
                </a:gridCol>
                <a:gridCol w="1148347">
                  <a:extLst>
                    <a:ext uri="{9D8B030D-6E8A-4147-A177-3AD203B41FA5}">
                      <a16:colId xmlns:a16="http://schemas.microsoft.com/office/drawing/2014/main" val="41296334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ALUOp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Funct</a:t>
                      </a:r>
                      <a:r>
                        <a:rPr lang="en-IN" dirty="0" smtClean="0"/>
                        <a:t> field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Operation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4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ALUOp1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ALUOp0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F5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4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5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5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1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2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7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7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1329</Words>
  <Application>Microsoft Office PowerPoint</Application>
  <PresentationFormat>Widescreen</PresentationFormat>
  <Paragraphs>516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Computer Architecture (CS F342) Lab-5(b)  General-purpose Pipelined based MIPS Microprocessor Design Using Verilog HDL  Sem-I, AY-2022-23 Date: Oct. 18, 2022 Submission Date: Oct. 24, 2022: 3AM  Marks: 6 </vt:lpstr>
      <vt:lpstr>Intellectual Property Rights (IPR)</vt:lpstr>
      <vt:lpstr>Design the following modules in the given template</vt:lpstr>
      <vt:lpstr>PowerPoint Presentation</vt:lpstr>
      <vt:lpstr>Output</vt:lpstr>
      <vt:lpstr>Pipelined CU &amp; its control signals at different stages</vt:lpstr>
      <vt:lpstr>ALU controls and functions</vt:lpstr>
      <vt:lpstr>How the ALU control bits are set depends on the ALUOp control bits and different function code for R-type instruction</vt:lpstr>
      <vt:lpstr>ALU control/operation</vt:lpstr>
      <vt:lpstr>Blocking vs. Nonblocking Assignment</vt:lpstr>
      <vt:lpstr>Pipelined D-FFs</vt:lpstr>
      <vt:lpstr>Pipelined D-FFs</vt:lpstr>
      <vt:lpstr>Pipelined D-FFs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 Alavani</dc:creator>
  <cp:lastModifiedBy>store</cp:lastModifiedBy>
  <cp:revision>125</cp:revision>
  <dcterms:created xsi:type="dcterms:W3CDTF">2021-09-05T17:57:17Z</dcterms:created>
  <dcterms:modified xsi:type="dcterms:W3CDTF">2022-10-15T12:31:58Z</dcterms:modified>
</cp:coreProperties>
</file>