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Anaheim"/>
      <p:regular r:id="rId25"/>
    </p:embeddedFont>
    <p:embeddedFont>
      <p:font typeface="Barlow Condensed ExtraBold"/>
      <p:bold r:id="rId26"/>
      <p:boldItalic r:id="rId27"/>
    </p:embeddedFont>
    <p:embeddedFont>
      <p:font typeface="Roboto Condensed"/>
      <p:regular r:id="rId28"/>
      <p:bold r:id="rId29"/>
      <p:italic r:id="rId30"/>
      <p:boldItalic r:id="rId31"/>
    </p:embeddedFont>
    <p:embeddedFont>
      <p:font typeface="Overpass Mono"/>
      <p:regular r:id="rId32"/>
      <p:bold r:id="rId33"/>
    </p:embeddedFont>
    <p:embeddedFont>
      <p:font typeface="Barlow"/>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0CC5D2-EA2F-43BF-99B9-650936FB112D}">
  <a:tblStyle styleId="{4E0CC5D2-EA2F-43BF-99B9-650936FB112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CondensedExtraBold-bold.fntdata"/><Relationship Id="rId25" Type="http://schemas.openxmlformats.org/officeDocument/2006/relationships/font" Target="fonts/Anaheim-regular.fntdata"/><Relationship Id="rId28" Type="http://schemas.openxmlformats.org/officeDocument/2006/relationships/font" Target="fonts/RobotoCondensed-regular.fntdata"/><Relationship Id="rId27" Type="http://schemas.openxmlformats.org/officeDocument/2006/relationships/font" Target="fonts/BarlowCondensedExtraBol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Condense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Condensed-boldItalic.fntdata"/><Relationship Id="rId30" Type="http://schemas.openxmlformats.org/officeDocument/2006/relationships/font" Target="fonts/RobotoCondensed-italic.fntdata"/><Relationship Id="rId11" Type="http://schemas.openxmlformats.org/officeDocument/2006/relationships/slide" Target="slides/slide6.xml"/><Relationship Id="rId33" Type="http://schemas.openxmlformats.org/officeDocument/2006/relationships/font" Target="fonts/OverpassMono-bold.fntdata"/><Relationship Id="rId10" Type="http://schemas.openxmlformats.org/officeDocument/2006/relationships/slide" Target="slides/slide5.xml"/><Relationship Id="rId32" Type="http://schemas.openxmlformats.org/officeDocument/2006/relationships/font" Target="fonts/OverpassMono-regular.fntdata"/><Relationship Id="rId13" Type="http://schemas.openxmlformats.org/officeDocument/2006/relationships/slide" Target="slides/slide8.xml"/><Relationship Id="rId35" Type="http://schemas.openxmlformats.org/officeDocument/2006/relationships/font" Target="fonts/Barlow-bold.fntdata"/><Relationship Id="rId12" Type="http://schemas.openxmlformats.org/officeDocument/2006/relationships/slide" Target="slides/slide7.xml"/><Relationship Id="rId34" Type="http://schemas.openxmlformats.org/officeDocument/2006/relationships/font" Target="fonts/Barlow-regular.fntdata"/><Relationship Id="rId15" Type="http://schemas.openxmlformats.org/officeDocument/2006/relationships/slide" Target="slides/slide10.xml"/><Relationship Id="rId37" Type="http://schemas.openxmlformats.org/officeDocument/2006/relationships/font" Target="fonts/Barlow-boldItalic.fntdata"/><Relationship Id="rId14" Type="http://schemas.openxmlformats.org/officeDocument/2006/relationships/slide" Target="slides/slide9.xml"/><Relationship Id="rId36" Type="http://schemas.openxmlformats.org/officeDocument/2006/relationships/font" Target="fonts/Barlow-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3b6c2e6f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3b6c2e6f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3b6c2e6f74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3b6c2e6f74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3b6c2e6f74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3b6c2e6f74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3b6c2e6f74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3b6c2e6f74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3bede68d1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3bede68d1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3b6c2e6f74_0_1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3b6c2e6f74_0_1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3a4b8d412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3a4b8d412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8b3994a781_0_25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8b3994a781_0_25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f4650c103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f4650c103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3b6c2e6f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3b6c2e6f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3b90b05c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3b90b05c1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3b90b05c1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3b90b05c1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3bede68d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3bede68d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3bede68d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3bede68d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0" name="Google Shape;50;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39" name="Shape 139"/>
        <p:cNvGrpSpPr/>
        <p:nvPr/>
      </p:nvGrpSpPr>
      <p:grpSpPr>
        <a:xfrm>
          <a:off x="0" y="0"/>
          <a:ext cx="0" cy="0"/>
          <a:chOff x="0" y="0"/>
          <a:chExt cx="0" cy="0"/>
        </a:xfrm>
      </p:grpSpPr>
      <p:sp>
        <p:nvSpPr>
          <p:cNvPr id="140" name="Google Shape;140;p1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43" name="Google Shape;143;p1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7" name="Shape 147"/>
        <p:cNvGrpSpPr/>
        <p:nvPr/>
      </p:nvGrpSpPr>
      <p:grpSpPr>
        <a:xfrm>
          <a:off x="0" y="0"/>
          <a:ext cx="0" cy="0"/>
          <a:chOff x="0" y="0"/>
          <a:chExt cx="0" cy="0"/>
        </a:xfrm>
      </p:grpSpPr>
      <p:sp>
        <p:nvSpPr>
          <p:cNvPr id="148" name="Google Shape;148;p1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49" name="Google Shape;149;p1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62"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4"/>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3" name="Google Shape;183;p14"/>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4" name="Google Shape;184;p14"/>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85" name="Google Shape;185;p14"/>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6" name="Google Shape;186;p14"/>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7" name="Google Shape;187;p14"/>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8" name="Google Shape;188;p14"/>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89" name="Google Shape;189;p14"/>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90" name="Google Shape;190;p14"/>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1" name="Shape 191"/>
        <p:cNvGrpSpPr/>
        <p:nvPr/>
      </p:nvGrpSpPr>
      <p:grpSpPr>
        <a:xfrm>
          <a:off x="0" y="0"/>
          <a:ext cx="0" cy="0"/>
          <a:chOff x="0" y="0"/>
          <a:chExt cx="0" cy="0"/>
        </a:xfrm>
      </p:grpSpPr>
      <p:sp>
        <p:nvSpPr>
          <p:cNvPr id="192" name="Google Shape;192;p15"/>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198" name="Google Shape;198;p15"/>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199" name="Google Shape;199;p15"/>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0" name="Google Shape;200;p15"/>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1" name="Google Shape;201;p15"/>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02" name="Google Shape;202;p15"/>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03" name="Google Shape;203;p15"/>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04" name="Google Shape;204;p15"/>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5" name="Google Shape;205;p15"/>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6" name="Google Shape;206;p15"/>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07" name="Shape 207"/>
        <p:cNvGrpSpPr/>
        <p:nvPr/>
      </p:nvGrpSpPr>
      <p:grpSpPr>
        <a:xfrm>
          <a:off x="0" y="0"/>
          <a:ext cx="0" cy="0"/>
          <a:chOff x="0" y="0"/>
          <a:chExt cx="0" cy="0"/>
        </a:xfrm>
      </p:grpSpPr>
      <p:sp>
        <p:nvSpPr>
          <p:cNvPr id="208" name="Google Shape;208;p1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09" name="Google Shape;209;p1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0" name="Google Shape;210;p1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1" name="Google Shape;211;p1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2" name="Google Shape;212;p1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3" name="Google Shape;213;p1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4" name="Google Shape;214;p1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5" name="Google Shape;215;p1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16" name="Google Shape;216;p1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17" name="Shape 217"/>
        <p:cNvGrpSpPr/>
        <p:nvPr/>
      </p:nvGrpSpPr>
      <p:grpSpPr>
        <a:xfrm>
          <a:off x="0" y="0"/>
          <a:ext cx="0" cy="0"/>
          <a:chOff x="0" y="0"/>
          <a:chExt cx="0" cy="0"/>
        </a:xfrm>
      </p:grpSpPr>
      <p:sp>
        <p:nvSpPr>
          <p:cNvPr id="218" name="Google Shape;218;p17"/>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20" name="Google Shape;220;p17"/>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21" name="Google Shape;221;p17"/>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25" name="Shape 225"/>
        <p:cNvGrpSpPr/>
        <p:nvPr/>
      </p:nvGrpSpPr>
      <p:grpSpPr>
        <a:xfrm>
          <a:off x="0" y="0"/>
          <a:ext cx="0" cy="0"/>
          <a:chOff x="0" y="0"/>
          <a:chExt cx="0" cy="0"/>
        </a:xfrm>
      </p:grpSpPr>
      <p:sp>
        <p:nvSpPr>
          <p:cNvPr id="226" name="Google Shape;226;p1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38"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41" name="Google Shape;241;p1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42" name="Google Shape;242;p19"/>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74" name="Shape 274"/>
        <p:cNvGrpSpPr/>
        <p:nvPr/>
      </p:nvGrpSpPr>
      <p:grpSpPr>
        <a:xfrm>
          <a:off x="0" y="0"/>
          <a:ext cx="0" cy="0"/>
          <a:chOff x="0" y="0"/>
          <a:chExt cx="0" cy="0"/>
        </a:xfrm>
      </p:grpSpPr>
      <p:sp>
        <p:nvSpPr>
          <p:cNvPr id="275" name="Google Shape;275;p20"/>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281" name="Google Shape;281;p20"/>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282" name="Google Shape;282;p20"/>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283" name="Google Shape;283;p20"/>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1" name="Shape 51"/>
        <p:cNvGrpSpPr/>
        <p:nvPr/>
      </p:nvGrpSpPr>
      <p:grpSpPr>
        <a:xfrm>
          <a:off x="0" y="0"/>
          <a:ext cx="0" cy="0"/>
          <a:chOff x="0" y="0"/>
          <a:chExt cx="0" cy="0"/>
        </a:xfrm>
      </p:grpSpPr>
      <p:sp>
        <p:nvSpPr>
          <p:cNvPr id="52" name="Google Shape;52;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6" name="Google Shape;56;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7" name="Google Shape;57;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284" name="Shape 284"/>
        <p:cNvGrpSpPr/>
        <p:nvPr/>
      </p:nvGrpSpPr>
      <p:grpSpPr>
        <a:xfrm>
          <a:off x="0" y="0"/>
          <a:ext cx="0" cy="0"/>
          <a:chOff x="0" y="0"/>
          <a:chExt cx="0" cy="0"/>
        </a:xfrm>
      </p:grpSpPr>
      <p:sp>
        <p:nvSpPr>
          <p:cNvPr id="285" name="Google Shape;285;p2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286" name="Google Shape;286;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287" name="Shape 287"/>
        <p:cNvGrpSpPr/>
        <p:nvPr/>
      </p:nvGrpSpPr>
      <p:grpSpPr>
        <a:xfrm>
          <a:off x="0" y="0"/>
          <a:ext cx="0" cy="0"/>
          <a:chOff x="0" y="0"/>
          <a:chExt cx="0" cy="0"/>
        </a:xfrm>
      </p:grpSpPr>
      <p:sp>
        <p:nvSpPr>
          <p:cNvPr id="288" name="Google Shape;288;p22"/>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2"/>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0" name="Google Shape;290;p22"/>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2"/>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2" name="Google Shape;292;p22"/>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2"/>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4" name="Google Shape;294;p22"/>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2"/>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6" name="Google Shape;296;p22"/>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22"/>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8" name="Google Shape;298;p22"/>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22"/>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00" name="Google Shape;300;p2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1" name="Google Shape;301;p22"/>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03" name="Shape 303"/>
        <p:cNvGrpSpPr/>
        <p:nvPr/>
      </p:nvGrpSpPr>
      <p:grpSpPr>
        <a:xfrm>
          <a:off x="0" y="0"/>
          <a:ext cx="0" cy="0"/>
          <a:chOff x="0" y="0"/>
          <a:chExt cx="0" cy="0"/>
        </a:xfrm>
      </p:grpSpPr>
      <p:sp>
        <p:nvSpPr>
          <p:cNvPr id="304" name="Google Shape;304;p2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5" name="Google Shape;305;p23"/>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6" name="Google Shape;306;p23"/>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10" name="Shape 310"/>
        <p:cNvGrpSpPr/>
        <p:nvPr/>
      </p:nvGrpSpPr>
      <p:grpSpPr>
        <a:xfrm>
          <a:off x="0" y="0"/>
          <a:ext cx="0" cy="0"/>
          <a:chOff x="0" y="0"/>
          <a:chExt cx="0" cy="0"/>
        </a:xfrm>
      </p:grpSpPr>
      <p:sp>
        <p:nvSpPr>
          <p:cNvPr id="311" name="Google Shape;311;p24"/>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4"/>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3" name="Google Shape;313;p24"/>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4"/>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5" name="Google Shape;315;p24"/>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4"/>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1" name="Google Shape;91;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sp>
        <p:nvSpPr>
          <p:cNvPr id="93" name="Google Shape;93;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4" name="Google Shape;94;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5" name="Google Shape;95;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6" name="Google Shape;96;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7" name="Google Shape;97;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8" name="Google Shape;98;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3" name="Google Shape;103;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4" name="Google Shape;104;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06" name="Shape 106"/>
        <p:cNvGrpSpPr/>
        <p:nvPr/>
      </p:nvGrpSpPr>
      <p:grpSpPr>
        <a:xfrm>
          <a:off x="0" y="0"/>
          <a:ext cx="0" cy="0"/>
          <a:chOff x="0" y="0"/>
          <a:chExt cx="0" cy="0"/>
        </a:xfrm>
      </p:grpSpPr>
      <p:sp>
        <p:nvSpPr>
          <p:cNvPr id="107" name="Google Shape;107;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33" name="Google Shape;133;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p10"/>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6" name="Google Shape;136;p1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37" name="Google Shape;137;p1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hyperlink" Target="https://www.w3schools.com/cpp/cpp_files.asp" TargetMode="External"/><Relationship Id="rId4" Type="http://schemas.openxmlformats.org/officeDocument/2006/relationships/hyperlink" Target="https://learnprogramo.com/bus-reservation-system-project-in-c-download-with-source-code/" TargetMode="External"/><Relationship Id="rId9" Type="http://schemas.openxmlformats.org/officeDocument/2006/relationships/hyperlink" Target="https://stackoverflow.com/questions/41652182/how-to-display-asterisk-for-input-password-in-c-using-clion" TargetMode="External"/><Relationship Id="rId5" Type="http://schemas.openxmlformats.org/officeDocument/2006/relationships/hyperlink" Target="https://www.youtube.com/watch?v=7F8XLC3bq68" TargetMode="External"/><Relationship Id="rId6" Type="http://schemas.openxmlformats.org/officeDocument/2006/relationships/hyperlink" Target="https://youtu.be/LS1zjr1wog4" TargetMode="External"/><Relationship Id="rId7" Type="http://schemas.openxmlformats.org/officeDocument/2006/relationships/hyperlink" Target="https://youtu.be/U_w-RfMrX18" TargetMode="External"/><Relationship Id="rId8" Type="http://schemas.openxmlformats.org/officeDocument/2006/relationships/hyperlink" Target="https://youtu.be/UH-7s2o-Na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type="ctrTitle"/>
          </p:nvPr>
        </p:nvSpPr>
        <p:spPr>
          <a:xfrm>
            <a:off x="720000" y="1033595"/>
            <a:ext cx="8520600" cy="19104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sz="5600"/>
              <a:t>PUNE </a:t>
            </a:r>
            <a:r>
              <a:rPr lang="en" sz="5600"/>
              <a:t>SHUTTLE LINE</a:t>
            </a:r>
            <a:endParaRPr sz="5600"/>
          </a:p>
        </p:txBody>
      </p:sp>
      <p:sp>
        <p:nvSpPr>
          <p:cNvPr id="331" name="Google Shape;331;p25"/>
          <p:cNvSpPr txBox="1"/>
          <p:nvPr>
            <p:ph idx="1" type="subTitle"/>
          </p:nvPr>
        </p:nvSpPr>
        <p:spPr>
          <a:xfrm>
            <a:off x="720000" y="3158500"/>
            <a:ext cx="8520600" cy="792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solidFill>
                  <a:schemeClr val="dk2"/>
                </a:solidFill>
              </a:rPr>
              <a:t>Best Bus Ticketing Software using C++</a:t>
            </a:r>
            <a:endParaRPr sz="2100">
              <a:solidFill>
                <a:schemeClr val="dk2"/>
              </a:solidFill>
            </a:endParaRPr>
          </a:p>
        </p:txBody>
      </p:sp>
      <p:pic>
        <p:nvPicPr>
          <p:cNvPr id="332" name="Google Shape;332;p25"/>
          <p:cNvPicPr preferRelativeResize="0"/>
          <p:nvPr/>
        </p:nvPicPr>
        <p:blipFill>
          <a:blip r:embed="rId3">
            <a:alphaModFix/>
          </a:blip>
          <a:stretch>
            <a:fillRect/>
          </a:stretch>
        </p:blipFill>
        <p:spPr>
          <a:xfrm>
            <a:off x="6591875" y="235575"/>
            <a:ext cx="1165725" cy="854275"/>
          </a:xfrm>
          <a:prstGeom prst="rect">
            <a:avLst/>
          </a:prstGeom>
          <a:noFill/>
          <a:ln>
            <a:noFill/>
          </a:ln>
        </p:spPr>
      </p:pic>
      <p:pic>
        <p:nvPicPr>
          <p:cNvPr id="333" name="Google Shape;333;p25"/>
          <p:cNvPicPr preferRelativeResize="0"/>
          <p:nvPr/>
        </p:nvPicPr>
        <p:blipFill>
          <a:blip r:embed="rId4">
            <a:alphaModFix/>
          </a:blip>
          <a:stretch>
            <a:fillRect/>
          </a:stretch>
        </p:blipFill>
        <p:spPr>
          <a:xfrm>
            <a:off x="8012765" y="235575"/>
            <a:ext cx="873511" cy="854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4"/>
          <p:cNvSpPr txBox="1"/>
          <p:nvPr>
            <p:ph idx="1" type="subTitle"/>
          </p:nvPr>
        </p:nvSpPr>
        <p:spPr>
          <a:xfrm flipH="1">
            <a:off x="720000" y="930100"/>
            <a:ext cx="7704000" cy="3575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Loops</a:t>
            </a:r>
            <a:endParaRPr sz="2200"/>
          </a:p>
          <a:p>
            <a:pPr indent="-368300" lvl="0" marL="914400" rtl="0" algn="l">
              <a:spcBef>
                <a:spcPts val="0"/>
              </a:spcBef>
              <a:spcAft>
                <a:spcPts val="0"/>
              </a:spcAft>
              <a:buSzPts val="2200"/>
              <a:buChar char="➔"/>
            </a:pPr>
            <a:r>
              <a:rPr lang="en" sz="2200"/>
              <a:t>If-else if-else</a:t>
            </a:r>
            <a:endParaRPr sz="2200"/>
          </a:p>
          <a:p>
            <a:pPr indent="-368300" lvl="0" marL="914400" rtl="0" algn="l">
              <a:spcBef>
                <a:spcPts val="0"/>
              </a:spcBef>
              <a:spcAft>
                <a:spcPts val="0"/>
              </a:spcAft>
              <a:buSzPts val="2200"/>
              <a:buChar char="➔"/>
            </a:pPr>
            <a:r>
              <a:rPr lang="en" sz="2200"/>
              <a:t>for</a:t>
            </a:r>
            <a:endParaRPr sz="2200"/>
          </a:p>
          <a:p>
            <a:pPr indent="-368300" lvl="0" marL="914400" rtl="0" algn="l">
              <a:spcBef>
                <a:spcPts val="0"/>
              </a:spcBef>
              <a:spcAft>
                <a:spcPts val="0"/>
              </a:spcAft>
              <a:buSzPts val="2200"/>
              <a:buChar char="➔"/>
            </a:pPr>
            <a:r>
              <a:rPr lang="en" sz="2200"/>
              <a:t>While</a:t>
            </a:r>
            <a:endParaRPr sz="2200"/>
          </a:p>
          <a:p>
            <a:pPr indent="-368300" lvl="0" marL="914400" rtl="0" algn="l">
              <a:spcBef>
                <a:spcPts val="0"/>
              </a:spcBef>
              <a:spcAft>
                <a:spcPts val="0"/>
              </a:spcAft>
              <a:buSzPts val="2200"/>
              <a:buChar char="➔"/>
            </a:pPr>
            <a:r>
              <a:rPr lang="en" sz="2200"/>
              <a:t>Do-while</a:t>
            </a:r>
            <a:endParaRPr sz="2200"/>
          </a:p>
          <a:p>
            <a:pPr indent="-368300" lvl="0" marL="457200" rtl="0" algn="l">
              <a:spcBef>
                <a:spcPts val="0"/>
              </a:spcBef>
              <a:spcAft>
                <a:spcPts val="0"/>
              </a:spcAft>
              <a:buSzPts val="2200"/>
              <a:buChar char="●"/>
            </a:pPr>
            <a:r>
              <a:rPr lang="en" sz="2200"/>
              <a:t>switch-case</a:t>
            </a:r>
            <a:endParaRPr sz="2200"/>
          </a:p>
          <a:p>
            <a:pPr indent="-368300" lvl="0" marL="457200" rtl="0" algn="l">
              <a:spcBef>
                <a:spcPts val="0"/>
              </a:spcBef>
              <a:spcAft>
                <a:spcPts val="0"/>
              </a:spcAft>
              <a:buSzPts val="2200"/>
              <a:buChar char="●"/>
            </a:pPr>
            <a:r>
              <a:rPr lang="en" sz="2200"/>
              <a:t>User defined </a:t>
            </a:r>
            <a:r>
              <a:rPr lang="en" sz="2200"/>
              <a:t>functions</a:t>
            </a:r>
            <a:endParaRPr sz="2200"/>
          </a:p>
          <a:p>
            <a:pPr indent="-368300" lvl="0" marL="457200" rtl="0" algn="l">
              <a:spcBef>
                <a:spcPts val="0"/>
              </a:spcBef>
              <a:spcAft>
                <a:spcPts val="0"/>
              </a:spcAft>
              <a:buSzPts val="2200"/>
              <a:buChar char="●"/>
            </a:pPr>
            <a:r>
              <a:rPr lang="en" sz="2200"/>
              <a:t>classes &amp; objects (Object oriented programming)</a:t>
            </a:r>
            <a:endParaRPr sz="2200"/>
          </a:p>
          <a:p>
            <a:pPr indent="-368300" lvl="0" marL="457200" rtl="0" algn="l">
              <a:spcBef>
                <a:spcPts val="0"/>
              </a:spcBef>
              <a:spcAft>
                <a:spcPts val="0"/>
              </a:spcAft>
              <a:buSzPts val="2200"/>
              <a:buChar char="●"/>
            </a:pPr>
            <a:r>
              <a:rPr lang="en" sz="2200"/>
              <a:t>Break, goto statement</a:t>
            </a:r>
            <a:endParaRPr sz="2200"/>
          </a:p>
          <a:p>
            <a:pPr indent="-368300" lvl="0" marL="457200" rtl="0" algn="l">
              <a:spcBef>
                <a:spcPts val="0"/>
              </a:spcBef>
              <a:spcAft>
                <a:spcPts val="0"/>
              </a:spcAft>
              <a:buSzPts val="2200"/>
              <a:buChar char="●"/>
            </a:pPr>
            <a:r>
              <a:rPr lang="en" sz="2200"/>
              <a:t>Basic </a:t>
            </a:r>
            <a:r>
              <a:rPr lang="en" sz="2200"/>
              <a:t>functionality</a:t>
            </a:r>
            <a:r>
              <a:rPr lang="en" sz="2200"/>
              <a:t> for input and output i.e. cin and cout</a:t>
            </a:r>
            <a:endParaRPr sz="2200"/>
          </a:p>
          <a:p>
            <a:pPr indent="0" lvl="0" marL="0" rtl="0" algn="l">
              <a:spcBef>
                <a:spcPts val="0"/>
              </a:spcBef>
              <a:spcAft>
                <a:spcPts val="0"/>
              </a:spcAft>
              <a:buNone/>
            </a:pPr>
            <a:r>
              <a:t/>
            </a:r>
            <a:endParaRPr sz="1500"/>
          </a:p>
        </p:txBody>
      </p:sp>
      <p:sp>
        <p:nvSpPr>
          <p:cNvPr id="393" name="Google Shape;393;p34"/>
          <p:cNvSpPr txBox="1"/>
          <p:nvPr>
            <p:ph type="title"/>
          </p:nvPr>
        </p:nvSpPr>
        <p:spPr>
          <a:xfrm>
            <a:off x="944000" y="319025"/>
            <a:ext cx="7080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Concepts Covered From Syllabus</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5"/>
          <p:cNvSpPr txBox="1"/>
          <p:nvPr>
            <p:ph idx="1" type="subTitle"/>
          </p:nvPr>
        </p:nvSpPr>
        <p:spPr>
          <a:xfrm flipH="1">
            <a:off x="720000" y="1839550"/>
            <a:ext cx="7704000" cy="3110400"/>
          </a:xfrm>
          <a:prstGeom prst="rect">
            <a:avLst/>
          </a:prstGeom>
        </p:spPr>
        <p:txBody>
          <a:bodyPr anchorCtr="0" anchor="t" bIns="91425" lIns="91425" spcFirstLastPara="1" rIns="91425" wrap="square" tIns="91425">
            <a:noAutofit/>
          </a:bodyPr>
          <a:lstStyle/>
          <a:p>
            <a:pPr indent="-374650" lvl="0" marL="914400" rtl="0" algn="l">
              <a:lnSpc>
                <a:spcPct val="200000"/>
              </a:lnSpc>
              <a:spcBef>
                <a:spcPts val="0"/>
              </a:spcBef>
              <a:spcAft>
                <a:spcPts val="0"/>
              </a:spcAft>
              <a:buSzPts val="2300"/>
              <a:buChar char="●"/>
            </a:pPr>
            <a:r>
              <a:rPr lang="en" sz="2300"/>
              <a:t>File Handling (fstream)</a:t>
            </a:r>
            <a:endParaRPr sz="2300"/>
          </a:p>
          <a:p>
            <a:pPr indent="-374650" lvl="0" marL="914400" rtl="0" algn="l">
              <a:lnSpc>
                <a:spcPct val="200000"/>
              </a:lnSpc>
              <a:spcBef>
                <a:spcPts val="0"/>
              </a:spcBef>
              <a:spcAft>
                <a:spcPts val="0"/>
              </a:spcAft>
              <a:buSzPts val="2300"/>
              <a:buChar char="●"/>
            </a:pPr>
            <a:r>
              <a:rPr lang="en" sz="2300"/>
              <a:t>Windows.h, conio header file</a:t>
            </a:r>
            <a:endParaRPr sz="2300"/>
          </a:p>
          <a:p>
            <a:pPr indent="0" lvl="0" marL="0" rtl="0" algn="l">
              <a:lnSpc>
                <a:spcPct val="200000"/>
              </a:lnSpc>
              <a:spcBef>
                <a:spcPts val="0"/>
              </a:spcBef>
              <a:spcAft>
                <a:spcPts val="0"/>
              </a:spcAft>
              <a:buNone/>
            </a:pPr>
            <a:r>
              <a:t/>
            </a:r>
            <a:endParaRPr sz="2700"/>
          </a:p>
        </p:txBody>
      </p:sp>
      <p:sp>
        <p:nvSpPr>
          <p:cNvPr id="399" name="Google Shape;399;p35"/>
          <p:cNvSpPr txBox="1"/>
          <p:nvPr>
            <p:ph type="title"/>
          </p:nvPr>
        </p:nvSpPr>
        <p:spPr>
          <a:xfrm>
            <a:off x="375175" y="742575"/>
            <a:ext cx="7806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Concepts which are out of Syllabus</a:t>
            </a:r>
            <a:endParaRPr sz="2700"/>
          </a:p>
          <a:p>
            <a:pPr indent="0" lvl="0" marL="0" rtl="0" algn="ctr">
              <a:spcBef>
                <a:spcPts val="0"/>
              </a:spcBef>
              <a:spcAft>
                <a:spcPts val="0"/>
              </a:spcAft>
              <a:buNone/>
            </a:pPr>
            <a:r>
              <a:t/>
            </a:r>
            <a:endParaRPr sz="2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6"/>
          <p:cNvSpPr txBox="1"/>
          <p:nvPr>
            <p:ph idx="1" type="subTitle"/>
          </p:nvPr>
        </p:nvSpPr>
        <p:spPr>
          <a:xfrm flipH="1">
            <a:off x="720000" y="1307050"/>
            <a:ext cx="7704000" cy="349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Software can be modified with the help of web dev. /app development.</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We can provide SMS based alerts and email notifications for bookings.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A wallet can be developed to handle payments.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Chat feature can be included in the application to chat with customer care.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We can come with a feature that will allow the customer to save favourite routes.</a:t>
            </a:r>
            <a:endParaRPr sz="1800"/>
          </a:p>
          <a:p>
            <a:pPr indent="0" lvl="0" marL="457200" rtl="0" algn="l">
              <a:spcBef>
                <a:spcPts val="0"/>
              </a:spcBef>
              <a:spcAft>
                <a:spcPts val="0"/>
              </a:spcAft>
              <a:buNone/>
            </a:pPr>
            <a:r>
              <a:t/>
            </a:r>
            <a:endParaRPr sz="1800"/>
          </a:p>
        </p:txBody>
      </p:sp>
      <p:sp>
        <p:nvSpPr>
          <p:cNvPr id="405" name="Google Shape;405;p3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Modifications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7"/>
          <p:cNvSpPr txBox="1"/>
          <p:nvPr>
            <p:ph idx="1" type="subTitle"/>
          </p:nvPr>
        </p:nvSpPr>
        <p:spPr>
          <a:xfrm flipH="1">
            <a:off x="720000" y="1132375"/>
            <a:ext cx="7704000" cy="370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naheim"/>
              <a:buChar char="❖"/>
            </a:pPr>
            <a:r>
              <a:rPr lang="en" sz="1800"/>
              <a:t>Here all the information about customer that made reservation can be made available just  by  clicking  a  button  with  this  new  system,  some  of  the difficulties encountered with the manual system are overcome.</a:t>
            </a:r>
            <a:endParaRPr sz="1800"/>
          </a:p>
          <a:p>
            <a:pPr indent="-342900" lvl="0" marL="457200" rtl="0" algn="l">
              <a:spcBef>
                <a:spcPts val="0"/>
              </a:spcBef>
              <a:spcAft>
                <a:spcPts val="0"/>
              </a:spcAft>
              <a:buSzPts val="1800"/>
              <a:buFont typeface="Anaheim"/>
              <a:buChar char="❖"/>
            </a:pPr>
            <a:r>
              <a:rPr lang="en" sz="1800"/>
              <a:t>It will also reduce the workload of the staff, reduce the time used for making reservation at the bus terminal and also increase efficiency. </a:t>
            </a:r>
            <a:endParaRPr sz="1800"/>
          </a:p>
          <a:p>
            <a:pPr indent="-342900" lvl="0" marL="457200" rtl="0" algn="l">
              <a:spcBef>
                <a:spcPts val="0"/>
              </a:spcBef>
              <a:spcAft>
                <a:spcPts val="0"/>
              </a:spcAft>
              <a:buSzPts val="1800"/>
              <a:buFont typeface="Anaheim"/>
              <a:buChar char="❖"/>
            </a:pPr>
            <a:r>
              <a:rPr lang="en" sz="1800"/>
              <a:t>The project, as a whole, will give a new way in bus reservations and ticketing processes. The automation and management of seats and reservations will done online. </a:t>
            </a:r>
            <a:endParaRPr sz="1800"/>
          </a:p>
          <a:p>
            <a:pPr indent="-342900" lvl="0" marL="457200" rtl="0" algn="l">
              <a:spcBef>
                <a:spcPts val="0"/>
              </a:spcBef>
              <a:spcAft>
                <a:spcPts val="0"/>
              </a:spcAft>
              <a:buClr>
                <a:schemeClr val="lt1"/>
              </a:buClr>
              <a:buSzPts val="1800"/>
              <a:buFont typeface="Anaheim"/>
              <a:buChar char="❖"/>
            </a:pPr>
            <a:r>
              <a:rPr lang="en" sz="1800"/>
              <a:t>In this way, we’ve created and executed the Bus Reservation System Project.</a:t>
            </a:r>
            <a:endParaRPr sz="1800"/>
          </a:p>
          <a:p>
            <a:pPr indent="0" lvl="0" marL="457200" rtl="0" algn="l">
              <a:spcBef>
                <a:spcPts val="1600"/>
              </a:spcBef>
              <a:spcAft>
                <a:spcPts val="0"/>
              </a:spcAft>
              <a:buNone/>
            </a:pPr>
            <a:r>
              <a:t/>
            </a:r>
            <a:endParaRPr sz="1700">
              <a:latin typeface="Roboto"/>
              <a:ea typeface="Roboto"/>
              <a:cs typeface="Roboto"/>
              <a:sym typeface="Roboto"/>
            </a:endParaRPr>
          </a:p>
          <a:p>
            <a:pPr indent="0" lvl="0" marL="457200" rtl="0" algn="ctr">
              <a:spcBef>
                <a:spcPts val="1600"/>
              </a:spcBef>
              <a:spcAft>
                <a:spcPts val="0"/>
              </a:spcAft>
              <a:buNone/>
            </a:pPr>
            <a:r>
              <a:t/>
            </a:r>
            <a:endParaRPr sz="1700">
              <a:latin typeface="Roboto"/>
              <a:ea typeface="Roboto"/>
              <a:cs typeface="Roboto"/>
              <a:sym typeface="Roboto"/>
            </a:endParaRPr>
          </a:p>
          <a:p>
            <a:pPr indent="0" lvl="0" marL="457200" rtl="0" algn="l">
              <a:spcBef>
                <a:spcPts val="1600"/>
              </a:spcBef>
              <a:spcAft>
                <a:spcPts val="1600"/>
              </a:spcAft>
              <a:buNone/>
            </a:pPr>
            <a:r>
              <a:t/>
            </a:r>
            <a:endParaRPr sz="1800">
              <a:latin typeface="Roboto"/>
              <a:ea typeface="Roboto"/>
              <a:cs typeface="Roboto"/>
              <a:sym typeface="Roboto"/>
            </a:endParaRPr>
          </a:p>
        </p:txBody>
      </p:sp>
      <p:sp>
        <p:nvSpPr>
          <p:cNvPr id="411" name="Google Shape;411;p3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8"/>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u="sng">
                <a:solidFill>
                  <a:schemeClr val="hlink"/>
                </a:solidFill>
                <a:hlinkClick r:id="rId3"/>
              </a:rPr>
              <a:t>https://www.w3schools.com/cpp/cpp_files.asp</a:t>
            </a:r>
            <a:endParaRPr sz="2000"/>
          </a:p>
          <a:p>
            <a:pPr indent="-355600" lvl="0" marL="457200" rtl="0" algn="l">
              <a:spcBef>
                <a:spcPts val="0"/>
              </a:spcBef>
              <a:spcAft>
                <a:spcPts val="0"/>
              </a:spcAft>
              <a:buSzPts val="2000"/>
              <a:buChar char="●"/>
            </a:pPr>
            <a:r>
              <a:rPr lang="en" sz="2000" u="sng">
                <a:hlinkClick r:id="rId4"/>
              </a:rPr>
              <a:t>https://learnprogramo.com/bus-reservation-system-project-in-c-download-with-source-code/</a:t>
            </a:r>
            <a:endParaRPr sz="2000"/>
          </a:p>
          <a:p>
            <a:pPr indent="-355600" lvl="0" marL="457200" rtl="0" algn="l">
              <a:spcBef>
                <a:spcPts val="0"/>
              </a:spcBef>
              <a:spcAft>
                <a:spcPts val="0"/>
              </a:spcAft>
              <a:buSzPts val="2000"/>
              <a:buChar char="●"/>
            </a:pPr>
            <a:r>
              <a:rPr lang="en" sz="2000" u="sng">
                <a:solidFill>
                  <a:schemeClr val="hlink"/>
                </a:solidFill>
                <a:hlinkClick r:id="rId5"/>
              </a:rPr>
              <a:t>https://www.youtube.com/watch?v=7F8XLC3bq68</a:t>
            </a:r>
            <a:endParaRPr sz="2000"/>
          </a:p>
          <a:p>
            <a:pPr indent="-355600" lvl="0" marL="457200" rtl="0" algn="l">
              <a:spcBef>
                <a:spcPts val="0"/>
              </a:spcBef>
              <a:spcAft>
                <a:spcPts val="0"/>
              </a:spcAft>
              <a:buSzPts val="2000"/>
              <a:buChar char="●"/>
            </a:pPr>
            <a:r>
              <a:rPr lang="en" sz="2000" u="sng">
                <a:solidFill>
                  <a:schemeClr val="hlink"/>
                </a:solidFill>
                <a:hlinkClick r:id="rId6"/>
              </a:rPr>
              <a:t>https://youtu.be/LS1zjr1wog4</a:t>
            </a:r>
            <a:endParaRPr sz="2000"/>
          </a:p>
          <a:p>
            <a:pPr indent="-355600" lvl="0" marL="457200" rtl="0" algn="l">
              <a:spcBef>
                <a:spcPts val="0"/>
              </a:spcBef>
              <a:spcAft>
                <a:spcPts val="0"/>
              </a:spcAft>
              <a:buSzPts val="2000"/>
              <a:buChar char="●"/>
            </a:pPr>
            <a:r>
              <a:rPr lang="en" sz="2000" u="sng">
                <a:solidFill>
                  <a:schemeClr val="hlink"/>
                </a:solidFill>
                <a:hlinkClick r:id="rId7"/>
              </a:rPr>
              <a:t>https://youtu.be/U_w-RfMrX18</a:t>
            </a:r>
            <a:endParaRPr sz="2000"/>
          </a:p>
          <a:p>
            <a:pPr indent="-355600" lvl="0" marL="457200" rtl="0" algn="l">
              <a:spcBef>
                <a:spcPts val="0"/>
              </a:spcBef>
              <a:spcAft>
                <a:spcPts val="0"/>
              </a:spcAft>
              <a:buSzPts val="2000"/>
              <a:buChar char="●"/>
            </a:pPr>
            <a:r>
              <a:rPr lang="en" sz="2000" u="sng">
                <a:solidFill>
                  <a:schemeClr val="hlink"/>
                </a:solidFill>
                <a:hlinkClick r:id="rId8"/>
              </a:rPr>
              <a:t>https://youtu.be/UH-7s2o-NaA</a:t>
            </a:r>
            <a:endParaRPr sz="2000"/>
          </a:p>
          <a:p>
            <a:pPr indent="-355600" lvl="0" marL="457200" rtl="0" algn="l">
              <a:spcBef>
                <a:spcPts val="0"/>
              </a:spcBef>
              <a:spcAft>
                <a:spcPts val="0"/>
              </a:spcAft>
              <a:buSzPts val="2000"/>
              <a:buChar char="●"/>
            </a:pPr>
            <a:r>
              <a:rPr lang="en" sz="2000" u="sng">
                <a:solidFill>
                  <a:schemeClr val="hlink"/>
                </a:solidFill>
                <a:hlinkClick r:id="rId9"/>
              </a:rPr>
              <a:t>https://stackoverflow.com/questions/41652182/how-to-display-asterisk-for-input-password-in-c-using-clion</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
        <p:nvSpPr>
          <p:cNvPr id="417" name="Google Shape;417;p3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9"/>
          <p:cNvSpPr txBox="1"/>
          <p:nvPr>
            <p:ph idx="1" type="body"/>
          </p:nvPr>
        </p:nvSpPr>
        <p:spPr>
          <a:xfrm>
            <a:off x="9742400" y="3400750"/>
            <a:ext cx="772200" cy="69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sp>
        <p:nvSpPr>
          <p:cNvPr id="423" name="Google Shape;423;p39"/>
          <p:cNvSpPr txBox="1"/>
          <p:nvPr>
            <p:ph type="title"/>
          </p:nvPr>
        </p:nvSpPr>
        <p:spPr>
          <a:xfrm>
            <a:off x="1195200" y="1339550"/>
            <a:ext cx="7893600" cy="13827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5600"/>
              <a:t>Thank You!</a:t>
            </a:r>
            <a:endParaRPr sz="5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graphicFrame>
        <p:nvGraphicFramePr>
          <p:cNvPr id="338" name="Google Shape;338;p26"/>
          <p:cNvGraphicFramePr/>
          <p:nvPr/>
        </p:nvGraphicFramePr>
        <p:xfrm>
          <a:off x="2135163" y="1908950"/>
          <a:ext cx="3000000" cy="3000000"/>
        </p:xfrm>
        <a:graphic>
          <a:graphicData uri="http://schemas.openxmlformats.org/drawingml/2006/table">
            <a:tbl>
              <a:tblPr>
                <a:noFill/>
                <a:tableStyleId>{4E0CC5D2-EA2F-43BF-99B9-650936FB112D}</a:tableStyleId>
              </a:tblPr>
              <a:tblGrid>
                <a:gridCol w="1935325"/>
                <a:gridCol w="1314100"/>
                <a:gridCol w="2119750"/>
              </a:tblGrid>
              <a:tr h="396200">
                <a:tc>
                  <a:txBody>
                    <a:bodyPr/>
                    <a:lstStyle/>
                    <a:p>
                      <a:pPr indent="0" lvl="0" marL="0" rtl="0" algn="ctr">
                        <a:spcBef>
                          <a:spcPts val="0"/>
                        </a:spcBef>
                        <a:spcAft>
                          <a:spcPts val="0"/>
                        </a:spcAft>
                        <a:buNone/>
                      </a:pPr>
                      <a:r>
                        <a:rPr b="1" lang="en">
                          <a:solidFill>
                            <a:schemeClr val="lt2"/>
                          </a:solidFill>
                        </a:rPr>
                        <a:t>Name</a:t>
                      </a:r>
                      <a:endParaRPr b="1">
                        <a:solidFill>
                          <a:schemeClr val="lt2"/>
                        </a:solidFill>
                      </a:endParaRPr>
                    </a:p>
                  </a:txBody>
                  <a:tcPr marT="91425" marB="91425" marR="91425" marL="91425"/>
                </a:tc>
                <a:tc>
                  <a:txBody>
                    <a:bodyPr/>
                    <a:lstStyle/>
                    <a:p>
                      <a:pPr indent="0" lvl="0" marL="0" rtl="0" algn="ctr">
                        <a:spcBef>
                          <a:spcPts val="0"/>
                        </a:spcBef>
                        <a:spcAft>
                          <a:spcPts val="0"/>
                        </a:spcAft>
                        <a:buNone/>
                      </a:pPr>
                      <a:r>
                        <a:rPr b="1" lang="en">
                          <a:solidFill>
                            <a:schemeClr val="lt2"/>
                          </a:solidFill>
                        </a:rPr>
                        <a:t>Roll Number</a:t>
                      </a:r>
                      <a:endParaRPr b="1">
                        <a:solidFill>
                          <a:schemeClr val="lt2"/>
                        </a:solidFill>
                      </a:endParaRPr>
                    </a:p>
                  </a:txBody>
                  <a:tcPr marT="91425" marB="91425" marR="91425" marL="91425"/>
                </a:tc>
                <a:tc>
                  <a:txBody>
                    <a:bodyPr/>
                    <a:lstStyle/>
                    <a:p>
                      <a:pPr indent="0" lvl="0" marL="0" rtl="0" algn="ctr">
                        <a:spcBef>
                          <a:spcPts val="0"/>
                        </a:spcBef>
                        <a:spcAft>
                          <a:spcPts val="0"/>
                        </a:spcAft>
                        <a:buNone/>
                      </a:pPr>
                      <a:r>
                        <a:rPr b="1" lang="en">
                          <a:solidFill>
                            <a:schemeClr val="lt2"/>
                          </a:solidFill>
                        </a:rPr>
                        <a:t>PRN NO</a:t>
                      </a:r>
                      <a:endParaRPr b="1">
                        <a:solidFill>
                          <a:schemeClr val="lt2"/>
                        </a:solidFill>
                      </a:endParaRPr>
                    </a:p>
                  </a:txBody>
                  <a:tcPr marT="91425" marB="91425" marR="91425" marL="91425"/>
                </a:tc>
              </a:tr>
              <a:tr h="396200">
                <a:tc>
                  <a:txBody>
                    <a:bodyPr/>
                    <a:lstStyle/>
                    <a:p>
                      <a:pPr indent="0" lvl="0" marL="0" rtl="0" algn="ctr">
                        <a:spcBef>
                          <a:spcPts val="0"/>
                        </a:spcBef>
                        <a:spcAft>
                          <a:spcPts val="0"/>
                        </a:spcAft>
                        <a:buNone/>
                      </a:pPr>
                      <a:r>
                        <a:rPr lang="en">
                          <a:solidFill>
                            <a:schemeClr val="lt1"/>
                          </a:solidFill>
                        </a:rPr>
                        <a:t>Vaibhav Pawar</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1313</a:t>
                      </a:r>
                      <a:endParaRPr/>
                    </a:p>
                  </a:txBody>
                  <a:tcPr marT="91425" marB="91425" marR="91425" marL="91425"/>
                </a:tc>
                <a:tc>
                  <a:txBody>
                    <a:bodyPr/>
                    <a:lstStyle/>
                    <a:p>
                      <a:pPr indent="0" lvl="0" marL="0" rtl="0" algn="ctr">
                        <a:spcBef>
                          <a:spcPts val="0"/>
                        </a:spcBef>
                        <a:spcAft>
                          <a:spcPts val="0"/>
                        </a:spcAft>
                        <a:buNone/>
                      </a:pPr>
                      <a:r>
                        <a:rPr lang="en">
                          <a:solidFill>
                            <a:schemeClr val="lt1"/>
                          </a:solidFill>
                        </a:rPr>
                        <a:t>22110205</a:t>
                      </a:r>
                      <a:endParaRPr/>
                    </a:p>
                  </a:txBody>
                  <a:tcPr marT="91425" marB="91425" marR="91425" marL="91425"/>
                </a:tc>
              </a:tr>
              <a:tr h="396200">
                <a:tc>
                  <a:txBody>
                    <a:bodyPr/>
                    <a:lstStyle/>
                    <a:p>
                      <a:pPr indent="0" lvl="0" marL="0" rtl="0" algn="ctr">
                        <a:spcBef>
                          <a:spcPts val="0"/>
                        </a:spcBef>
                        <a:spcAft>
                          <a:spcPts val="0"/>
                        </a:spcAft>
                        <a:buNone/>
                      </a:pPr>
                      <a:r>
                        <a:rPr lang="en">
                          <a:solidFill>
                            <a:schemeClr val="lt1"/>
                          </a:solidFill>
                        </a:rPr>
                        <a:t>Navnath Chavan</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1314</a:t>
                      </a:r>
                      <a:endParaRPr/>
                    </a:p>
                  </a:txBody>
                  <a:tcPr marT="91425" marB="91425" marR="91425" marL="91425"/>
                </a:tc>
                <a:tc>
                  <a:txBody>
                    <a:bodyPr/>
                    <a:lstStyle/>
                    <a:p>
                      <a:pPr indent="0" lvl="0" marL="0" rtl="0" algn="ctr">
                        <a:spcBef>
                          <a:spcPts val="0"/>
                        </a:spcBef>
                        <a:spcAft>
                          <a:spcPts val="0"/>
                        </a:spcAft>
                        <a:buNone/>
                      </a:pPr>
                      <a:r>
                        <a:rPr lang="en">
                          <a:solidFill>
                            <a:schemeClr val="lt1"/>
                          </a:solidFill>
                        </a:rPr>
                        <a:t>22110237</a:t>
                      </a:r>
                      <a:endParaRPr/>
                    </a:p>
                  </a:txBody>
                  <a:tcPr marT="91425" marB="91425" marR="91425" marL="91425"/>
                </a:tc>
              </a:tr>
              <a:tr h="396200">
                <a:tc>
                  <a:txBody>
                    <a:bodyPr/>
                    <a:lstStyle/>
                    <a:p>
                      <a:pPr indent="0" lvl="0" marL="0" rtl="0" algn="ctr">
                        <a:spcBef>
                          <a:spcPts val="0"/>
                        </a:spcBef>
                        <a:spcAft>
                          <a:spcPts val="0"/>
                        </a:spcAft>
                        <a:buNone/>
                      </a:pPr>
                      <a:r>
                        <a:rPr lang="en">
                          <a:solidFill>
                            <a:schemeClr val="lt1"/>
                          </a:solidFill>
                        </a:rPr>
                        <a:t>Himanshu Shedam</a:t>
                      </a:r>
                      <a:endParaRPr>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1315</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22110266</a:t>
                      </a:r>
                      <a:endParaRPr/>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solidFill>
                            <a:schemeClr val="lt1"/>
                          </a:solidFill>
                        </a:rPr>
                        <a:t>Aditya Shelar</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1316</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22110285</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solidFill>
                            <a:schemeClr val="lt1"/>
                          </a:solidFill>
                        </a:rPr>
                        <a:t>Atharv Tembhurnikar</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1317</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22110317</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solidFill>
                            <a:schemeClr val="lt1"/>
                          </a:solidFill>
                        </a:rPr>
                        <a:t>Amit Jambhale</a:t>
                      </a:r>
                      <a:endParaRPr>
                        <a:solidFill>
                          <a:schemeClr val="lt1"/>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solidFill>
                            <a:schemeClr val="lt1"/>
                          </a:solidFill>
                        </a:rPr>
                        <a:t>1318</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rPr>
                        <a:t>22110333</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339" name="Google Shape;339;p26"/>
          <p:cNvPicPr preferRelativeResize="0"/>
          <p:nvPr/>
        </p:nvPicPr>
        <p:blipFill>
          <a:blip r:embed="rId3">
            <a:alphaModFix/>
          </a:blip>
          <a:stretch>
            <a:fillRect/>
          </a:stretch>
        </p:blipFill>
        <p:spPr>
          <a:xfrm>
            <a:off x="196150" y="246875"/>
            <a:ext cx="1213200" cy="1662072"/>
          </a:xfrm>
          <a:prstGeom prst="rect">
            <a:avLst/>
          </a:prstGeom>
          <a:noFill/>
          <a:ln>
            <a:noFill/>
          </a:ln>
        </p:spPr>
      </p:pic>
      <p:sp>
        <p:nvSpPr>
          <p:cNvPr id="340" name="Google Shape;340;p26"/>
          <p:cNvSpPr txBox="1"/>
          <p:nvPr/>
        </p:nvSpPr>
        <p:spPr>
          <a:xfrm>
            <a:off x="1696013" y="371950"/>
            <a:ext cx="62475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Roboto Condensed"/>
                <a:ea typeface="Roboto Condensed"/>
                <a:cs typeface="Roboto Condensed"/>
                <a:sym typeface="Roboto Condensed"/>
              </a:rPr>
              <a:t>B.R.A.C.T’s </a:t>
            </a:r>
            <a:endParaRPr b="1" sz="2000">
              <a:solidFill>
                <a:schemeClr val="lt1"/>
              </a:solidFill>
              <a:latin typeface="Roboto Condensed"/>
              <a:ea typeface="Roboto Condensed"/>
              <a:cs typeface="Roboto Condensed"/>
              <a:sym typeface="Roboto Condensed"/>
            </a:endParaRPr>
          </a:p>
          <a:p>
            <a:pPr indent="0" lvl="0" marL="0" rtl="0" algn="ctr">
              <a:spcBef>
                <a:spcPts val="0"/>
              </a:spcBef>
              <a:spcAft>
                <a:spcPts val="0"/>
              </a:spcAft>
              <a:buNone/>
            </a:pPr>
            <a:r>
              <a:rPr b="1" lang="en" sz="2000">
                <a:solidFill>
                  <a:schemeClr val="lt1"/>
                </a:solidFill>
                <a:latin typeface="Roboto Condensed"/>
                <a:ea typeface="Roboto Condensed"/>
                <a:cs typeface="Roboto Condensed"/>
                <a:sym typeface="Roboto Condensed"/>
              </a:rPr>
              <a:t>Vishwakarma institute of information technology,Pune</a:t>
            </a:r>
            <a:endParaRPr sz="1600">
              <a:solidFill>
                <a:schemeClr val="lt1"/>
              </a:solidFill>
              <a:latin typeface="Anaheim"/>
              <a:ea typeface="Anaheim"/>
              <a:cs typeface="Anaheim"/>
              <a:sym typeface="Anaheim"/>
            </a:endParaRPr>
          </a:p>
        </p:txBody>
      </p:sp>
      <p:sp>
        <p:nvSpPr>
          <p:cNvPr id="341" name="Google Shape;341;p26"/>
          <p:cNvSpPr txBox="1"/>
          <p:nvPr/>
        </p:nvSpPr>
        <p:spPr>
          <a:xfrm>
            <a:off x="1942675" y="1309800"/>
            <a:ext cx="1213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Anaheim"/>
                <a:ea typeface="Anaheim"/>
                <a:cs typeface="Anaheim"/>
                <a:sym typeface="Anaheim"/>
              </a:rPr>
              <a:t>Class:FY</a:t>
            </a:r>
            <a:endParaRPr sz="1800">
              <a:solidFill>
                <a:schemeClr val="dk2"/>
              </a:solidFill>
              <a:latin typeface="Anaheim"/>
              <a:ea typeface="Anaheim"/>
              <a:cs typeface="Anaheim"/>
              <a:sym typeface="Anaheim"/>
            </a:endParaRPr>
          </a:p>
        </p:txBody>
      </p:sp>
      <p:sp>
        <p:nvSpPr>
          <p:cNvPr id="342" name="Google Shape;342;p26"/>
          <p:cNvSpPr txBox="1"/>
          <p:nvPr/>
        </p:nvSpPr>
        <p:spPr>
          <a:xfrm>
            <a:off x="4243138" y="1309789"/>
            <a:ext cx="1153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Anaheim"/>
                <a:ea typeface="Anaheim"/>
                <a:cs typeface="Anaheim"/>
                <a:sym typeface="Anaheim"/>
              </a:rPr>
              <a:t>Division:M</a:t>
            </a:r>
            <a:endParaRPr sz="1800">
              <a:solidFill>
                <a:schemeClr val="dk2"/>
              </a:solidFill>
              <a:latin typeface="Anaheim"/>
              <a:ea typeface="Anaheim"/>
              <a:cs typeface="Anaheim"/>
              <a:sym typeface="Anaheim"/>
            </a:endParaRPr>
          </a:p>
        </p:txBody>
      </p:sp>
      <p:sp>
        <p:nvSpPr>
          <p:cNvPr id="343" name="Google Shape;343;p26"/>
          <p:cNvSpPr txBox="1"/>
          <p:nvPr/>
        </p:nvSpPr>
        <p:spPr>
          <a:xfrm>
            <a:off x="6267375" y="1309800"/>
            <a:ext cx="103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Anaheim"/>
                <a:ea typeface="Anaheim"/>
                <a:cs typeface="Anaheim"/>
                <a:sym typeface="Anaheim"/>
              </a:rPr>
              <a:t>Batch:M1</a:t>
            </a:r>
            <a:endParaRPr sz="1800">
              <a:solidFill>
                <a:schemeClr val="dk2"/>
              </a:solidFill>
              <a:latin typeface="Anaheim"/>
              <a:ea typeface="Anaheim"/>
              <a:cs typeface="Anaheim"/>
              <a:sym typeface="Anaheim"/>
            </a:endParaRPr>
          </a:p>
        </p:txBody>
      </p:sp>
      <p:pic>
        <p:nvPicPr>
          <p:cNvPr id="344" name="Google Shape;344;p26"/>
          <p:cNvPicPr preferRelativeResize="0"/>
          <p:nvPr/>
        </p:nvPicPr>
        <p:blipFill>
          <a:blip r:embed="rId4">
            <a:alphaModFix/>
          </a:blip>
          <a:stretch>
            <a:fillRect/>
          </a:stretch>
        </p:blipFill>
        <p:spPr>
          <a:xfrm>
            <a:off x="7817400" y="326888"/>
            <a:ext cx="1213200" cy="13620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7"/>
          <p:cNvSpPr txBox="1"/>
          <p:nvPr>
            <p:ph type="title"/>
          </p:nvPr>
        </p:nvSpPr>
        <p:spPr>
          <a:xfrm>
            <a:off x="1278000" y="6271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350" name="Google Shape;350;p27"/>
          <p:cNvSpPr txBox="1"/>
          <p:nvPr>
            <p:ph idx="1" type="subTitle"/>
          </p:nvPr>
        </p:nvSpPr>
        <p:spPr>
          <a:xfrm flipH="1">
            <a:off x="720000" y="1408225"/>
            <a:ext cx="7704000" cy="3294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300">
                <a:solidFill>
                  <a:srgbClr val="CEF3F5"/>
                </a:solidFill>
                <a:latin typeface="Roboto"/>
                <a:ea typeface="Roboto"/>
                <a:cs typeface="Roboto"/>
                <a:sym typeface="Roboto"/>
              </a:rPr>
              <a:t>The main motive of our project is to provide a Bus Reservation System software that handles the entire booking data of the Bus. It is fully based on the concept of reserving bus seats for various destinations. Previously the task of handling the tickets at a time was very difficult, so there was a need for software that can handle all Bus Reservation systems</a:t>
            </a:r>
            <a:endParaRPr sz="2300">
              <a:solidFill>
                <a:srgbClr val="CEF3F5"/>
              </a:solidFill>
              <a:latin typeface="Roboto"/>
              <a:ea typeface="Roboto"/>
              <a:cs typeface="Roboto"/>
              <a:sym typeface="Roboto"/>
            </a:endParaRPr>
          </a:p>
          <a:p>
            <a:pPr indent="457200" lvl="0" marL="0" rtl="0" algn="l">
              <a:spcBef>
                <a:spcPts val="1600"/>
              </a:spcBef>
              <a:spcAft>
                <a:spcPts val="1600"/>
              </a:spcAft>
              <a:buNone/>
            </a:pPr>
            <a:r>
              <a:t/>
            </a:r>
            <a:endParaRPr sz="2200">
              <a:solidFill>
                <a:srgbClr val="CEF3F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8"/>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2300"/>
              <a:t>This Online Bus Ticket Booking project will provide an Online bus ticket booking platform and thereby leverage the tedious manual ticket booking activity for a customer. We can come up with features like saving favorite routes and providing discounts for the same. We can provide a feature that will allow the customer to get a ticket booked without much hassle.</a:t>
            </a:r>
            <a:endParaRPr sz="2300"/>
          </a:p>
        </p:txBody>
      </p:sp>
      <p:sp>
        <p:nvSpPr>
          <p:cNvPr id="356" name="Google Shape;356;p2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Abstract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9"/>
          <p:cNvSpPr txBox="1"/>
          <p:nvPr>
            <p:ph type="title"/>
          </p:nvPr>
        </p:nvSpPr>
        <p:spPr>
          <a:xfrm>
            <a:off x="0" y="456925"/>
            <a:ext cx="4112400" cy="114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Flow Of Programme</a:t>
            </a:r>
            <a:endParaRPr sz="3200"/>
          </a:p>
        </p:txBody>
      </p:sp>
      <p:pic>
        <p:nvPicPr>
          <p:cNvPr id="362" name="Google Shape;362;p29"/>
          <p:cNvPicPr preferRelativeResize="0"/>
          <p:nvPr/>
        </p:nvPicPr>
        <p:blipFill>
          <a:blip r:embed="rId3">
            <a:alphaModFix/>
          </a:blip>
          <a:stretch>
            <a:fillRect/>
          </a:stretch>
        </p:blipFill>
        <p:spPr>
          <a:xfrm>
            <a:off x="2358225" y="37731"/>
            <a:ext cx="6785776" cy="51057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30"/>
          <p:cNvPicPr preferRelativeResize="0"/>
          <p:nvPr/>
        </p:nvPicPr>
        <p:blipFill>
          <a:blip r:embed="rId3">
            <a:alphaModFix/>
          </a:blip>
          <a:stretch>
            <a:fillRect/>
          </a:stretch>
        </p:blipFill>
        <p:spPr>
          <a:xfrm>
            <a:off x="1526862" y="956525"/>
            <a:ext cx="6090026" cy="4320100"/>
          </a:xfrm>
          <a:prstGeom prst="rect">
            <a:avLst/>
          </a:prstGeom>
          <a:noFill/>
          <a:ln>
            <a:noFill/>
          </a:ln>
        </p:spPr>
      </p:pic>
      <p:sp>
        <p:nvSpPr>
          <p:cNvPr id="368" name="Google Shape;368;p30"/>
          <p:cNvSpPr txBox="1"/>
          <p:nvPr>
            <p:ph idx="4294967295" type="title"/>
          </p:nvPr>
        </p:nvSpPr>
        <p:spPr>
          <a:xfrm>
            <a:off x="-125" y="287475"/>
            <a:ext cx="9144000" cy="87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chemeClr val="dk2"/>
                </a:solidFill>
              </a:rPr>
              <a:t>Flow Of Programme</a:t>
            </a:r>
            <a:endParaRPr sz="32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1"/>
          <p:cNvSpPr txBox="1"/>
          <p:nvPr>
            <p:ph idx="4294967295" type="title"/>
          </p:nvPr>
        </p:nvSpPr>
        <p:spPr>
          <a:xfrm>
            <a:off x="0" y="102750"/>
            <a:ext cx="9144000" cy="87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solidFill>
                  <a:schemeClr val="dk2"/>
                </a:solidFill>
              </a:rPr>
              <a:t>Flow Of Programme</a:t>
            </a:r>
            <a:endParaRPr sz="3200">
              <a:solidFill>
                <a:schemeClr val="dk2"/>
              </a:solidFill>
            </a:endParaRPr>
          </a:p>
        </p:txBody>
      </p:sp>
      <p:pic>
        <p:nvPicPr>
          <p:cNvPr id="374" name="Google Shape;374;p31"/>
          <p:cNvPicPr preferRelativeResize="0"/>
          <p:nvPr/>
        </p:nvPicPr>
        <p:blipFill>
          <a:blip r:embed="rId3">
            <a:alphaModFix/>
          </a:blip>
          <a:stretch>
            <a:fillRect/>
          </a:stretch>
        </p:blipFill>
        <p:spPr>
          <a:xfrm>
            <a:off x="0" y="616325"/>
            <a:ext cx="9144003" cy="4527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2"/>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pic>
        <p:nvPicPr>
          <p:cNvPr id="380" name="Google Shape;380;p32"/>
          <p:cNvPicPr preferRelativeResize="0"/>
          <p:nvPr/>
        </p:nvPicPr>
        <p:blipFill>
          <a:blip r:embed="rId3">
            <a:alphaModFix/>
          </a:blip>
          <a:stretch>
            <a:fillRect/>
          </a:stretch>
        </p:blipFill>
        <p:spPr>
          <a:xfrm>
            <a:off x="2597800" y="1121000"/>
            <a:ext cx="3948407" cy="3826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Output</a:t>
            </a:r>
            <a:endParaRPr/>
          </a:p>
        </p:txBody>
      </p:sp>
      <p:pic>
        <p:nvPicPr>
          <p:cNvPr id="386" name="Google Shape;386;p33"/>
          <p:cNvPicPr preferRelativeResize="0"/>
          <p:nvPr/>
        </p:nvPicPr>
        <p:blipFill>
          <a:blip r:embed="rId3">
            <a:alphaModFix/>
          </a:blip>
          <a:stretch>
            <a:fillRect/>
          </a:stretch>
        </p:blipFill>
        <p:spPr>
          <a:xfrm>
            <a:off x="4382075" y="1084913"/>
            <a:ext cx="4538212" cy="3826500"/>
          </a:xfrm>
          <a:prstGeom prst="rect">
            <a:avLst/>
          </a:prstGeom>
          <a:noFill/>
          <a:ln>
            <a:noFill/>
          </a:ln>
        </p:spPr>
      </p:pic>
      <p:pic>
        <p:nvPicPr>
          <p:cNvPr id="387" name="Google Shape;387;p33"/>
          <p:cNvPicPr preferRelativeResize="0"/>
          <p:nvPr/>
        </p:nvPicPr>
        <p:blipFill>
          <a:blip r:embed="rId4">
            <a:alphaModFix/>
          </a:blip>
          <a:stretch>
            <a:fillRect/>
          </a:stretch>
        </p:blipFill>
        <p:spPr>
          <a:xfrm>
            <a:off x="141500" y="1383950"/>
            <a:ext cx="4077276" cy="3118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