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notesMasterIdLst>
    <p:notesMasterId r:id="rId15"/>
  </p:notesMasterIdLst>
  <p:sldIdLst>
    <p:sldId id="256" r:id="rId2"/>
    <p:sldId id="267" r:id="rId3"/>
    <p:sldId id="273" r:id="rId4"/>
    <p:sldId id="271" r:id="rId5"/>
    <p:sldId id="270" r:id="rId6"/>
    <p:sldId id="262" r:id="rId7"/>
    <p:sldId id="263" r:id="rId8"/>
    <p:sldId id="265" r:id="rId9"/>
    <p:sldId id="266" r:id="rId10"/>
    <p:sldId id="260" r:id="rId11"/>
    <p:sldId id="27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outlineViewPr>
    <p:cViewPr>
      <p:scale>
        <a:sx n="33" d="100"/>
        <a:sy n="33" d="100"/>
      </p:scale>
      <p:origin x="0" y="-9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C4E3-4B7B-46FC-9339-B42C9C11B974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C649A-3310-44C9-BB13-D2AAF4117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4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649A-3310-44C9-BB13-D2AAF41178C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2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02278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47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122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1897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96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905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24152"/>
      </p:ext>
    </p:extLst>
  </p:cSld>
  <p:clrMapOvr>
    <a:masterClrMapping/>
  </p:clrMapOvr>
  <p:transition spd="slow">
    <p:pull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61541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56654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2082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27862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6907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36951"/>
      </p:ext>
    </p:extLst>
  </p:cSld>
  <p:clrMapOvr>
    <a:masterClrMapping/>
  </p:clrMapOvr>
  <p:transition spd="slow">
    <p:pull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6070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19965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3111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063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24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ransition spd="slow">
    <p:pull/>
  </p:transition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4952-452B-8A21-9136-BDF73098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0122"/>
            <a:ext cx="12192000" cy="112023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Hospitality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A3B6E-8F1C-4B42-3DB6-D7F1B96A6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90208"/>
            <a:ext cx="12192000" cy="594942"/>
          </a:xfrm>
        </p:spPr>
        <p:txBody>
          <a:bodyPr>
            <a:no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Overview for May To July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8B31-C541-72A4-E292-1BB27F87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0" y="-156031"/>
            <a:ext cx="1838527" cy="1838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3DEDD-1551-8E8B-3CAF-9F78E7E3C14B}"/>
              </a:ext>
            </a:extLst>
          </p:cNvPr>
          <p:cNvSpPr txBox="1"/>
          <p:nvPr/>
        </p:nvSpPr>
        <p:spPr>
          <a:xfrm>
            <a:off x="0" y="429651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Atharv Yadav</a:t>
            </a:r>
          </a:p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Pratiksha Jadhav</a:t>
            </a:r>
          </a:p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Shaikh Mohsin</a:t>
            </a:r>
          </a:p>
        </p:txBody>
      </p:sp>
    </p:spTree>
    <p:extLst>
      <p:ext uri="{BB962C8B-B14F-4D97-AF65-F5344CB8AC3E}">
        <p14:creationId xmlns:p14="http://schemas.microsoft.com/office/powerpoint/2010/main" val="427713210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D7AB957-A89D-3723-440C-DC4D5933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286000" cy="681221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DC2124-1830-8BA7-8074-81DEA7ABA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431" y="1420238"/>
            <a:ext cx="6047360" cy="5291848"/>
          </a:xfrm>
        </p:spPr>
        <p:txBody>
          <a:bodyPr anchor="t"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Weekly Booking Fluctuations (Bar Chart)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Reflects customer demand patterns.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Revenue Growth Trend (Line Chart):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revenue growth in line with bookings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Correlation Between Bookings &amp; Revenue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Higher bookings generally result in higher revenue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Impact of Cancellations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High bookings with low revenue may signify cancellations.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BFBC42F-CA1C-D83B-F1B3-B841C3C25E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6418" y="525294"/>
            <a:ext cx="4864049" cy="5846323"/>
          </a:xfrm>
        </p:spPr>
      </p:pic>
    </p:spTree>
    <p:extLst>
      <p:ext uri="{BB962C8B-B14F-4D97-AF65-F5344CB8AC3E}">
        <p14:creationId xmlns:p14="http://schemas.microsoft.com/office/powerpoint/2010/main" val="1250283083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7D4C41B-7194-9C28-086C-91CFCFBF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936"/>
            <a:ext cx="12192000" cy="321012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26F72C0-0237-C702-7116-7B054732E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733"/>
            <a:ext cx="12192000" cy="46692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Weekly booking through various booking platforms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BA22B59-AD0A-7D81-50E1-52D8792E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69" y="4017522"/>
            <a:ext cx="11877473" cy="272374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Direct offline bookings indicate a lower count which is 3.2K, whereas bookings through other platforms showcase higher ratings.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Notably, bookings via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MakeYourTrip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(second highest ratings) account are 19.95% of the total.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weeks 20 to 32, W24 (June 5 - June 11, 2022) sees the highest Booking at 11.03K.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22365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8DD4EB-5CE5-E65C-5D34-373C562D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188"/>
            <a:ext cx="12192000" cy="57393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Major Insights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2A9D2-5290-7354-2719-C636366F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383" y="807396"/>
            <a:ext cx="11206263" cy="5732552"/>
          </a:xfrm>
        </p:spPr>
        <p:txBody>
          <a:bodyPr anchor="t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Weekday revenue surpasses weekend revenue, indicating stronger demand and booking activity during the workweek. Strategic focus?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Mumbai is the top-performing city in terms of earnings, with Atliq Exotica playing a central role in driving its revenue. Strategic Focus?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Elite category generates the highest revenue compared to other room categories, likely due to its premium offerings and higher pricing. Strategic Focus?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70% checkout rate indicates solid occupancy and successful customer retention, suggesting that most customers are completing their stays. Strategic Focus?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Direct offline bookings are relatively low, totaling 3.2K, while bookings made through other platforms tend to have higher ratings, likely due to the convenience, promotions, and visibility these platforms offer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37544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CD197-B983-FAD8-6491-B18BC48D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5197"/>
            <a:ext cx="12192000" cy="68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695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3E63-62D5-D362-D787-B158D4AB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91" y="259404"/>
            <a:ext cx="10353762" cy="664935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Dataset Details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D2FB-7CDA-8ADA-401D-6321652D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8953"/>
            <a:ext cx="10353762" cy="5087566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provided with 3 Months(i.e.May,June and July) booking details data of the Atliq hotels based in Mumbai, Bangalore, Delhi and Hyderabad.</a:t>
            </a:r>
          </a:p>
          <a:p>
            <a:pPr marL="369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 contains 5 CSV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dim_date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dim_hotels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dim_rooms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fact_aggregated_bookings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fact_booking</a:t>
            </a:r>
          </a:p>
          <a:p>
            <a:pPr marL="369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Metric list excel file.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32732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5C0B268-A8B4-8381-C1F6-E9EFD54B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2400"/>
            <a:ext cx="10353762" cy="5830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 Overview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CB93FF5E-3100-40ED-CB63-380F6910EB1F}"/>
              </a:ext>
            </a:extLst>
          </p:cNvPr>
          <p:cNvSpPr/>
          <p:nvPr/>
        </p:nvSpPr>
        <p:spPr>
          <a:xfrm>
            <a:off x="172278" y="1649895"/>
            <a:ext cx="2643809" cy="463163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Bay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Blu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City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Exotica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Grands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Palace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Seasons</a:t>
            </a: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30C63FF4-6366-3B50-13F3-D4B93B522883}"/>
              </a:ext>
            </a:extLst>
          </p:cNvPr>
          <p:cNvSpPr/>
          <p:nvPr/>
        </p:nvSpPr>
        <p:spPr>
          <a:xfrm>
            <a:off x="3028122" y="1649895"/>
            <a:ext cx="2643809" cy="463163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Hyderabad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Bangalore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Delhi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Mumbai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7A103C6D-8A83-FD0E-40AD-069AAFFC12A4}"/>
              </a:ext>
            </a:extLst>
          </p:cNvPr>
          <p:cNvSpPr/>
          <p:nvPr/>
        </p:nvSpPr>
        <p:spPr>
          <a:xfrm>
            <a:off x="6096000" y="1649895"/>
            <a:ext cx="2739887" cy="463163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  <a:p>
            <a:pPr algn="ctr"/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Presidential</a:t>
            </a:r>
          </a:p>
          <a:p>
            <a:pPr algn="ctr"/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A14C34D8-C10C-355A-E0B1-FB7563F3E056}"/>
              </a:ext>
            </a:extLst>
          </p:cNvPr>
          <p:cNvSpPr/>
          <p:nvPr/>
        </p:nvSpPr>
        <p:spPr>
          <a:xfrm>
            <a:off x="9044609" y="1649895"/>
            <a:ext cx="2975113" cy="475090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  <a:p>
            <a:pPr algn="ctr"/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Offline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Online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Journey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LogTrip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MakeyourTrip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Tripster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</a:p>
          <a:p>
            <a:pPr algn="ctr"/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40021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081AD7-2ACD-B254-697C-750F71A5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2" y="158750"/>
            <a:ext cx="5964228" cy="3005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A5DB8-1A77-ECD2-68CA-3EE5B986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35" y="158750"/>
            <a:ext cx="5717794" cy="3005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562C1D-CCFF-411E-5F42-E65540FCF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94" y="3483994"/>
            <a:ext cx="5920006" cy="3184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3F7403-F5DF-3746-0069-1AB45C08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435" y="3429000"/>
            <a:ext cx="5673571" cy="318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2109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5E55-5B9F-46AC-818E-64570637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62293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Key Performance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EFC84-98AE-57FC-0BC7-79115C832316}"/>
              </a:ext>
            </a:extLst>
          </p:cNvPr>
          <p:cNvSpPr/>
          <p:nvPr/>
        </p:nvSpPr>
        <p:spPr>
          <a:xfrm>
            <a:off x="908324" y="826851"/>
            <a:ext cx="2013625" cy="1001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1,709M</a:t>
            </a:r>
            <a:endParaRPr lang="en-I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7ED1F-4693-EA5C-A060-0670CF0E2C4F}"/>
              </a:ext>
            </a:extLst>
          </p:cNvPr>
          <p:cNvSpPr/>
          <p:nvPr/>
        </p:nvSpPr>
        <p:spPr>
          <a:xfrm>
            <a:off x="1920606" y="2052535"/>
            <a:ext cx="2013625" cy="1001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57.87%</a:t>
            </a:r>
            <a:endParaRPr lang="en-I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3DC5F-F65D-03BC-DF88-E4400A1263B0}"/>
              </a:ext>
            </a:extLst>
          </p:cNvPr>
          <p:cNvSpPr/>
          <p:nvPr/>
        </p:nvSpPr>
        <p:spPr>
          <a:xfrm>
            <a:off x="2927418" y="3341450"/>
            <a:ext cx="2013625" cy="1001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83C2E5-B954-C3F3-DE26-6529B8AF8329}"/>
              </a:ext>
            </a:extLst>
          </p:cNvPr>
          <p:cNvSpPr/>
          <p:nvPr/>
        </p:nvSpPr>
        <p:spPr>
          <a:xfrm>
            <a:off x="3934231" y="4630366"/>
            <a:ext cx="2013625" cy="1001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135K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23EA0-F572-E29C-03CE-99F9E67C1D88}"/>
              </a:ext>
            </a:extLst>
          </p:cNvPr>
          <p:cNvSpPr/>
          <p:nvPr/>
        </p:nvSpPr>
        <p:spPr>
          <a:xfrm>
            <a:off x="4941043" y="5856051"/>
            <a:ext cx="2013625" cy="1001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40.95%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08B3D-228D-E363-D82B-5FDBC21FA061}"/>
              </a:ext>
            </a:extLst>
          </p:cNvPr>
          <p:cNvSpPr txBox="1"/>
          <p:nvPr/>
        </p:nvSpPr>
        <p:spPr>
          <a:xfrm>
            <a:off x="3531140" y="1099225"/>
            <a:ext cx="77364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Total Revenue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revenue generated from room bookings</a:t>
            </a:r>
          </a:p>
          <a:p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90ABB2-27D8-49C4-F2AA-48CF657A23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21949" y="1322962"/>
            <a:ext cx="609191" cy="4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88FC0F4-DDB1-0DE8-9D75-1A974405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09" y="2427609"/>
            <a:ext cx="829128" cy="2865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FD967B-661A-EAC4-A5F3-7715C61F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2" y="3745708"/>
            <a:ext cx="829128" cy="2865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F45605-2846-1F6E-28BA-69103F23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82" y="4988071"/>
            <a:ext cx="829128" cy="2865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26171F-976A-146E-6AB6-4E92B452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211" y="6213756"/>
            <a:ext cx="829128" cy="2865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FE472B-A43F-A774-96E0-145191FE9261}"/>
              </a:ext>
            </a:extLst>
          </p:cNvPr>
          <p:cNvSpPr txBox="1"/>
          <p:nvPr/>
        </p:nvSpPr>
        <p:spPr>
          <a:xfrm>
            <a:off x="4572000" y="2315183"/>
            <a:ext cx="75389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Occupancy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percentage of available rooms that were booked</a:t>
            </a:r>
          </a:p>
          <a:p>
            <a:r>
              <a:rPr lang="en-IN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6CD107-00F8-9BF5-AF62-97190252DABB}"/>
              </a:ext>
            </a:extLst>
          </p:cNvPr>
          <p:cNvSpPr txBox="1"/>
          <p:nvPr/>
        </p:nvSpPr>
        <p:spPr>
          <a:xfrm>
            <a:off x="5693440" y="3657600"/>
            <a:ext cx="59894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Cancellation Rate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percentage of total bookings that were canceled within a given period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9A8467-B3DA-7155-07F3-C59729EE360D}"/>
              </a:ext>
            </a:extLst>
          </p:cNvPr>
          <p:cNvSpPr txBox="1"/>
          <p:nvPr/>
        </p:nvSpPr>
        <p:spPr>
          <a:xfrm>
            <a:off x="6658710" y="4722705"/>
            <a:ext cx="53354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Total Booking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available resources (i.e. rooms) that are actually used during a specific period</a:t>
            </a:r>
          </a:p>
          <a:p>
            <a:r>
              <a:rPr lang="en-IN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19A20B-098D-BB0E-4A45-756F40DDABA6}"/>
              </a:ext>
            </a:extLst>
          </p:cNvPr>
          <p:cNvSpPr txBox="1"/>
          <p:nvPr/>
        </p:nvSpPr>
        <p:spPr>
          <a:xfrm>
            <a:off x="7597302" y="5787811"/>
            <a:ext cx="4513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Utilize capacity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refers to the portion of available rooms that are booked and occupied by guests.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0818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2571-DB6C-1CC3-DB01-A46D5590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43" y="269131"/>
            <a:ext cx="6372800" cy="61608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type vs Revenue insight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4926-2409-355A-FAED-B792F4887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839" y="1089498"/>
            <a:ext cx="6449438" cy="54993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Weekdays,the revenue totals 1070M Rupees,representing 63% of total revenue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Weekend,the revenue totals 639M Rupees,representing 37% of total revenue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Behavior : The chart can reflect customer preferences, with weekends attracting more guests, possibly due to higher prices,business-related stays.</a:t>
            </a:r>
          </a:p>
          <a:p>
            <a:pPr marL="36900" indent="0">
              <a:buNone/>
            </a:pP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A19926-AE46-00DE-C415-13B278078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68264" y="294724"/>
            <a:ext cx="4114799" cy="34671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E2A3BB-B324-293D-742F-61A554B7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64" y="3988340"/>
            <a:ext cx="4114799" cy="27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32568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43DB-789E-C83B-4622-354403D0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50" y="356681"/>
            <a:ext cx="5616386" cy="791183"/>
          </a:xfrm>
        </p:spPr>
        <p:txBody>
          <a:bodyPr anchor="t"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City &amp; Hotel wise</a:t>
            </a:r>
            <a:br>
              <a:rPr lang="en-IN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612EF9-6167-0ECC-5673-3421DB00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838" y="1147864"/>
            <a:ext cx="5836595" cy="5508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Mumbai leads in revenue generation at 664M,followed by Bangalore at 417M,Hyderabad at 323M and Delhi 292M.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Hotel Contributions : Atliq Exotica plays a key role in driving revenue at 319M and least is Atliq Seasons at 66M.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Revenue Trends : Identifying cities or hotels with increasing or declining revenue can help pinpoint areas of growth or concern.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DE3811B-9FC4-9A21-5B8C-61FCE33B9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9090" y="376599"/>
            <a:ext cx="5355011" cy="33852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521825-48A5-3BB8-0E5E-B3F72703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91" y="3871609"/>
            <a:ext cx="5355012" cy="27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7330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9264-4385-5C8E-E0FA-0C5335F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7" y="337226"/>
            <a:ext cx="5350818" cy="97045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Wise Revenue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76C7-3A24-E4AE-1DC0-FDD0A4713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451" y="1118680"/>
            <a:ext cx="5491841" cy="540209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Class wise Performance : The chart highlights revenue distribution across different classes like Elite, Premium, Presidential, and Standard.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Higher revenue from Elite at 560M and lowest from Standard class at 310M.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Revenue Trends : Analyzing trends by class helps identify which segments are growing or declining, guiding pricing and service adjustments.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61BE0E-A1DA-E566-21C4-9F4CEB574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731" y="1001949"/>
            <a:ext cx="5350818" cy="5058383"/>
          </a:xfrm>
        </p:spPr>
      </p:pic>
    </p:spTree>
    <p:extLst>
      <p:ext uri="{BB962C8B-B14F-4D97-AF65-F5344CB8AC3E}">
        <p14:creationId xmlns:p14="http://schemas.microsoft.com/office/powerpoint/2010/main" val="3717710936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B52-1268-4E7B-96E3-C403C4EE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57" y="186204"/>
            <a:ext cx="7374171" cy="693906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Checked-out , cancel and No show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193AF-9BCB-BF08-8368-7D10390FA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280" y="880110"/>
            <a:ext cx="6663447" cy="56846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Checkout (70%) indicates good occupancy and customer retention.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Cancellation (25%) signifies the need to reduce cancellations through better policies or incentives.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No-Show (5%): A smaller percentage but can impact revenue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Behavior reflects that majority complete their stays, but a notable portion cancel or do not show 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FD2F05-023A-2A7C-CEE7-C200A1C365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0374" y="1546698"/>
            <a:ext cx="4611907" cy="4212076"/>
          </a:xfrm>
        </p:spPr>
      </p:pic>
    </p:spTree>
    <p:extLst>
      <p:ext uri="{BB962C8B-B14F-4D97-AF65-F5344CB8AC3E}">
        <p14:creationId xmlns:p14="http://schemas.microsoft.com/office/powerpoint/2010/main" val="1675321240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3598</TotalTime>
  <Words>724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Wingdings</vt:lpstr>
      <vt:lpstr>Wingdings 2</vt:lpstr>
      <vt:lpstr>Slate</vt:lpstr>
      <vt:lpstr>Atliq Hospitality Analysis</vt:lpstr>
      <vt:lpstr>Dataset Details</vt:lpstr>
      <vt:lpstr>Company Overview</vt:lpstr>
      <vt:lpstr>PowerPoint Presentation</vt:lpstr>
      <vt:lpstr>Key Performance Metrics</vt:lpstr>
      <vt:lpstr>Day type vs Revenue insight </vt:lpstr>
      <vt:lpstr>Revenue City &amp; Hotel wise </vt:lpstr>
      <vt:lpstr>Class Wise Revenue </vt:lpstr>
      <vt:lpstr>Checked-out , cancel and No show </vt:lpstr>
      <vt:lpstr>Trend Analysis </vt:lpstr>
      <vt:lpstr>Weekly booking through various booking platforms</vt:lpstr>
      <vt:lpstr>Major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Jadhav</dc:creator>
  <cp:lastModifiedBy>Pratiksha Jadhav</cp:lastModifiedBy>
  <cp:revision>19</cp:revision>
  <dcterms:created xsi:type="dcterms:W3CDTF">2024-12-09T12:46:14Z</dcterms:created>
  <dcterms:modified xsi:type="dcterms:W3CDTF">2024-12-12T12:13:26Z</dcterms:modified>
</cp:coreProperties>
</file>