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Merriweather Medium"/>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Medium-bold.fntdata"/><Relationship Id="rId23" Type="http://schemas.openxmlformats.org/officeDocument/2006/relationships/font" Target="fonts/Merriweather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Medium-boldItalic.fntdata"/><Relationship Id="rId25" Type="http://schemas.openxmlformats.org/officeDocument/2006/relationships/font" Target="fonts/MerriweatherMedium-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884c814e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884c814e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884c814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884c814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884c814e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884c814e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8a170239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8a170239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8772d4a7c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8772d4a7c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8772d4a7c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8772d4a7c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8772d4a7c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8772d4a7c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884c814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884c814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884c814e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884c814e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884c814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884c814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884c814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884c814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884c814e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884c814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12700" y="621700"/>
            <a:ext cx="8118600" cy="15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700"/>
              <a:t>Project Ecommerce Analytics </a:t>
            </a:r>
            <a:endParaRPr sz="4700"/>
          </a:p>
        </p:txBody>
      </p:sp>
      <p:sp>
        <p:nvSpPr>
          <p:cNvPr id="65" name="Google Shape;65;p13"/>
          <p:cNvSpPr txBox="1"/>
          <p:nvPr>
            <p:ph idx="1" type="subTitle"/>
          </p:nvPr>
        </p:nvSpPr>
        <p:spPr>
          <a:xfrm>
            <a:off x="6317500" y="3129575"/>
            <a:ext cx="2256300" cy="104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700"/>
              <a:t> </a:t>
            </a:r>
            <a:r>
              <a:rPr lang="en-GB" sz="2700">
                <a:solidFill>
                  <a:schemeClr val="lt1"/>
                </a:solidFill>
              </a:rPr>
              <a:t>By </a:t>
            </a:r>
            <a:endParaRPr sz="2700">
              <a:solidFill>
                <a:schemeClr val="lt1"/>
              </a:solidFill>
            </a:endParaRPr>
          </a:p>
          <a:p>
            <a:pPr indent="0" lvl="0" marL="0" rtl="0" algn="r">
              <a:spcBef>
                <a:spcPts val="0"/>
              </a:spcBef>
              <a:spcAft>
                <a:spcPts val="0"/>
              </a:spcAft>
              <a:buNone/>
            </a:pPr>
            <a:r>
              <a:rPr lang="en-GB" sz="2700">
                <a:solidFill>
                  <a:schemeClr val="lt1"/>
                </a:solidFill>
              </a:rPr>
              <a:t>Group 7</a:t>
            </a:r>
            <a:endParaRPr sz="2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4294967295" type="title"/>
          </p:nvPr>
        </p:nvSpPr>
        <p:spPr>
          <a:xfrm>
            <a:off x="232500" y="119450"/>
            <a:ext cx="8679000" cy="408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28" name="Google Shape;128;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fontScale="77500" lnSpcReduction="20000"/>
          </a:bodyPr>
          <a:lstStyle/>
          <a:p>
            <a:pPr indent="0" lvl="0" marL="0" rtl="0" algn="ctr">
              <a:spcBef>
                <a:spcPts val="0"/>
              </a:spcBef>
              <a:spcAft>
                <a:spcPts val="0"/>
              </a:spcAft>
              <a:buNone/>
            </a:pPr>
            <a:r>
              <a:rPr lang="en-GB" sz="2800"/>
              <a:t>TABLEAU DASHBOARD</a:t>
            </a:r>
            <a:endParaRPr/>
          </a:p>
        </p:txBody>
      </p:sp>
      <p:pic>
        <p:nvPicPr>
          <p:cNvPr id="129" name="Google Shape;129;p22" title="WhatsApp Image 2025-03-18 at 16.39.16_efd5d14d.jpg"/>
          <p:cNvPicPr preferRelativeResize="0"/>
          <p:nvPr/>
        </p:nvPicPr>
        <p:blipFill>
          <a:blip r:embed="rId3">
            <a:alphaModFix/>
          </a:blip>
          <a:stretch>
            <a:fillRect/>
          </a:stretch>
        </p:blipFill>
        <p:spPr>
          <a:xfrm>
            <a:off x="232500" y="119450"/>
            <a:ext cx="8679002" cy="408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31225" y="411800"/>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lang="en-GB">
                <a:latin typeface="Merriweather Medium"/>
                <a:ea typeface="Merriweather Medium"/>
                <a:cs typeface="Merriweather Medium"/>
                <a:sym typeface="Merriweather Medium"/>
              </a:rPr>
              <a:t>Key Insights</a:t>
            </a:r>
            <a:endParaRPr sz="3900">
              <a:latin typeface="Merriweather Medium"/>
              <a:ea typeface="Merriweather Medium"/>
              <a:cs typeface="Merriweather Medium"/>
              <a:sym typeface="Merriweather Medium"/>
            </a:endParaRPr>
          </a:p>
        </p:txBody>
      </p:sp>
      <p:sp>
        <p:nvSpPr>
          <p:cNvPr id="135" name="Google Shape;135;p23"/>
          <p:cNvSpPr txBox="1"/>
          <p:nvPr>
            <p:ph idx="4294967295" type="body"/>
          </p:nvPr>
        </p:nvSpPr>
        <p:spPr>
          <a:xfrm>
            <a:off x="311725" y="1545700"/>
            <a:ext cx="8559600" cy="33429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Clr>
                <a:srgbClr val="000000"/>
              </a:buClr>
              <a:buSzPts val="1700"/>
              <a:buChar char="●"/>
            </a:pPr>
            <a:r>
              <a:rPr lang="en-GB" sz="1700">
                <a:solidFill>
                  <a:srgbClr val="000000"/>
                </a:solidFill>
              </a:rPr>
              <a:t>90% delivery success rate (89,940/99,440 orders delivered).</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Average product rating: 4.09/5, with categories ranging from 2.5 to 4.67.</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1-star reviews ranked third in distribution, indicating quality issues in specific categories.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São Paulo housed the highest-value customers, influencing targeted marketing strategies.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Weekend sales lagged behind weekdays, suggesting opportunities for promotions</a:t>
            </a:r>
            <a:endParaRPr sz="1700">
              <a:solidFill>
                <a:srgbClr val="000000"/>
              </a:solidFill>
            </a:endParaRPr>
          </a:p>
          <a:p>
            <a:pPr indent="0" lvl="0" marL="0" rtl="0" algn="l">
              <a:spcBef>
                <a:spcPts val="600"/>
              </a:spcBef>
              <a:spcAft>
                <a:spcPts val="600"/>
              </a:spcAft>
              <a:buNone/>
            </a:pPr>
            <a:r>
              <a:t/>
            </a:r>
            <a:endParaRPr sz="17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990"/>
              <a:buNone/>
            </a:pPr>
            <a:r>
              <a:rPr lang="en-GB">
                <a:highlight>
                  <a:schemeClr val="dk1"/>
                </a:highlight>
                <a:latin typeface="Merriweather Medium"/>
                <a:ea typeface="Merriweather Medium"/>
                <a:cs typeface="Merriweather Medium"/>
                <a:sym typeface="Merriweather Medium"/>
              </a:rPr>
              <a:t>Conclusion</a:t>
            </a:r>
            <a:endParaRPr>
              <a:highlight>
                <a:schemeClr val="dk1"/>
              </a:highlight>
              <a:latin typeface="Merriweather Medium"/>
              <a:ea typeface="Merriweather Medium"/>
              <a:cs typeface="Merriweather Medium"/>
              <a:sym typeface="Merriweather Medium"/>
            </a:endParaRPr>
          </a:p>
          <a:p>
            <a:pPr indent="0" lvl="0" marL="0" rtl="0" algn="l">
              <a:spcBef>
                <a:spcPts val="400"/>
              </a:spcBef>
              <a:spcAft>
                <a:spcPts val="0"/>
              </a:spcAft>
              <a:buSzPts val="990"/>
              <a:buNone/>
            </a:pPr>
            <a:r>
              <a:t/>
            </a:r>
            <a:endParaRPr>
              <a:highlight>
                <a:schemeClr val="dk1"/>
              </a:highlight>
              <a:latin typeface="Merriweather Medium"/>
              <a:ea typeface="Merriweather Medium"/>
              <a:cs typeface="Merriweather Medium"/>
              <a:sym typeface="Merriweather Medium"/>
            </a:endParaRPr>
          </a:p>
        </p:txBody>
      </p:sp>
      <p:sp>
        <p:nvSpPr>
          <p:cNvPr id="141" name="Google Shape;141;p24"/>
          <p:cNvSpPr txBox="1"/>
          <p:nvPr>
            <p:ph idx="4294967295" type="body"/>
          </p:nvPr>
        </p:nvSpPr>
        <p:spPr>
          <a:xfrm>
            <a:off x="311725" y="1545700"/>
            <a:ext cx="8559600" cy="334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700">
                <a:solidFill>
                  <a:srgbClr val="000000"/>
                </a:solidFill>
              </a:rPr>
              <a:t>The Olist Store Analysis project provided comprehensive insights into customer behavior, sales trends, and operational efficiency for the Olist e-commerce platform.</a:t>
            </a:r>
            <a:endParaRPr sz="1700">
              <a:solidFill>
                <a:srgbClr val="000000"/>
              </a:solidFill>
            </a:endParaRPr>
          </a:p>
          <a:p>
            <a:pPr indent="-336550" lvl="0" marL="457200" rtl="0" algn="l">
              <a:spcBef>
                <a:spcPts val="600"/>
              </a:spcBef>
              <a:spcAft>
                <a:spcPts val="0"/>
              </a:spcAft>
              <a:buClr>
                <a:srgbClr val="000000"/>
              </a:buClr>
              <a:buSzPts val="1700"/>
              <a:buChar char="●"/>
            </a:pPr>
            <a:r>
              <a:rPr lang="en-GB" sz="1700">
                <a:solidFill>
                  <a:srgbClr val="000000"/>
                </a:solidFill>
              </a:rPr>
              <a:t>Enhanced Customer Experience: Faster shipping times significantly improve customer satisfaction, as evidenced by higher review scores.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Payment Preferences: Credit card payments are associated with higher customer satisfaction, suggesting targeted promotions could increase overall satisfaction.</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Regional Insights: São Paulo customers have higher average transaction values, indicating potential for targeted marketing strategies.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Operational Efficiency: Pet shop delivery times can be optimized to reduce average shipping days.</a:t>
            </a:r>
            <a:endParaRPr sz="1700">
              <a:solidFill>
                <a:srgbClr val="000000"/>
              </a:solidFill>
            </a:endParaRPr>
          </a:p>
          <a:p>
            <a:pPr indent="0" lvl="0" marL="0" rtl="0" algn="l">
              <a:spcBef>
                <a:spcPts val="600"/>
              </a:spcBef>
              <a:spcAft>
                <a:spcPts val="600"/>
              </a:spcAft>
              <a:buNone/>
            </a:pPr>
            <a:r>
              <a:t/>
            </a:r>
            <a:endParaRPr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780900" y="1621650"/>
            <a:ext cx="6776700" cy="190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Group Members</a:t>
            </a:r>
            <a:endParaRPr sz="2900"/>
          </a:p>
        </p:txBody>
      </p:sp>
      <p:sp>
        <p:nvSpPr>
          <p:cNvPr id="71" name="Google Shape;71;p14"/>
          <p:cNvSpPr txBox="1"/>
          <p:nvPr>
            <p:ph idx="1" type="body"/>
          </p:nvPr>
        </p:nvSpPr>
        <p:spPr>
          <a:xfrm>
            <a:off x="4572000" y="1184700"/>
            <a:ext cx="4191000" cy="277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chemeClr val="dk1"/>
                </a:solidFill>
                <a:highlight>
                  <a:schemeClr val="lt1"/>
                </a:highlight>
                <a:latin typeface="Merriweather"/>
                <a:ea typeface="Merriweather"/>
                <a:cs typeface="Merriweather"/>
                <a:sym typeface="Merriweather"/>
              </a:rPr>
              <a:t>Atharv Mahendra Yadav</a:t>
            </a:r>
            <a:endParaRPr sz="2000">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None/>
            </a:pPr>
            <a:r>
              <a:rPr lang="en-GB" sz="2000">
                <a:solidFill>
                  <a:schemeClr val="dk1"/>
                </a:solidFill>
                <a:highlight>
                  <a:schemeClr val="lt1"/>
                </a:highlight>
                <a:latin typeface="Merriweather"/>
                <a:ea typeface="Merriweather"/>
                <a:cs typeface="Merriweather"/>
                <a:sym typeface="Merriweather"/>
              </a:rPr>
              <a:t>Jayakumar Gopal Shetasanadi</a:t>
            </a:r>
            <a:endParaRPr sz="2000">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None/>
            </a:pPr>
            <a:r>
              <a:rPr lang="en-GB" sz="2000">
                <a:solidFill>
                  <a:schemeClr val="dk1"/>
                </a:solidFill>
                <a:highlight>
                  <a:schemeClr val="lt1"/>
                </a:highlight>
                <a:latin typeface="Merriweather"/>
                <a:ea typeface="Merriweather"/>
                <a:cs typeface="Merriweather"/>
                <a:sym typeface="Merriweather"/>
              </a:rPr>
              <a:t>Pratiksha Pandit Jadhav</a:t>
            </a:r>
            <a:endParaRPr sz="2000">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0"/>
              </a:spcAft>
              <a:buNone/>
            </a:pPr>
            <a:r>
              <a:rPr lang="en-GB" sz="2000">
                <a:solidFill>
                  <a:schemeClr val="dk1"/>
                </a:solidFill>
                <a:highlight>
                  <a:schemeClr val="lt1"/>
                </a:highlight>
                <a:latin typeface="Merriweather"/>
                <a:ea typeface="Merriweather"/>
                <a:cs typeface="Merriweather"/>
                <a:sym typeface="Merriweather"/>
              </a:rPr>
              <a:t>Ragavan S</a:t>
            </a:r>
            <a:endParaRPr sz="2000">
              <a:solidFill>
                <a:schemeClr val="dk1"/>
              </a:solidFill>
              <a:highlight>
                <a:schemeClr val="lt1"/>
              </a:highlight>
              <a:latin typeface="Merriweather"/>
              <a:ea typeface="Merriweather"/>
              <a:cs typeface="Merriweather"/>
              <a:sym typeface="Merriweather"/>
            </a:endParaRPr>
          </a:p>
          <a:p>
            <a:pPr indent="0" lvl="0" marL="0" rtl="0" algn="l">
              <a:spcBef>
                <a:spcPts val="1200"/>
              </a:spcBef>
              <a:spcAft>
                <a:spcPts val="1200"/>
              </a:spcAft>
              <a:buNone/>
            </a:pPr>
            <a:r>
              <a:rPr lang="en-GB" sz="2000">
                <a:solidFill>
                  <a:schemeClr val="dk1"/>
                </a:solidFill>
                <a:highlight>
                  <a:schemeClr val="lt1"/>
                </a:highlight>
                <a:latin typeface="Merriweather"/>
                <a:ea typeface="Merriweather"/>
                <a:cs typeface="Merriweather"/>
                <a:sym typeface="Merriweather"/>
              </a:rPr>
              <a:t>Vichithra B</a:t>
            </a:r>
            <a:endParaRPr sz="20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a:t>
            </a:r>
            <a:endParaRPr/>
          </a:p>
        </p:txBody>
      </p:sp>
      <p:sp>
        <p:nvSpPr>
          <p:cNvPr id="77" name="Google Shape;77;p15"/>
          <p:cNvSpPr txBox="1"/>
          <p:nvPr>
            <p:ph idx="4294967295" type="body"/>
          </p:nvPr>
        </p:nvSpPr>
        <p:spPr>
          <a:xfrm>
            <a:off x="311725" y="1545700"/>
            <a:ext cx="8559600" cy="3342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000000"/>
              </a:buClr>
              <a:buSzPts val="1400"/>
              <a:buChar char="●"/>
            </a:pPr>
            <a:r>
              <a:rPr lang="en-GB" sz="1400">
                <a:solidFill>
                  <a:srgbClr val="000000"/>
                </a:solidFill>
              </a:rPr>
              <a:t>O</a:t>
            </a:r>
            <a:r>
              <a:rPr lang="en-GB" sz="1400">
                <a:solidFill>
                  <a:srgbClr val="000000"/>
                </a:solidFill>
              </a:rPr>
              <a:t>bjective:</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Goal: Analyze customer behavior, sales trends, and operational efficiency to inform strategic decisions.</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Focus: Enhance customer experience and optimize business operations.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Dataset Details:</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Type: CSV files</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Number: 9 datasets</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Content: Orders, payments, products, reviews, geolocation data</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Expected Outcomes:</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Actionable Insights: Identify trends and areas for improvement in customer satisfaction, payment methods, and logistics.</a:t>
            </a:r>
            <a:endParaRPr sz="1400">
              <a:solidFill>
                <a:srgbClr val="000000"/>
              </a:solidFill>
            </a:endParaRPr>
          </a:p>
          <a:p>
            <a:pPr indent="-317500" lvl="1" marL="914400" rtl="0" algn="l">
              <a:spcBef>
                <a:spcPts val="0"/>
              </a:spcBef>
              <a:spcAft>
                <a:spcPts val="0"/>
              </a:spcAft>
              <a:buClr>
                <a:srgbClr val="000000"/>
              </a:buClr>
              <a:buSzPts val="1400"/>
              <a:buChar char="○"/>
            </a:pPr>
            <a:r>
              <a:rPr lang="en-GB" sz="1400">
                <a:solidFill>
                  <a:srgbClr val="000000"/>
                </a:solidFill>
              </a:rPr>
              <a:t>Strategic Recommendations: Inform targeted marketing strategies, optimize logistics, and enhance customer experience.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6"/>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Merriweather Medium"/>
                <a:ea typeface="Merriweather Medium"/>
                <a:cs typeface="Merriweather Medium"/>
                <a:sym typeface="Merriweather Medium"/>
              </a:rPr>
              <a:t>Key Performance Indicators (KPIs)</a:t>
            </a:r>
            <a:endParaRPr>
              <a:latin typeface="Merriweather Medium"/>
              <a:ea typeface="Merriweather Medium"/>
              <a:cs typeface="Merriweather Medium"/>
              <a:sym typeface="Merriweath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49400"/>
            <a:ext cx="8520600" cy="623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2400"/>
              <a:t>Weekday Vs Weekend Payment Statistics</a:t>
            </a:r>
            <a:endParaRPr sz="2400"/>
          </a:p>
        </p:txBody>
      </p:sp>
      <p:sp>
        <p:nvSpPr>
          <p:cNvPr id="88" name="Google Shape;88;p17"/>
          <p:cNvSpPr txBox="1"/>
          <p:nvPr>
            <p:ph idx="1" type="body"/>
          </p:nvPr>
        </p:nvSpPr>
        <p:spPr>
          <a:xfrm>
            <a:off x="311700" y="1505700"/>
            <a:ext cx="3826200" cy="2473500"/>
          </a:xfrm>
          <a:prstGeom prst="rect">
            <a:avLst/>
          </a:prstGeom>
          <a:solidFill>
            <a:srgbClr val="333333"/>
          </a:solidFill>
        </p:spPr>
        <p:txBody>
          <a:bodyPr anchorCtr="0" anchor="t" bIns="91425" lIns="91425" spcFirstLastPara="1" rIns="91425" wrap="square" tIns="91425">
            <a:noAutofit/>
          </a:bodyPr>
          <a:lstStyle/>
          <a:p>
            <a:pPr indent="0" lvl="0" marL="0" rtl="0" algn="l">
              <a:spcBef>
                <a:spcPts val="600"/>
              </a:spcBef>
              <a:spcAft>
                <a:spcPts val="600"/>
              </a:spcAft>
              <a:buNone/>
            </a:pPr>
            <a:r>
              <a:t/>
            </a:r>
            <a:endParaRPr sz="1400"/>
          </a:p>
        </p:txBody>
      </p:sp>
      <p:sp>
        <p:nvSpPr>
          <p:cNvPr id="89" name="Google Shape;89;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rgbClr val="000000"/>
                </a:solidFill>
              </a:rPr>
              <a:t>This KPI compares the payment patterns and sales volumes during weekdays and weekends. It helps identify if there are significant differences in consumer behavior between these periods, which can inform marketing strategies and resource allocation.</a:t>
            </a:r>
            <a:endParaRPr sz="1700"/>
          </a:p>
        </p:txBody>
      </p:sp>
      <p:pic>
        <p:nvPicPr>
          <p:cNvPr id="90" name="Google Shape;90;p17" title="Screenshot 2025-03-19 124805.png"/>
          <p:cNvPicPr preferRelativeResize="0"/>
          <p:nvPr/>
        </p:nvPicPr>
        <p:blipFill>
          <a:blip r:embed="rId3">
            <a:alphaModFix/>
          </a:blip>
          <a:stretch>
            <a:fillRect/>
          </a:stretch>
        </p:blipFill>
        <p:spPr>
          <a:xfrm>
            <a:off x="920850" y="1837575"/>
            <a:ext cx="2857500" cy="180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2602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No. of Orders with Review Score 5 &amp; Payment Type as Credit Card</a:t>
            </a:r>
            <a:endParaRPr sz="2400"/>
          </a:p>
        </p:txBody>
      </p:sp>
      <p:sp>
        <p:nvSpPr>
          <p:cNvPr id="96" name="Google Shape;96;p18"/>
          <p:cNvSpPr txBox="1"/>
          <p:nvPr>
            <p:ph idx="1" type="body"/>
          </p:nvPr>
        </p:nvSpPr>
        <p:spPr>
          <a:xfrm>
            <a:off x="311700" y="1505700"/>
            <a:ext cx="40467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7" name="Google Shape;97;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rgbClr val="000000"/>
                </a:solidFill>
              </a:rPr>
              <a:t>This metric focuses on orders that received a perfect review score (5) and were paid using credit cards. It highlights the effectiveness of credit card payments in achieving high customer satisfaction and can guide payment method promotions.</a:t>
            </a:r>
            <a:endParaRPr sz="1700"/>
          </a:p>
        </p:txBody>
      </p:sp>
      <p:pic>
        <p:nvPicPr>
          <p:cNvPr id="98" name="Google Shape;98;p18" title="Screenshot 2025-03-19 225632.png"/>
          <p:cNvPicPr preferRelativeResize="0"/>
          <p:nvPr/>
        </p:nvPicPr>
        <p:blipFill>
          <a:blip r:embed="rId3">
            <a:alphaModFix/>
          </a:blip>
          <a:stretch>
            <a:fillRect/>
          </a:stretch>
        </p:blipFill>
        <p:spPr>
          <a:xfrm>
            <a:off x="311700" y="1505700"/>
            <a:ext cx="4182850" cy="282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74100" y="233525"/>
            <a:ext cx="8520600" cy="62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400"/>
              <a:t>Average No. of Days Taken for Order Delivery for Pet Shop</a:t>
            </a:r>
            <a:endParaRPr sz="2400"/>
          </a:p>
          <a:p>
            <a:pPr indent="0" lvl="0" marL="0" rtl="0" algn="l">
              <a:spcBef>
                <a:spcPts val="0"/>
              </a:spcBef>
              <a:spcAft>
                <a:spcPts val="0"/>
              </a:spcAft>
              <a:buNone/>
            </a:pPr>
            <a:r>
              <a:t/>
            </a:r>
            <a:endParaRPr sz="2400"/>
          </a:p>
        </p:txBody>
      </p:sp>
      <p:sp>
        <p:nvSpPr>
          <p:cNvPr id="104" name="Google Shape;104;p1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5" name="Google Shape;105;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2100"/>
              </a:spcBef>
              <a:spcAft>
                <a:spcPts val="0"/>
              </a:spcAft>
              <a:buNone/>
            </a:pPr>
            <a:r>
              <a:rPr lang="en-GB" sz="1700">
                <a:solidFill>
                  <a:srgbClr val="000000"/>
                </a:solidFill>
              </a:rPr>
              <a:t>This KPI measures the average time taken to deliver orders from the pet shop category. It helps assess the efficiency of logistics for pet products and identify areas for improvement to enhance customer satisfaction.</a:t>
            </a:r>
            <a:endParaRPr sz="1700">
              <a:solidFill>
                <a:srgbClr val="000000"/>
              </a:solidFill>
            </a:endParaRPr>
          </a:p>
          <a:p>
            <a:pPr indent="0" lvl="0" marL="0" rtl="0" algn="l">
              <a:spcBef>
                <a:spcPts val="2100"/>
              </a:spcBef>
              <a:spcAft>
                <a:spcPts val="1200"/>
              </a:spcAft>
              <a:buNone/>
            </a:pPr>
            <a:r>
              <a:t/>
            </a:r>
            <a:endParaRPr sz="1700"/>
          </a:p>
        </p:txBody>
      </p:sp>
      <p:pic>
        <p:nvPicPr>
          <p:cNvPr id="106" name="Google Shape;106;p19" title="Screenshot 2025-03-18 162125.png"/>
          <p:cNvPicPr preferRelativeResize="0"/>
          <p:nvPr/>
        </p:nvPicPr>
        <p:blipFill>
          <a:blip r:embed="rId3">
            <a:alphaModFix/>
          </a:blip>
          <a:stretch>
            <a:fillRect/>
          </a:stretch>
        </p:blipFill>
        <p:spPr>
          <a:xfrm>
            <a:off x="311700" y="1505700"/>
            <a:ext cx="4312500" cy="332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74075" y="2780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Average Price and Payment Values from Customers of São Paulo City</a:t>
            </a:r>
            <a:endParaRPr sz="2400"/>
          </a:p>
        </p:txBody>
      </p:sp>
      <p:sp>
        <p:nvSpPr>
          <p:cNvPr id="112" name="Google Shape;112;p20"/>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rgbClr val="000000"/>
                </a:solidFill>
              </a:rPr>
              <a:t>This metric analyzes the average transaction values and prices for customers based in São Paulo. It provides insights into regional purchasing power and can inform targeted marketing strategies for high-value customers.</a:t>
            </a:r>
            <a:endParaRPr sz="1700"/>
          </a:p>
        </p:txBody>
      </p:sp>
      <p:pic>
        <p:nvPicPr>
          <p:cNvPr id="114" name="Google Shape;114;p20" title="Screenshot 2025-03-19 183702.png"/>
          <p:cNvPicPr preferRelativeResize="0"/>
          <p:nvPr/>
        </p:nvPicPr>
        <p:blipFill>
          <a:blip r:embed="rId3">
            <a:alphaModFix/>
          </a:blip>
          <a:stretch>
            <a:fillRect/>
          </a:stretch>
        </p:blipFill>
        <p:spPr>
          <a:xfrm>
            <a:off x="448675" y="2021600"/>
            <a:ext cx="3862925" cy="126188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5830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Relationship Between Shipping Days and Review Scores</a:t>
            </a:r>
            <a:endParaRPr sz="2400"/>
          </a:p>
        </p:txBody>
      </p:sp>
      <p:sp>
        <p:nvSpPr>
          <p:cNvPr id="120" name="Google Shape;120;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solidFill>
                  <a:srgbClr val="000000"/>
                </a:solidFill>
              </a:rPr>
              <a:t>This KPI examines how the number of shipping days affects customer review scores. It helps understand the impact of delivery speed on customer satisfaction and can guide improvements in logistics to enhance overall customer experience.</a:t>
            </a:r>
            <a:endParaRPr sz="1700"/>
          </a:p>
        </p:txBody>
      </p:sp>
      <p:pic>
        <p:nvPicPr>
          <p:cNvPr id="122" name="Google Shape;122;p21" title="Screenshot 2025-03-18 162158.png"/>
          <p:cNvPicPr preferRelativeResize="0"/>
          <p:nvPr/>
        </p:nvPicPr>
        <p:blipFill>
          <a:blip r:embed="rId3">
            <a:alphaModFix/>
          </a:blip>
          <a:stretch>
            <a:fillRect/>
          </a:stretch>
        </p:blipFill>
        <p:spPr>
          <a:xfrm>
            <a:off x="311700" y="1505700"/>
            <a:ext cx="4468100" cy="313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