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4" r:id="rId5"/>
    <p:sldId id="265" r:id="rId6"/>
    <p:sldId id="266" r:id="rId7"/>
    <p:sldId id="267" r:id="rId8"/>
    <p:sldId id="257" r:id="rId9"/>
    <p:sldId id="261" r:id="rId10"/>
    <p:sldId id="262" r:id="rId11"/>
    <p:sldId id="259" r:id="rId12"/>
    <p:sldId id="270" r:id="rId13"/>
    <p:sldId id="272" r:id="rId14"/>
    <p:sldId id="271" r:id="rId15"/>
    <p:sldId id="258" r:id="rId16"/>
    <p:sldId id="260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90000"/>
    <a:srgbClr val="000099"/>
    <a:srgbClr val="CC0099"/>
    <a:srgbClr val="009900"/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95AC-2A9D-4B9F-B064-63B25522CF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88A68-E7FE-4054-889D-9F22CD3B5B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CA947-FA54-4556-9484-C901DA14CB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88896-D229-4E57-BF55-C1B68F75E1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94157-FC5B-46F3-8917-6FD80BDDD6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90CF2-3E97-49FC-AEA3-2A3687628A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85556-920E-4883-878A-567707513A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11DD7-DD90-48F6-9C8C-39BD8226F8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DFA16-B47B-4E03-AAD2-628C16CF41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C29F2-49AA-4435-A741-3A2F4AAB51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C9EE0-AB2D-4F1D-9FCF-9EFC9E2C85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0DD87D0-EFE8-4E02-9EB1-16B9F0B98B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772400" cy="935038"/>
          </a:xfrm>
        </p:spPr>
        <p:txBody>
          <a:bodyPr/>
          <a:lstStyle/>
          <a:p>
            <a:pPr eaLnBrk="1" hangingPunct="1">
              <a:defRPr/>
            </a:pPr>
            <a:r>
              <a:rPr lang="pt-BR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REFLEXÃO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836613"/>
            <a:ext cx="7993063" cy="5688012"/>
          </a:xfrm>
        </p:spPr>
        <p:txBody>
          <a:bodyPr/>
          <a:lstStyle/>
          <a:p>
            <a:pPr marL="441325" indent="-441325" algn="l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pt-BR" sz="2800" smtClean="0"/>
              <a:t> </a:t>
            </a:r>
            <a:r>
              <a:rPr lang="pt-BR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Vencer os outros não chega a ser uma grande vitória</a:t>
            </a:r>
            <a:r>
              <a:rPr lang="pt-BR" sz="2800" smtClean="0"/>
              <a:t>. </a:t>
            </a:r>
          </a:p>
          <a:p>
            <a:pPr marL="441325" indent="-441325" algn="l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pt-BR" sz="2800" smtClean="0"/>
              <a:t> </a:t>
            </a:r>
            <a:r>
              <a:rPr lang="pt-BR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Vitorioso é aquele que consegue vencer a si mesmo combatendo seus medos  e controlando suas emoções.</a:t>
            </a:r>
          </a:p>
          <a:p>
            <a:pPr marL="441325" indent="-441325" algn="l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pt-BR" sz="28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vitória sobre nós mesmos é muito mais difícil.</a:t>
            </a:r>
            <a:r>
              <a:rPr lang="pt-BR" sz="2800" smtClean="0"/>
              <a:t> </a:t>
            </a:r>
          </a:p>
          <a:p>
            <a:pPr marL="441325" indent="-441325" algn="l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pt-BR" sz="2800" b="1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Ela requer mais coragem mais disciplina e mais decisão.</a:t>
            </a:r>
            <a:r>
              <a:rPr lang="pt-BR" sz="2800" smtClean="0"/>
              <a:t> </a:t>
            </a:r>
          </a:p>
          <a:p>
            <a:pPr marL="441325" indent="-441325" algn="l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pt-BR" sz="2800" b="1" smtClean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 você não conseguir na primeira vez tente de novo.</a:t>
            </a:r>
          </a:p>
          <a:p>
            <a:pPr marL="441325" indent="-441325" algn="l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pt-BR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 simples fato de tentar de novo já será sua primeira vitória</a:t>
            </a:r>
            <a:r>
              <a:rPr lang="pt-BR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dirty="0" smtClean="0"/>
              <a:t>    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LER(NOME_PROD)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ENQUANTO(NOME_PROD &lt;&gt; “FIM”)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FAÇA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LER(VALOR_U, QTDE_EST)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pt-BR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(QTDE_EST &gt; 0)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pt-BR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ENTÃO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VALOR_CONT = VALOR_U * QDTE_EST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QTDE_TIPOS_PROD = QTDE_TIPOS_PROD </a:t>
            </a:r>
            <a:r>
              <a:rPr lang="pt-B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+ 1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</a:t>
            </a:r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SALDO_TODOS_PROD = SALDO_TODOS_PROD </a:t>
            </a:r>
            <a:r>
              <a:rPr lang="pt-BR" sz="1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QTDE_EST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TOTAL_CONT_GERAL = TOTAL_CONT_GERAL + </a:t>
            </a:r>
            <a:r>
              <a:rPr lang="pt-BR" sz="1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VALOR_CONT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ESCREVER(NOME_PROD, VALOR_U, QTDE_EST, VALOR_CONT)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SENÃO  </a:t>
            </a:r>
          </a:p>
          <a:p>
            <a:pPr eaLnBrk="1" hangingPunct="1">
              <a:buFontTx/>
              <a:buNone/>
              <a:defRPr/>
            </a:pPr>
            <a:r>
              <a:rPr lang="pt-BR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ESCREVER(NOME_PROD, “NÃO HA ESTOQUE “)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pt-BR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FIM-SE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LER(NOME_PROD)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FIM-ENQUANTO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ESCREVER(QTDE_TIPOS_PROD, SALDO_TODOS_PROD,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TOTAL_CONT_GERAL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FIM.</a:t>
            </a:r>
          </a:p>
          <a:p>
            <a:pPr eaLnBrk="1" hangingPunct="1">
              <a:buFontTx/>
              <a:buNone/>
              <a:defRPr/>
            </a:pP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-1439862" y="3392488"/>
            <a:ext cx="42481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 eaLnBrk="1" hangingPunct="1"/>
            <a:r>
              <a:rPr lang="pt-BR" sz="2800" b="1" smtClean="0"/>
              <a:t>II.- Dado o seguinte algoritmo, faça passo a passo, o teste de mesa para os dados (3 ptos)</a:t>
            </a:r>
          </a:p>
        </p:txBody>
      </p:sp>
      <p:sp>
        <p:nvSpPr>
          <p:cNvPr id="12291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0" y="1063625"/>
            <a:ext cx="9144000" cy="5805488"/>
          </a:xfrm>
          <a:solidFill>
            <a:srgbClr val="FFFFFF"/>
          </a:solidFill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pt-BR" sz="2000" b="1" smtClean="0"/>
              <a:t>INICIO.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smtClean="0"/>
              <a:t>      DECLARE SALARIO_B, INSS, IR, FILIACAO_S, DEP, TOTAL_DESC, AUX_DEP, SALARIO_L:  numéricos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b="1" smtClean="0"/>
              <a:t>      LER (SALARIO_B)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b="1" smtClean="0"/>
              <a:t>      REPITA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b="1" smtClean="0"/>
              <a:t>            </a:t>
            </a:r>
            <a:r>
              <a:rPr lang="pt-BR" sz="1800" smtClean="0"/>
              <a:t>LER(DEP)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smtClean="0"/>
              <a:t>            INSS 			</a:t>
            </a:r>
            <a:r>
              <a:rPr lang="pt-BR" sz="1800" smtClean="0">
                <a:sym typeface="Wingdings" pitchFamily="2" charset="2"/>
              </a:rPr>
              <a:t>=</a:t>
            </a:r>
            <a:r>
              <a:rPr lang="pt-BR" sz="1800" smtClean="0"/>
              <a:t> SALARIO_B * 0.05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smtClean="0"/>
              <a:t>            IR			</a:t>
            </a:r>
            <a:r>
              <a:rPr lang="pt-BR" sz="1800" smtClean="0">
                <a:sym typeface="Wingdings" pitchFamily="2" charset="2"/>
              </a:rPr>
              <a:t>=</a:t>
            </a:r>
            <a:r>
              <a:rPr lang="pt-BR" sz="1800" smtClean="0"/>
              <a:t> SALARIO_B  * 0.10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smtClean="0"/>
              <a:t>            FILIACAO_S 		</a:t>
            </a:r>
            <a:r>
              <a:rPr lang="pt-BR" sz="1800" smtClean="0">
                <a:sym typeface="Wingdings" pitchFamily="2" charset="2"/>
              </a:rPr>
              <a:t>=</a:t>
            </a:r>
            <a:r>
              <a:rPr lang="pt-BR" sz="1800" smtClean="0"/>
              <a:t> (SALARIO_B – (INSS + IR)) * 0.005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smtClean="0"/>
              <a:t>            TOTAL_DESC 		</a:t>
            </a:r>
            <a:r>
              <a:rPr lang="pt-BR" sz="1800" smtClean="0">
                <a:sym typeface="Wingdings" pitchFamily="2" charset="2"/>
              </a:rPr>
              <a:t>=</a:t>
            </a:r>
            <a:r>
              <a:rPr lang="pt-BR" sz="1800" smtClean="0"/>
              <a:t> INSS + IR + FILIACAO_S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smtClean="0"/>
              <a:t>            AUX_DEP 		</a:t>
            </a:r>
            <a:r>
              <a:rPr lang="pt-BR" sz="1800" smtClean="0">
                <a:sym typeface="Wingdings" pitchFamily="2" charset="2"/>
              </a:rPr>
              <a:t>=</a:t>
            </a:r>
            <a:r>
              <a:rPr lang="pt-BR" sz="1800" smtClean="0"/>
              <a:t> DEP * 30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smtClean="0"/>
              <a:t>            SALARIO_L 		</a:t>
            </a:r>
            <a:r>
              <a:rPr lang="pt-BR" sz="1800" smtClean="0">
                <a:sym typeface="Wingdings" pitchFamily="2" charset="2"/>
              </a:rPr>
              <a:t>=</a:t>
            </a:r>
            <a:r>
              <a:rPr lang="pt-BR" sz="1800" smtClean="0"/>
              <a:t> SALARIO_B + AUX_DEP – TOTAL_DESC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smtClean="0"/>
              <a:t>            ESCREVER(´O SALARIO BRUTO E ´, SALARIO_B) 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smtClean="0"/>
              <a:t>            ESCREVER(´O TOTAL AUXILIO DEPENDENTES ´, AUX_DEP)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smtClean="0"/>
              <a:t>            ESCREVER(`O TOTAL DE DESCONTO E ´, TOTAL_DESC)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smtClean="0"/>
              <a:t>            ESCREVER(´O SALARIO LIQUIDO E ´, SALARIO_L</a:t>
            </a:r>
            <a:r>
              <a:rPr lang="pt-BR" sz="1800" b="1" smtClean="0"/>
              <a:t>)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b="1" smtClean="0"/>
              <a:t>            LER (SALARIO_B) 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b="1" smtClean="0"/>
              <a:t>     ATÉ QUE (SALARIO_B &lt;= 0)</a:t>
            </a:r>
          </a:p>
          <a:p>
            <a:pPr marL="1057275" lvl="1" indent="-877888" eaLnBrk="1" hangingPunct="1">
              <a:lnSpc>
                <a:spcPct val="80000"/>
              </a:lnSpc>
              <a:buFontTx/>
              <a:buNone/>
            </a:pPr>
            <a:r>
              <a:rPr lang="pt-BR" sz="1800" b="1" smtClean="0"/>
              <a:t>FIM.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7667625" y="1628775"/>
            <a:ext cx="1371600" cy="1728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sz="1200" b="1">
                <a:ea typeface="Raavi" pitchFamily="2" charset="0"/>
                <a:cs typeface="Raavi" pitchFamily="2" charset="0"/>
              </a:rPr>
              <a:t>DADOS DE ENTRADA:</a:t>
            </a:r>
          </a:p>
          <a:p>
            <a:r>
              <a:rPr lang="pt-BR" sz="1200" b="1">
                <a:ea typeface="Raavi" pitchFamily="2" charset="0"/>
                <a:cs typeface="Raavi" pitchFamily="2" charset="0"/>
              </a:rPr>
              <a:t>1500</a:t>
            </a:r>
          </a:p>
          <a:p>
            <a:r>
              <a:rPr lang="pt-BR" sz="1200" b="1">
                <a:ea typeface="Raavi" pitchFamily="2" charset="0"/>
                <a:cs typeface="Raavi" pitchFamily="2" charset="0"/>
              </a:rPr>
              <a:t>2</a:t>
            </a:r>
          </a:p>
          <a:p>
            <a:r>
              <a:rPr lang="pt-BR" sz="1200" b="1">
                <a:ea typeface="Raavi" pitchFamily="2" charset="0"/>
                <a:cs typeface="Raavi" pitchFamily="2" charset="0"/>
              </a:rPr>
              <a:t>3000</a:t>
            </a:r>
          </a:p>
          <a:p>
            <a:r>
              <a:rPr lang="pt-BR" sz="1200" b="1">
                <a:ea typeface="Raavi" pitchFamily="2" charset="0"/>
                <a:cs typeface="Raavi" pitchFamily="2" charset="0"/>
              </a:rPr>
              <a:t>5</a:t>
            </a:r>
          </a:p>
          <a:p>
            <a:r>
              <a:rPr lang="pt-BR" sz="1200" b="1">
                <a:ea typeface="Raavi" pitchFamily="2" charset="0"/>
                <a:cs typeface="Raavi" pitchFamily="2" charset="0"/>
              </a:rPr>
              <a:t>10000</a:t>
            </a:r>
          </a:p>
          <a:p>
            <a:r>
              <a:rPr lang="pt-BR" sz="1200" b="1">
                <a:ea typeface="Raavi" pitchFamily="2" charset="0"/>
                <a:cs typeface="Raavi" pitchFamily="2" charset="0"/>
              </a:rPr>
              <a:t>0</a:t>
            </a:r>
          </a:p>
          <a:p>
            <a:r>
              <a:rPr lang="pt-BR" sz="1200" b="1">
                <a:solidFill>
                  <a:srgbClr val="0000FF"/>
                </a:solidFill>
                <a:ea typeface="Raavi" pitchFamily="2" charset="0"/>
                <a:cs typeface="Raavi" pitchFamily="2" charset="0"/>
              </a:rPr>
              <a:t>0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pt-BR" smtClean="0"/>
              <a:t>Linguagem c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052513"/>
            <a:ext cx="8964612" cy="55451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smtClean="0"/>
              <a:t>Para executar um programa fonte (algoritmo codificado no ambiente do DevC++), </a:t>
            </a:r>
          </a:p>
          <a:p>
            <a:pPr marL="0" indent="0">
              <a:buFontTx/>
              <a:buNone/>
            </a:pPr>
            <a:r>
              <a:rPr lang="pt-BR" smtClean="0"/>
              <a:t>1.-primeiro deve ser salvo o programa com um nome com extensão c, exemplo: prova.c</a:t>
            </a:r>
          </a:p>
          <a:p>
            <a:pPr marL="0" indent="0">
              <a:buFontTx/>
              <a:buNone/>
            </a:pPr>
            <a:r>
              <a:rPr lang="pt-BR" smtClean="0"/>
              <a:t>2.- Depois deve ser compilado (EXECUTE </a:t>
            </a:r>
            <a:r>
              <a:rPr lang="pt-BR" smtClean="0">
                <a:sym typeface="Wingdings" pitchFamily="2" charset="2"/>
              </a:rPr>
              <a:t> COMPILAR), SENÃO HOUVER ERROS DE SINTAXE </a:t>
            </a:r>
          </a:p>
          <a:p>
            <a:pPr marL="0" indent="0">
              <a:buFontTx/>
              <a:buNone/>
            </a:pPr>
            <a:r>
              <a:rPr lang="pt-BR" smtClean="0">
                <a:sym typeface="Wingdings" pitchFamily="2" charset="2"/>
              </a:rPr>
              <a:t>3.- EXECUTA-SE O PROGRAMA (EXECUTAR)</a:t>
            </a:r>
          </a:p>
          <a:p>
            <a:pPr marL="0" indent="0">
              <a:buFontTx/>
              <a:buNone/>
            </a:pPr>
            <a:r>
              <a:rPr lang="pt-BR" smtClean="0">
                <a:sym typeface="Wingdings" pitchFamily="2" charset="2"/>
              </a:rPr>
              <a:t>CASO CONTRÁRIO DEVE-SE CORREGIR OS ERROS E REPETIR OS PASSOS 1-2-3.</a:t>
            </a: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  <a:p>
            <a:pPr marL="0" indent="0">
              <a:buFontTx/>
              <a:buNone/>
            </a:pP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-9525"/>
            <a:ext cx="9144000" cy="6840538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#include &lt;</a:t>
            </a:r>
            <a:r>
              <a:rPr lang="pt-BR" sz="1200" dirty="0" err="1" smtClean="0"/>
              <a:t>stdio.h</a:t>
            </a:r>
            <a:r>
              <a:rPr lang="pt-BR" sz="1200" dirty="0" smtClean="0"/>
              <a:t>&gt;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/* Os </a:t>
            </a:r>
            <a:r>
              <a:rPr lang="pt-BR" sz="1200" dirty="0" err="1" smtClean="0"/>
              <a:t>simbolos</a:t>
            </a:r>
            <a:r>
              <a:rPr lang="pt-BR" sz="1200" dirty="0" smtClean="0"/>
              <a:t> / e * é a abertura de um comentário.    include permite definir as bibliotecas a serem utilizadas no programa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</a:t>
            </a:r>
            <a:r>
              <a:rPr lang="pt-BR" sz="1200" dirty="0" err="1" smtClean="0"/>
              <a:t>stdio.h</a:t>
            </a:r>
            <a:endParaRPr lang="pt-BR" sz="1200" dirty="0" smtClean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</a:t>
            </a:r>
            <a:r>
              <a:rPr lang="pt-BR" sz="1200" dirty="0" err="1" smtClean="0"/>
              <a:t>stdio</a:t>
            </a:r>
            <a:r>
              <a:rPr lang="pt-BR" sz="1200" dirty="0" smtClean="0"/>
              <a:t>: </a:t>
            </a:r>
            <a:r>
              <a:rPr lang="pt-BR" sz="1200" dirty="0" err="1" smtClean="0"/>
              <a:t>std</a:t>
            </a:r>
            <a:r>
              <a:rPr lang="pt-BR" sz="1200" dirty="0" smtClean="0"/>
              <a:t>: standard :padrão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</a:t>
            </a:r>
            <a:r>
              <a:rPr lang="pt-BR" sz="1200" dirty="0" err="1" smtClean="0"/>
              <a:t>io:input</a:t>
            </a:r>
            <a:r>
              <a:rPr lang="pt-BR" sz="1200" dirty="0" smtClean="0"/>
              <a:t>/output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entrada: leitura via teclado.    saída: resultados mostrados no monitor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h:header cabeçalho                   fecha comentário  */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</a:t>
            </a:r>
            <a:r>
              <a:rPr lang="pt-BR" sz="1200" dirty="0" err="1" smtClean="0"/>
              <a:t>float</a:t>
            </a:r>
            <a:r>
              <a:rPr lang="pt-BR" sz="1200" dirty="0" smtClean="0"/>
              <a:t> S_BRUTO, INSS, IR, F_SINDICAL;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</a:t>
            </a:r>
            <a:r>
              <a:rPr lang="pt-BR" sz="1200" dirty="0" err="1" smtClean="0"/>
              <a:t>float</a:t>
            </a:r>
            <a:r>
              <a:rPr lang="pt-BR" sz="1200" dirty="0" smtClean="0"/>
              <a:t> TOTAL_DESC, AUX_DEP, S_LIQUIDO;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</a:t>
            </a:r>
            <a:r>
              <a:rPr lang="pt-BR" sz="1200" dirty="0" err="1" smtClean="0"/>
              <a:t>int</a:t>
            </a:r>
            <a:r>
              <a:rPr lang="pt-BR" sz="1200" dirty="0" smtClean="0"/>
              <a:t> DEP;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/*</a:t>
            </a:r>
            <a:r>
              <a:rPr lang="pt-BR" sz="1200" dirty="0" err="1" smtClean="0"/>
              <a:t>float</a:t>
            </a:r>
            <a:r>
              <a:rPr lang="pt-BR" sz="1200" dirty="0" smtClean="0"/>
              <a:t>: usado para tipo de variáveis com valores reais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</a:t>
            </a:r>
            <a:r>
              <a:rPr lang="pt-BR" sz="1200" dirty="0" err="1" smtClean="0"/>
              <a:t>int</a:t>
            </a:r>
            <a:r>
              <a:rPr lang="pt-BR" sz="1200" dirty="0" smtClean="0"/>
              <a:t>:   usado para tipo de variáveis com valores inteiros   */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err="1" smtClean="0"/>
              <a:t>main</a:t>
            </a:r>
            <a:r>
              <a:rPr lang="pt-BR" sz="1200" dirty="0" smtClean="0"/>
              <a:t>() { /*inicio do programa ou programa principal*/ 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</a:t>
            </a:r>
            <a:r>
              <a:rPr lang="pt-BR" sz="1200" dirty="0" err="1" smtClean="0"/>
              <a:t>printf</a:t>
            </a:r>
            <a:r>
              <a:rPr lang="pt-BR" sz="1200" dirty="0" smtClean="0"/>
              <a:t>(" ENTRE COM SEU SALARIO BRUTO ");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</a:t>
            </a:r>
            <a:r>
              <a:rPr lang="pt-BR" sz="1200" dirty="0" err="1" smtClean="0"/>
              <a:t>scanf</a:t>
            </a:r>
            <a:r>
              <a:rPr lang="pt-BR" sz="1200" dirty="0" smtClean="0"/>
              <a:t>(" %</a:t>
            </a:r>
            <a:r>
              <a:rPr lang="pt-BR" sz="1200" dirty="0" err="1" smtClean="0"/>
              <a:t>f",&amp;S_BRUTO</a:t>
            </a:r>
            <a:r>
              <a:rPr lang="pt-BR" sz="1200" dirty="0" smtClean="0"/>
              <a:t>);</a:t>
            </a:r>
          </a:p>
          <a:p>
            <a:pPr marL="173038" indent="-173038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/*Deve-se especificar o formato da variável a ser lida, neste caso,   S_BRUTO foi definido como real (</a:t>
            </a:r>
            <a:r>
              <a:rPr lang="pt-BR" sz="1200" dirty="0" err="1" smtClean="0"/>
              <a:t>float</a:t>
            </a:r>
            <a:r>
              <a:rPr lang="pt-BR" sz="1200" dirty="0" smtClean="0"/>
              <a:t>), então o   formato para leitura   deve ser especificado como "%f" e com o símbolo &amp; antes do nome da variável   */ 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do {/*INICIO DO BI*/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</a:t>
            </a:r>
            <a:r>
              <a:rPr lang="pt-BR" sz="1200" dirty="0" err="1" smtClean="0"/>
              <a:t>printf</a:t>
            </a:r>
            <a:r>
              <a:rPr lang="pt-BR" sz="1200" dirty="0" smtClean="0"/>
              <a:t>(" ENTRE COM O No. DEPENDENTES ");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</a:t>
            </a:r>
            <a:r>
              <a:rPr lang="pt-BR" sz="1200" dirty="0" err="1" smtClean="0"/>
              <a:t>scanf</a:t>
            </a:r>
            <a:r>
              <a:rPr lang="pt-BR" sz="1200" dirty="0" smtClean="0"/>
              <a:t>(" %</a:t>
            </a:r>
            <a:r>
              <a:rPr lang="pt-BR" sz="1200" dirty="0" err="1" smtClean="0"/>
              <a:t>d",&amp;DEP</a:t>
            </a:r>
            <a:r>
              <a:rPr lang="pt-BR" sz="1200" dirty="0" smtClean="0"/>
              <a:t>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INSS       = S_BRUTO * 0.05;  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IR         = S_BRUTO * 0.10;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F_SINDICAL =(S_BRUTO-(INSS +IR))*0.005;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TOTAL_DESC = INSS + IR+ F_SINDICAL;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AUX_DEP    = DEP * 30;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S_LIQUIDO  = S_BRUTO + AUX_DEP - TOTAL_DESC;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</a:t>
            </a:r>
            <a:r>
              <a:rPr lang="pt-BR" sz="1200" dirty="0" err="1" smtClean="0"/>
              <a:t>printf</a:t>
            </a:r>
            <a:r>
              <a:rPr lang="pt-BR" sz="1200" dirty="0" smtClean="0"/>
              <a:t>("\n O SALARIO BRUTO E %f ",S_BRUTO); /* \n </a:t>
            </a:r>
            <a:r>
              <a:rPr lang="pt-BR" sz="1200" dirty="0" err="1" smtClean="0"/>
              <a:t>next</a:t>
            </a:r>
            <a:r>
              <a:rPr lang="pt-BR" sz="1200" dirty="0" smtClean="0"/>
              <a:t> </a:t>
            </a:r>
            <a:r>
              <a:rPr lang="pt-BR" sz="1200" dirty="0" err="1" smtClean="0"/>
              <a:t>line</a:t>
            </a:r>
            <a:r>
              <a:rPr lang="pt-BR" sz="1200" dirty="0" smtClean="0"/>
              <a:t>: pula uma linha antes de escrever */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</a:t>
            </a:r>
            <a:r>
              <a:rPr lang="pt-BR" sz="1200" dirty="0" err="1" smtClean="0"/>
              <a:t>printf</a:t>
            </a:r>
            <a:r>
              <a:rPr lang="pt-BR" sz="1200" dirty="0" smtClean="0"/>
              <a:t>("\n O TOTAL AUXILIO DEPENDENTES %f ",AUX_DEP);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</a:t>
            </a:r>
            <a:r>
              <a:rPr lang="pt-BR" sz="1200" dirty="0" err="1" smtClean="0"/>
              <a:t>printf</a:t>
            </a:r>
            <a:r>
              <a:rPr lang="pt-BR" sz="1200" dirty="0" smtClean="0"/>
              <a:t>("\n O TOTAL DESCONTO %f ", TOTAL_DESC);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</a:t>
            </a:r>
            <a:r>
              <a:rPr lang="pt-BR" sz="1200" dirty="0" err="1" smtClean="0"/>
              <a:t>printf</a:t>
            </a:r>
            <a:r>
              <a:rPr lang="pt-BR" sz="1200" dirty="0" smtClean="0"/>
              <a:t>("\n O SALARIO LIQUIDO %f ",S_LIQUIDO);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</a:t>
            </a:r>
            <a:r>
              <a:rPr lang="pt-BR" sz="1200" dirty="0" err="1" smtClean="0"/>
              <a:t>printf</a:t>
            </a:r>
            <a:r>
              <a:rPr lang="pt-BR" sz="1200" dirty="0" smtClean="0"/>
              <a:t>("\n\n ENTRE COM SEU SALARIO BRUTO ");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   </a:t>
            </a:r>
            <a:r>
              <a:rPr lang="pt-BR" sz="1200" dirty="0" err="1" smtClean="0"/>
              <a:t>scanf</a:t>
            </a:r>
            <a:r>
              <a:rPr lang="pt-BR" sz="1200" dirty="0" smtClean="0"/>
              <a:t>("%</a:t>
            </a:r>
            <a:r>
              <a:rPr lang="pt-BR" sz="1200" dirty="0" err="1" smtClean="0"/>
              <a:t>f",&amp;S_BRUTO</a:t>
            </a:r>
            <a:r>
              <a:rPr lang="pt-BR" sz="1200" dirty="0" smtClean="0"/>
              <a:t>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}</a:t>
            </a:r>
            <a:r>
              <a:rPr lang="pt-BR" sz="1200" dirty="0" err="1" smtClean="0"/>
              <a:t>while</a:t>
            </a:r>
            <a:r>
              <a:rPr lang="pt-BR" sz="1200" dirty="0" smtClean="0"/>
              <a:t>(S_BRUTO &gt; 0);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   </a:t>
            </a:r>
            <a:r>
              <a:rPr lang="pt-BR" sz="1200" dirty="0" err="1" smtClean="0"/>
              <a:t>getch</a:t>
            </a:r>
            <a:r>
              <a:rPr lang="pt-BR" sz="1200" dirty="0" smtClean="0"/>
              <a:t>();   /* o comando </a:t>
            </a:r>
            <a:r>
              <a:rPr lang="pt-BR" sz="1200" dirty="0" err="1" smtClean="0"/>
              <a:t>getch</a:t>
            </a:r>
            <a:r>
              <a:rPr lang="pt-BR" sz="1200" dirty="0" smtClean="0"/>
              <a:t>() é um comando de leitura via teclado, </a:t>
            </a:r>
            <a:r>
              <a:rPr lang="pt-BR" sz="1200" dirty="0" err="1" smtClean="0"/>
              <a:t>le</a:t>
            </a:r>
            <a:r>
              <a:rPr lang="pt-BR" sz="1200" dirty="0" smtClean="0"/>
              <a:t> só um </a:t>
            </a:r>
            <a:r>
              <a:rPr lang="pt-BR" sz="1200" dirty="0" err="1" smtClean="0"/>
              <a:t>caracter</a:t>
            </a:r>
            <a:r>
              <a:rPr lang="pt-BR" sz="1200" dirty="0" smtClean="0"/>
              <a:t>.  Neste exemplo, o programa fica aguardando que </a:t>
            </a:r>
            <a:r>
              <a:rPr lang="pt-BR" sz="1200" dirty="0" err="1" smtClean="0"/>
              <a:t>qq</a:t>
            </a:r>
            <a:r>
              <a:rPr lang="pt-BR" sz="1200" dirty="0" smtClean="0"/>
              <a:t> tecla seja digitada,  feito isso, o programa volta ao programa fonte.*/  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sz="1200" dirty="0" smtClean="0"/>
              <a:t>} /*termino do programa*/ 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76250"/>
            <a:ext cx="864235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6237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smtClean="0"/>
              <a:t>III.- Marcar as respostas verdadeiras com (V) e as falsas com (F) e justificar.</a:t>
            </a:r>
            <a:endParaRPr lang="pt-BR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smtClean="0"/>
              <a:t>1.- (V) O comando de atribuição substitui uma leitura.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smtClean="0"/>
              <a:t>2.- (V  ) Dados podem ser considerados valores que serão processados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smtClean="0"/>
              <a:t>3.- (F) A estrutura lógica (e.l.)  para-faça é uma estrutura lógica  de seleção.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smtClean="0"/>
              <a:t>4.- (F) A seguinte expressão lógica ( (não p) e ((a+b) &gt;10)) é  VERDADEIRA, onde, a=5; b= 4 e p: a&gt;b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smtClean="0"/>
              <a:t>5.- (F) O resultado da seguinte expressão: </a:t>
            </a:r>
            <a:r>
              <a:rPr lang="pt-BR" sz="2000" smtClean="0">
                <a:sym typeface="Symbol" pitchFamily="18" charset="2"/>
              </a:rPr>
              <a:t></a:t>
            </a:r>
            <a:r>
              <a:rPr lang="pt-BR" sz="2000" smtClean="0"/>
              <a:t>25  + 42 – 30/4 + 10 é 25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smtClean="0"/>
              <a:t>6.- (F) A e.l. enquanto-faça faz pelo menos uma vez o bloco de iteração mesmo que a condição seja falsa.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smtClean="0"/>
              <a:t>7.- (F) A e. lógica de seleção permite a escolha de mais de duas alternativas de escolha.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smtClean="0"/>
              <a:t>8.- (F) A seguinte expressão lógica p e not q é VERDADEIRA, onde p, q: Verdadeira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smtClean="0"/>
              <a:t>9.- (V) A estrutura lógica de iteração repita-até executa pelo menos uma vez o bloco de iteração mesmo que na primeira vez a condição seja verdadeira.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smtClean="0"/>
              <a:t>10.- (V) Informação pode ser considerado dados que forem processados.</a:t>
            </a:r>
            <a:endParaRPr lang="pt-BR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smtClean="0"/>
              <a:t> Observação: Respostas falsas com justificativa tem peso 2.</a:t>
            </a:r>
            <a:r>
              <a:rPr lang="pt-BR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52462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pt-BR" sz="2000" b="1" dirty="0" smtClean="0"/>
              <a:t>IV.- Defina algoritmo e Cite e descreva estruturas lógicas utilizadas para construir um algoritmo (1,5 </a:t>
            </a:r>
            <a:r>
              <a:rPr lang="pt-BR" sz="2000" b="1" dirty="0" err="1" smtClean="0"/>
              <a:t>ptos</a:t>
            </a:r>
            <a:r>
              <a:rPr lang="pt-BR" sz="2000" b="1" dirty="0" smtClean="0"/>
              <a:t>.)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dirty="0" smtClean="0"/>
              <a:t>ALGORITMO É UM CONJUNTO PASSOS (BEM DEFINIDOS, FINITO, 0 E MAIS ENTRADA E PELO MENOS UMA SAÍDA) PARA RESOLVER UM DETERMINADO PROBLEMA.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pt-BR" sz="8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dirty="0" smtClean="0"/>
              <a:t>ESTRUTURAS LÓGICAS: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dirty="0" err="1" smtClean="0"/>
              <a:t>E.L.</a:t>
            </a:r>
            <a:r>
              <a:rPr lang="pt-BR" sz="1800" dirty="0" smtClean="0"/>
              <a:t> DE SEQUÊNCIA.- OS PASSOS DE UM ALGORITMO SÃO EXECUTADOS EM FORMA SEQUENCIAL SEM NENHUM TIPO DE TESTE DE CONDIÇÃO.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pt-BR" sz="8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dirty="0" err="1" smtClean="0"/>
              <a:t>E.L.</a:t>
            </a:r>
            <a:r>
              <a:rPr lang="pt-BR" sz="1800" dirty="0" smtClean="0"/>
              <a:t> DE SELEÇÃO. OS PASSOS DE UM ALGORITMO SÃO EXECUTADOS DE ACORDO COM UM TESTE DE CONDIÇÃO (QUE PERMITE A ESCOLHA DE UM BLOCO I QUANDO A CONDIÇÃO É VERDADEIRA, BLOCO II QUANDO A CONDIÇÃO É FALSA.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pt-BR" sz="8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dirty="0" err="1" smtClean="0"/>
              <a:t>E.L.</a:t>
            </a:r>
            <a:r>
              <a:rPr lang="pt-BR" sz="1800" dirty="0" smtClean="0"/>
              <a:t> ITERAÇÃO.-  UM BLOCO DE PASSOS PODEM SER EXECUTADOS UM NÚMERO X DE VEZES DE ACORDO COM UM TESTE DE CONDIÇÃO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dirty="0" smtClean="0"/>
              <a:t>ENQUANTO &lt;CONDIÇÃO&gt; FAÇA {BLOCO DE ITERAÇÃO}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dirty="0" smtClean="0"/>
              <a:t>REPITA {BLOCO DE ITERAÇÃO} ATE &lt;CONDIÇÃO&gt;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dirty="0" smtClean="0"/>
              <a:t>PARA (CONT </a:t>
            </a:r>
            <a:r>
              <a:rPr lang="pt-BR" sz="1800" dirty="0" smtClean="0">
                <a:sym typeface="Wingdings" pitchFamily="2" charset="2"/>
              </a:rPr>
              <a:t> 1 ATE N ) FAÇA {BLOCO ITERAÇÃO}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pt-BR" sz="18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pt-BR" sz="20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*O acadêmico é o mais importante personagem seu esforço e dedicação garantirão seu aprendizado e competência.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pt-BR" sz="20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*É interessante e necessário saber que o que se tem que aprender é a ciência de programar, pois linguagens de programação nada mais são ferramentas a serem utilizadas.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77866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pt-BR" sz="2800" b="1" smtClean="0"/>
              <a:t>I.- Dado o seguinte enunciado faça o algoritmo correspondente (3,0 pontos)</a:t>
            </a:r>
            <a:endParaRPr lang="pt-BR" sz="2800" smtClean="0"/>
          </a:p>
          <a:p>
            <a:pPr>
              <a:spcBef>
                <a:spcPct val="0"/>
              </a:spcBef>
            </a:pPr>
            <a:r>
              <a:rPr lang="pt-BR" sz="2800" smtClean="0"/>
              <a:t>Uma certa firma fez uma pesquisa de mercado para saber se as pessoas gostaram ou não de um novo produto lançado no mercado.  Para isso, forneceu o sexo do entrevistado e sua resposta (sim ou não).  Sabendo-se que foram 2.000 pessoas, fazer um programa que calcule  e escreva:</a:t>
            </a:r>
          </a:p>
          <a:p>
            <a:pPr>
              <a:spcBef>
                <a:spcPct val="0"/>
              </a:spcBef>
            </a:pPr>
            <a:r>
              <a:rPr lang="pt-BR" sz="2800" smtClean="0"/>
              <a:t>o número de pessoas que responderam sim </a:t>
            </a:r>
          </a:p>
          <a:p>
            <a:pPr>
              <a:spcBef>
                <a:spcPct val="0"/>
              </a:spcBef>
            </a:pPr>
            <a:r>
              <a:rPr lang="pt-BR" sz="2800" smtClean="0"/>
              <a:t>o número de pessoas que responderam não.</a:t>
            </a:r>
          </a:p>
          <a:p>
            <a:pPr>
              <a:spcBef>
                <a:spcPct val="0"/>
              </a:spcBef>
            </a:pPr>
            <a:r>
              <a:rPr lang="pt-BR" sz="2800" smtClean="0"/>
              <a:t>a porcentagem de pessoas do sexo feminino que responderam sim</a:t>
            </a:r>
          </a:p>
          <a:p>
            <a:pPr>
              <a:spcBef>
                <a:spcPct val="0"/>
              </a:spcBef>
            </a:pPr>
            <a:r>
              <a:rPr lang="pt-BR" sz="2800" smtClean="0"/>
              <a:t>a porcentagem de pessoas do sexo masculino que responderam não. 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7813" y="2235200"/>
            <a:ext cx="5087937" cy="4433888"/>
          </a:xfrm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sz="1400" b="1" dirty="0" smtClean="0"/>
              <a:t>LER VAR. ENTRADA (SEXO, RESPOSTA)</a:t>
            </a:r>
          </a:p>
          <a:p>
            <a:pPr marL="0" indent="0">
              <a:buFontTx/>
              <a:buNone/>
              <a:defRPr/>
            </a:pPr>
            <a:r>
              <a:rPr lang="pt-BR" sz="1400" b="1" dirty="0" smtClean="0"/>
              <a:t>BLOCO DE ITERAÇÃO</a:t>
            </a:r>
          </a:p>
          <a:p>
            <a:pPr marL="0" indent="0">
              <a:buFontTx/>
              <a:buNone/>
              <a:defRPr/>
            </a:pPr>
            <a:r>
              <a:rPr lang="pt-BR" sz="1400" b="1" dirty="0" smtClean="0"/>
              <a:t>VERIFICAR SEXO</a:t>
            </a:r>
          </a:p>
          <a:p>
            <a:pPr marL="0" indent="0">
              <a:buFontTx/>
              <a:buNone/>
              <a:defRPr/>
            </a:pPr>
            <a:r>
              <a:rPr lang="pt-BR" sz="1400" b="1" dirty="0" smtClean="0"/>
              <a:t>SE FOR FEMININO      INCREMENTAR CONT_FEM</a:t>
            </a:r>
          </a:p>
          <a:p>
            <a:pPr marL="0" indent="0">
              <a:buFontTx/>
              <a:buNone/>
              <a:defRPr/>
            </a:pPr>
            <a:r>
              <a:rPr lang="pt-BR" sz="1400" b="1" dirty="0"/>
              <a:t> </a:t>
            </a:r>
            <a:r>
              <a:rPr lang="pt-BR" sz="1400" b="1" dirty="0" smtClean="0"/>
              <a:t>    VERIFICAR RESPOSTA</a:t>
            </a:r>
          </a:p>
          <a:p>
            <a:pPr marL="0" indent="0">
              <a:buFontTx/>
              <a:buNone/>
              <a:defRPr/>
            </a:pPr>
            <a:r>
              <a:rPr lang="pt-BR" sz="1400" b="1" dirty="0"/>
              <a:t> </a:t>
            </a:r>
            <a:r>
              <a:rPr lang="pt-BR" sz="1400" b="1" dirty="0" smtClean="0"/>
              <a:t>        SE FOR SIM  INCREMENTAR CONT_FEM_SIM</a:t>
            </a:r>
          </a:p>
          <a:p>
            <a:pPr marL="0" indent="0">
              <a:buFontTx/>
              <a:buNone/>
              <a:defRPr/>
            </a:pPr>
            <a:r>
              <a:rPr lang="pt-BR" sz="1400" b="1" dirty="0" smtClean="0"/>
              <a:t>CASO CONTRARIO     INCREMENTAR CONT_MAS</a:t>
            </a:r>
          </a:p>
          <a:p>
            <a:pPr marL="0" indent="0">
              <a:buFontTx/>
              <a:buNone/>
              <a:defRPr/>
            </a:pPr>
            <a:r>
              <a:rPr lang="pt-BR" sz="1400" b="1" dirty="0" smtClean="0"/>
              <a:t>     VERIFICAR RESPOSTA</a:t>
            </a:r>
          </a:p>
          <a:p>
            <a:pPr marL="0" indent="0">
              <a:buFontTx/>
              <a:buNone/>
              <a:defRPr/>
            </a:pPr>
            <a:r>
              <a:rPr lang="pt-BR" sz="1400" b="1" dirty="0" smtClean="0"/>
              <a:t>         SE FOR NÃO     INCREMENTAR CONT_FEM_NAO</a:t>
            </a:r>
          </a:p>
          <a:p>
            <a:pPr marL="0" indent="0">
              <a:buFontTx/>
              <a:buNone/>
              <a:defRPr/>
            </a:pPr>
            <a:endParaRPr lang="pt-BR" sz="1400" b="1" dirty="0" smtClean="0"/>
          </a:p>
          <a:p>
            <a:pPr marL="0" indent="0">
              <a:buFontTx/>
              <a:buNone/>
              <a:defRPr/>
            </a:pPr>
            <a:r>
              <a:rPr lang="pt-BR" sz="1400" b="1" dirty="0" smtClean="0"/>
              <a:t>VERIFICAR RESPOSTA</a:t>
            </a:r>
          </a:p>
          <a:p>
            <a:pPr marL="0" indent="0">
              <a:buFontTx/>
              <a:buNone/>
              <a:defRPr/>
            </a:pPr>
            <a:r>
              <a:rPr lang="pt-BR" sz="1400" b="1" dirty="0" smtClean="0"/>
              <a:t>SE FOR SIM    INCREMENTAR NO_PESSOAS_SIM</a:t>
            </a:r>
          </a:p>
          <a:p>
            <a:pPr marL="0" indent="0">
              <a:buFontTx/>
              <a:buNone/>
              <a:defRPr/>
            </a:pPr>
            <a:r>
              <a:rPr lang="pt-BR" sz="1400" b="1" dirty="0" smtClean="0"/>
              <a:t>CASO CONTRARIO   INCREMENTAR NO_PESSOAS_NAO</a:t>
            </a:r>
          </a:p>
          <a:p>
            <a:pPr marL="0" indent="0">
              <a:buFontTx/>
              <a:buNone/>
              <a:defRPr/>
            </a:pPr>
            <a:r>
              <a:rPr lang="pt-BR" sz="1400" b="1" dirty="0" smtClean="0"/>
              <a:t>INCREMENTAR CONT_PESSOAS</a:t>
            </a:r>
          </a:p>
          <a:p>
            <a:pPr marL="0" indent="0">
              <a:buFontTx/>
              <a:buNone/>
              <a:defRPr/>
            </a:pPr>
            <a:r>
              <a:rPr lang="pt-BR" sz="1400" b="1" dirty="0" smtClean="0"/>
              <a:t>FIM-BLOCO DE ITERAÇÃO</a:t>
            </a:r>
          </a:p>
          <a:p>
            <a:pPr marL="0" indent="0">
              <a:buFontTx/>
              <a:buNone/>
              <a:defRPr/>
            </a:pPr>
            <a:r>
              <a:rPr lang="pt-BR" sz="1400" b="1" dirty="0" smtClean="0"/>
              <a:t>CALCULAR: </a:t>
            </a:r>
            <a:r>
              <a:rPr lang="pt-BR" sz="1400" b="1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P_FEM_SIM                P_MAS_NÃO</a:t>
            </a:r>
          </a:p>
          <a:p>
            <a:pPr marL="0" indent="0">
              <a:buFontTx/>
              <a:buNone/>
              <a:defRPr/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ESCREVER </a:t>
            </a:r>
            <a:r>
              <a:rPr lang="pt-BR" sz="1400" b="1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P_FEM_SIM                P_MAS_NÃO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Tx/>
              <a:buNone/>
              <a:defRPr/>
            </a:pPr>
            <a:endParaRPr lang="pt-BR" sz="1400" b="1" dirty="0" smtClean="0"/>
          </a:p>
          <a:p>
            <a:pPr marL="0" indent="0">
              <a:buFontTx/>
              <a:buNone/>
              <a:defRPr/>
            </a:pPr>
            <a:endParaRPr lang="pt-BR" sz="1400" b="1" dirty="0" smtClean="0"/>
          </a:p>
          <a:p>
            <a:pPr marL="0" indent="0">
              <a:buFontTx/>
              <a:buNone/>
              <a:defRPr/>
            </a:pPr>
            <a:r>
              <a:rPr lang="pt-BR" sz="1800" b="1" dirty="0" smtClean="0"/>
              <a:t>  </a:t>
            </a:r>
            <a:endParaRPr lang="pt-BR" sz="1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39975" y="908050"/>
            <a:ext cx="3940175" cy="369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PROCESSAMENTO</a:t>
            </a:r>
          </a:p>
        </p:txBody>
      </p:sp>
      <p:cxnSp>
        <p:nvCxnSpPr>
          <p:cNvPr id="6" name="Conector de seta reta 5"/>
          <p:cNvCxnSpPr/>
          <p:nvPr/>
        </p:nvCxnSpPr>
        <p:spPr>
          <a:xfrm>
            <a:off x="179388" y="1093788"/>
            <a:ext cx="2160587" cy="0"/>
          </a:xfrm>
          <a:prstGeom prst="straightConnector1">
            <a:avLst/>
          </a:prstGeom>
          <a:ln w="5715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4" idx="3"/>
          </p:cNvCxnSpPr>
          <p:nvPr/>
        </p:nvCxnSpPr>
        <p:spPr>
          <a:xfrm>
            <a:off x="6280150" y="1093788"/>
            <a:ext cx="2160588" cy="0"/>
          </a:xfrm>
          <a:prstGeom prst="straightConnector1">
            <a:avLst/>
          </a:prstGeom>
          <a:ln w="5715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79388" y="638175"/>
            <a:ext cx="1584325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567488" y="638175"/>
            <a:ext cx="1584325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2550" y="1311275"/>
            <a:ext cx="1912938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VAR. ENTRADA</a:t>
            </a:r>
          </a:p>
          <a:p>
            <a:pPr>
              <a:defRPr/>
            </a:pP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SEXO</a:t>
            </a:r>
          </a:p>
          <a:p>
            <a:pPr>
              <a:defRPr/>
            </a:pP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RESPOSTA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635750" y="1289050"/>
            <a:ext cx="2498725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VAR. SAÍDA</a:t>
            </a:r>
          </a:p>
          <a:p>
            <a:pPr>
              <a:defRPr/>
            </a:pPr>
            <a:r>
              <a:rPr lang="pt-BR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NO_PESSOAS_SIM</a:t>
            </a:r>
          </a:p>
          <a:p>
            <a:pPr>
              <a:defRPr/>
            </a:pPr>
            <a:r>
              <a:rPr lang="pt-BR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NO_PESSOAS_NÃO</a:t>
            </a:r>
          </a:p>
          <a:p>
            <a:pPr>
              <a:defRPr/>
            </a:pPr>
            <a:r>
              <a:rPr lang="pt-BR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P_FEM_SIM</a:t>
            </a:r>
          </a:p>
          <a:p>
            <a:pPr>
              <a:defRPr/>
            </a:pPr>
            <a:r>
              <a:rPr lang="pt-BR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P_MAS_NÃO</a:t>
            </a:r>
          </a:p>
          <a:p>
            <a:pPr>
              <a:defRPr/>
            </a:pPr>
            <a:r>
              <a:rPr lang="pt-BR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CONT_PESSOAS</a:t>
            </a:r>
          </a:p>
          <a:p>
            <a:pPr>
              <a:defRPr/>
            </a:pPr>
            <a:r>
              <a:rPr lang="pt-BR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CONT_FEM</a:t>
            </a:r>
          </a:p>
          <a:p>
            <a:pPr>
              <a:defRPr/>
            </a:pPr>
            <a:r>
              <a:rPr lang="pt-BR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CONT_FEM_SIM</a:t>
            </a:r>
          </a:p>
          <a:p>
            <a:pPr>
              <a:defRPr/>
            </a:pPr>
            <a:r>
              <a:rPr lang="pt-BR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CONT_MAS </a:t>
            </a:r>
          </a:p>
          <a:p>
            <a:pPr>
              <a:defRPr/>
            </a:pPr>
            <a:r>
              <a:rPr lang="pt-BR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CONT_MAS_NAO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sz="2800" dirty="0" smtClean="0"/>
              <a:t>INICIO.</a:t>
            </a:r>
          </a:p>
          <a:p>
            <a:pPr>
              <a:buFontTx/>
              <a:buNone/>
              <a:defRPr/>
            </a:pPr>
            <a:r>
              <a:rPr lang="pt-BR" sz="2800" dirty="0" smtClean="0"/>
              <a:t>DECLARE SEXO, RESPOSTA: caracteres</a:t>
            </a:r>
          </a:p>
          <a:p>
            <a:pPr>
              <a:buFontTx/>
              <a:buNone/>
              <a:defRPr/>
            </a:pPr>
            <a:r>
              <a:rPr lang="pt-BR" sz="2800" dirty="0" smtClean="0"/>
              <a:t>    NO_PESSOAS_SIM, NO_PESSOAS_NÃO,</a:t>
            </a:r>
          </a:p>
          <a:p>
            <a:pPr>
              <a:buFontTx/>
              <a:buNone/>
              <a:defRPr/>
            </a:pPr>
            <a:r>
              <a:rPr lang="pt-BR" sz="2800" dirty="0" smtClean="0"/>
              <a:t>    P_FEM_SIM,  P_MAS_NÃO,</a:t>
            </a:r>
          </a:p>
          <a:p>
            <a:pPr>
              <a:buFontTx/>
              <a:buNone/>
              <a:defRPr/>
            </a:pPr>
            <a:r>
              <a:rPr lang="pt-BR" sz="2800" dirty="0" smtClean="0"/>
              <a:t>    CONT_PESSOAS, CONT_FEM</a:t>
            </a:r>
          </a:p>
          <a:p>
            <a:pPr>
              <a:buFontTx/>
              <a:buNone/>
              <a:defRPr/>
            </a:pPr>
            <a:r>
              <a:rPr lang="pt-BR" sz="2800" dirty="0" smtClean="0"/>
              <a:t>    CONT_FEM_SIM, CONT_MAS CONT_MAS_NAO: </a:t>
            </a:r>
            <a:r>
              <a:rPr lang="pt-BR" sz="2800" u="sng" dirty="0" err="1" smtClean="0"/>
              <a:t>numericos</a:t>
            </a:r>
            <a:endParaRPr lang="pt-BR" sz="2800" u="sng" dirty="0" smtClean="0"/>
          </a:p>
          <a:p>
            <a:pPr>
              <a:buFontTx/>
              <a:buNone/>
              <a:defRPr/>
            </a:pPr>
            <a:r>
              <a:rPr lang="pt-BR" sz="2800" dirty="0" smtClean="0"/>
              <a:t>{modulo de inicialização de contadores}</a:t>
            </a:r>
          </a:p>
          <a:p>
            <a:pPr>
              <a:buFontTx/>
              <a:buNone/>
              <a:defRPr/>
            </a:pPr>
            <a:r>
              <a:rPr lang="pt-BR" sz="2800" dirty="0" smtClean="0"/>
              <a:t>  NO_PESSOAS_SIM</a:t>
            </a:r>
            <a:r>
              <a:rPr lang="pt-BR" sz="2800" dirty="0" smtClean="0">
                <a:sym typeface="Wingdings" pitchFamily="2" charset="2"/>
              </a:rPr>
              <a:t> 0</a:t>
            </a:r>
            <a:r>
              <a:rPr lang="pt-BR" sz="2800" dirty="0" smtClean="0"/>
              <a:t>    NO_PESSOAS_NÃO </a:t>
            </a:r>
            <a:r>
              <a:rPr lang="pt-BR" sz="2800" dirty="0" smtClean="0">
                <a:sym typeface="Wingdings" pitchFamily="2" charset="2"/>
              </a:rPr>
              <a:t> 0</a:t>
            </a:r>
          </a:p>
          <a:p>
            <a:pPr>
              <a:buFontTx/>
              <a:buNone/>
              <a:defRPr/>
            </a:pPr>
            <a:r>
              <a:rPr lang="pt-BR" sz="2800" dirty="0" smtClean="0"/>
              <a:t> 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CONT_PESSOAS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 0   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pt-BR" sz="2800" dirty="0" smtClean="0"/>
              <a:t>CONT_FEM </a:t>
            </a:r>
            <a:r>
              <a:rPr lang="pt-BR" sz="2800" dirty="0" smtClean="0">
                <a:sym typeface="Wingdings" pitchFamily="2" charset="2"/>
              </a:rPr>
              <a:t> 0</a:t>
            </a:r>
            <a:endParaRPr lang="pt-BR" sz="2800" dirty="0" smtClean="0"/>
          </a:p>
          <a:p>
            <a:pPr>
              <a:buFontTx/>
              <a:buNone/>
              <a:defRPr/>
            </a:pPr>
            <a:r>
              <a:rPr lang="pt-BR" sz="2800" dirty="0" smtClean="0"/>
              <a:t>  CONT_FEM_SIM </a:t>
            </a:r>
            <a:r>
              <a:rPr lang="pt-BR" sz="2800" dirty="0" smtClean="0">
                <a:sym typeface="Wingdings" pitchFamily="2" charset="2"/>
              </a:rPr>
              <a:t> 0        </a:t>
            </a:r>
            <a:r>
              <a:rPr lang="pt-BR" sz="2800" dirty="0" smtClean="0"/>
              <a:t>CONT_MAS </a:t>
            </a:r>
            <a:r>
              <a:rPr lang="pt-BR" sz="2800" dirty="0" smtClean="0">
                <a:sym typeface="Wingdings" pitchFamily="2" charset="2"/>
              </a:rPr>
              <a:t> 0</a:t>
            </a:r>
            <a:endParaRPr lang="pt-BR" sz="2800" dirty="0" smtClean="0"/>
          </a:p>
          <a:p>
            <a:pPr>
              <a:buFontTx/>
              <a:buNone/>
              <a:defRPr/>
            </a:pPr>
            <a:r>
              <a:rPr lang="pt-BR" sz="2800" dirty="0" smtClean="0"/>
              <a:t>  CONT_MAS_NAO </a:t>
            </a:r>
            <a:r>
              <a:rPr lang="pt-BR" sz="2800" dirty="0" smtClean="0">
                <a:sym typeface="Wingdings" pitchFamily="2" charset="2"/>
              </a:rPr>
              <a:t> 0</a:t>
            </a:r>
          </a:p>
          <a:p>
            <a:pPr>
              <a:buFontTx/>
              <a:buNone/>
              <a:defRPr/>
            </a:pPr>
            <a:r>
              <a:rPr lang="pt-BR" sz="2800" dirty="0" smtClean="0">
                <a:sym typeface="Wingdings" pitchFamily="2" charset="2"/>
              </a:rPr>
              <a:t> </a:t>
            </a:r>
          </a:p>
          <a:p>
            <a:pPr>
              <a:buFontTx/>
              <a:buNone/>
              <a:defRPr/>
            </a:pPr>
            <a:endParaRPr lang="pt-BR" sz="2800" dirty="0" smtClean="0">
              <a:sym typeface="Wingdings" pitchFamily="2" charset="2"/>
            </a:endParaRPr>
          </a:p>
          <a:p>
            <a:pPr>
              <a:buFontTx/>
              <a:buNone/>
              <a:defRPr/>
            </a:pPr>
            <a:endParaRPr lang="pt-BR" sz="2800" dirty="0" smtClean="0"/>
          </a:p>
          <a:p>
            <a:pPr>
              <a:buFontTx/>
              <a:buNone/>
              <a:defRPr/>
            </a:pPr>
            <a:r>
              <a:rPr lang="pt-BR" sz="2800" dirty="0" smtClean="0"/>
              <a:t>  </a:t>
            </a:r>
          </a:p>
          <a:p>
            <a:pPr>
              <a:buFontTx/>
              <a:buNone/>
              <a:defRPr/>
            </a:pPr>
            <a:endParaRPr lang="pt-BR" dirty="0" smtClean="0"/>
          </a:p>
          <a:p>
            <a:pPr>
              <a:buFontTx/>
              <a:buNone/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pt-BR" sz="2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ENQUANTO (CONT_PESSOAS &lt; 2000)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pt-BR" sz="2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pt-BR" sz="2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pt-BR" sz="2100" dirty="0" smtClean="0">
                <a:sym typeface="Wingdings" pitchFamily="2" charset="2"/>
              </a:rPr>
              <a:t>LER(SEXO, RESPOSTA)</a:t>
            </a:r>
            <a:endParaRPr lang="pt-BR" sz="21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pt-BR" sz="2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((SEXO = ´</a:t>
            </a:r>
            <a:r>
              <a:rPr lang="pt-BR" sz="21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F´</a:t>
            </a: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ou (SEXO =´</a:t>
            </a:r>
            <a:r>
              <a:rPr lang="pt-BR" sz="21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f´</a:t>
            </a: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ENTÃO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CONT_FEM </a:t>
            </a: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 CONT_FEM + 1</a:t>
            </a:r>
            <a:endParaRPr lang="pt-BR" sz="2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pt-BR" sz="21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</a:t>
            </a: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((RESPOSTA = ´</a:t>
            </a:r>
            <a:r>
              <a:rPr lang="pt-BR" sz="21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S´</a:t>
            </a: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ou (RESPOSTA = ´</a:t>
            </a:r>
            <a:r>
              <a:rPr lang="pt-BR" sz="21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s´</a:t>
            </a: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pt-BR" sz="21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ENTÃO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pt-BR" sz="21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CONT_FEM_SIM </a:t>
            </a:r>
            <a:r>
              <a:rPr lang="pt-BR" sz="21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 CONT_FEM_SIM +1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pt-BR" sz="21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 FIM-SE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pt-BR" sz="21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</a:t>
            </a: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SENÃO</a:t>
            </a:r>
          </a:p>
          <a:p>
            <a:pPr>
              <a:buFontTx/>
              <a:buNone/>
              <a:defRPr/>
            </a:pP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CONT_MAS </a:t>
            </a: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 CONT_MAS+ 1</a:t>
            </a:r>
            <a:endParaRPr lang="pt-BR" sz="2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  <a:defRPr/>
            </a:pP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pt-BR" sz="21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</a:t>
            </a: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((RESPOSTA = ´</a:t>
            </a:r>
            <a:r>
              <a:rPr lang="pt-BR" sz="21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N´</a:t>
            </a: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ou (RESPOSTA = ´</a:t>
            </a:r>
            <a:r>
              <a:rPr lang="pt-BR" sz="21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n´</a:t>
            </a: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  <a:p>
            <a:pPr>
              <a:buFontTx/>
              <a:buNone/>
              <a:defRPr/>
            </a:pP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pt-BR" sz="21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ENTÃO </a:t>
            </a:r>
          </a:p>
          <a:p>
            <a:pPr>
              <a:buFontTx/>
              <a:buNone/>
              <a:defRPr/>
            </a:pPr>
            <a:r>
              <a:rPr lang="pt-BR" sz="21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CONT_MAS_NAO </a:t>
            </a:r>
            <a:r>
              <a:rPr lang="pt-BR" sz="21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 CONT_MAS_NAO +1</a:t>
            </a:r>
          </a:p>
          <a:p>
            <a:pPr>
              <a:buFontTx/>
              <a:buNone/>
              <a:defRPr/>
            </a:pPr>
            <a:r>
              <a:rPr lang="pt-BR" sz="21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 FIM-SE</a:t>
            </a:r>
          </a:p>
          <a:p>
            <a:pPr>
              <a:buFontTx/>
              <a:buNone/>
              <a:defRPr/>
            </a:pP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FIM-SE</a:t>
            </a:r>
          </a:p>
          <a:p>
            <a:pPr>
              <a:buFontTx/>
              <a:buNone/>
              <a:defRPr/>
            </a:pPr>
            <a:r>
              <a:rPr lang="pt-BR" sz="21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</a:t>
            </a:r>
            <a:endParaRPr lang="pt-BR" sz="2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>
              <a:buFontTx/>
              <a:buNone/>
              <a:defRPr/>
            </a:pPr>
            <a:endParaRPr lang="pt-BR" sz="27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>
              <a:buFontTx/>
              <a:buNone/>
              <a:defRPr/>
            </a:pPr>
            <a:r>
              <a:rPr lang="pt-BR" sz="27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</a:t>
            </a:r>
          </a:p>
          <a:p>
            <a:pPr>
              <a:buFontTx/>
              <a:buNone/>
              <a:defRPr/>
            </a:pPr>
            <a:endParaRPr lang="pt-BR" sz="27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8" y="214313"/>
            <a:ext cx="8786812" cy="452596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 (RESPOSTA = ´</a:t>
            </a:r>
            <a:r>
              <a:rPr lang="pt-BR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S´</a:t>
            </a:r>
            <a:r>
              <a:rPr lang="pt-BR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) ou (RESPOSTA = ´</a:t>
            </a:r>
            <a:r>
              <a:rPr lang="pt-BR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s´</a:t>
            </a:r>
            <a:r>
              <a:rPr lang="pt-BR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)</a:t>
            </a:r>
          </a:p>
          <a:p>
            <a:pPr>
              <a:buFontTx/>
              <a:buNone/>
              <a:defRPr/>
            </a:pPr>
            <a:r>
              <a:rPr lang="pt-BR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ENTÃO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CONT_PESSOAS_SIM  CONT_PESSOAS_SIM + 1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SENÃO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CONT_PESSOAS_NAO  CONT_PESSOAS_NAO + 1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FIM-SE</a:t>
            </a:r>
          </a:p>
          <a:p>
            <a:pPr>
              <a:buFontTx/>
              <a:buNone/>
              <a:defRPr/>
            </a:pP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CONT_PESSOAS  CONT_PESSOAS + 1</a:t>
            </a:r>
          </a:p>
          <a:p>
            <a:pPr>
              <a:buFontTx/>
              <a:buNone/>
              <a:defRPr/>
            </a:pP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FIM-ENQUANTO</a:t>
            </a:r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8" y="0"/>
            <a:ext cx="8786812" cy="650081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</a:t>
            </a:r>
            <a:r>
              <a:rPr lang="pt-BR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(</a:t>
            </a: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CONT_FEM &gt; 0)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ENTÃO 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P_FEM_SIM  (CONT_FEM_SIM / CONT_FEM)*100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ESCREVER(P_FEM_SIM)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SENÃO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ESCREVER(</a:t>
            </a:r>
            <a:r>
              <a:rPr lang="pt-BR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´NÃO</a:t>
            </a: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HOUVE FEMININO PESQUISADA ‘)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FIM-SE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 (CONT_MAS&gt; 0)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ENTÃO 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P_MAS_NAO (CONT_MAS_NAO / CONT_MAS)*100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ESCREVER(P_MAS_NAO)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SENÃO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ESCREVER(</a:t>
            </a:r>
            <a:r>
              <a:rPr lang="pt-BR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´NÃO</a:t>
            </a: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HOUVE MASCULINO PESQUISADO ´)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FIM-SE</a:t>
            </a:r>
          </a:p>
          <a:p>
            <a:pPr>
              <a:buFontTx/>
              <a:buNone/>
              <a:defRPr/>
            </a:pPr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FIM.</a:t>
            </a:r>
          </a:p>
          <a:p>
            <a:pPr>
              <a:buFontTx/>
              <a:buNone/>
              <a:defRPr/>
            </a:pPr>
            <a:endParaRPr lang="pt-BR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/>
              <a:t>I.- Dado o seguinte enunciado faça o algoritmo correspondente (3 pontos)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/>
              <a:t>	</a:t>
            </a:r>
            <a:r>
              <a:rPr lang="pt-BR" sz="2400" smtClean="0"/>
              <a:t>Uma empresa seja fazer um levantamento do seu estoque.  Para isso, possui para cada tipo de produto, seu nome, valor unitário e quantidade em estoque. A empresa deseja saber, caso houver saldo no estoque do produto, o Valor Contábil, em estoque de cada produto, quantos tipos de produtos existem em estoque, o saldo de todos os produtos e Total Contábil Geral. Se a quantidade de estoque for igual a zero deve-se emitir uma mensagem indicando o nome do produto em falta no estoque. A digitação terminará quando o nome do produto for igual a “FIM”.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pt-BR" dirty="0" smtClean="0"/>
              <a:t>INICIO.</a:t>
            </a:r>
          </a:p>
          <a:p>
            <a:pPr eaLnBrk="1" hangingPunct="1">
              <a:buFontTx/>
              <a:buNone/>
              <a:defRPr/>
            </a:pPr>
            <a:r>
              <a:rPr lang="pt-BR" dirty="0" smtClean="0"/>
              <a:t>    DECLARE NOME_PROD: </a:t>
            </a:r>
            <a:r>
              <a:rPr lang="pt-BR" u="sng" dirty="0" smtClean="0"/>
              <a:t>caracteres</a:t>
            </a:r>
          </a:p>
          <a:p>
            <a:pPr marL="1435100" indent="-1435100" eaLnBrk="1" hangingPunct="1">
              <a:buFontTx/>
              <a:buNone/>
              <a:defRPr/>
            </a:pPr>
            <a:r>
              <a:rPr lang="pt-BR" dirty="0" smtClean="0"/>
              <a:t>    	VALOR_U, QTDE_EST, VALOR_CONT, QTDE_TIPOS_PROD, SALDO_TODOS_PROD, TOTAL_CONT_GERAL: </a:t>
            </a:r>
            <a:r>
              <a:rPr lang="pt-BR" u="sng" dirty="0" err="1" smtClean="0"/>
              <a:t>numericos</a:t>
            </a:r>
            <a:endParaRPr lang="pt-BR" u="sng" dirty="0" smtClean="0"/>
          </a:p>
          <a:p>
            <a:pPr eaLnBrk="1" hangingPunct="1">
              <a:buFontTx/>
              <a:buNone/>
              <a:defRPr/>
            </a:pPr>
            <a:r>
              <a:rPr lang="pt-BR" u="sng" dirty="0" smtClean="0"/>
              <a:t>{modulo de inicialização/CONTADORES}</a:t>
            </a:r>
            <a:endParaRPr lang="pt-BR" dirty="0" smtClean="0"/>
          </a:p>
          <a:p>
            <a:pPr eaLnBrk="1" hangingPunct="1">
              <a:buFontTx/>
              <a:buNone/>
              <a:defRPr/>
            </a:pPr>
            <a:r>
              <a:rPr lang="pt-BR" dirty="0" smtClean="0"/>
              <a:t>		 QTDE_TIPOS_PROD    = 0	SALDO_TODOS_PROD = 0	TOTAL_CONT_GERAL  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1514</Words>
  <Application>Microsoft Office PowerPoint</Application>
  <PresentationFormat>Apresentação na tela (4:3)</PresentationFormat>
  <Paragraphs>409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Design padrão</vt:lpstr>
      <vt:lpstr>REFLEXÃO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II.- Dado o seguinte algoritmo, faça passo a passo, o teste de mesa para os dados (3 ptos)</vt:lpstr>
      <vt:lpstr>Linguagem c</vt:lpstr>
      <vt:lpstr>Slide 13</vt:lpstr>
      <vt:lpstr>Slide 14</vt:lpstr>
      <vt:lpstr>Slide 15</vt:lpstr>
      <vt:lpstr>Slide 16</vt:lpstr>
    </vt:vector>
  </TitlesOfParts>
  <Company>RESIDENCIA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REFLEXÃO</dc:title>
  <dc:creator>ADRIANA VALVERDE</dc:creator>
  <cp:lastModifiedBy>Elsa</cp:lastModifiedBy>
  <cp:revision>35</cp:revision>
  <dcterms:created xsi:type="dcterms:W3CDTF">2011-10-05T14:00:16Z</dcterms:created>
  <dcterms:modified xsi:type="dcterms:W3CDTF">2012-05-15T21:13:04Z</dcterms:modified>
</cp:coreProperties>
</file>